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9"/>
    <p:sldId id="257" r:id="rId40"/>
    <p:sldId id="258" r:id="rId41"/>
    <p:sldId id="259" r:id="rId42"/>
    <p:sldId id="260" r:id="rId43"/>
    <p:sldId id="261" r:id="rId44"/>
    <p:sldId id="262" r:id="rId45"/>
    <p:sldId id="263" r:id="rId46"/>
    <p:sldId id="264" r:id="rId47"/>
    <p:sldId id="265" r:id="rId48"/>
    <p:sldId id="266" r:id="rId49"/>
    <p:sldId id="267" r:id="rId50"/>
    <p:sldId id="268" r:id="rId51"/>
    <p:sldId id="269" r:id="rId52"/>
  </p:sldIdLst>
  <p:sldSz cx="18288000" cy="10287000"/>
  <p:notesSz cx="6858000" cy="9144000"/>
  <p:embeddedFontLst>
    <p:embeddedFont>
      <p:font typeface="Glacial Indifference" charset="1" panose="00000000000000000000"/>
      <p:regular r:id="rId6"/>
    </p:embeddedFont>
    <p:embeddedFont>
      <p:font typeface="Glacial Indifference Bold" charset="1" panose="00000800000000000000"/>
      <p:regular r:id="rId7"/>
    </p:embeddedFont>
    <p:embeddedFont>
      <p:font typeface="Glacial Indifference Italics" charset="1" panose="00000000000000000000"/>
      <p:regular r:id="rId8"/>
    </p:embeddedFont>
    <p:embeddedFont>
      <p:font typeface="Glacial Indifference Bold Italics"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League Spartan" charset="1" panose="00000800000000000000"/>
      <p:regular r:id="rId14"/>
    </p:embeddedFont>
    <p:embeddedFont>
      <p:font typeface="HK Grotesk Light" charset="1" panose="00000400000000000000"/>
      <p:regular r:id="rId15"/>
    </p:embeddedFont>
    <p:embeddedFont>
      <p:font typeface="HK Grotesk Light Bold" charset="1" panose="00000500000000000000"/>
      <p:regular r:id="rId16"/>
    </p:embeddedFont>
    <p:embeddedFont>
      <p:font typeface="HK Grotesk Light Italics" charset="1" panose="00000400000000000000"/>
      <p:regular r:id="rId17"/>
    </p:embeddedFont>
    <p:embeddedFont>
      <p:font typeface="HK Grotesk Light Bold Italics" charset="1" panose="00000500000000000000"/>
      <p:regular r:id="rId18"/>
    </p:embeddedFont>
    <p:embeddedFont>
      <p:font typeface="HK Grotesk Medium" charset="1" panose="00000600000000000000"/>
      <p:regular r:id="rId19"/>
    </p:embeddedFont>
    <p:embeddedFont>
      <p:font typeface="HK Grotesk Medium Bold" charset="1" panose="00000700000000000000"/>
      <p:regular r:id="rId20"/>
    </p:embeddedFont>
    <p:embeddedFont>
      <p:font typeface="HK Grotesk Medium Italics" charset="1" panose="00000600000000000000"/>
      <p:regular r:id="rId21"/>
    </p:embeddedFont>
    <p:embeddedFont>
      <p:font typeface="HK Grotesk Medium Bold Italics" charset="1" panose="00000700000000000000"/>
      <p:regular r:id="rId22"/>
    </p:embeddedFont>
    <p:embeddedFont>
      <p:font typeface="Josefin Sans Bold" charset="1" panose="00000800000000000000"/>
      <p:regular r:id="rId23"/>
    </p:embeddedFont>
    <p:embeddedFont>
      <p:font typeface="Josefin Sans Bold Italics" charset="1" panose="00000800000000000000"/>
      <p:regular r:id="rId24"/>
    </p:embeddedFont>
    <p:embeddedFont>
      <p:font typeface="Josefin Sans Regular" charset="1" panose="00000500000000000000"/>
      <p:regular r:id="rId25"/>
    </p:embeddedFont>
    <p:embeddedFont>
      <p:font typeface="Josefin Sans Regular Bold" charset="1" panose="00000700000000000000"/>
      <p:regular r:id="rId26"/>
    </p:embeddedFont>
    <p:embeddedFont>
      <p:font typeface="Josefin Sans Regular Italics" charset="1" panose="00000500000000000000"/>
      <p:regular r:id="rId27"/>
    </p:embeddedFont>
    <p:embeddedFont>
      <p:font typeface="Josefin Sans Regular Bold Italics" charset="1" panose="00000700000000000000"/>
      <p:regular r:id="rId28"/>
    </p:embeddedFont>
    <p:embeddedFont>
      <p:font typeface="Ananias" charset="1" panose="00000200000000000000"/>
      <p:regular r:id="rId29"/>
    </p:embeddedFont>
    <p:embeddedFont>
      <p:font typeface="Ananias Bold" charset="1" panose="00000500000000000000"/>
      <p:regular r:id="rId30"/>
    </p:embeddedFont>
    <p:embeddedFont>
      <p:font typeface="Agrandir Narrow" charset="1" panose="00000506000000000000"/>
      <p:regular r:id="rId31"/>
    </p:embeddedFont>
    <p:embeddedFont>
      <p:font typeface="Agrandir Narrow Bold" charset="1" panose="00000806000000000000"/>
      <p:regular r:id="rId32"/>
    </p:embeddedFont>
    <p:embeddedFont>
      <p:font typeface="Agrandir Narrow Italics" charset="1" panose="00000506000000000000"/>
      <p:regular r:id="rId33"/>
    </p:embeddedFont>
    <p:embeddedFont>
      <p:font typeface="Agrandir Narrow Bold Italics" charset="1" panose="00000806000000000000"/>
      <p:regular r:id="rId34"/>
    </p:embeddedFont>
    <p:embeddedFont>
      <p:font typeface="Canva Sans" charset="1" panose="020B0503030501040103"/>
      <p:regular r:id="rId35"/>
    </p:embeddedFont>
    <p:embeddedFont>
      <p:font typeface="Canva Sans Bold" charset="1" panose="020B0803030501040103"/>
      <p:regular r:id="rId36"/>
    </p:embeddedFont>
    <p:embeddedFont>
      <p:font typeface="Canva Sans Italics" charset="1" panose="020B0503030501040103"/>
      <p:regular r:id="rId37"/>
    </p:embeddedFont>
    <p:embeddedFont>
      <p:font typeface="Canva Sans Bold Italics" charset="1" panose="020B0803030501040103"/>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slides/slide1.xml" Type="http://schemas.openxmlformats.org/officeDocument/2006/relationships/slide"/><Relationship Id="rId4" Target="theme/theme1.xml" Type="http://schemas.openxmlformats.org/officeDocument/2006/relationships/theme"/><Relationship Id="rId40" Target="slides/slide2.xml" Type="http://schemas.openxmlformats.org/officeDocument/2006/relationships/slide"/><Relationship Id="rId41" Target="slides/slide3.xml" Type="http://schemas.openxmlformats.org/officeDocument/2006/relationships/slide"/><Relationship Id="rId42" Target="slides/slide4.xml" Type="http://schemas.openxmlformats.org/officeDocument/2006/relationships/slide"/><Relationship Id="rId43" Target="slides/slide5.xml" Type="http://schemas.openxmlformats.org/officeDocument/2006/relationships/slide"/><Relationship Id="rId44" Target="slides/slide6.xml" Type="http://schemas.openxmlformats.org/officeDocument/2006/relationships/slide"/><Relationship Id="rId45" Target="slides/slide7.xml" Type="http://schemas.openxmlformats.org/officeDocument/2006/relationships/slide"/><Relationship Id="rId46" Target="slides/slide8.xml" Type="http://schemas.openxmlformats.org/officeDocument/2006/relationships/slide"/><Relationship Id="rId47" Target="slides/slide9.xml" Type="http://schemas.openxmlformats.org/officeDocument/2006/relationships/slide"/><Relationship Id="rId48" Target="slides/slide10.xml" Type="http://schemas.openxmlformats.org/officeDocument/2006/relationships/slide"/><Relationship Id="rId49" Target="slides/slide11.xml" Type="http://schemas.openxmlformats.org/officeDocument/2006/relationships/slide"/><Relationship Id="rId5" Target="tableStyles.xml" Type="http://schemas.openxmlformats.org/officeDocument/2006/relationships/tableStyles"/><Relationship Id="rId50" Target="slides/slide12.xml" Type="http://schemas.openxmlformats.org/officeDocument/2006/relationships/slide"/><Relationship Id="rId51" Target="slides/slide13.xml" Type="http://schemas.openxmlformats.org/officeDocument/2006/relationships/slide"/><Relationship Id="rId52" Target="slides/slide14.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5400000">
            <a:off x="8571612" y="9254934"/>
            <a:ext cx="1144775" cy="919358"/>
            <a:chOff x="0" y="0"/>
            <a:chExt cx="706752" cy="508000"/>
          </a:xfrm>
        </p:grpSpPr>
        <p:sp>
          <p:nvSpPr>
            <p:cNvPr name="Freeform 3" id="3"/>
            <p:cNvSpPr/>
            <p:nvPr/>
          </p:nvSpPr>
          <p:spPr>
            <a:xfrm>
              <a:off x="0" y="215900"/>
              <a:ext cx="706752" cy="76200"/>
            </a:xfrm>
            <a:custGeom>
              <a:avLst/>
              <a:gdLst/>
              <a:ahLst/>
              <a:cxnLst/>
              <a:rect r="r" b="b" t="t" l="l"/>
              <a:pathLst>
                <a:path h="76200" w="706752">
                  <a:moveTo>
                    <a:pt x="0" y="0"/>
                  </a:moveTo>
                  <a:lnTo>
                    <a:pt x="706752" y="0"/>
                  </a:lnTo>
                  <a:lnTo>
                    <a:pt x="706752" y="76200"/>
                  </a:lnTo>
                  <a:lnTo>
                    <a:pt x="0" y="76200"/>
                  </a:lnTo>
                  <a:close/>
                </a:path>
              </a:pathLst>
            </a:custGeom>
            <a:solidFill>
              <a:srgbClr val="222A9B"/>
            </a:solidFill>
          </p:spPr>
        </p:sp>
      </p:grpSp>
      <p:grpSp>
        <p:nvGrpSpPr>
          <p:cNvPr name="Group 4" id="4"/>
          <p:cNvGrpSpPr/>
          <p:nvPr/>
        </p:nvGrpSpPr>
        <p:grpSpPr>
          <a:xfrm rot="5400000">
            <a:off x="8571612" y="112709"/>
            <a:ext cx="1144775" cy="919358"/>
            <a:chOff x="0" y="0"/>
            <a:chExt cx="706752" cy="508000"/>
          </a:xfrm>
        </p:grpSpPr>
        <p:sp>
          <p:nvSpPr>
            <p:cNvPr name="Freeform 5" id="5"/>
            <p:cNvSpPr/>
            <p:nvPr/>
          </p:nvSpPr>
          <p:spPr>
            <a:xfrm>
              <a:off x="0" y="215900"/>
              <a:ext cx="706752" cy="76200"/>
            </a:xfrm>
            <a:custGeom>
              <a:avLst/>
              <a:gdLst/>
              <a:ahLst/>
              <a:cxnLst/>
              <a:rect r="r" b="b" t="t" l="l"/>
              <a:pathLst>
                <a:path h="76200" w="706752">
                  <a:moveTo>
                    <a:pt x="0" y="0"/>
                  </a:moveTo>
                  <a:lnTo>
                    <a:pt x="706752" y="0"/>
                  </a:lnTo>
                  <a:lnTo>
                    <a:pt x="706752" y="76200"/>
                  </a:lnTo>
                  <a:lnTo>
                    <a:pt x="0" y="76200"/>
                  </a:lnTo>
                  <a:close/>
                </a:path>
              </a:pathLst>
            </a:custGeom>
            <a:solidFill>
              <a:srgbClr val="222A9B"/>
            </a:solidFill>
          </p:spPr>
        </p:sp>
      </p:grpSp>
      <p:grpSp>
        <p:nvGrpSpPr>
          <p:cNvPr name="Group 6" id="6"/>
          <p:cNvGrpSpPr/>
          <p:nvPr/>
        </p:nvGrpSpPr>
        <p:grpSpPr>
          <a:xfrm rot="-10800000">
            <a:off x="4000500" y="4683821"/>
            <a:ext cx="1144775" cy="919358"/>
            <a:chOff x="0" y="0"/>
            <a:chExt cx="706752" cy="508000"/>
          </a:xfrm>
        </p:grpSpPr>
        <p:sp>
          <p:nvSpPr>
            <p:cNvPr name="Freeform 7" id="7"/>
            <p:cNvSpPr/>
            <p:nvPr/>
          </p:nvSpPr>
          <p:spPr>
            <a:xfrm>
              <a:off x="0" y="215900"/>
              <a:ext cx="706752" cy="76200"/>
            </a:xfrm>
            <a:custGeom>
              <a:avLst/>
              <a:gdLst/>
              <a:ahLst/>
              <a:cxnLst/>
              <a:rect r="r" b="b" t="t" l="l"/>
              <a:pathLst>
                <a:path h="76200" w="706752">
                  <a:moveTo>
                    <a:pt x="0" y="0"/>
                  </a:moveTo>
                  <a:lnTo>
                    <a:pt x="706752" y="0"/>
                  </a:lnTo>
                  <a:lnTo>
                    <a:pt x="706752" y="76200"/>
                  </a:lnTo>
                  <a:lnTo>
                    <a:pt x="0" y="76200"/>
                  </a:lnTo>
                  <a:close/>
                </a:path>
              </a:pathLst>
            </a:custGeom>
            <a:solidFill>
              <a:srgbClr val="222A9B"/>
            </a:solidFill>
          </p:spPr>
        </p:sp>
      </p:grpSp>
      <p:grpSp>
        <p:nvGrpSpPr>
          <p:cNvPr name="Group 8" id="8"/>
          <p:cNvGrpSpPr/>
          <p:nvPr/>
        </p:nvGrpSpPr>
        <p:grpSpPr>
          <a:xfrm rot="-10800000">
            <a:off x="13142725" y="4683821"/>
            <a:ext cx="1144775" cy="919358"/>
            <a:chOff x="0" y="0"/>
            <a:chExt cx="706752" cy="508000"/>
          </a:xfrm>
        </p:grpSpPr>
        <p:sp>
          <p:nvSpPr>
            <p:cNvPr name="Freeform 9" id="9"/>
            <p:cNvSpPr/>
            <p:nvPr/>
          </p:nvSpPr>
          <p:spPr>
            <a:xfrm>
              <a:off x="0" y="215900"/>
              <a:ext cx="706752" cy="76200"/>
            </a:xfrm>
            <a:custGeom>
              <a:avLst/>
              <a:gdLst/>
              <a:ahLst/>
              <a:cxnLst/>
              <a:rect r="r" b="b" t="t" l="l"/>
              <a:pathLst>
                <a:path h="76200" w="706752">
                  <a:moveTo>
                    <a:pt x="0" y="0"/>
                  </a:moveTo>
                  <a:lnTo>
                    <a:pt x="706752" y="0"/>
                  </a:lnTo>
                  <a:lnTo>
                    <a:pt x="706752" y="76200"/>
                  </a:lnTo>
                  <a:lnTo>
                    <a:pt x="0" y="76200"/>
                  </a:lnTo>
                  <a:close/>
                </a:path>
              </a:pathLst>
            </a:custGeom>
            <a:solidFill>
              <a:srgbClr val="222A9B"/>
            </a:solidFill>
          </p:spPr>
        </p:sp>
      </p:grpSp>
      <p:grpSp>
        <p:nvGrpSpPr>
          <p:cNvPr name="Group 10" id="10"/>
          <p:cNvGrpSpPr/>
          <p:nvPr/>
        </p:nvGrpSpPr>
        <p:grpSpPr>
          <a:xfrm rot="7314931">
            <a:off x="6155010" y="8563912"/>
            <a:ext cx="1144775" cy="919358"/>
            <a:chOff x="0" y="0"/>
            <a:chExt cx="706752" cy="508000"/>
          </a:xfrm>
        </p:grpSpPr>
        <p:sp>
          <p:nvSpPr>
            <p:cNvPr name="Freeform 11" id="11"/>
            <p:cNvSpPr/>
            <p:nvPr/>
          </p:nvSpPr>
          <p:spPr>
            <a:xfrm>
              <a:off x="0" y="215900"/>
              <a:ext cx="706752" cy="76200"/>
            </a:xfrm>
            <a:custGeom>
              <a:avLst/>
              <a:gdLst/>
              <a:ahLst/>
              <a:cxnLst/>
              <a:rect r="r" b="b" t="t" l="l"/>
              <a:pathLst>
                <a:path h="76200" w="706752">
                  <a:moveTo>
                    <a:pt x="0" y="0"/>
                  </a:moveTo>
                  <a:lnTo>
                    <a:pt x="706752" y="0"/>
                  </a:lnTo>
                  <a:lnTo>
                    <a:pt x="706752" y="76200"/>
                  </a:lnTo>
                  <a:lnTo>
                    <a:pt x="0" y="76200"/>
                  </a:lnTo>
                  <a:close/>
                </a:path>
              </a:pathLst>
            </a:custGeom>
            <a:solidFill>
              <a:srgbClr val="222A9B"/>
            </a:solidFill>
          </p:spPr>
        </p:sp>
      </p:grpSp>
      <p:grpSp>
        <p:nvGrpSpPr>
          <p:cNvPr name="Group 12" id="12"/>
          <p:cNvGrpSpPr/>
          <p:nvPr/>
        </p:nvGrpSpPr>
        <p:grpSpPr>
          <a:xfrm rot="7314931">
            <a:off x="10988215" y="803731"/>
            <a:ext cx="1144775" cy="919358"/>
            <a:chOff x="0" y="0"/>
            <a:chExt cx="706752" cy="508000"/>
          </a:xfrm>
        </p:grpSpPr>
        <p:sp>
          <p:nvSpPr>
            <p:cNvPr name="Freeform 13" id="13"/>
            <p:cNvSpPr/>
            <p:nvPr/>
          </p:nvSpPr>
          <p:spPr>
            <a:xfrm>
              <a:off x="0" y="215900"/>
              <a:ext cx="706752" cy="76200"/>
            </a:xfrm>
            <a:custGeom>
              <a:avLst/>
              <a:gdLst/>
              <a:ahLst/>
              <a:cxnLst/>
              <a:rect r="r" b="b" t="t" l="l"/>
              <a:pathLst>
                <a:path h="76200" w="706752">
                  <a:moveTo>
                    <a:pt x="0" y="0"/>
                  </a:moveTo>
                  <a:lnTo>
                    <a:pt x="706752" y="0"/>
                  </a:lnTo>
                  <a:lnTo>
                    <a:pt x="706752" y="76200"/>
                  </a:lnTo>
                  <a:lnTo>
                    <a:pt x="0" y="76200"/>
                  </a:lnTo>
                  <a:close/>
                </a:path>
              </a:pathLst>
            </a:custGeom>
            <a:solidFill>
              <a:srgbClr val="222A9B"/>
            </a:solidFill>
          </p:spPr>
        </p:sp>
      </p:grpSp>
      <p:grpSp>
        <p:nvGrpSpPr>
          <p:cNvPr name="Group 14" id="14"/>
          <p:cNvGrpSpPr/>
          <p:nvPr/>
        </p:nvGrpSpPr>
        <p:grpSpPr>
          <a:xfrm rot="-8885068">
            <a:off x="4691522" y="2267219"/>
            <a:ext cx="1144775" cy="919358"/>
            <a:chOff x="0" y="0"/>
            <a:chExt cx="706752" cy="508000"/>
          </a:xfrm>
        </p:grpSpPr>
        <p:sp>
          <p:nvSpPr>
            <p:cNvPr name="Freeform 15" id="15"/>
            <p:cNvSpPr/>
            <p:nvPr/>
          </p:nvSpPr>
          <p:spPr>
            <a:xfrm>
              <a:off x="0" y="215900"/>
              <a:ext cx="706752" cy="76200"/>
            </a:xfrm>
            <a:custGeom>
              <a:avLst/>
              <a:gdLst/>
              <a:ahLst/>
              <a:cxnLst/>
              <a:rect r="r" b="b" t="t" l="l"/>
              <a:pathLst>
                <a:path h="76200" w="706752">
                  <a:moveTo>
                    <a:pt x="0" y="0"/>
                  </a:moveTo>
                  <a:lnTo>
                    <a:pt x="706752" y="0"/>
                  </a:lnTo>
                  <a:lnTo>
                    <a:pt x="706752" y="76200"/>
                  </a:lnTo>
                  <a:lnTo>
                    <a:pt x="0" y="76200"/>
                  </a:lnTo>
                  <a:close/>
                </a:path>
              </a:pathLst>
            </a:custGeom>
            <a:solidFill>
              <a:srgbClr val="222A9B"/>
            </a:solidFill>
          </p:spPr>
        </p:sp>
      </p:grpSp>
      <p:grpSp>
        <p:nvGrpSpPr>
          <p:cNvPr name="Group 16" id="16"/>
          <p:cNvGrpSpPr/>
          <p:nvPr/>
        </p:nvGrpSpPr>
        <p:grpSpPr>
          <a:xfrm rot="-8885068">
            <a:off x="12451703" y="7100424"/>
            <a:ext cx="1144775" cy="919358"/>
            <a:chOff x="0" y="0"/>
            <a:chExt cx="706752" cy="508000"/>
          </a:xfrm>
        </p:grpSpPr>
        <p:sp>
          <p:nvSpPr>
            <p:cNvPr name="Freeform 17" id="17"/>
            <p:cNvSpPr/>
            <p:nvPr/>
          </p:nvSpPr>
          <p:spPr>
            <a:xfrm>
              <a:off x="0" y="215900"/>
              <a:ext cx="706752" cy="76200"/>
            </a:xfrm>
            <a:custGeom>
              <a:avLst/>
              <a:gdLst/>
              <a:ahLst/>
              <a:cxnLst/>
              <a:rect r="r" b="b" t="t" l="l"/>
              <a:pathLst>
                <a:path h="76200" w="706752">
                  <a:moveTo>
                    <a:pt x="0" y="0"/>
                  </a:moveTo>
                  <a:lnTo>
                    <a:pt x="706752" y="0"/>
                  </a:lnTo>
                  <a:lnTo>
                    <a:pt x="706752" y="76200"/>
                  </a:lnTo>
                  <a:lnTo>
                    <a:pt x="0" y="76200"/>
                  </a:lnTo>
                  <a:close/>
                </a:path>
              </a:pathLst>
            </a:custGeom>
            <a:solidFill>
              <a:srgbClr val="222A9B"/>
            </a:solidFill>
          </p:spPr>
        </p:sp>
      </p:grpSp>
      <p:grpSp>
        <p:nvGrpSpPr>
          <p:cNvPr name="Group 18" id="18"/>
          <p:cNvGrpSpPr/>
          <p:nvPr/>
        </p:nvGrpSpPr>
        <p:grpSpPr>
          <a:xfrm rot="9043094">
            <a:off x="4584574" y="6919574"/>
            <a:ext cx="1144775" cy="919358"/>
            <a:chOff x="0" y="0"/>
            <a:chExt cx="706752" cy="508000"/>
          </a:xfrm>
        </p:grpSpPr>
        <p:sp>
          <p:nvSpPr>
            <p:cNvPr name="Freeform 19" id="19"/>
            <p:cNvSpPr/>
            <p:nvPr/>
          </p:nvSpPr>
          <p:spPr>
            <a:xfrm>
              <a:off x="0" y="215900"/>
              <a:ext cx="706752" cy="76200"/>
            </a:xfrm>
            <a:custGeom>
              <a:avLst/>
              <a:gdLst/>
              <a:ahLst/>
              <a:cxnLst/>
              <a:rect r="r" b="b" t="t" l="l"/>
              <a:pathLst>
                <a:path h="76200" w="706752">
                  <a:moveTo>
                    <a:pt x="0" y="0"/>
                  </a:moveTo>
                  <a:lnTo>
                    <a:pt x="706752" y="0"/>
                  </a:lnTo>
                  <a:lnTo>
                    <a:pt x="706752" y="76200"/>
                  </a:lnTo>
                  <a:lnTo>
                    <a:pt x="0" y="76200"/>
                  </a:lnTo>
                  <a:close/>
                </a:path>
              </a:pathLst>
            </a:custGeom>
            <a:solidFill>
              <a:srgbClr val="222A9B"/>
            </a:solidFill>
          </p:spPr>
        </p:sp>
      </p:grpSp>
      <p:grpSp>
        <p:nvGrpSpPr>
          <p:cNvPr name="Group 20" id="20"/>
          <p:cNvGrpSpPr/>
          <p:nvPr/>
        </p:nvGrpSpPr>
        <p:grpSpPr>
          <a:xfrm rot="9043094">
            <a:off x="12558651" y="2448068"/>
            <a:ext cx="1144775" cy="919358"/>
            <a:chOff x="0" y="0"/>
            <a:chExt cx="706752" cy="508000"/>
          </a:xfrm>
        </p:grpSpPr>
        <p:sp>
          <p:nvSpPr>
            <p:cNvPr name="Freeform 21" id="21"/>
            <p:cNvSpPr/>
            <p:nvPr/>
          </p:nvSpPr>
          <p:spPr>
            <a:xfrm>
              <a:off x="0" y="215900"/>
              <a:ext cx="706752" cy="76200"/>
            </a:xfrm>
            <a:custGeom>
              <a:avLst/>
              <a:gdLst/>
              <a:ahLst/>
              <a:cxnLst/>
              <a:rect r="r" b="b" t="t" l="l"/>
              <a:pathLst>
                <a:path h="76200" w="706752">
                  <a:moveTo>
                    <a:pt x="0" y="0"/>
                  </a:moveTo>
                  <a:lnTo>
                    <a:pt x="706752" y="0"/>
                  </a:lnTo>
                  <a:lnTo>
                    <a:pt x="706752" y="76200"/>
                  </a:lnTo>
                  <a:lnTo>
                    <a:pt x="0" y="76200"/>
                  </a:lnTo>
                  <a:close/>
                </a:path>
              </a:pathLst>
            </a:custGeom>
            <a:solidFill>
              <a:srgbClr val="222A9B"/>
            </a:solidFill>
          </p:spPr>
        </p:sp>
      </p:grpSp>
      <p:grpSp>
        <p:nvGrpSpPr>
          <p:cNvPr name="Group 22" id="22"/>
          <p:cNvGrpSpPr/>
          <p:nvPr/>
        </p:nvGrpSpPr>
        <p:grpSpPr>
          <a:xfrm rot="-7156905">
            <a:off x="6335859" y="696782"/>
            <a:ext cx="1144775" cy="919358"/>
            <a:chOff x="0" y="0"/>
            <a:chExt cx="706752" cy="508000"/>
          </a:xfrm>
        </p:grpSpPr>
        <p:sp>
          <p:nvSpPr>
            <p:cNvPr name="Freeform 23" id="23"/>
            <p:cNvSpPr/>
            <p:nvPr/>
          </p:nvSpPr>
          <p:spPr>
            <a:xfrm>
              <a:off x="0" y="215900"/>
              <a:ext cx="706752" cy="76200"/>
            </a:xfrm>
            <a:custGeom>
              <a:avLst/>
              <a:gdLst/>
              <a:ahLst/>
              <a:cxnLst/>
              <a:rect r="r" b="b" t="t" l="l"/>
              <a:pathLst>
                <a:path h="76200" w="706752">
                  <a:moveTo>
                    <a:pt x="0" y="0"/>
                  </a:moveTo>
                  <a:lnTo>
                    <a:pt x="706752" y="0"/>
                  </a:lnTo>
                  <a:lnTo>
                    <a:pt x="706752" y="76200"/>
                  </a:lnTo>
                  <a:lnTo>
                    <a:pt x="0" y="76200"/>
                  </a:lnTo>
                  <a:close/>
                </a:path>
              </a:pathLst>
            </a:custGeom>
            <a:solidFill>
              <a:srgbClr val="222A9B"/>
            </a:solidFill>
          </p:spPr>
        </p:sp>
      </p:grpSp>
      <p:grpSp>
        <p:nvGrpSpPr>
          <p:cNvPr name="Group 24" id="24"/>
          <p:cNvGrpSpPr/>
          <p:nvPr/>
        </p:nvGrpSpPr>
        <p:grpSpPr>
          <a:xfrm rot="-7156905">
            <a:off x="10807365" y="8670860"/>
            <a:ext cx="1144775" cy="919358"/>
            <a:chOff x="0" y="0"/>
            <a:chExt cx="706752" cy="508000"/>
          </a:xfrm>
        </p:grpSpPr>
        <p:sp>
          <p:nvSpPr>
            <p:cNvPr name="Freeform 25" id="25"/>
            <p:cNvSpPr/>
            <p:nvPr/>
          </p:nvSpPr>
          <p:spPr>
            <a:xfrm>
              <a:off x="0" y="215900"/>
              <a:ext cx="706752" cy="76200"/>
            </a:xfrm>
            <a:custGeom>
              <a:avLst/>
              <a:gdLst/>
              <a:ahLst/>
              <a:cxnLst/>
              <a:rect r="r" b="b" t="t" l="l"/>
              <a:pathLst>
                <a:path h="76200" w="706752">
                  <a:moveTo>
                    <a:pt x="0" y="0"/>
                  </a:moveTo>
                  <a:lnTo>
                    <a:pt x="706752" y="0"/>
                  </a:lnTo>
                  <a:lnTo>
                    <a:pt x="706752" y="76200"/>
                  </a:lnTo>
                  <a:lnTo>
                    <a:pt x="0" y="76200"/>
                  </a:lnTo>
                  <a:close/>
                </a:path>
              </a:pathLst>
            </a:custGeom>
            <a:solidFill>
              <a:srgbClr val="222A9B"/>
            </a:solidFill>
          </p:spPr>
        </p:sp>
      </p:grpSp>
      <p:pic>
        <p:nvPicPr>
          <p:cNvPr name="Picture 26" id="2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908247" y="2726898"/>
            <a:ext cx="4782795" cy="4652355"/>
          </a:xfrm>
          <a:prstGeom prst="rect">
            <a:avLst/>
          </a:prstGeom>
        </p:spPr>
      </p:pic>
      <p:pic>
        <p:nvPicPr>
          <p:cNvPr name="Picture 27" id="27"/>
          <p:cNvPicPr>
            <a:picLocks noChangeAspect="true"/>
          </p:cNvPicPr>
          <p:nvPr/>
        </p:nvPicPr>
        <p:blipFill>
          <a:blip r:embed="rId4"/>
          <a:srcRect l="0" t="7156" r="3326" b="12582"/>
          <a:stretch>
            <a:fillRect/>
          </a:stretch>
        </p:blipFill>
        <p:spPr>
          <a:xfrm flipH="false" flipV="false" rot="0">
            <a:off x="-147831" y="6867311"/>
            <a:ext cx="4428310" cy="3676500"/>
          </a:xfrm>
          <a:prstGeom prst="rect">
            <a:avLst/>
          </a:prstGeom>
        </p:spPr>
      </p:pic>
      <p:sp>
        <p:nvSpPr>
          <p:cNvPr name="TextBox 28" id="28"/>
          <p:cNvSpPr txBox="true"/>
          <p:nvPr/>
        </p:nvSpPr>
        <p:spPr>
          <a:xfrm rot="0">
            <a:off x="5693830" y="4611695"/>
            <a:ext cx="7211628" cy="2255616"/>
          </a:xfrm>
          <a:prstGeom prst="rect">
            <a:avLst/>
          </a:prstGeom>
        </p:spPr>
        <p:txBody>
          <a:bodyPr anchor="t" rtlCol="false" tIns="0" lIns="0" bIns="0" rIns="0">
            <a:spAutoFit/>
          </a:bodyPr>
          <a:lstStyle/>
          <a:p>
            <a:pPr algn="ctr">
              <a:lnSpc>
                <a:spcPts val="9024"/>
              </a:lnSpc>
              <a:spcBef>
                <a:spcPct val="0"/>
              </a:spcBef>
            </a:pPr>
            <a:r>
              <a:rPr lang="en-US" sz="6446" spc="6">
                <a:solidFill>
                  <a:srgbClr val="000000"/>
                </a:solidFill>
                <a:latin typeface="Ananias Bold"/>
              </a:rPr>
              <a:t>GASKIN GREEN AUTOS</a:t>
            </a:r>
          </a:p>
        </p:txBody>
      </p:sp>
      <p:sp>
        <p:nvSpPr>
          <p:cNvPr name="TextBox 29" id="29"/>
          <p:cNvSpPr txBox="true"/>
          <p:nvPr/>
        </p:nvSpPr>
        <p:spPr>
          <a:xfrm rot="0">
            <a:off x="7383248" y="1938856"/>
            <a:ext cx="3522490" cy="747759"/>
          </a:xfrm>
          <a:prstGeom prst="rect">
            <a:avLst/>
          </a:prstGeom>
        </p:spPr>
        <p:txBody>
          <a:bodyPr anchor="t" rtlCol="false" tIns="0" lIns="0" bIns="0" rIns="0">
            <a:spAutoFit/>
          </a:bodyPr>
          <a:lstStyle/>
          <a:p>
            <a:pPr algn="ctr">
              <a:lnSpc>
                <a:spcPts val="6034"/>
              </a:lnSpc>
              <a:spcBef>
                <a:spcPct val="0"/>
              </a:spcBef>
            </a:pPr>
            <a:r>
              <a:rPr lang="en-US" sz="4310" spc="314">
                <a:solidFill>
                  <a:srgbClr val="000000"/>
                </a:solidFill>
                <a:latin typeface="Josefin Sans Bold"/>
              </a:rPr>
              <a:t>GROUP A</a:t>
            </a:r>
          </a:p>
        </p:txBody>
      </p:sp>
      <p:sp>
        <p:nvSpPr>
          <p:cNvPr name="TextBox 30" id="30"/>
          <p:cNvSpPr txBox="true"/>
          <p:nvPr/>
        </p:nvSpPr>
        <p:spPr>
          <a:xfrm rot="0">
            <a:off x="6727398" y="7534654"/>
            <a:ext cx="4942587" cy="525500"/>
          </a:xfrm>
          <a:prstGeom prst="rect">
            <a:avLst/>
          </a:prstGeom>
        </p:spPr>
        <p:txBody>
          <a:bodyPr anchor="t" rtlCol="false" tIns="0" lIns="0" bIns="0" rIns="0">
            <a:spAutoFit/>
          </a:bodyPr>
          <a:lstStyle/>
          <a:p>
            <a:pPr algn="ctr">
              <a:lnSpc>
                <a:spcPts val="4255"/>
              </a:lnSpc>
              <a:spcBef>
                <a:spcPct val="0"/>
              </a:spcBef>
            </a:pPr>
            <a:r>
              <a:rPr lang="en-US" sz="3039" spc="221">
                <a:solidFill>
                  <a:srgbClr val="000000"/>
                </a:solidFill>
                <a:latin typeface="Josefin Sans Regular"/>
              </a:rPr>
              <a:t>CAPSTONE PROJECT 1</a:t>
            </a:r>
          </a:p>
        </p:txBody>
      </p:sp>
      <p:sp>
        <p:nvSpPr>
          <p:cNvPr name="TextBox 31" id="31"/>
          <p:cNvSpPr txBox="true"/>
          <p:nvPr/>
        </p:nvSpPr>
        <p:spPr>
          <a:xfrm rot="0">
            <a:off x="-26243" y="6966990"/>
            <a:ext cx="4220998" cy="3320010"/>
          </a:xfrm>
          <a:prstGeom prst="rect">
            <a:avLst/>
          </a:prstGeom>
        </p:spPr>
        <p:txBody>
          <a:bodyPr anchor="t" rtlCol="false" tIns="0" lIns="0" bIns="0" rIns="0">
            <a:spAutoFit/>
          </a:bodyPr>
          <a:lstStyle/>
          <a:p>
            <a:pPr algn="ctr">
              <a:lnSpc>
                <a:spcPts val="4370"/>
              </a:lnSpc>
            </a:pPr>
            <a:r>
              <a:rPr lang="en-US" sz="3122">
                <a:solidFill>
                  <a:srgbClr val="222A9B"/>
                </a:solidFill>
                <a:latin typeface="Canva Sans Bold"/>
              </a:rPr>
              <a:t>GROUP MEMBERS</a:t>
            </a:r>
          </a:p>
          <a:p>
            <a:pPr marL="674059" indent="-337030" lvl="1">
              <a:lnSpc>
                <a:spcPts val="4370"/>
              </a:lnSpc>
              <a:buFont typeface="Arial"/>
              <a:buChar char="•"/>
            </a:pPr>
            <a:r>
              <a:rPr lang="en-US" sz="3122">
                <a:solidFill>
                  <a:srgbClr val="F9AD30"/>
                </a:solidFill>
                <a:latin typeface="Agrandir Narrow"/>
              </a:rPr>
              <a:t>SARA JAMIL</a:t>
            </a:r>
          </a:p>
          <a:p>
            <a:pPr marL="674059" indent="-337030" lvl="1">
              <a:lnSpc>
                <a:spcPts val="4370"/>
              </a:lnSpc>
              <a:buFont typeface="Arial"/>
              <a:buChar char="•"/>
            </a:pPr>
            <a:r>
              <a:rPr lang="en-US" sz="3122">
                <a:solidFill>
                  <a:srgbClr val="F9AD30"/>
                </a:solidFill>
                <a:latin typeface="Agrandir Narrow"/>
              </a:rPr>
              <a:t>MANHA ABDELLAH</a:t>
            </a:r>
          </a:p>
          <a:p>
            <a:pPr marL="674059" indent="-337030" lvl="1">
              <a:lnSpc>
                <a:spcPts val="4370"/>
              </a:lnSpc>
              <a:buFont typeface="Arial"/>
              <a:buChar char="•"/>
            </a:pPr>
            <a:r>
              <a:rPr lang="en-US" sz="3122">
                <a:solidFill>
                  <a:srgbClr val="F9AD30"/>
                </a:solidFill>
                <a:latin typeface="Agrandir Narrow"/>
              </a:rPr>
              <a:t>NEHA ALAM</a:t>
            </a:r>
          </a:p>
          <a:p>
            <a:pPr marL="674059" indent="-337030" lvl="1">
              <a:lnSpc>
                <a:spcPts val="4370"/>
              </a:lnSpc>
              <a:buFont typeface="Arial"/>
              <a:buChar char="•"/>
            </a:pPr>
            <a:r>
              <a:rPr lang="en-US" sz="3122">
                <a:solidFill>
                  <a:srgbClr val="F9AD30"/>
                </a:solidFill>
                <a:latin typeface="Agrandir Narrow"/>
              </a:rPr>
              <a:t>SHEHLA ASGHAR</a:t>
            </a:r>
          </a:p>
          <a:p>
            <a:pPr marL="674059" indent="-337030" lvl="1">
              <a:lnSpc>
                <a:spcPts val="4370"/>
              </a:lnSpc>
              <a:buFont typeface="Arial"/>
              <a:buChar char="•"/>
            </a:pPr>
            <a:r>
              <a:rPr lang="en-US" sz="3122">
                <a:solidFill>
                  <a:srgbClr val="F9AD30"/>
                </a:solidFill>
                <a:latin typeface="Agrandir Narrow"/>
              </a:rPr>
              <a:t>HAMZA ALI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85" t="0" r="551" b="12011"/>
          <a:stretch>
            <a:fillRect/>
          </a:stretch>
        </p:blipFill>
        <p:spPr>
          <a:xfrm flipH="false" flipV="false" rot="0">
            <a:off x="1470395" y="1340611"/>
            <a:ext cx="13665311" cy="6320356"/>
          </a:xfrm>
          <a:prstGeom prst="rect">
            <a:avLst/>
          </a:prstGeom>
        </p:spPr>
      </p:pic>
      <p:grpSp>
        <p:nvGrpSpPr>
          <p:cNvPr name="Group 3" id="3"/>
          <p:cNvGrpSpPr/>
          <p:nvPr/>
        </p:nvGrpSpPr>
        <p:grpSpPr>
          <a:xfrm rot="0">
            <a:off x="-7180724" y="1943100"/>
            <a:ext cx="9051992" cy="3715168"/>
            <a:chOff x="0" y="0"/>
            <a:chExt cx="12069323" cy="4953558"/>
          </a:xfrm>
        </p:grpSpPr>
        <p:sp>
          <p:nvSpPr>
            <p:cNvPr name="TextBox 4" id="4"/>
            <p:cNvSpPr txBox="true"/>
            <p:nvPr/>
          </p:nvSpPr>
          <p:spPr>
            <a:xfrm rot="0">
              <a:off x="0" y="-9525"/>
              <a:ext cx="12069323" cy="1419225"/>
            </a:xfrm>
            <a:prstGeom prst="rect">
              <a:avLst/>
            </a:prstGeom>
          </p:spPr>
          <p:txBody>
            <a:bodyPr anchor="t" rtlCol="false" tIns="0" lIns="0" bIns="0" rIns="0">
              <a:spAutoFit/>
            </a:bodyPr>
            <a:lstStyle/>
            <a:p>
              <a:pPr>
                <a:lnSpc>
                  <a:spcPts val="8400"/>
                </a:lnSpc>
              </a:pPr>
              <a:r>
                <a:rPr lang="en-US" sz="7000">
                  <a:solidFill>
                    <a:srgbClr val="222A9B"/>
                  </a:solidFill>
                  <a:latin typeface="HK Grotesk Medium Bold"/>
                </a:rPr>
                <a:t> </a:t>
              </a:r>
            </a:p>
          </p:txBody>
        </p:sp>
        <p:sp>
          <p:nvSpPr>
            <p:cNvPr name="TextBox 5" id="5"/>
            <p:cNvSpPr txBox="true"/>
            <p:nvPr/>
          </p:nvSpPr>
          <p:spPr>
            <a:xfrm rot="0">
              <a:off x="0" y="2165649"/>
              <a:ext cx="10970498" cy="1456902"/>
            </a:xfrm>
            <a:prstGeom prst="rect">
              <a:avLst/>
            </a:prstGeom>
          </p:spPr>
          <p:txBody>
            <a:bodyPr anchor="t" rtlCol="false" tIns="0" lIns="0" bIns="0" rIns="0">
              <a:spAutoFit/>
            </a:bodyPr>
            <a:lstStyle/>
            <a:p>
              <a:pPr>
                <a:lnSpc>
                  <a:spcPts val="4480"/>
                </a:lnSpc>
              </a:pPr>
              <a:r>
                <a:rPr lang="en-US" sz="3200">
                  <a:solidFill>
                    <a:srgbClr val="414042"/>
                  </a:solidFill>
                  <a:latin typeface="HK Grotesk Light Bold"/>
                </a:rPr>
                <a:t>Protect your assets with a solid security management plan.</a:t>
              </a:r>
            </a:p>
          </p:txBody>
        </p:sp>
        <p:sp>
          <p:nvSpPr>
            <p:cNvPr name="TextBox 6" id="6"/>
            <p:cNvSpPr txBox="true"/>
            <p:nvPr/>
          </p:nvSpPr>
          <p:spPr>
            <a:xfrm rot="0">
              <a:off x="0" y="4374861"/>
              <a:ext cx="10970498" cy="578697"/>
            </a:xfrm>
            <a:prstGeom prst="rect">
              <a:avLst/>
            </a:prstGeom>
          </p:spPr>
          <p:txBody>
            <a:bodyPr anchor="t" rtlCol="false" tIns="0" lIns="0" bIns="0" rIns="0">
              <a:spAutoFit/>
            </a:bodyPr>
            <a:lstStyle/>
            <a:p>
              <a:pPr>
                <a:lnSpc>
                  <a:spcPts val="3640"/>
                </a:lnSpc>
              </a:pPr>
            </a:p>
          </p:txBody>
        </p:sp>
      </p:grpSp>
      <p:sp>
        <p:nvSpPr>
          <p:cNvPr name="TextBox 7" id="7"/>
          <p:cNvSpPr txBox="true"/>
          <p:nvPr/>
        </p:nvSpPr>
        <p:spPr>
          <a:xfrm rot="0">
            <a:off x="1470395" y="8508692"/>
            <a:ext cx="16190422" cy="547370"/>
          </a:xfrm>
          <a:prstGeom prst="rect">
            <a:avLst/>
          </a:prstGeom>
        </p:spPr>
        <p:txBody>
          <a:bodyPr anchor="t" rtlCol="false" tIns="0" lIns="0" bIns="0" rIns="0">
            <a:spAutoFit/>
          </a:bodyPr>
          <a:lstStyle/>
          <a:p>
            <a:pPr algn="just">
              <a:lnSpc>
                <a:spcPts val="4480"/>
              </a:lnSpc>
            </a:pPr>
            <a:r>
              <a:rPr lang="en-US" sz="3200">
                <a:solidFill>
                  <a:srgbClr val="414042"/>
                </a:solidFill>
                <a:latin typeface="HK Grotesk Light Bold"/>
              </a:rPr>
              <a:t>This graph tells us that customers with a certain range of income ...</a:t>
            </a:r>
          </a:p>
        </p:txBody>
      </p:sp>
      <p:sp>
        <p:nvSpPr>
          <p:cNvPr name="TextBox 8" id="8"/>
          <p:cNvSpPr txBox="true"/>
          <p:nvPr/>
        </p:nvSpPr>
        <p:spPr>
          <a:xfrm rot="0">
            <a:off x="1470395" y="580390"/>
            <a:ext cx="9386027" cy="448310"/>
          </a:xfrm>
          <a:prstGeom prst="rect">
            <a:avLst/>
          </a:prstGeom>
        </p:spPr>
        <p:txBody>
          <a:bodyPr anchor="t" rtlCol="false" tIns="0" lIns="0" bIns="0" rIns="0">
            <a:spAutoFit/>
          </a:bodyPr>
          <a:lstStyle/>
          <a:p>
            <a:pPr marL="561340" indent="-280670" lvl="1">
              <a:lnSpc>
                <a:spcPts val="3640"/>
              </a:lnSpc>
              <a:buFont typeface="Arial"/>
              <a:buChar char="•"/>
            </a:pPr>
            <a:r>
              <a:rPr lang="en-US" sz="2600">
                <a:solidFill>
                  <a:srgbClr val="222A9B"/>
                </a:solidFill>
                <a:latin typeface="HK Grotesk Medium Bold"/>
              </a:rPr>
              <a:t>Relationship between Payment method and Salary</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3536360" y="1276162"/>
            <a:ext cx="9602238" cy="6622233"/>
          </a:xfrm>
          <a:prstGeom prst="rect">
            <a:avLst/>
          </a:prstGeom>
        </p:spPr>
      </p:pic>
      <p:grpSp>
        <p:nvGrpSpPr>
          <p:cNvPr name="Group 3" id="3"/>
          <p:cNvGrpSpPr/>
          <p:nvPr/>
        </p:nvGrpSpPr>
        <p:grpSpPr>
          <a:xfrm rot="0">
            <a:off x="-7180724" y="1943100"/>
            <a:ext cx="9051992" cy="3715168"/>
            <a:chOff x="0" y="0"/>
            <a:chExt cx="12069323" cy="4953558"/>
          </a:xfrm>
        </p:grpSpPr>
        <p:sp>
          <p:nvSpPr>
            <p:cNvPr name="TextBox 4" id="4"/>
            <p:cNvSpPr txBox="true"/>
            <p:nvPr/>
          </p:nvSpPr>
          <p:spPr>
            <a:xfrm rot="0">
              <a:off x="0" y="-9525"/>
              <a:ext cx="12069323" cy="1419225"/>
            </a:xfrm>
            <a:prstGeom prst="rect">
              <a:avLst/>
            </a:prstGeom>
          </p:spPr>
          <p:txBody>
            <a:bodyPr anchor="t" rtlCol="false" tIns="0" lIns="0" bIns="0" rIns="0">
              <a:spAutoFit/>
            </a:bodyPr>
            <a:lstStyle/>
            <a:p>
              <a:pPr>
                <a:lnSpc>
                  <a:spcPts val="8400"/>
                </a:lnSpc>
              </a:pPr>
              <a:r>
                <a:rPr lang="en-US" sz="7000">
                  <a:solidFill>
                    <a:srgbClr val="222A9B"/>
                  </a:solidFill>
                  <a:latin typeface="HK Grotesk Medium Bold"/>
                </a:rPr>
                <a:t> </a:t>
              </a:r>
            </a:p>
          </p:txBody>
        </p:sp>
        <p:sp>
          <p:nvSpPr>
            <p:cNvPr name="TextBox 5" id="5"/>
            <p:cNvSpPr txBox="true"/>
            <p:nvPr/>
          </p:nvSpPr>
          <p:spPr>
            <a:xfrm rot="0">
              <a:off x="0" y="2165649"/>
              <a:ext cx="10970498" cy="1456902"/>
            </a:xfrm>
            <a:prstGeom prst="rect">
              <a:avLst/>
            </a:prstGeom>
          </p:spPr>
          <p:txBody>
            <a:bodyPr anchor="t" rtlCol="false" tIns="0" lIns="0" bIns="0" rIns="0">
              <a:spAutoFit/>
            </a:bodyPr>
            <a:lstStyle/>
            <a:p>
              <a:pPr>
                <a:lnSpc>
                  <a:spcPts val="4480"/>
                </a:lnSpc>
              </a:pPr>
              <a:r>
                <a:rPr lang="en-US" sz="3200">
                  <a:solidFill>
                    <a:srgbClr val="414042"/>
                  </a:solidFill>
                  <a:latin typeface="HK Grotesk Light Bold"/>
                </a:rPr>
                <a:t>Protect your assets with a solid security management plan.</a:t>
              </a:r>
            </a:p>
          </p:txBody>
        </p:sp>
        <p:sp>
          <p:nvSpPr>
            <p:cNvPr name="TextBox 6" id="6"/>
            <p:cNvSpPr txBox="true"/>
            <p:nvPr/>
          </p:nvSpPr>
          <p:spPr>
            <a:xfrm rot="0">
              <a:off x="0" y="4374861"/>
              <a:ext cx="10970498" cy="578697"/>
            </a:xfrm>
            <a:prstGeom prst="rect">
              <a:avLst/>
            </a:prstGeom>
          </p:spPr>
          <p:txBody>
            <a:bodyPr anchor="t" rtlCol="false" tIns="0" lIns="0" bIns="0" rIns="0">
              <a:spAutoFit/>
            </a:bodyPr>
            <a:lstStyle/>
            <a:p>
              <a:pPr>
                <a:lnSpc>
                  <a:spcPts val="3640"/>
                </a:lnSpc>
              </a:pPr>
            </a:p>
          </p:txBody>
        </p:sp>
      </p:grpSp>
      <p:sp>
        <p:nvSpPr>
          <p:cNvPr name="TextBox 7" id="7"/>
          <p:cNvSpPr txBox="true"/>
          <p:nvPr/>
        </p:nvSpPr>
        <p:spPr>
          <a:xfrm rot="0">
            <a:off x="1509224" y="8389303"/>
            <a:ext cx="16190422" cy="1671320"/>
          </a:xfrm>
          <a:prstGeom prst="rect">
            <a:avLst/>
          </a:prstGeom>
        </p:spPr>
        <p:txBody>
          <a:bodyPr anchor="t" rtlCol="false" tIns="0" lIns="0" bIns="0" rIns="0">
            <a:spAutoFit/>
          </a:bodyPr>
          <a:lstStyle/>
          <a:p>
            <a:pPr algn="just">
              <a:lnSpc>
                <a:spcPts val="4480"/>
              </a:lnSpc>
            </a:pPr>
            <a:r>
              <a:rPr lang="en-US" sz="3200">
                <a:solidFill>
                  <a:srgbClr val="414042"/>
                </a:solidFill>
                <a:latin typeface="HK Grotesk Light Bold"/>
              </a:rPr>
              <a:t>Through this graph we have identified a pattern of number of encounters increasing as we progress towards the end of the month. The beginning of the month having the lowest encounters and end being the most productive in terms of encounters. </a:t>
            </a:r>
          </a:p>
        </p:txBody>
      </p:sp>
      <p:sp>
        <p:nvSpPr>
          <p:cNvPr name="TextBox 8" id="8"/>
          <p:cNvSpPr txBox="true"/>
          <p:nvPr/>
        </p:nvSpPr>
        <p:spPr>
          <a:xfrm rot="0">
            <a:off x="1509224" y="319887"/>
            <a:ext cx="15496905" cy="547370"/>
          </a:xfrm>
          <a:prstGeom prst="rect">
            <a:avLst/>
          </a:prstGeom>
        </p:spPr>
        <p:txBody>
          <a:bodyPr anchor="t" rtlCol="false" tIns="0" lIns="0" bIns="0" rIns="0">
            <a:spAutoFit/>
          </a:bodyPr>
          <a:lstStyle/>
          <a:p>
            <a:pPr>
              <a:lnSpc>
                <a:spcPts val="4480"/>
              </a:lnSpc>
              <a:spcBef>
                <a:spcPct val="0"/>
              </a:spcBef>
            </a:pPr>
            <a:r>
              <a:rPr lang="en-US" sz="3200">
                <a:solidFill>
                  <a:srgbClr val="000000"/>
                </a:solidFill>
                <a:latin typeface="HK Grotesk Light Bold"/>
              </a:rPr>
              <a:t>Weekly Performance Analysis: Co-relation between sales and week of month.</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7812719" cy="2523573"/>
            <a:chOff x="0" y="0"/>
            <a:chExt cx="23750291" cy="3364764"/>
          </a:xfrm>
        </p:grpSpPr>
        <p:sp>
          <p:nvSpPr>
            <p:cNvPr name="TextBox 3" id="3"/>
            <p:cNvSpPr txBox="true"/>
            <p:nvPr/>
          </p:nvSpPr>
          <p:spPr>
            <a:xfrm rot="0">
              <a:off x="0" y="-9525"/>
              <a:ext cx="23750291" cy="1419225"/>
            </a:xfrm>
            <a:prstGeom prst="rect">
              <a:avLst/>
            </a:prstGeom>
          </p:spPr>
          <p:txBody>
            <a:bodyPr anchor="t" rtlCol="false" tIns="0" lIns="0" bIns="0" rIns="0">
              <a:spAutoFit/>
            </a:bodyPr>
            <a:lstStyle/>
            <a:p>
              <a:pPr>
                <a:lnSpc>
                  <a:spcPts val="8400"/>
                </a:lnSpc>
              </a:pPr>
              <a:r>
                <a:rPr lang="en-US" sz="7000">
                  <a:solidFill>
                    <a:srgbClr val="222A9B"/>
                  </a:solidFill>
                  <a:latin typeface="HK Grotesk Medium"/>
                </a:rPr>
                <a:t>OUR RECOMMENDATIONS</a:t>
              </a:r>
            </a:p>
          </p:txBody>
        </p:sp>
        <p:sp>
          <p:nvSpPr>
            <p:cNvPr name="TextBox 4" id="4"/>
            <p:cNvSpPr txBox="true"/>
            <p:nvPr/>
          </p:nvSpPr>
          <p:spPr>
            <a:xfrm rot="0">
              <a:off x="0" y="1907862"/>
              <a:ext cx="20338224" cy="1456902"/>
            </a:xfrm>
            <a:prstGeom prst="rect">
              <a:avLst/>
            </a:prstGeom>
          </p:spPr>
          <p:txBody>
            <a:bodyPr anchor="t" rtlCol="false" tIns="0" lIns="0" bIns="0" rIns="0">
              <a:spAutoFit/>
            </a:bodyPr>
            <a:lstStyle/>
            <a:p>
              <a:pPr>
                <a:lnSpc>
                  <a:spcPts val="4480"/>
                </a:lnSpc>
              </a:pPr>
              <a:r>
                <a:rPr lang="en-US" sz="3200">
                  <a:solidFill>
                    <a:srgbClr val="414042"/>
                  </a:solidFill>
                  <a:latin typeface="HK Grotesk Light Bold"/>
                </a:rPr>
                <a:t>Looking at the analyzed data from the eyes of a data analyst we suggest the following;</a:t>
              </a:r>
            </a:p>
            <a:p>
              <a:pPr>
                <a:lnSpc>
                  <a:spcPts val="4480"/>
                </a:lnSpc>
              </a:pPr>
            </a:p>
          </p:txBody>
        </p:sp>
      </p:grpSp>
      <p:grpSp>
        <p:nvGrpSpPr>
          <p:cNvPr name="Group 5" id="5"/>
          <p:cNvGrpSpPr/>
          <p:nvPr/>
        </p:nvGrpSpPr>
        <p:grpSpPr>
          <a:xfrm rot="0">
            <a:off x="6216937" y="4687482"/>
            <a:ext cx="5498957" cy="3985895"/>
            <a:chOff x="0" y="0"/>
            <a:chExt cx="7331943" cy="5314526"/>
          </a:xfrm>
        </p:grpSpPr>
        <p:sp>
          <p:nvSpPr>
            <p:cNvPr name="TextBox 6" id="6"/>
            <p:cNvSpPr txBox="true"/>
            <p:nvPr/>
          </p:nvSpPr>
          <p:spPr>
            <a:xfrm rot="0">
              <a:off x="0" y="-66675"/>
              <a:ext cx="7331943" cy="685223"/>
            </a:xfrm>
            <a:prstGeom prst="rect">
              <a:avLst/>
            </a:prstGeom>
          </p:spPr>
          <p:txBody>
            <a:bodyPr anchor="t" rtlCol="false" tIns="0" lIns="0" bIns="0" rIns="0">
              <a:spAutoFit/>
            </a:bodyPr>
            <a:lstStyle/>
            <a:p>
              <a:pPr>
                <a:lnSpc>
                  <a:spcPts val="4309"/>
                </a:lnSpc>
              </a:pPr>
              <a:r>
                <a:rPr lang="en-US" sz="3078">
                  <a:solidFill>
                    <a:srgbClr val="222A9B"/>
                  </a:solidFill>
                  <a:latin typeface="HK Grotesk Medium"/>
                </a:rPr>
                <a:t>Salesperson experience </a:t>
              </a:r>
            </a:p>
          </p:txBody>
        </p:sp>
        <p:sp>
          <p:nvSpPr>
            <p:cNvPr name="TextBox 7" id="7"/>
            <p:cNvSpPr txBox="true"/>
            <p:nvPr/>
          </p:nvSpPr>
          <p:spPr>
            <a:xfrm rot="0">
              <a:off x="0" y="1078391"/>
              <a:ext cx="7331943" cy="4236135"/>
            </a:xfrm>
            <a:prstGeom prst="rect">
              <a:avLst/>
            </a:prstGeom>
          </p:spPr>
          <p:txBody>
            <a:bodyPr anchor="t" rtlCol="false" tIns="0" lIns="0" bIns="0" rIns="0">
              <a:spAutoFit/>
            </a:bodyPr>
            <a:lstStyle/>
            <a:p>
              <a:pPr algn="just">
                <a:lnSpc>
                  <a:spcPts val="3646"/>
                </a:lnSpc>
              </a:pPr>
              <a:r>
                <a:rPr lang="en-US" sz="2604">
                  <a:solidFill>
                    <a:srgbClr val="414042"/>
                  </a:solidFill>
                  <a:latin typeface="HK Grotesk Light Bold"/>
                </a:rPr>
                <a:t>The more experienced your salesperson in working with you, the better their performance is going to be. Keeping them happy through bonus monetary incentives and good salary will retain them longer. </a:t>
              </a:r>
            </a:p>
            <a:p>
              <a:pPr>
                <a:lnSpc>
                  <a:spcPts val="3646"/>
                </a:lnSpc>
              </a:pPr>
            </a:p>
          </p:txBody>
        </p:sp>
      </p:grpSp>
      <p:sp>
        <p:nvSpPr>
          <p:cNvPr name="TextBox 8" id="8"/>
          <p:cNvSpPr txBox="true"/>
          <p:nvPr/>
        </p:nvSpPr>
        <p:spPr>
          <a:xfrm rot="0">
            <a:off x="698972" y="4620807"/>
            <a:ext cx="4913127" cy="1030286"/>
          </a:xfrm>
          <a:prstGeom prst="rect">
            <a:avLst/>
          </a:prstGeom>
        </p:spPr>
        <p:txBody>
          <a:bodyPr anchor="t" rtlCol="false" tIns="0" lIns="0" bIns="0" rIns="0">
            <a:spAutoFit/>
          </a:bodyPr>
          <a:lstStyle/>
          <a:p>
            <a:pPr>
              <a:lnSpc>
                <a:spcPts val="4312"/>
              </a:lnSpc>
            </a:pPr>
            <a:r>
              <a:rPr lang="en-US" sz="3080">
                <a:solidFill>
                  <a:srgbClr val="222A9B"/>
                </a:solidFill>
                <a:latin typeface="HK Grotesk Medium Bold"/>
              </a:rPr>
              <a:t>Each customer is important</a:t>
            </a:r>
          </a:p>
          <a:p>
            <a:pPr>
              <a:lnSpc>
                <a:spcPts val="3913"/>
              </a:lnSpc>
            </a:pPr>
          </a:p>
        </p:txBody>
      </p:sp>
      <p:sp>
        <p:nvSpPr>
          <p:cNvPr name="TextBox 9" id="9"/>
          <p:cNvSpPr txBox="true"/>
          <p:nvPr/>
        </p:nvSpPr>
        <p:spPr>
          <a:xfrm rot="0">
            <a:off x="698972" y="5391228"/>
            <a:ext cx="4913127" cy="4070793"/>
          </a:xfrm>
          <a:prstGeom prst="rect">
            <a:avLst/>
          </a:prstGeom>
        </p:spPr>
        <p:txBody>
          <a:bodyPr anchor="t" rtlCol="false" tIns="0" lIns="0" bIns="0" rIns="0">
            <a:spAutoFit/>
          </a:bodyPr>
          <a:lstStyle/>
          <a:p>
            <a:pPr algn="just">
              <a:lnSpc>
                <a:spcPts val="3640"/>
              </a:lnSpc>
            </a:pPr>
            <a:r>
              <a:rPr lang="en-US" sz="2600">
                <a:solidFill>
                  <a:srgbClr val="414042"/>
                </a:solidFill>
                <a:latin typeface="HK Grotesk Light Bold"/>
              </a:rPr>
              <a:t>As per our results it is clear, the customer and their contribution to the company is made indifferent to what they earn or make monthly. </a:t>
            </a:r>
          </a:p>
          <a:p>
            <a:pPr>
              <a:lnSpc>
                <a:spcPts val="3640"/>
              </a:lnSpc>
            </a:pPr>
            <a:r>
              <a:rPr lang="en-US" sz="2600">
                <a:solidFill>
                  <a:srgbClr val="414042"/>
                </a:solidFill>
                <a:latin typeface="HK Grotesk Light Bold"/>
              </a:rPr>
              <a:t>Treating every visitor has a potential customer will reap good results.</a:t>
            </a:r>
          </a:p>
          <a:p>
            <a:pPr>
              <a:lnSpc>
                <a:spcPts val="3311"/>
              </a:lnSpc>
            </a:pPr>
          </a:p>
        </p:txBody>
      </p:sp>
      <p:grpSp>
        <p:nvGrpSpPr>
          <p:cNvPr name="Group 10" id="10"/>
          <p:cNvGrpSpPr/>
          <p:nvPr/>
        </p:nvGrpSpPr>
        <p:grpSpPr>
          <a:xfrm rot="0">
            <a:off x="12320731" y="4655237"/>
            <a:ext cx="5309265" cy="3912347"/>
            <a:chOff x="0" y="0"/>
            <a:chExt cx="7079020" cy="5216462"/>
          </a:xfrm>
        </p:grpSpPr>
        <p:sp>
          <p:nvSpPr>
            <p:cNvPr name="TextBox 11" id="11"/>
            <p:cNvSpPr txBox="true"/>
            <p:nvPr/>
          </p:nvSpPr>
          <p:spPr>
            <a:xfrm rot="0">
              <a:off x="0" y="-66675"/>
              <a:ext cx="7079020" cy="686266"/>
            </a:xfrm>
            <a:prstGeom prst="rect">
              <a:avLst/>
            </a:prstGeom>
          </p:spPr>
          <p:txBody>
            <a:bodyPr anchor="t" rtlCol="false" tIns="0" lIns="0" bIns="0" rIns="0">
              <a:spAutoFit/>
            </a:bodyPr>
            <a:lstStyle/>
            <a:p>
              <a:pPr>
                <a:lnSpc>
                  <a:spcPts val="4312"/>
                </a:lnSpc>
              </a:pPr>
              <a:r>
                <a:rPr lang="en-US" sz="3080">
                  <a:solidFill>
                    <a:srgbClr val="222A9B"/>
                  </a:solidFill>
                  <a:latin typeface="HK Grotesk Medium"/>
                </a:rPr>
                <a:t>Weekly report</a:t>
              </a:r>
            </a:p>
          </p:txBody>
        </p:sp>
        <p:sp>
          <p:nvSpPr>
            <p:cNvPr name="TextBox 12" id="12"/>
            <p:cNvSpPr txBox="true"/>
            <p:nvPr/>
          </p:nvSpPr>
          <p:spPr>
            <a:xfrm rot="0">
              <a:off x="0" y="1143691"/>
              <a:ext cx="7079020" cy="4072771"/>
            </a:xfrm>
            <a:prstGeom prst="rect">
              <a:avLst/>
            </a:prstGeom>
          </p:spPr>
          <p:txBody>
            <a:bodyPr anchor="t" rtlCol="false" tIns="0" lIns="0" bIns="0" rIns="0">
              <a:spAutoFit/>
            </a:bodyPr>
            <a:lstStyle/>
            <a:p>
              <a:pPr algn="just">
                <a:lnSpc>
                  <a:spcPts val="4099"/>
                </a:lnSpc>
              </a:pPr>
              <a:r>
                <a:rPr lang="en-US" sz="2928">
                  <a:solidFill>
                    <a:srgbClr val="414042"/>
                  </a:solidFill>
                  <a:latin typeface="HK Grotesk Light Bold"/>
                </a:rPr>
                <a:t>As the weeks pass each month, the average performance of all employees improved allowed for an increase number of encounter. </a:t>
              </a:r>
            </a:p>
            <a:p>
              <a:pPr>
                <a:lnSpc>
                  <a:spcPts val="4099"/>
                </a:lnSpc>
              </a:pP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1245747" y="-627042"/>
            <a:ext cx="17360721" cy="11541083"/>
            <a:chOff x="0" y="0"/>
            <a:chExt cx="8074304" cy="5367647"/>
          </a:xfrm>
        </p:grpSpPr>
        <p:sp>
          <p:nvSpPr>
            <p:cNvPr name="Freeform 3" id="3"/>
            <p:cNvSpPr/>
            <p:nvPr/>
          </p:nvSpPr>
          <p:spPr>
            <a:xfrm>
              <a:off x="0" y="0"/>
              <a:ext cx="8074304" cy="5367647"/>
            </a:xfrm>
            <a:custGeom>
              <a:avLst/>
              <a:gdLst/>
              <a:ahLst/>
              <a:cxnLst/>
              <a:rect r="r" b="b" t="t" l="l"/>
              <a:pathLst>
                <a:path h="5367647" w="8074304">
                  <a:moveTo>
                    <a:pt x="7769504" y="0"/>
                  </a:moveTo>
                  <a:lnTo>
                    <a:pt x="304800" y="0"/>
                  </a:lnTo>
                  <a:cubicBezTo>
                    <a:pt x="135890" y="0"/>
                    <a:pt x="0" y="135890"/>
                    <a:pt x="0" y="304800"/>
                  </a:cubicBezTo>
                  <a:lnTo>
                    <a:pt x="0" y="5062847"/>
                  </a:lnTo>
                  <a:cubicBezTo>
                    <a:pt x="0" y="5231757"/>
                    <a:pt x="135890" y="5367647"/>
                    <a:pt x="304800" y="5367647"/>
                  </a:cubicBezTo>
                  <a:lnTo>
                    <a:pt x="7769504" y="5367647"/>
                  </a:lnTo>
                  <a:cubicBezTo>
                    <a:pt x="7938414" y="5367647"/>
                    <a:pt x="8074304" y="5231757"/>
                    <a:pt x="8074304" y="5062847"/>
                  </a:cubicBezTo>
                  <a:lnTo>
                    <a:pt x="8074304" y="304800"/>
                  </a:lnTo>
                  <a:cubicBezTo>
                    <a:pt x="8074304" y="135890"/>
                    <a:pt x="7938414" y="0"/>
                    <a:pt x="7769504" y="0"/>
                  </a:cubicBezTo>
                  <a:close/>
                </a:path>
              </a:pathLst>
            </a:custGeom>
            <a:solidFill>
              <a:srgbClr val="FFFFFF"/>
            </a:solidFill>
          </p:spPr>
        </p:sp>
      </p:gr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505108" y="2062769"/>
            <a:ext cx="3782892" cy="7677457"/>
          </a:xfrm>
          <a:prstGeom prst="rect">
            <a:avLst/>
          </a:prstGeom>
        </p:spPr>
      </p:pic>
      <p:sp>
        <p:nvSpPr>
          <p:cNvPr name="TextBox 5" id="5"/>
          <p:cNvSpPr txBox="true"/>
          <p:nvPr/>
        </p:nvSpPr>
        <p:spPr>
          <a:xfrm rot="0">
            <a:off x="2543625" y="1986569"/>
            <a:ext cx="11219485" cy="7988744"/>
          </a:xfrm>
          <a:prstGeom prst="rect">
            <a:avLst/>
          </a:prstGeom>
        </p:spPr>
        <p:txBody>
          <a:bodyPr anchor="t" rtlCol="false" tIns="0" lIns="0" bIns="0" rIns="0">
            <a:spAutoFit/>
          </a:bodyPr>
          <a:lstStyle/>
          <a:p>
            <a:pPr algn="just" marL="822598" indent="-411299" lvl="1">
              <a:lnSpc>
                <a:spcPts val="5334"/>
              </a:lnSpc>
              <a:buFont typeface="Arial"/>
              <a:buChar char="•"/>
            </a:pPr>
            <a:r>
              <a:rPr lang="en-US" sz="3810">
                <a:solidFill>
                  <a:srgbClr val="414042"/>
                </a:solidFill>
                <a:latin typeface="HK Grotesk Light Bold"/>
              </a:rPr>
              <a:t>Training sessions between experienced salesperson with those new to field.</a:t>
            </a:r>
          </a:p>
          <a:p>
            <a:pPr algn="just">
              <a:lnSpc>
                <a:spcPts val="5334"/>
              </a:lnSpc>
            </a:pPr>
          </a:p>
          <a:p>
            <a:pPr algn="just" marL="822598" indent="-411299" lvl="1">
              <a:lnSpc>
                <a:spcPts val="5334"/>
              </a:lnSpc>
              <a:buFont typeface="Arial"/>
              <a:buChar char="•"/>
            </a:pPr>
            <a:r>
              <a:rPr lang="en-US" sz="3810">
                <a:solidFill>
                  <a:srgbClr val="414042"/>
                </a:solidFill>
                <a:latin typeface="HK Grotesk Light"/>
              </a:rPr>
              <a:t>Add more responsibility to the highest salary taker yet lowest encounter percent. </a:t>
            </a:r>
          </a:p>
          <a:p>
            <a:pPr algn="just">
              <a:lnSpc>
                <a:spcPts val="5334"/>
              </a:lnSpc>
            </a:pPr>
          </a:p>
          <a:p>
            <a:pPr algn="just" marL="822597" indent="-411298" lvl="1">
              <a:lnSpc>
                <a:spcPts val="5334"/>
              </a:lnSpc>
              <a:buFont typeface="Arial"/>
              <a:buChar char="•"/>
            </a:pPr>
            <a:r>
              <a:rPr lang="en-US" sz="3810">
                <a:solidFill>
                  <a:srgbClr val="414042"/>
                </a:solidFill>
                <a:latin typeface="HK Grotesk Light"/>
              </a:rPr>
              <a:t>Introduce salary levels for numbers of encounters met each month. </a:t>
            </a:r>
          </a:p>
          <a:p>
            <a:pPr algn="just">
              <a:lnSpc>
                <a:spcPts val="5334"/>
              </a:lnSpc>
            </a:pPr>
          </a:p>
          <a:p>
            <a:pPr algn="just" marL="822597" indent="-411298" lvl="1">
              <a:lnSpc>
                <a:spcPts val="5334"/>
              </a:lnSpc>
              <a:buFont typeface="Arial"/>
              <a:buChar char="•"/>
            </a:pPr>
            <a:r>
              <a:rPr lang="en-US" sz="3810">
                <a:solidFill>
                  <a:srgbClr val="414042"/>
                </a:solidFill>
                <a:latin typeface="HK Grotesk Light"/>
              </a:rPr>
              <a:t>Bridge the gap between customers and salesperson by providing consultation sessions, free visits and etc.</a:t>
            </a:r>
          </a:p>
        </p:txBody>
      </p:sp>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400000">
            <a:off x="-4617161" y="4104513"/>
            <a:ext cx="10287000" cy="2077974"/>
          </a:xfrm>
          <a:prstGeom prst="rect">
            <a:avLst/>
          </a:prstGeom>
        </p:spPr>
      </p:pic>
      <p:sp>
        <p:nvSpPr>
          <p:cNvPr name="TextBox 7" id="7"/>
          <p:cNvSpPr txBox="true"/>
          <p:nvPr/>
        </p:nvSpPr>
        <p:spPr>
          <a:xfrm rot="0">
            <a:off x="2652148" y="545147"/>
            <a:ext cx="11002437" cy="909955"/>
          </a:xfrm>
          <a:prstGeom prst="rect">
            <a:avLst/>
          </a:prstGeom>
        </p:spPr>
        <p:txBody>
          <a:bodyPr anchor="t" rtlCol="false" tIns="0" lIns="0" bIns="0" rIns="0">
            <a:spAutoFit/>
          </a:bodyPr>
          <a:lstStyle/>
          <a:p>
            <a:pPr>
              <a:lnSpc>
                <a:spcPts val="7279"/>
              </a:lnSpc>
            </a:pPr>
            <a:r>
              <a:rPr lang="en-US" sz="5599">
                <a:solidFill>
                  <a:srgbClr val="222A9B"/>
                </a:solidFill>
                <a:latin typeface="HK Grotesk Medium Bold"/>
              </a:rPr>
              <a:t>POSSIBLE</a:t>
            </a:r>
            <a:r>
              <a:rPr lang="en-US" sz="5599">
                <a:solidFill>
                  <a:srgbClr val="222A9B"/>
                </a:solidFill>
                <a:latin typeface="HK Grotesk Medium Bold"/>
              </a:rPr>
              <a:t> COURSE OF ACTIONS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2482" t="0" r="2482" b="0"/>
          <a:stretch>
            <a:fillRect/>
          </a:stretch>
        </p:blipFill>
        <p:spPr>
          <a:xfrm flipH="false" flipV="false" rot="0">
            <a:off x="410118" y="1627401"/>
            <a:ext cx="5133213" cy="8659599"/>
          </a:xfrm>
          <a:prstGeom prst="rect">
            <a:avLst/>
          </a:prstGeom>
        </p:spPr>
      </p:pic>
      <p:grpSp>
        <p:nvGrpSpPr>
          <p:cNvPr name="Group 3" id="3"/>
          <p:cNvGrpSpPr/>
          <p:nvPr/>
        </p:nvGrpSpPr>
        <p:grpSpPr>
          <a:xfrm rot="0">
            <a:off x="5847590" y="1734225"/>
            <a:ext cx="11737184" cy="4606677"/>
            <a:chOff x="0" y="0"/>
            <a:chExt cx="15649579" cy="6142236"/>
          </a:xfrm>
        </p:grpSpPr>
        <p:sp>
          <p:nvSpPr>
            <p:cNvPr name="TextBox 4" id="4"/>
            <p:cNvSpPr txBox="true"/>
            <p:nvPr/>
          </p:nvSpPr>
          <p:spPr>
            <a:xfrm rot="0">
              <a:off x="0" y="-9525"/>
              <a:ext cx="15649579" cy="4799132"/>
            </a:xfrm>
            <a:prstGeom prst="rect">
              <a:avLst/>
            </a:prstGeom>
          </p:spPr>
          <p:txBody>
            <a:bodyPr anchor="t" rtlCol="false" tIns="0" lIns="0" bIns="0" rIns="0">
              <a:spAutoFit/>
            </a:bodyPr>
            <a:lstStyle/>
            <a:p>
              <a:pPr>
                <a:lnSpc>
                  <a:spcPts val="9513"/>
                </a:lnSpc>
              </a:pPr>
              <a:r>
                <a:rPr lang="en-US" sz="7927">
                  <a:solidFill>
                    <a:srgbClr val="222A9B"/>
                  </a:solidFill>
                  <a:latin typeface="HK Grotesk Medium Bold"/>
                </a:rPr>
                <a:t>Thank you,</a:t>
              </a:r>
            </a:p>
            <a:p>
              <a:pPr>
                <a:lnSpc>
                  <a:spcPts val="9513"/>
                </a:lnSpc>
              </a:pPr>
              <a:r>
                <a:rPr lang="en-US" sz="7927">
                  <a:solidFill>
                    <a:srgbClr val="222A9B"/>
                  </a:solidFill>
                  <a:latin typeface="HK Grotesk Medium Bold"/>
                </a:rPr>
                <a:t>w</a:t>
              </a:r>
              <a:r>
                <a:rPr lang="en-US" sz="7927">
                  <a:solidFill>
                    <a:srgbClr val="222A9B"/>
                  </a:solidFill>
                  <a:latin typeface="HK Grotesk Medium"/>
                </a:rPr>
                <a:t>e encourage any questions on board.</a:t>
              </a:r>
            </a:p>
          </p:txBody>
        </p:sp>
        <p:sp>
          <p:nvSpPr>
            <p:cNvPr name="TextBox 5" id="5"/>
            <p:cNvSpPr txBox="true"/>
            <p:nvPr/>
          </p:nvSpPr>
          <p:spPr>
            <a:xfrm rot="0">
              <a:off x="0" y="5484891"/>
              <a:ext cx="15649579" cy="657345"/>
            </a:xfrm>
            <a:prstGeom prst="rect">
              <a:avLst/>
            </a:prstGeom>
          </p:spPr>
          <p:txBody>
            <a:bodyPr anchor="t" rtlCol="false" tIns="0" lIns="0" bIns="0" rIns="0">
              <a:spAutoFit/>
            </a:bodyPr>
            <a:lstStyle/>
            <a:p>
              <a:pPr>
                <a:lnSpc>
                  <a:spcPts val="4122"/>
                </a:lnSpc>
              </a:pPr>
            </a:p>
          </p:txBody>
        </p:sp>
      </p:grpSp>
    </p:spTree>
  </p:cSld>
  <p:clrMapOvr>
    <a:masterClrMapping/>
  </p:clrMapOvr>
</p:sld>
</file>

<file path=ppt/slides/slide2.xml><?xml version="1.0" encoding="utf-8"?>
<p:sld xmlns:p="http://schemas.openxmlformats.org/presentationml/2006/main" xmlns:a="http://schemas.openxmlformats.org/drawingml/2006/main">
  <p:cSld>
    <p:bg>
      <p:bgPr>
        <a:solidFill>
          <a:srgbClr val="222A9B"/>
        </a:solidFill>
      </p:bgPr>
    </p:bg>
    <p:spTree>
      <p:nvGrpSpPr>
        <p:cNvPr id="1" name=""/>
        <p:cNvGrpSpPr/>
        <p:nvPr/>
      </p:nvGrpSpPr>
      <p:grpSpPr>
        <a:xfrm>
          <a:off x="0" y="0"/>
          <a:ext cx="0" cy="0"/>
          <a:chOff x="0" y="0"/>
          <a:chExt cx="0" cy="0"/>
        </a:xfrm>
      </p:grpSpPr>
      <p:grpSp>
        <p:nvGrpSpPr>
          <p:cNvPr name="Group 2" id="2"/>
          <p:cNvGrpSpPr/>
          <p:nvPr/>
        </p:nvGrpSpPr>
        <p:grpSpPr>
          <a:xfrm rot="0">
            <a:off x="7599173" y="1619869"/>
            <a:ext cx="9660127" cy="8103385"/>
            <a:chOff x="0" y="0"/>
            <a:chExt cx="4994894" cy="4189960"/>
          </a:xfrm>
        </p:grpSpPr>
        <p:sp>
          <p:nvSpPr>
            <p:cNvPr name="Freeform 3" id="3"/>
            <p:cNvSpPr/>
            <p:nvPr/>
          </p:nvSpPr>
          <p:spPr>
            <a:xfrm>
              <a:off x="0" y="0"/>
              <a:ext cx="4994894" cy="4189960"/>
            </a:xfrm>
            <a:custGeom>
              <a:avLst/>
              <a:gdLst/>
              <a:ahLst/>
              <a:cxnLst/>
              <a:rect r="r" b="b" t="t" l="l"/>
              <a:pathLst>
                <a:path h="4189960" w="4994894">
                  <a:moveTo>
                    <a:pt x="4690094" y="0"/>
                  </a:moveTo>
                  <a:lnTo>
                    <a:pt x="304800" y="0"/>
                  </a:lnTo>
                  <a:cubicBezTo>
                    <a:pt x="135890" y="0"/>
                    <a:pt x="0" y="135890"/>
                    <a:pt x="0" y="304800"/>
                  </a:cubicBezTo>
                  <a:lnTo>
                    <a:pt x="0" y="3885160"/>
                  </a:lnTo>
                  <a:cubicBezTo>
                    <a:pt x="0" y="4054070"/>
                    <a:pt x="135890" y="4189960"/>
                    <a:pt x="304800" y="4189960"/>
                  </a:cubicBezTo>
                  <a:lnTo>
                    <a:pt x="4690094" y="4189960"/>
                  </a:lnTo>
                  <a:cubicBezTo>
                    <a:pt x="4859003" y="4189960"/>
                    <a:pt x="4994894" y="4054070"/>
                    <a:pt x="4994894" y="3885160"/>
                  </a:cubicBezTo>
                  <a:lnTo>
                    <a:pt x="4994894" y="304800"/>
                  </a:lnTo>
                  <a:cubicBezTo>
                    <a:pt x="4994894" y="135890"/>
                    <a:pt x="4859003" y="0"/>
                    <a:pt x="4690094" y="0"/>
                  </a:cubicBezTo>
                  <a:close/>
                </a:path>
              </a:pathLst>
            </a:custGeom>
            <a:solidFill>
              <a:srgbClr val="F1F1F1"/>
            </a:solidFill>
          </p:spPr>
        </p:sp>
      </p:grpSp>
      <p:sp>
        <p:nvSpPr>
          <p:cNvPr name="TextBox 4" id="4"/>
          <p:cNvSpPr txBox="true"/>
          <p:nvPr/>
        </p:nvSpPr>
        <p:spPr>
          <a:xfrm rot="0">
            <a:off x="7321144" y="3630749"/>
            <a:ext cx="9660127" cy="4014952"/>
          </a:xfrm>
          <a:prstGeom prst="rect">
            <a:avLst/>
          </a:prstGeom>
        </p:spPr>
        <p:txBody>
          <a:bodyPr anchor="t" rtlCol="false" tIns="0" lIns="0" bIns="0" rIns="0">
            <a:spAutoFit/>
          </a:bodyPr>
          <a:lstStyle/>
          <a:p>
            <a:pPr algn="just" marL="708375" indent="-354187" lvl="1">
              <a:lnSpc>
                <a:spcPts val="4593"/>
              </a:lnSpc>
              <a:buFont typeface="Arial"/>
              <a:buChar char="•"/>
            </a:pPr>
            <a:r>
              <a:rPr lang="en-US" sz="3281">
                <a:solidFill>
                  <a:srgbClr val="414042"/>
                </a:solidFill>
                <a:latin typeface="HK Grotesk Light Bold"/>
              </a:rPr>
              <a:t>Gaskin green autos is a car manufacturing company that uses environment friendly technology.</a:t>
            </a:r>
          </a:p>
          <a:p>
            <a:pPr algn="just">
              <a:lnSpc>
                <a:spcPts val="4593"/>
              </a:lnSpc>
            </a:pPr>
          </a:p>
          <a:p>
            <a:pPr algn="just" marL="708375" indent="-354187" lvl="1">
              <a:lnSpc>
                <a:spcPts val="4593"/>
              </a:lnSpc>
              <a:buFont typeface="Arial"/>
              <a:buChar char="•"/>
            </a:pPr>
            <a:r>
              <a:rPr lang="en-US" sz="3281">
                <a:solidFill>
                  <a:srgbClr val="414042"/>
                </a:solidFill>
                <a:latin typeface="HK Grotesk Light Bold"/>
              </a:rPr>
              <a:t>The company has hired us to gather, analyze data and provide actionable recommendations. </a:t>
            </a:r>
          </a:p>
          <a:p>
            <a:pPr>
              <a:lnSpc>
                <a:spcPts val="4313"/>
              </a:lnSpc>
            </a:pPr>
          </a:p>
        </p:txBody>
      </p:sp>
      <p:sp>
        <p:nvSpPr>
          <p:cNvPr name="TextBox 5" id="5"/>
          <p:cNvSpPr txBox="true"/>
          <p:nvPr/>
        </p:nvSpPr>
        <p:spPr>
          <a:xfrm rot="0">
            <a:off x="1059148" y="1610344"/>
            <a:ext cx="6261996" cy="3181350"/>
          </a:xfrm>
          <a:prstGeom prst="rect">
            <a:avLst/>
          </a:prstGeom>
        </p:spPr>
        <p:txBody>
          <a:bodyPr anchor="t" rtlCol="false" tIns="0" lIns="0" bIns="0" rIns="0">
            <a:spAutoFit/>
          </a:bodyPr>
          <a:lstStyle/>
          <a:p>
            <a:pPr>
              <a:lnSpc>
                <a:spcPts val="8400"/>
              </a:lnSpc>
            </a:pPr>
            <a:r>
              <a:rPr lang="en-US" sz="7000">
                <a:solidFill>
                  <a:srgbClr val="FFFFFF"/>
                </a:solidFill>
                <a:latin typeface="HK Grotesk Medium Bold"/>
              </a:rPr>
              <a:t>ABOUT GASKINS GREEN AUTOS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358037" y="723192"/>
            <a:ext cx="3411543" cy="4114800"/>
          </a:xfrm>
          <a:prstGeom prst="rect">
            <a:avLst/>
          </a:prstGeom>
        </p:spPr>
      </p:pic>
      <p:sp>
        <p:nvSpPr>
          <p:cNvPr name="TextBox 3" id="3"/>
          <p:cNvSpPr txBox="true"/>
          <p:nvPr/>
        </p:nvSpPr>
        <p:spPr>
          <a:xfrm rot="0">
            <a:off x="0" y="6446947"/>
            <a:ext cx="16764295" cy="2328890"/>
          </a:xfrm>
          <a:prstGeom prst="rect">
            <a:avLst/>
          </a:prstGeom>
        </p:spPr>
        <p:txBody>
          <a:bodyPr anchor="t" rtlCol="false" tIns="0" lIns="0" bIns="0" rIns="0">
            <a:spAutoFit/>
          </a:bodyPr>
          <a:lstStyle/>
          <a:p>
            <a:pPr algn="ctr">
              <a:lnSpc>
                <a:spcPts val="6407"/>
              </a:lnSpc>
            </a:pPr>
            <a:r>
              <a:rPr lang="en-US" sz="4576">
                <a:solidFill>
                  <a:srgbClr val="5E17EB"/>
                </a:solidFill>
                <a:latin typeface="Agrandir Narrow Bold"/>
              </a:rPr>
              <a:t>To explore and analyze the data set at hand to identify potential opportunity and improvement areas.</a:t>
            </a:r>
          </a:p>
          <a:p>
            <a:pPr>
              <a:lnSpc>
                <a:spcPts val="4729"/>
              </a:lnSpc>
            </a:pPr>
          </a:p>
        </p:txBody>
      </p:sp>
      <p:sp>
        <p:nvSpPr>
          <p:cNvPr name="TextBox 4" id="4"/>
          <p:cNvSpPr txBox="true"/>
          <p:nvPr/>
        </p:nvSpPr>
        <p:spPr>
          <a:xfrm rot="0">
            <a:off x="1604029" y="3725411"/>
            <a:ext cx="10435619" cy="1418089"/>
          </a:xfrm>
          <a:prstGeom prst="rect">
            <a:avLst/>
          </a:prstGeom>
        </p:spPr>
        <p:txBody>
          <a:bodyPr anchor="t" rtlCol="false" tIns="0" lIns="0" bIns="0" rIns="0">
            <a:spAutoFit/>
          </a:bodyPr>
          <a:lstStyle/>
          <a:p>
            <a:pPr>
              <a:lnSpc>
                <a:spcPts val="11110"/>
              </a:lnSpc>
            </a:pPr>
            <a:r>
              <a:rPr lang="en-US" sz="9258">
                <a:solidFill>
                  <a:srgbClr val="414042"/>
                </a:solidFill>
                <a:latin typeface="HK Grotesk Medium Bold"/>
              </a:rPr>
              <a:t>OUR GOAL</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086076" y="-30321"/>
            <a:ext cx="13201924" cy="10287000"/>
            <a:chOff x="0" y="0"/>
            <a:chExt cx="7303880" cy="5691217"/>
          </a:xfrm>
        </p:grpSpPr>
        <p:sp>
          <p:nvSpPr>
            <p:cNvPr name="Freeform 3" id="3"/>
            <p:cNvSpPr/>
            <p:nvPr/>
          </p:nvSpPr>
          <p:spPr>
            <a:xfrm>
              <a:off x="0" y="0"/>
              <a:ext cx="7303881" cy="5691217"/>
            </a:xfrm>
            <a:custGeom>
              <a:avLst/>
              <a:gdLst/>
              <a:ahLst/>
              <a:cxnLst/>
              <a:rect r="r" b="b" t="t" l="l"/>
              <a:pathLst>
                <a:path h="5691217" w="7303881">
                  <a:moveTo>
                    <a:pt x="6999081" y="0"/>
                  </a:moveTo>
                  <a:lnTo>
                    <a:pt x="304800" y="0"/>
                  </a:lnTo>
                  <a:cubicBezTo>
                    <a:pt x="135890" y="0"/>
                    <a:pt x="0" y="135890"/>
                    <a:pt x="0" y="304800"/>
                  </a:cubicBezTo>
                  <a:lnTo>
                    <a:pt x="0" y="5386417"/>
                  </a:lnTo>
                  <a:cubicBezTo>
                    <a:pt x="0" y="5555327"/>
                    <a:pt x="135890" y="5691217"/>
                    <a:pt x="304800" y="5691217"/>
                  </a:cubicBezTo>
                  <a:lnTo>
                    <a:pt x="6999081" y="5691217"/>
                  </a:lnTo>
                  <a:cubicBezTo>
                    <a:pt x="7167990" y="5691217"/>
                    <a:pt x="7303881" y="5555327"/>
                    <a:pt x="7303881" y="5386417"/>
                  </a:cubicBezTo>
                  <a:lnTo>
                    <a:pt x="7303881" y="304800"/>
                  </a:lnTo>
                  <a:cubicBezTo>
                    <a:pt x="7303881" y="135890"/>
                    <a:pt x="7167990" y="0"/>
                    <a:pt x="6999081" y="0"/>
                  </a:cubicBezTo>
                  <a:close/>
                </a:path>
              </a:pathLst>
            </a:custGeom>
            <a:solidFill>
              <a:srgbClr val="F1F1F1"/>
            </a:solidFill>
          </p:spPr>
        </p:sp>
      </p:gr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33115" y="2832108"/>
            <a:ext cx="4222055" cy="4562142"/>
          </a:xfrm>
          <a:prstGeom prst="rect">
            <a:avLst/>
          </a:prstGeom>
        </p:spPr>
      </p:pic>
      <p:sp>
        <p:nvSpPr>
          <p:cNvPr name="TextBox 5" id="5"/>
          <p:cNvSpPr txBox="true"/>
          <p:nvPr/>
        </p:nvSpPr>
        <p:spPr>
          <a:xfrm rot="0">
            <a:off x="559130" y="1235552"/>
            <a:ext cx="4310564" cy="944245"/>
          </a:xfrm>
          <a:prstGeom prst="rect">
            <a:avLst/>
          </a:prstGeom>
        </p:spPr>
        <p:txBody>
          <a:bodyPr anchor="t" rtlCol="false" tIns="0" lIns="0" bIns="0" rIns="0">
            <a:spAutoFit/>
          </a:bodyPr>
          <a:lstStyle/>
          <a:p>
            <a:pPr>
              <a:lnSpc>
                <a:spcPts val="7669"/>
              </a:lnSpc>
            </a:pPr>
            <a:r>
              <a:rPr lang="en-US" sz="5899">
                <a:solidFill>
                  <a:srgbClr val="F6CF61"/>
                </a:solidFill>
                <a:latin typeface="League Spartan"/>
              </a:rPr>
              <a:t>OUR PLAN</a:t>
            </a:r>
          </a:p>
        </p:txBody>
      </p:sp>
      <p:grpSp>
        <p:nvGrpSpPr>
          <p:cNvPr name="Group 6" id="6"/>
          <p:cNvGrpSpPr/>
          <p:nvPr/>
        </p:nvGrpSpPr>
        <p:grpSpPr>
          <a:xfrm rot="0">
            <a:off x="9154001" y="3198178"/>
            <a:ext cx="7273450" cy="936625"/>
            <a:chOff x="0" y="0"/>
            <a:chExt cx="9697934" cy="1248834"/>
          </a:xfrm>
        </p:grpSpPr>
        <p:sp>
          <p:nvSpPr>
            <p:cNvPr name="TextBox 7" id="7"/>
            <p:cNvSpPr txBox="true"/>
            <p:nvPr/>
          </p:nvSpPr>
          <p:spPr>
            <a:xfrm rot="0">
              <a:off x="0" y="701675"/>
              <a:ext cx="9697934" cy="547158"/>
            </a:xfrm>
            <a:prstGeom prst="rect">
              <a:avLst/>
            </a:prstGeom>
          </p:spPr>
          <p:txBody>
            <a:bodyPr anchor="t" rtlCol="false" tIns="0" lIns="0" bIns="0" rIns="0">
              <a:spAutoFit/>
            </a:bodyPr>
            <a:lstStyle/>
            <a:p>
              <a:pPr>
                <a:lnSpc>
                  <a:spcPts val="3499"/>
                </a:lnSpc>
              </a:pPr>
              <a:r>
                <a:rPr lang="en-US" sz="2499">
                  <a:solidFill>
                    <a:srgbClr val="414042"/>
                  </a:solidFill>
                  <a:latin typeface="HK Grotesk Light"/>
                </a:rPr>
                <a:t>PREPARE DATA</a:t>
              </a:r>
            </a:p>
          </p:txBody>
        </p:sp>
        <p:sp>
          <p:nvSpPr>
            <p:cNvPr name="TextBox 8" id="8"/>
            <p:cNvSpPr txBox="true"/>
            <p:nvPr/>
          </p:nvSpPr>
          <p:spPr>
            <a:xfrm rot="0">
              <a:off x="0" y="-66675"/>
              <a:ext cx="9697934" cy="663575"/>
            </a:xfrm>
            <a:prstGeom prst="rect">
              <a:avLst/>
            </a:prstGeom>
          </p:spPr>
          <p:txBody>
            <a:bodyPr anchor="t" rtlCol="false" tIns="0" lIns="0" bIns="0" rIns="0">
              <a:spAutoFit/>
            </a:bodyPr>
            <a:lstStyle/>
            <a:p>
              <a:pPr>
                <a:lnSpc>
                  <a:spcPts val="4199"/>
                </a:lnSpc>
              </a:pPr>
              <a:r>
                <a:rPr lang="en-US" sz="2999">
                  <a:solidFill>
                    <a:srgbClr val="222A9B"/>
                  </a:solidFill>
                  <a:latin typeface="HK Grotesk Light Bold"/>
                </a:rPr>
                <a:t>CLEAN DATA</a:t>
              </a:r>
            </a:p>
          </p:txBody>
        </p:sp>
      </p:grpSp>
      <p:grpSp>
        <p:nvGrpSpPr>
          <p:cNvPr name="Group 9" id="9"/>
          <p:cNvGrpSpPr/>
          <p:nvPr/>
        </p:nvGrpSpPr>
        <p:grpSpPr>
          <a:xfrm rot="0">
            <a:off x="9154001" y="1812766"/>
            <a:ext cx="7273450" cy="936625"/>
            <a:chOff x="0" y="0"/>
            <a:chExt cx="9697934" cy="1248834"/>
          </a:xfrm>
        </p:grpSpPr>
        <p:sp>
          <p:nvSpPr>
            <p:cNvPr name="TextBox 10" id="10"/>
            <p:cNvSpPr txBox="true"/>
            <p:nvPr/>
          </p:nvSpPr>
          <p:spPr>
            <a:xfrm rot="0">
              <a:off x="0" y="701675"/>
              <a:ext cx="9697934" cy="547158"/>
            </a:xfrm>
            <a:prstGeom prst="rect">
              <a:avLst/>
            </a:prstGeom>
          </p:spPr>
          <p:txBody>
            <a:bodyPr anchor="t" rtlCol="false" tIns="0" lIns="0" bIns="0" rIns="0">
              <a:spAutoFit/>
            </a:bodyPr>
            <a:lstStyle/>
            <a:p>
              <a:pPr>
                <a:lnSpc>
                  <a:spcPts val="3499"/>
                </a:lnSpc>
              </a:pPr>
              <a:r>
                <a:rPr lang="en-US" sz="2499">
                  <a:solidFill>
                    <a:srgbClr val="414042"/>
                  </a:solidFill>
                  <a:latin typeface="HK Grotesk Light"/>
                </a:rPr>
                <a:t>GATHER DATA</a:t>
              </a:r>
            </a:p>
          </p:txBody>
        </p:sp>
        <p:sp>
          <p:nvSpPr>
            <p:cNvPr name="TextBox 11" id="11"/>
            <p:cNvSpPr txBox="true"/>
            <p:nvPr/>
          </p:nvSpPr>
          <p:spPr>
            <a:xfrm rot="0">
              <a:off x="0" y="-66675"/>
              <a:ext cx="9697934" cy="663575"/>
            </a:xfrm>
            <a:prstGeom prst="rect">
              <a:avLst/>
            </a:prstGeom>
          </p:spPr>
          <p:txBody>
            <a:bodyPr anchor="t" rtlCol="false" tIns="0" lIns="0" bIns="0" rIns="0">
              <a:spAutoFit/>
            </a:bodyPr>
            <a:lstStyle/>
            <a:p>
              <a:pPr>
                <a:lnSpc>
                  <a:spcPts val="4199"/>
                </a:lnSpc>
              </a:pPr>
              <a:r>
                <a:rPr lang="en-US" sz="2999">
                  <a:solidFill>
                    <a:srgbClr val="222A9B"/>
                  </a:solidFill>
                  <a:latin typeface="HK Grotesk Light"/>
                </a:rPr>
                <a:t>IDENTIFY STAKEHOLDER</a:t>
              </a:r>
            </a:p>
          </p:txBody>
        </p:sp>
      </p:grpSp>
      <p:grpSp>
        <p:nvGrpSpPr>
          <p:cNvPr name="Group 12" id="12"/>
          <p:cNvGrpSpPr/>
          <p:nvPr/>
        </p:nvGrpSpPr>
        <p:grpSpPr>
          <a:xfrm rot="0">
            <a:off x="9154001" y="4644866"/>
            <a:ext cx="7273450" cy="936625"/>
            <a:chOff x="0" y="0"/>
            <a:chExt cx="9697934" cy="1248834"/>
          </a:xfrm>
        </p:grpSpPr>
        <p:sp>
          <p:nvSpPr>
            <p:cNvPr name="TextBox 13" id="13"/>
            <p:cNvSpPr txBox="true"/>
            <p:nvPr/>
          </p:nvSpPr>
          <p:spPr>
            <a:xfrm rot="0">
              <a:off x="0" y="701675"/>
              <a:ext cx="9697934" cy="547158"/>
            </a:xfrm>
            <a:prstGeom prst="rect">
              <a:avLst/>
            </a:prstGeom>
          </p:spPr>
          <p:txBody>
            <a:bodyPr anchor="t" rtlCol="false" tIns="0" lIns="0" bIns="0" rIns="0">
              <a:spAutoFit/>
            </a:bodyPr>
            <a:lstStyle/>
            <a:p>
              <a:pPr>
                <a:lnSpc>
                  <a:spcPts val="3499"/>
                </a:lnSpc>
              </a:pPr>
              <a:r>
                <a:rPr lang="en-US" sz="2499">
                  <a:solidFill>
                    <a:srgbClr val="414042"/>
                  </a:solidFill>
                  <a:latin typeface="HK Grotesk Light"/>
                </a:rPr>
                <a:t>RUN AND COMPILE QUERY RESULTS</a:t>
              </a:r>
            </a:p>
          </p:txBody>
        </p:sp>
        <p:sp>
          <p:nvSpPr>
            <p:cNvPr name="TextBox 14" id="14"/>
            <p:cNvSpPr txBox="true"/>
            <p:nvPr/>
          </p:nvSpPr>
          <p:spPr>
            <a:xfrm rot="0">
              <a:off x="0" y="-66675"/>
              <a:ext cx="9697934" cy="663575"/>
            </a:xfrm>
            <a:prstGeom prst="rect">
              <a:avLst/>
            </a:prstGeom>
          </p:spPr>
          <p:txBody>
            <a:bodyPr anchor="t" rtlCol="false" tIns="0" lIns="0" bIns="0" rIns="0">
              <a:spAutoFit/>
            </a:bodyPr>
            <a:lstStyle/>
            <a:p>
              <a:pPr>
                <a:lnSpc>
                  <a:spcPts val="4199"/>
                </a:lnSpc>
              </a:pPr>
              <a:r>
                <a:rPr lang="en-US" sz="2999">
                  <a:solidFill>
                    <a:srgbClr val="222A9B"/>
                  </a:solidFill>
                  <a:latin typeface="HK Grotesk Light Bold"/>
                </a:rPr>
                <a:t>RUN SQL QUERIES</a:t>
              </a:r>
            </a:p>
          </p:txBody>
        </p:sp>
      </p:grpSp>
      <p:grpSp>
        <p:nvGrpSpPr>
          <p:cNvPr name="Group 15" id="15"/>
          <p:cNvGrpSpPr/>
          <p:nvPr/>
        </p:nvGrpSpPr>
        <p:grpSpPr>
          <a:xfrm rot="0">
            <a:off x="9154001" y="6254750"/>
            <a:ext cx="9133999" cy="913130"/>
            <a:chOff x="0" y="0"/>
            <a:chExt cx="12178666" cy="1217507"/>
          </a:xfrm>
        </p:grpSpPr>
        <p:sp>
          <p:nvSpPr>
            <p:cNvPr name="TextBox 16" id="16"/>
            <p:cNvSpPr txBox="true"/>
            <p:nvPr/>
          </p:nvSpPr>
          <p:spPr>
            <a:xfrm rot="0">
              <a:off x="0" y="670349"/>
              <a:ext cx="12178666" cy="547158"/>
            </a:xfrm>
            <a:prstGeom prst="rect">
              <a:avLst/>
            </a:prstGeom>
          </p:spPr>
          <p:txBody>
            <a:bodyPr anchor="t" rtlCol="false" tIns="0" lIns="0" bIns="0" rIns="0">
              <a:spAutoFit/>
            </a:bodyPr>
            <a:lstStyle/>
            <a:p>
              <a:pPr>
                <a:lnSpc>
                  <a:spcPts val="3499"/>
                </a:lnSpc>
              </a:pPr>
              <a:r>
                <a:rPr lang="en-US" sz="2499">
                  <a:solidFill>
                    <a:srgbClr val="414042"/>
                  </a:solidFill>
                  <a:latin typeface="HK Grotesk Light"/>
                </a:rPr>
                <a:t>PREPARE KEY TAKEAWAYS</a:t>
              </a:r>
            </a:p>
          </p:txBody>
        </p:sp>
        <p:sp>
          <p:nvSpPr>
            <p:cNvPr name="TextBox 17" id="17"/>
            <p:cNvSpPr txBox="true"/>
            <p:nvPr/>
          </p:nvSpPr>
          <p:spPr>
            <a:xfrm rot="0">
              <a:off x="0" y="-57150"/>
              <a:ext cx="12178666" cy="622724"/>
            </a:xfrm>
            <a:prstGeom prst="rect">
              <a:avLst/>
            </a:prstGeom>
          </p:spPr>
          <p:txBody>
            <a:bodyPr anchor="t" rtlCol="false" tIns="0" lIns="0" bIns="0" rIns="0">
              <a:spAutoFit/>
            </a:bodyPr>
            <a:lstStyle/>
            <a:p>
              <a:pPr>
                <a:lnSpc>
                  <a:spcPts val="3919"/>
                </a:lnSpc>
              </a:pPr>
              <a:r>
                <a:rPr lang="en-US" sz="2799">
                  <a:solidFill>
                    <a:srgbClr val="222A9B"/>
                  </a:solidFill>
                  <a:latin typeface="HK Grotesk Light Bold"/>
                </a:rPr>
                <a:t>IDENTIFY PATTERN, TREND, PREDICTION OR ANAMOLY</a:t>
              </a:r>
            </a:p>
          </p:txBody>
        </p:sp>
      </p:grpSp>
      <p:sp>
        <p:nvSpPr>
          <p:cNvPr name="TextBox 18" id="18"/>
          <p:cNvSpPr txBox="true"/>
          <p:nvPr/>
        </p:nvSpPr>
        <p:spPr>
          <a:xfrm rot="0">
            <a:off x="6616798" y="1755934"/>
            <a:ext cx="1636333" cy="762001"/>
          </a:xfrm>
          <a:prstGeom prst="rect">
            <a:avLst/>
          </a:prstGeom>
        </p:spPr>
        <p:txBody>
          <a:bodyPr anchor="t" rtlCol="false" tIns="0" lIns="0" bIns="0" rIns="0">
            <a:spAutoFit/>
          </a:bodyPr>
          <a:lstStyle/>
          <a:p>
            <a:pPr>
              <a:lnSpc>
                <a:spcPts val="6299"/>
              </a:lnSpc>
            </a:pPr>
            <a:r>
              <a:rPr lang="en-US" sz="4499">
                <a:solidFill>
                  <a:srgbClr val="222A9B"/>
                </a:solidFill>
                <a:latin typeface="HK Grotesk Medium"/>
              </a:rPr>
              <a:t>PLAN</a:t>
            </a:r>
          </a:p>
        </p:txBody>
      </p:sp>
      <p:sp>
        <p:nvSpPr>
          <p:cNvPr name="TextBox 19" id="19"/>
          <p:cNvSpPr txBox="true"/>
          <p:nvPr/>
        </p:nvSpPr>
        <p:spPr>
          <a:xfrm rot="0">
            <a:off x="6206680" y="3112453"/>
            <a:ext cx="2526683" cy="771525"/>
          </a:xfrm>
          <a:prstGeom prst="rect">
            <a:avLst/>
          </a:prstGeom>
        </p:spPr>
        <p:txBody>
          <a:bodyPr anchor="t" rtlCol="false" tIns="0" lIns="0" bIns="0" rIns="0">
            <a:spAutoFit/>
          </a:bodyPr>
          <a:lstStyle/>
          <a:p>
            <a:pPr>
              <a:lnSpc>
                <a:spcPts val="6299"/>
              </a:lnSpc>
            </a:pPr>
            <a:r>
              <a:rPr lang="en-US" sz="4500">
                <a:solidFill>
                  <a:srgbClr val="222A9B"/>
                </a:solidFill>
                <a:latin typeface="HK Grotesk Medium Bold"/>
              </a:rPr>
              <a:t>PREPARE</a:t>
            </a:r>
          </a:p>
        </p:txBody>
      </p:sp>
      <p:sp>
        <p:nvSpPr>
          <p:cNvPr name="TextBox 20" id="20"/>
          <p:cNvSpPr txBox="true"/>
          <p:nvPr/>
        </p:nvSpPr>
        <p:spPr>
          <a:xfrm rot="0">
            <a:off x="6206680" y="4783614"/>
            <a:ext cx="2526683" cy="771525"/>
          </a:xfrm>
          <a:prstGeom prst="rect">
            <a:avLst/>
          </a:prstGeom>
        </p:spPr>
        <p:txBody>
          <a:bodyPr anchor="t" rtlCol="false" tIns="0" lIns="0" bIns="0" rIns="0">
            <a:spAutoFit/>
          </a:bodyPr>
          <a:lstStyle/>
          <a:p>
            <a:pPr>
              <a:lnSpc>
                <a:spcPts val="6299"/>
              </a:lnSpc>
            </a:pPr>
            <a:r>
              <a:rPr lang="en-US" sz="4500">
                <a:solidFill>
                  <a:srgbClr val="222A9B"/>
                </a:solidFill>
                <a:latin typeface="HK Grotesk Medium Bold"/>
              </a:rPr>
              <a:t>PROCESS</a:t>
            </a:r>
          </a:p>
        </p:txBody>
      </p:sp>
      <p:sp>
        <p:nvSpPr>
          <p:cNvPr name="TextBox 21" id="21"/>
          <p:cNvSpPr txBox="true"/>
          <p:nvPr/>
        </p:nvSpPr>
        <p:spPr>
          <a:xfrm rot="0">
            <a:off x="6206680" y="6169025"/>
            <a:ext cx="2526683" cy="771525"/>
          </a:xfrm>
          <a:prstGeom prst="rect">
            <a:avLst/>
          </a:prstGeom>
        </p:spPr>
        <p:txBody>
          <a:bodyPr anchor="t" rtlCol="false" tIns="0" lIns="0" bIns="0" rIns="0">
            <a:spAutoFit/>
          </a:bodyPr>
          <a:lstStyle/>
          <a:p>
            <a:pPr>
              <a:lnSpc>
                <a:spcPts val="6299"/>
              </a:lnSpc>
            </a:pPr>
            <a:r>
              <a:rPr lang="en-US" sz="4500">
                <a:solidFill>
                  <a:srgbClr val="222A9B"/>
                </a:solidFill>
                <a:latin typeface="HK Grotesk Medium Bold"/>
              </a:rPr>
              <a:t>ANALZYE</a:t>
            </a:r>
          </a:p>
        </p:txBody>
      </p:sp>
      <p:sp>
        <p:nvSpPr>
          <p:cNvPr name="TextBox 22" id="22"/>
          <p:cNvSpPr txBox="true"/>
          <p:nvPr/>
        </p:nvSpPr>
        <p:spPr>
          <a:xfrm rot="0">
            <a:off x="6616798" y="7550785"/>
            <a:ext cx="2116565" cy="771525"/>
          </a:xfrm>
          <a:prstGeom prst="rect">
            <a:avLst/>
          </a:prstGeom>
        </p:spPr>
        <p:txBody>
          <a:bodyPr anchor="t" rtlCol="false" tIns="0" lIns="0" bIns="0" rIns="0">
            <a:spAutoFit/>
          </a:bodyPr>
          <a:lstStyle/>
          <a:p>
            <a:pPr>
              <a:lnSpc>
                <a:spcPts val="6299"/>
              </a:lnSpc>
            </a:pPr>
            <a:r>
              <a:rPr lang="en-US" sz="4500">
                <a:solidFill>
                  <a:srgbClr val="222A9B"/>
                </a:solidFill>
                <a:latin typeface="HK Grotesk Medium Bold"/>
              </a:rPr>
              <a:t>SHARE</a:t>
            </a:r>
          </a:p>
        </p:txBody>
      </p:sp>
      <p:grpSp>
        <p:nvGrpSpPr>
          <p:cNvPr name="Group 23" id="23"/>
          <p:cNvGrpSpPr/>
          <p:nvPr/>
        </p:nvGrpSpPr>
        <p:grpSpPr>
          <a:xfrm rot="0">
            <a:off x="9154001" y="7601109"/>
            <a:ext cx="7273450" cy="936625"/>
            <a:chOff x="0" y="0"/>
            <a:chExt cx="9697934" cy="1248834"/>
          </a:xfrm>
        </p:grpSpPr>
        <p:sp>
          <p:nvSpPr>
            <p:cNvPr name="TextBox 24" id="24"/>
            <p:cNvSpPr txBox="true"/>
            <p:nvPr/>
          </p:nvSpPr>
          <p:spPr>
            <a:xfrm rot="0">
              <a:off x="0" y="701675"/>
              <a:ext cx="9697934" cy="547158"/>
            </a:xfrm>
            <a:prstGeom prst="rect">
              <a:avLst/>
            </a:prstGeom>
          </p:spPr>
          <p:txBody>
            <a:bodyPr anchor="t" rtlCol="false" tIns="0" lIns="0" bIns="0" rIns="0">
              <a:spAutoFit/>
            </a:bodyPr>
            <a:lstStyle/>
            <a:p>
              <a:pPr>
                <a:lnSpc>
                  <a:spcPts val="3499"/>
                </a:lnSpc>
              </a:pPr>
              <a:r>
                <a:rPr lang="en-US" sz="2499">
                  <a:solidFill>
                    <a:srgbClr val="414042"/>
                  </a:solidFill>
                  <a:latin typeface="HK Grotesk Light Bold"/>
                </a:rPr>
                <a:t>SUGGEST RECOMMENDATIONS</a:t>
              </a:r>
            </a:p>
          </p:txBody>
        </p:sp>
        <p:sp>
          <p:nvSpPr>
            <p:cNvPr name="TextBox 25" id="25"/>
            <p:cNvSpPr txBox="true"/>
            <p:nvPr/>
          </p:nvSpPr>
          <p:spPr>
            <a:xfrm rot="0">
              <a:off x="0" y="-66675"/>
              <a:ext cx="9697934" cy="663575"/>
            </a:xfrm>
            <a:prstGeom prst="rect">
              <a:avLst/>
            </a:prstGeom>
          </p:spPr>
          <p:txBody>
            <a:bodyPr anchor="t" rtlCol="false" tIns="0" lIns="0" bIns="0" rIns="0">
              <a:spAutoFit/>
            </a:bodyPr>
            <a:lstStyle/>
            <a:p>
              <a:pPr>
                <a:lnSpc>
                  <a:spcPts val="4199"/>
                </a:lnSpc>
              </a:pPr>
              <a:r>
                <a:rPr lang="en-US" sz="2999">
                  <a:solidFill>
                    <a:srgbClr val="222A9B"/>
                  </a:solidFill>
                  <a:latin typeface="HK Grotesk Light"/>
                </a:rPr>
                <a:t>MAKE VISUALIZATIONS</a:t>
              </a:r>
            </a:p>
          </p:txBody>
        </p:sp>
      </p:grpSp>
      <p:sp>
        <p:nvSpPr>
          <p:cNvPr name="TextBox 26" id="26"/>
          <p:cNvSpPr txBox="true"/>
          <p:nvPr/>
        </p:nvSpPr>
        <p:spPr>
          <a:xfrm rot="0">
            <a:off x="6804769" y="8753247"/>
            <a:ext cx="1740623" cy="771525"/>
          </a:xfrm>
          <a:prstGeom prst="rect">
            <a:avLst/>
          </a:prstGeom>
        </p:spPr>
        <p:txBody>
          <a:bodyPr anchor="t" rtlCol="false" tIns="0" lIns="0" bIns="0" rIns="0">
            <a:spAutoFit/>
          </a:bodyPr>
          <a:lstStyle/>
          <a:p>
            <a:pPr>
              <a:lnSpc>
                <a:spcPts val="6299"/>
              </a:lnSpc>
            </a:pPr>
            <a:r>
              <a:rPr lang="en-US" sz="4500">
                <a:solidFill>
                  <a:srgbClr val="222A9B"/>
                </a:solidFill>
                <a:latin typeface="HK Grotesk Medium Bold"/>
              </a:rPr>
              <a:t>ACT</a:t>
            </a:r>
          </a:p>
        </p:txBody>
      </p:sp>
      <p:sp>
        <p:nvSpPr>
          <p:cNvPr name="TextBox 27" id="27"/>
          <p:cNvSpPr txBox="true"/>
          <p:nvPr/>
        </p:nvSpPr>
        <p:spPr>
          <a:xfrm rot="0">
            <a:off x="9144000" y="8800465"/>
            <a:ext cx="7273450" cy="514350"/>
          </a:xfrm>
          <a:prstGeom prst="rect">
            <a:avLst/>
          </a:prstGeom>
        </p:spPr>
        <p:txBody>
          <a:bodyPr anchor="t" rtlCol="false" tIns="0" lIns="0" bIns="0" rIns="0">
            <a:spAutoFit/>
          </a:bodyPr>
          <a:lstStyle/>
          <a:p>
            <a:pPr>
              <a:lnSpc>
                <a:spcPts val="4199"/>
              </a:lnSpc>
            </a:pPr>
            <a:r>
              <a:rPr lang="en-US" sz="2999">
                <a:solidFill>
                  <a:srgbClr val="222A9B"/>
                </a:solidFill>
                <a:latin typeface="HK Grotesk Light Bold"/>
              </a:rPr>
              <a:t>IMPLEMENT RECOMMENDATION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7659350" cy="3085548"/>
            <a:chOff x="0" y="0"/>
            <a:chExt cx="23545800" cy="4114064"/>
          </a:xfrm>
        </p:grpSpPr>
        <p:sp>
          <p:nvSpPr>
            <p:cNvPr name="TextBox 3" id="3"/>
            <p:cNvSpPr txBox="true"/>
            <p:nvPr/>
          </p:nvSpPr>
          <p:spPr>
            <a:xfrm rot="0">
              <a:off x="0" y="-9525"/>
              <a:ext cx="23545800" cy="1419225"/>
            </a:xfrm>
            <a:prstGeom prst="rect">
              <a:avLst/>
            </a:prstGeom>
          </p:spPr>
          <p:txBody>
            <a:bodyPr anchor="t" rtlCol="false" tIns="0" lIns="0" bIns="0" rIns="0">
              <a:spAutoFit/>
            </a:bodyPr>
            <a:lstStyle/>
            <a:p>
              <a:pPr>
                <a:lnSpc>
                  <a:spcPts val="8400"/>
                </a:lnSpc>
              </a:pPr>
              <a:r>
                <a:rPr lang="en-US" sz="7000">
                  <a:solidFill>
                    <a:srgbClr val="222A9B"/>
                  </a:solidFill>
                  <a:latin typeface="HK Grotesk Medium Bold"/>
                </a:rPr>
                <a:t>OUR STAKEHOLDERS</a:t>
              </a:r>
            </a:p>
          </p:txBody>
        </p:sp>
        <p:sp>
          <p:nvSpPr>
            <p:cNvPr name="TextBox 4" id="4"/>
            <p:cNvSpPr txBox="true"/>
            <p:nvPr/>
          </p:nvSpPr>
          <p:spPr>
            <a:xfrm rot="0">
              <a:off x="0" y="1907862"/>
              <a:ext cx="20163111" cy="2206202"/>
            </a:xfrm>
            <a:prstGeom prst="rect">
              <a:avLst/>
            </a:prstGeom>
          </p:spPr>
          <p:txBody>
            <a:bodyPr anchor="t" rtlCol="false" tIns="0" lIns="0" bIns="0" rIns="0">
              <a:spAutoFit/>
            </a:bodyPr>
            <a:lstStyle/>
            <a:p>
              <a:pPr>
                <a:lnSpc>
                  <a:spcPts val="4480"/>
                </a:lnSpc>
              </a:pPr>
              <a:r>
                <a:rPr lang="en-US" sz="3200">
                  <a:solidFill>
                    <a:srgbClr val="414042"/>
                  </a:solidFill>
                  <a:latin typeface="HK Grotesk Light Bold"/>
                </a:rPr>
                <a:t>Stake holder is any individual who might be interested in the analysis we have performed on our data set.</a:t>
              </a:r>
            </a:p>
            <a:p>
              <a:pPr>
                <a:lnSpc>
                  <a:spcPts val="4480"/>
                </a:lnSpc>
              </a:pPr>
            </a:p>
          </p:txBody>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483004" y="4148032"/>
            <a:ext cx="1134337" cy="1767380"/>
          </a:xfrm>
          <a:prstGeom prst="rect">
            <a:avLst/>
          </a:prstGeom>
        </p:spPr>
      </p:pic>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2676410" y="4114248"/>
            <a:ext cx="1090740" cy="1595497"/>
          </a:xfrm>
          <a:prstGeom prst="rect">
            <a:avLst/>
          </a:prstGeom>
        </p:spPr>
      </p:pic>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6821774" y="4443695"/>
            <a:ext cx="1600752" cy="1266050"/>
          </a:xfrm>
          <a:prstGeom prst="rect">
            <a:avLst/>
          </a:prstGeom>
        </p:spPr>
      </p:pic>
      <p:grpSp>
        <p:nvGrpSpPr>
          <p:cNvPr name="Group 8" id="8"/>
          <p:cNvGrpSpPr/>
          <p:nvPr/>
        </p:nvGrpSpPr>
        <p:grpSpPr>
          <a:xfrm rot="0">
            <a:off x="6821774" y="6425915"/>
            <a:ext cx="5567218" cy="3778717"/>
            <a:chOff x="0" y="0"/>
            <a:chExt cx="7422957" cy="5038289"/>
          </a:xfrm>
        </p:grpSpPr>
        <p:sp>
          <p:nvSpPr>
            <p:cNvPr name="TextBox 9" id="9"/>
            <p:cNvSpPr txBox="true"/>
            <p:nvPr/>
          </p:nvSpPr>
          <p:spPr>
            <a:xfrm rot="0">
              <a:off x="0" y="-66675"/>
              <a:ext cx="7422957" cy="663575"/>
            </a:xfrm>
            <a:prstGeom prst="rect">
              <a:avLst/>
            </a:prstGeom>
          </p:spPr>
          <p:txBody>
            <a:bodyPr anchor="t" rtlCol="false" tIns="0" lIns="0" bIns="0" rIns="0">
              <a:spAutoFit/>
            </a:bodyPr>
            <a:lstStyle/>
            <a:p>
              <a:pPr>
                <a:lnSpc>
                  <a:spcPts val="4199"/>
                </a:lnSpc>
              </a:pPr>
              <a:r>
                <a:rPr lang="en-US" sz="2999">
                  <a:solidFill>
                    <a:srgbClr val="222A9B"/>
                  </a:solidFill>
                  <a:latin typeface="HK Grotesk Medium"/>
                </a:rPr>
                <a:t>Salesperson</a:t>
              </a:r>
            </a:p>
          </p:txBody>
        </p:sp>
        <p:sp>
          <p:nvSpPr>
            <p:cNvPr name="TextBox 10" id="10"/>
            <p:cNvSpPr txBox="true"/>
            <p:nvPr/>
          </p:nvSpPr>
          <p:spPr>
            <a:xfrm rot="0">
              <a:off x="0" y="985930"/>
              <a:ext cx="7422957" cy="4052358"/>
            </a:xfrm>
            <a:prstGeom prst="rect">
              <a:avLst/>
            </a:prstGeom>
          </p:spPr>
          <p:txBody>
            <a:bodyPr anchor="t" rtlCol="false" tIns="0" lIns="0" bIns="0" rIns="0">
              <a:spAutoFit/>
            </a:bodyPr>
            <a:lstStyle/>
            <a:p>
              <a:pPr>
                <a:lnSpc>
                  <a:spcPts val="3499"/>
                </a:lnSpc>
              </a:pPr>
              <a:r>
                <a:rPr lang="en-US" sz="2499">
                  <a:solidFill>
                    <a:srgbClr val="414042"/>
                  </a:solidFill>
                  <a:latin typeface="HK Grotesk Light"/>
                </a:rPr>
                <a:t>One of the most effective stakeholders to target and keep satisfied is the customer.</a:t>
              </a:r>
            </a:p>
            <a:p>
              <a:pPr>
                <a:lnSpc>
                  <a:spcPts val="3499"/>
                </a:lnSpc>
              </a:pPr>
              <a:r>
                <a:rPr lang="en-US" sz="2499">
                  <a:solidFill>
                    <a:srgbClr val="414042"/>
                  </a:solidFill>
                  <a:latin typeface="HK Grotesk Light"/>
                </a:rPr>
                <a:t>We have tried to predict what is impacting customer's behavior and affecting positive encounter percentage.</a:t>
              </a:r>
            </a:p>
            <a:p>
              <a:pPr>
                <a:lnSpc>
                  <a:spcPts val="3499"/>
                </a:lnSpc>
              </a:pPr>
            </a:p>
          </p:txBody>
        </p:sp>
      </p:grpSp>
      <p:grpSp>
        <p:nvGrpSpPr>
          <p:cNvPr name="Group 11" id="11"/>
          <p:cNvGrpSpPr/>
          <p:nvPr/>
        </p:nvGrpSpPr>
        <p:grpSpPr>
          <a:xfrm rot="0">
            <a:off x="1623092" y="6425915"/>
            <a:ext cx="4364440" cy="3298901"/>
            <a:chOff x="0" y="0"/>
            <a:chExt cx="5819253" cy="4398534"/>
          </a:xfrm>
        </p:grpSpPr>
        <p:sp>
          <p:nvSpPr>
            <p:cNvPr name="TextBox 12" id="12"/>
            <p:cNvSpPr txBox="true"/>
            <p:nvPr/>
          </p:nvSpPr>
          <p:spPr>
            <a:xfrm rot="0">
              <a:off x="0" y="-66675"/>
              <a:ext cx="5819253" cy="663575"/>
            </a:xfrm>
            <a:prstGeom prst="rect">
              <a:avLst/>
            </a:prstGeom>
          </p:spPr>
          <p:txBody>
            <a:bodyPr anchor="t" rtlCol="false" tIns="0" lIns="0" bIns="0" rIns="0">
              <a:spAutoFit/>
            </a:bodyPr>
            <a:lstStyle/>
            <a:p>
              <a:pPr>
                <a:lnSpc>
                  <a:spcPts val="4199"/>
                </a:lnSpc>
              </a:pPr>
              <a:r>
                <a:rPr lang="en-US" sz="2999">
                  <a:solidFill>
                    <a:srgbClr val="222A9B"/>
                  </a:solidFill>
                  <a:latin typeface="HK Grotesk Medium Bold"/>
                </a:rPr>
                <a:t>Automotive industry</a:t>
              </a:r>
              <a:r>
                <a:rPr lang="en-US" sz="2999">
                  <a:solidFill>
                    <a:srgbClr val="222A9B"/>
                  </a:solidFill>
                  <a:latin typeface="HK Grotesk Medium Bold"/>
                </a:rPr>
                <a:t> </a:t>
              </a:r>
            </a:p>
          </p:txBody>
        </p:sp>
        <p:sp>
          <p:nvSpPr>
            <p:cNvPr name="TextBox 13" id="13"/>
            <p:cNvSpPr txBox="true"/>
            <p:nvPr/>
          </p:nvSpPr>
          <p:spPr>
            <a:xfrm rot="0">
              <a:off x="0" y="988796"/>
              <a:ext cx="5819253" cy="3409739"/>
            </a:xfrm>
            <a:prstGeom prst="rect">
              <a:avLst/>
            </a:prstGeom>
          </p:spPr>
          <p:txBody>
            <a:bodyPr anchor="t" rtlCol="false" tIns="0" lIns="0" bIns="0" rIns="0">
              <a:spAutoFit/>
            </a:bodyPr>
            <a:lstStyle/>
            <a:p>
              <a:pPr>
                <a:lnSpc>
                  <a:spcPts val="3499"/>
                </a:lnSpc>
              </a:pPr>
              <a:r>
                <a:rPr lang="en-US" sz="2499">
                  <a:solidFill>
                    <a:srgbClr val="414042"/>
                  </a:solidFill>
                  <a:latin typeface="HK Grotesk Light Bold"/>
                </a:rPr>
                <a:t>Gaskins Green autos' data help automotive business holders to  understand and act on the given recommendations based on the visualization presented.</a:t>
              </a:r>
            </a:p>
            <a:p>
              <a:pPr>
                <a:lnSpc>
                  <a:spcPts val="3079"/>
                </a:lnSpc>
              </a:pPr>
            </a:p>
          </p:txBody>
        </p:sp>
      </p:grpSp>
      <p:grpSp>
        <p:nvGrpSpPr>
          <p:cNvPr name="Group 14" id="14"/>
          <p:cNvGrpSpPr/>
          <p:nvPr/>
        </p:nvGrpSpPr>
        <p:grpSpPr>
          <a:xfrm rot="0">
            <a:off x="12676410" y="6211076"/>
            <a:ext cx="3988498" cy="2902417"/>
            <a:chOff x="0" y="0"/>
            <a:chExt cx="5317997" cy="3869889"/>
          </a:xfrm>
        </p:grpSpPr>
        <p:sp>
          <p:nvSpPr>
            <p:cNvPr name="TextBox 15" id="15"/>
            <p:cNvSpPr txBox="true"/>
            <p:nvPr/>
          </p:nvSpPr>
          <p:spPr>
            <a:xfrm rot="0">
              <a:off x="0" y="-66675"/>
              <a:ext cx="5317997" cy="663575"/>
            </a:xfrm>
            <a:prstGeom prst="rect">
              <a:avLst/>
            </a:prstGeom>
          </p:spPr>
          <p:txBody>
            <a:bodyPr anchor="t" rtlCol="false" tIns="0" lIns="0" bIns="0" rIns="0">
              <a:spAutoFit/>
            </a:bodyPr>
            <a:lstStyle/>
            <a:p>
              <a:pPr>
                <a:lnSpc>
                  <a:spcPts val="4199"/>
                </a:lnSpc>
              </a:pPr>
              <a:r>
                <a:rPr lang="en-US" sz="2999">
                  <a:solidFill>
                    <a:srgbClr val="222A9B"/>
                  </a:solidFill>
                  <a:latin typeface="HK Grotesk Medium Bold"/>
                </a:rPr>
                <a:t>HR management</a:t>
              </a:r>
            </a:p>
          </p:txBody>
        </p:sp>
        <p:sp>
          <p:nvSpPr>
            <p:cNvPr name="TextBox 16" id="16"/>
            <p:cNvSpPr txBox="true"/>
            <p:nvPr/>
          </p:nvSpPr>
          <p:spPr>
            <a:xfrm rot="0">
              <a:off x="0" y="985930"/>
              <a:ext cx="5317997" cy="2883958"/>
            </a:xfrm>
            <a:prstGeom prst="rect">
              <a:avLst/>
            </a:prstGeom>
          </p:spPr>
          <p:txBody>
            <a:bodyPr anchor="t" rtlCol="false" tIns="0" lIns="0" bIns="0" rIns="0">
              <a:spAutoFit/>
            </a:bodyPr>
            <a:lstStyle/>
            <a:p>
              <a:pPr>
                <a:lnSpc>
                  <a:spcPts val="3499"/>
                </a:lnSpc>
              </a:pPr>
              <a:r>
                <a:rPr lang="en-US" sz="2499">
                  <a:solidFill>
                    <a:srgbClr val="414042"/>
                  </a:solidFill>
                  <a:latin typeface="HK Grotesk Light"/>
                </a:rPr>
                <a:t>The HR management will be interested to know how to enhance salesperson's' work and customer loyalty.</a:t>
              </a:r>
            </a:p>
            <a:p>
              <a:pPr>
                <a:lnSpc>
                  <a:spcPts val="3499"/>
                </a:lnSpc>
              </a:pPr>
            </a:p>
          </p:txBody>
        </p:sp>
      </p:gr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647700" y="0"/>
            <a:ext cx="7249291" cy="10287000"/>
            <a:chOff x="0" y="0"/>
            <a:chExt cx="4728253" cy="6709558"/>
          </a:xfrm>
        </p:grpSpPr>
        <p:sp>
          <p:nvSpPr>
            <p:cNvPr name="Freeform 3" id="3"/>
            <p:cNvSpPr/>
            <p:nvPr/>
          </p:nvSpPr>
          <p:spPr>
            <a:xfrm>
              <a:off x="0" y="0"/>
              <a:ext cx="4728253" cy="6709559"/>
            </a:xfrm>
            <a:custGeom>
              <a:avLst/>
              <a:gdLst/>
              <a:ahLst/>
              <a:cxnLst/>
              <a:rect r="r" b="b" t="t" l="l"/>
              <a:pathLst>
                <a:path h="6709559" w="4728253">
                  <a:moveTo>
                    <a:pt x="4423453" y="0"/>
                  </a:moveTo>
                  <a:lnTo>
                    <a:pt x="304800" y="0"/>
                  </a:lnTo>
                  <a:cubicBezTo>
                    <a:pt x="135890" y="0"/>
                    <a:pt x="0" y="135890"/>
                    <a:pt x="0" y="304800"/>
                  </a:cubicBezTo>
                  <a:lnTo>
                    <a:pt x="0" y="6404758"/>
                  </a:lnTo>
                  <a:cubicBezTo>
                    <a:pt x="0" y="6573669"/>
                    <a:pt x="135890" y="6709559"/>
                    <a:pt x="304800" y="6709559"/>
                  </a:cubicBezTo>
                  <a:lnTo>
                    <a:pt x="4423453" y="6709559"/>
                  </a:lnTo>
                  <a:cubicBezTo>
                    <a:pt x="4592363" y="6709559"/>
                    <a:pt x="4728253" y="6573669"/>
                    <a:pt x="4728253" y="6404758"/>
                  </a:cubicBezTo>
                  <a:lnTo>
                    <a:pt x="4728253" y="304800"/>
                  </a:lnTo>
                  <a:cubicBezTo>
                    <a:pt x="4728253" y="135890"/>
                    <a:pt x="4592363" y="0"/>
                    <a:pt x="4423453" y="0"/>
                  </a:cubicBezTo>
                  <a:close/>
                </a:path>
              </a:pathLst>
            </a:custGeom>
            <a:solidFill>
              <a:srgbClr val="F1F1F1"/>
            </a:solidFill>
          </p:spPr>
        </p:sp>
      </p:grpSp>
      <p:grpSp>
        <p:nvGrpSpPr>
          <p:cNvPr name="Group 4" id="4"/>
          <p:cNvGrpSpPr/>
          <p:nvPr/>
        </p:nvGrpSpPr>
        <p:grpSpPr>
          <a:xfrm rot="0">
            <a:off x="1028700" y="3105426"/>
            <a:ext cx="5572891" cy="4076148"/>
            <a:chOff x="0" y="0"/>
            <a:chExt cx="7430522" cy="5434864"/>
          </a:xfrm>
        </p:grpSpPr>
        <p:sp>
          <p:nvSpPr>
            <p:cNvPr name="TextBox 5" id="5"/>
            <p:cNvSpPr txBox="true"/>
            <p:nvPr/>
          </p:nvSpPr>
          <p:spPr>
            <a:xfrm rot="0">
              <a:off x="0" y="-9525"/>
              <a:ext cx="7430522" cy="4238625"/>
            </a:xfrm>
            <a:prstGeom prst="rect">
              <a:avLst/>
            </a:prstGeom>
          </p:spPr>
          <p:txBody>
            <a:bodyPr anchor="t" rtlCol="false" tIns="0" lIns="0" bIns="0" rIns="0">
              <a:spAutoFit/>
            </a:bodyPr>
            <a:lstStyle/>
            <a:p>
              <a:pPr>
                <a:lnSpc>
                  <a:spcPts val="8400"/>
                </a:lnSpc>
              </a:pPr>
              <a:r>
                <a:rPr lang="en-US" sz="7000">
                  <a:solidFill>
                    <a:srgbClr val="222A9B"/>
                  </a:solidFill>
                  <a:latin typeface="HK Grotesk Medium"/>
                </a:rPr>
                <a:t>OUR BUSINESS PROBLEMS</a:t>
              </a:r>
            </a:p>
          </p:txBody>
        </p:sp>
        <p:sp>
          <p:nvSpPr>
            <p:cNvPr name="TextBox 6" id="6"/>
            <p:cNvSpPr txBox="true"/>
            <p:nvPr/>
          </p:nvSpPr>
          <p:spPr>
            <a:xfrm rot="0">
              <a:off x="0" y="4727262"/>
              <a:ext cx="7430522" cy="707602"/>
            </a:xfrm>
            <a:prstGeom prst="rect">
              <a:avLst/>
            </a:prstGeom>
          </p:spPr>
          <p:txBody>
            <a:bodyPr anchor="t" rtlCol="false" tIns="0" lIns="0" bIns="0" rIns="0">
              <a:spAutoFit/>
            </a:bodyPr>
            <a:lstStyle/>
            <a:p>
              <a:pPr>
                <a:lnSpc>
                  <a:spcPts val="4480"/>
                </a:lnSpc>
              </a:pPr>
            </a:p>
          </p:txBody>
        </p:sp>
      </p:grpSp>
      <p:sp>
        <p:nvSpPr>
          <p:cNvPr name="TextBox 7" id="7"/>
          <p:cNvSpPr txBox="true"/>
          <p:nvPr/>
        </p:nvSpPr>
        <p:spPr>
          <a:xfrm rot="0">
            <a:off x="7027272" y="2190350"/>
            <a:ext cx="10692207" cy="455295"/>
          </a:xfrm>
          <a:prstGeom prst="rect">
            <a:avLst/>
          </a:prstGeom>
        </p:spPr>
        <p:txBody>
          <a:bodyPr anchor="t" rtlCol="false" tIns="0" lIns="0" bIns="0" rIns="0">
            <a:spAutoFit/>
          </a:bodyPr>
          <a:lstStyle/>
          <a:p>
            <a:pPr marL="582930" indent="-291465" lvl="1">
              <a:lnSpc>
                <a:spcPts val="3779"/>
              </a:lnSpc>
              <a:buFont typeface="Arial"/>
              <a:buChar char="•"/>
            </a:pPr>
            <a:r>
              <a:rPr lang="en-US" sz="2700">
                <a:solidFill>
                  <a:srgbClr val="222A9B"/>
                </a:solidFill>
                <a:latin typeface="HK Grotesk Medium Bold"/>
              </a:rPr>
              <a:t>Relationship between Salary of customers and their credit score.</a:t>
            </a:r>
          </a:p>
        </p:txBody>
      </p:sp>
      <p:sp>
        <p:nvSpPr>
          <p:cNvPr name="TextBox 8" id="8"/>
          <p:cNvSpPr txBox="true"/>
          <p:nvPr/>
        </p:nvSpPr>
        <p:spPr>
          <a:xfrm rot="0">
            <a:off x="7105905" y="3561377"/>
            <a:ext cx="9228759" cy="455295"/>
          </a:xfrm>
          <a:prstGeom prst="rect">
            <a:avLst/>
          </a:prstGeom>
        </p:spPr>
        <p:txBody>
          <a:bodyPr anchor="t" rtlCol="false" tIns="0" lIns="0" bIns="0" rIns="0">
            <a:spAutoFit/>
          </a:bodyPr>
          <a:lstStyle/>
          <a:p>
            <a:pPr marL="582930" indent="-291465" lvl="1">
              <a:lnSpc>
                <a:spcPts val="3779"/>
              </a:lnSpc>
              <a:buFont typeface="Arial"/>
              <a:buChar char="•"/>
            </a:pPr>
            <a:r>
              <a:rPr lang="en-US" sz="2700">
                <a:solidFill>
                  <a:srgbClr val="222A9B"/>
                </a:solidFill>
                <a:latin typeface="HK Grotesk Medium Bold"/>
              </a:rPr>
              <a:t>Employee Retention : Its effects on sales.</a:t>
            </a:r>
          </a:p>
        </p:txBody>
      </p:sp>
      <p:sp>
        <p:nvSpPr>
          <p:cNvPr name="TextBox 9" id="9"/>
          <p:cNvSpPr txBox="true"/>
          <p:nvPr/>
        </p:nvSpPr>
        <p:spPr>
          <a:xfrm rot="0">
            <a:off x="7027272" y="6276064"/>
            <a:ext cx="10694731" cy="905510"/>
          </a:xfrm>
          <a:prstGeom prst="rect">
            <a:avLst/>
          </a:prstGeom>
        </p:spPr>
        <p:txBody>
          <a:bodyPr anchor="t" rtlCol="false" tIns="0" lIns="0" bIns="0" rIns="0">
            <a:spAutoFit/>
          </a:bodyPr>
          <a:lstStyle/>
          <a:p>
            <a:pPr marL="561340" indent="-280670" lvl="1">
              <a:lnSpc>
                <a:spcPts val="3640"/>
              </a:lnSpc>
              <a:buFont typeface="Arial"/>
              <a:buChar char="•"/>
            </a:pPr>
            <a:r>
              <a:rPr lang="en-US" sz="2600">
                <a:solidFill>
                  <a:srgbClr val="222A9B"/>
                </a:solidFill>
                <a:latin typeface="HK Grotesk Medium Bold"/>
              </a:rPr>
              <a:t>Weekly Performance Analysis : Co-relation between sales and week of month.</a:t>
            </a:r>
          </a:p>
        </p:txBody>
      </p:sp>
      <p:sp>
        <p:nvSpPr>
          <p:cNvPr name="TextBox 10" id="10"/>
          <p:cNvSpPr txBox="true"/>
          <p:nvPr/>
        </p:nvSpPr>
        <p:spPr>
          <a:xfrm rot="0">
            <a:off x="7027272" y="4921547"/>
            <a:ext cx="9386027" cy="448310"/>
          </a:xfrm>
          <a:prstGeom prst="rect">
            <a:avLst/>
          </a:prstGeom>
        </p:spPr>
        <p:txBody>
          <a:bodyPr anchor="t" rtlCol="false" tIns="0" lIns="0" bIns="0" rIns="0">
            <a:spAutoFit/>
          </a:bodyPr>
          <a:lstStyle/>
          <a:p>
            <a:pPr marL="561340" indent="-280670" lvl="1">
              <a:lnSpc>
                <a:spcPts val="3640"/>
              </a:lnSpc>
              <a:buFont typeface="Arial"/>
              <a:buChar char="•"/>
            </a:pPr>
            <a:r>
              <a:rPr lang="en-US" sz="2600">
                <a:solidFill>
                  <a:srgbClr val="222A9B"/>
                </a:solidFill>
                <a:latin typeface="HK Grotesk Medium Bold"/>
              </a:rPr>
              <a:t>Relationship between Payment method and Salary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60" r="0" b="260"/>
          <a:stretch>
            <a:fillRect/>
          </a:stretch>
        </p:blipFill>
        <p:spPr>
          <a:xfrm flipH="false" flipV="false" rot="0">
            <a:off x="727084" y="511723"/>
            <a:ext cx="10619397" cy="9148876"/>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12601791" y="5143500"/>
            <a:ext cx="5686209" cy="4862452"/>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3783748" y="231905"/>
            <a:ext cx="2772512" cy="3105665"/>
          </a:xfrm>
          <a:prstGeom prst="rect">
            <a:avLst/>
          </a:prstGeom>
        </p:spPr>
      </p:pic>
      <p:sp>
        <p:nvSpPr>
          <p:cNvPr name="TextBox 5" id="5"/>
          <p:cNvSpPr txBox="true"/>
          <p:nvPr/>
        </p:nvSpPr>
        <p:spPr>
          <a:xfrm rot="0">
            <a:off x="12052009" y="3669902"/>
            <a:ext cx="6235991" cy="1276350"/>
          </a:xfrm>
          <a:prstGeom prst="rect">
            <a:avLst/>
          </a:prstGeom>
        </p:spPr>
        <p:txBody>
          <a:bodyPr anchor="t" rtlCol="false" tIns="0" lIns="0" bIns="0" rIns="0">
            <a:spAutoFit/>
          </a:bodyPr>
          <a:lstStyle/>
          <a:p>
            <a:pPr algn="ctr">
              <a:lnSpc>
                <a:spcPts val="10038"/>
              </a:lnSpc>
            </a:pPr>
            <a:r>
              <a:rPr lang="en-US" sz="8365" spc="1673">
                <a:solidFill>
                  <a:srgbClr val="222A9B"/>
                </a:solidFill>
                <a:latin typeface="Glacial Indifference Bold"/>
              </a:rPr>
              <a:t>ERD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871268" y="7868036"/>
            <a:ext cx="16190422" cy="1671320"/>
          </a:xfrm>
          <a:prstGeom prst="rect">
            <a:avLst/>
          </a:prstGeom>
        </p:spPr>
        <p:txBody>
          <a:bodyPr anchor="t" rtlCol="false" tIns="0" lIns="0" bIns="0" rIns="0">
            <a:spAutoFit/>
          </a:bodyPr>
          <a:lstStyle/>
          <a:p>
            <a:pPr algn="just">
              <a:lnSpc>
                <a:spcPts val="4480"/>
              </a:lnSpc>
            </a:pPr>
            <a:r>
              <a:rPr lang="en-US" sz="3200">
                <a:solidFill>
                  <a:srgbClr val="414042"/>
                </a:solidFill>
                <a:latin typeface="HK Grotesk Light Bold"/>
              </a:rPr>
              <a:t>Through this visualization we have tried to understand if their exists any relation between the income levels of a customer with their credit rating. The graphs elaborates how customers belonging to different income levels have the same credit ratings. </a:t>
            </a:r>
          </a:p>
        </p:txBody>
      </p:sp>
      <p:pic>
        <p:nvPicPr>
          <p:cNvPr name="Picture 3" id="3"/>
          <p:cNvPicPr>
            <a:picLocks noChangeAspect="true"/>
          </p:cNvPicPr>
          <p:nvPr/>
        </p:nvPicPr>
        <p:blipFill>
          <a:blip r:embed="rId2"/>
          <a:srcRect l="0" t="0" r="0" b="0"/>
          <a:stretch>
            <a:fillRect/>
          </a:stretch>
        </p:blipFill>
        <p:spPr>
          <a:xfrm flipH="false" flipV="false" rot="0">
            <a:off x="2124696" y="1230244"/>
            <a:ext cx="12424202" cy="6985455"/>
          </a:xfrm>
          <a:prstGeom prst="rect">
            <a:avLst/>
          </a:prstGeom>
        </p:spPr>
      </p:pic>
      <p:sp>
        <p:nvSpPr>
          <p:cNvPr name="TextBox 4" id="4"/>
          <p:cNvSpPr txBox="true"/>
          <p:nvPr/>
        </p:nvSpPr>
        <p:spPr>
          <a:xfrm rot="0">
            <a:off x="1201540" y="317952"/>
            <a:ext cx="16190422" cy="547370"/>
          </a:xfrm>
          <a:prstGeom prst="rect">
            <a:avLst/>
          </a:prstGeom>
        </p:spPr>
        <p:txBody>
          <a:bodyPr anchor="t" rtlCol="false" tIns="0" lIns="0" bIns="0" rIns="0">
            <a:spAutoFit/>
          </a:bodyPr>
          <a:lstStyle/>
          <a:p>
            <a:pPr>
              <a:lnSpc>
                <a:spcPts val="4480"/>
              </a:lnSpc>
            </a:pPr>
            <a:r>
              <a:rPr lang="en-US" sz="3200">
                <a:solidFill>
                  <a:srgbClr val="414042"/>
                </a:solidFill>
                <a:latin typeface="HK Grotesk Light"/>
              </a:rPr>
              <a:t>Relationship between Salary of customers and their credit score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509224" y="1257782"/>
            <a:ext cx="13210575" cy="7086723"/>
          </a:xfrm>
          <a:prstGeom prst="rect">
            <a:avLst/>
          </a:prstGeom>
        </p:spPr>
      </p:pic>
      <p:grpSp>
        <p:nvGrpSpPr>
          <p:cNvPr name="Group 3" id="3"/>
          <p:cNvGrpSpPr/>
          <p:nvPr/>
        </p:nvGrpSpPr>
        <p:grpSpPr>
          <a:xfrm rot="0">
            <a:off x="-7180724" y="1943100"/>
            <a:ext cx="9051992" cy="3715168"/>
            <a:chOff x="0" y="0"/>
            <a:chExt cx="12069323" cy="4953558"/>
          </a:xfrm>
        </p:grpSpPr>
        <p:sp>
          <p:nvSpPr>
            <p:cNvPr name="TextBox 4" id="4"/>
            <p:cNvSpPr txBox="true"/>
            <p:nvPr/>
          </p:nvSpPr>
          <p:spPr>
            <a:xfrm rot="0">
              <a:off x="0" y="-9525"/>
              <a:ext cx="12069323" cy="1419225"/>
            </a:xfrm>
            <a:prstGeom prst="rect">
              <a:avLst/>
            </a:prstGeom>
          </p:spPr>
          <p:txBody>
            <a:bodyPr anchor="t" rtlCol="false" tIns="0" lIns="0" bIns="0" rIns="0">
              <a:spAutoFit/>
            </a:bodyPr>
            <a:lstStyle/>
            <a:p>
              <a:pPr>
                <a:lnSpc>
                  <a:spcPts val="8400"/>
                </a:lnSpc>
              </a:pPr>
              <a:r>
                <a:rPr lang="en-US" sz="7000">
                  <a:solidFill>
                    <a:srgbClr val="222A9B"/>
                  </a:solidFill>
                  <a:latin typeface="HK Grotesk Medium Bold"/>
                </a:rPr>
                <a:t> </a:t>
              </a:r>
            </a:p>
          </p:txBody>
        </p:sp>
        <p:sp>
          <p:nvSpPr>
            <p:cNvPr name="TextBox 5" id="5"/>
            <p:cNvSpPr txBox="true"/>
            <p:nvPr/>
          </p:nvSpPr>
          <p:spPr>
            <a:xfrm rot="0">
              <a:off x="0" y="2165649"/>
              <a:ext cx="10970498" cy="1456902"/>
            </a:xfrm>
            <a:prstGeom prst="rect">
              <a:avLst/>
            </a:prstGeom>
          </p:spPr>
          <p:txBody>
            <a:bodyPr anchor="t" rtlCol="false" tIns="0" lIns="0" bIns="0" rIns="0">
              <a:spAutoFit/>
            </a:bodyPr>
            <a:lstStyle/>
            <a:p>
              <a:pPr>
                <a:lnSpc>
                  <a:spcPts val="4480"/>
                </a:lnSpc>
              </a:pPr>
              <a:r>
                <a:rPr lang="en-US" sz="3200">
                  <a:solidFill>
                    <a:srgbClr val="414042"/>
                  </a:solidFill>
                  <a:latin typeface="HK Grotesk Light Bold"/>
                </a:rPr>
                <a:t>Protect your assets with a solid security management plan.</a:t>
              </a:r>
            </a:p>
          </p:txBody>
        </p:sp>
        <p:sp>
          <p:nvSpPr>
            <p:cNvPr name="TextBox 6" id="6"/>
            <p:cNvSpPr txBox="true"/>
            <p:nvPr/>
          </p:nvSpPr>
          <p:spPr>
            <a:xfrm rot="0">
              <a:off x="0" y="4374861"/>
              <a:ext cx="10970498" cy="578697"/>
            </a:xfrm>
            <a:prstGeom prst="rect">
              <a:avLst/>
            </a:prstGeom>
          </p:spPr>
          <p:txBody>
            <a:bodyPr anchor="t" rtlCol="false" tIns="0" lIns="0" bIns="0" rIns="0">
              <a:spAutoFit/>
            </a:bodyPr>
            <a:lstStyle/>
            <a:p>
              <a:pPr>
                <a:lnSpc>
                  <a:spcPts val="3640"/>
                </a:lnSpc>
              </a:pPr>
            </a:p>
          </p:txBody>
        </p:sp>
      </p:grpSp>
      <p:sp>
        <p:nvSpPr>
          <p:cNvPr name="TextBox 7" id="7"/>
          <p:cNvSpPr txBox="true"/>
          <p:nvPr/>
        </p:nvSpPr>
        <p:spPr>
          <a:xfrm rot="0">
            <a:off x="1509224" y="8389303"/>
            <a:ext cx="16190422" cy="1671320"/>
          </a:xfrm>
          <a:prstGeom prst="rect">
            <a:avLst/>
          </a:prstGeom>
        </p:spPr>
        <p:txBody>
          <a:bodyPr anchor="t" rtlCol="false" tIns="0" lIns="0" bIns="0" rIns="0">
            <a:spAutoFit/>
          </a:bodyPr>
          <a:lstStyle/>
          <a:p>
            <a:pPr algn="just">
              <a:lnSpc>
                <a:spcPts val="4480"/>
              </a:lnSpc>
            </a:pPr>
            <a:r>
              <a:rPr lang="en-US" sz="3200">
                <a:solidFill>
                  <a:srgbClr val="414042"/>
                </a:solidFill>
                <a:latin typeface="HK Grotesk Light Bold"/>
              </a:rPr>
              <a:t>Through this graph we have displayed the salespersons and their number of encounters arranged in the ascending order of their hiring date. Our graph shows that experienced salesperson have higher number of encounters.</a:t>
            </a:r>
          </a:p>
        </p:txBody>
      </p:sp>
      <p:sp>
        <p:nvSpPr>
          <p:cNvPr name="TextBox 8" id="8"/>
          <p:cNvSpPr txBox="true"/>
          <p:nvPr/>
        </p:nvSpPr>
        <p:spPr>
          <a:xfrm rot="0">
            <a:off x="1509224" y="319887"/>
            <a:ext cx="11730874" cy="547370"/>
          </a:xfrm>
          <a:prstGeom prst="rect">
            <a:avLst/>
          </a:prstGeom>
        </p:spPr>
        <p:txBody>
          <a:bodyPr anchor="t" rtlCol="false" tIns="0" lIns="0" bIns="0" rIns="0">
            <a:spAutoFit/>
          </a:bodyPr>
          <a:lstStyle/>
          <a:p>
            <a:pPr>
              <a:lnSpc>
                <a:spcPts val="4480"/>
              </a:lnSpc>
              <a:spcBef>
                <a:spcPct val="0"/>
              </a:spcBef>
            </a:pPr>
            <a:r>
              <a:rPr lang="en-US" sz="3200">
                <a:solidFill>
                  <a:srgbClr val="000000"/>
                </a:solidFill>
                <a:latin typeface="HK Grotesk Light Bold"/>
              </a:rPr>
              <a:t>Employee Retention : Its effects on sales.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DAFMsHRu86o</dc:identifier>
  <dcterms:modified xsi:type="dcterms:W3CDTF">2011-08-01T06:04:30Z</dcterms:modified>
  <cp:revision>1</cp:revision>
  <dc:title>Technology and Its Impact on Consumer Behavior</dc:title>
</cp:coreProperties>
</file>