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Lst>
  <p:sldSz cy="6858000" cx="12192000"/>
  <p:notesSz cx="6858000" cy="9144000"/>
  <p:embeddedFontLst>
    <p:embeddedFont>
      <p:font typeface="Roboto"/>
      <p:regular r:id="rId99"/>
      <p:bold r:id="rId100"/>
      <p:italic r:id="rId101"/>
      <p:boldItalic r:id="rId102"/>
    </p:embeddedFont>
    <p:embeddedFont>
      <p:font typeface="Quattrocento Sans"/>
      <p:regular r:id="rId103"/>
      <p:bold r:id="rId104"/>
      <p:italic r:id="rId105"/>
      <p:boldItalic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07" roundtripDataSignature="AMtx7miXmkK0BnNHEk7W0xhjAbGnn0NB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customschemas.google.com/relationships/presentationmetadata" Target="metadata"/><Relationship Id="rId106" Type="http://schemas.openxmlformats.org/officeDocument/2006/relationships/font" Target="fonts/QuattrocentoSans-boldItalic.fntdata"/><Relationship Id="rId105" Type="http://schemas.openxmlformats.org/officeDocument/2006/relationships/font" Target="fonts/QuattrocentoSans-italic.fntdata"/><Relationship Id="rId104" Type="http://schemas.openxmlformats.org/officeDocument/2006/relationships/font" Target="fonts/QuattrocentoSans-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QuattrocentoSans-regular.fntdata"/><Relationship Id="rId102" Type="http://schemas.openxmlformats.org/officeDocument/2006/relationships/font" Target="fonts/Roboto-boldItalic.fntdata"/><Relationship Id="rId101" Type="http://schemas.openxmlformats.org/officeDocument/2006/relationships/font" Target="fonts/Roboto-italic.fntdata"/><Relationship Id="rId100" Type="http://schemas.openxmlformats.org/officeDocument/2006/relationships/font" Target="fonts/Roboto-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font" Target="fonts/Roboto-regular.fntdata"/><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5e76f5ad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15e76f5ad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5e76f5ad1_0_5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115e76f5ad1_0_5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5e76f5ad1_0_5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115e76f5ad1_0_5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5e76f5ad1_0_6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15e76f5ad1_0_6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5e76f5ad1_0_6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115e76f5ad1_0_6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5e76f5ad1_0_6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115e76f5ad1_0_6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5e76f5ad1_0_6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115e76f5ad1_0_6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5e76f5ad1_0_6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115e76f5ad1_0_6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5e76f5ad1_0_6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115e76f5ad1_0_6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5e76f5ad1_0_6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115e76f5ad1_0_6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5e76f5ad1_0_6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115e76f5ad1_0_6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5e76f5ad1_0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15e76f5ad1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5e76f5ad1_0_6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115e76f5ad1_0_6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7e7af2cce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117e7af2cc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7e7af2cce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117e7af2cce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7e7af2cce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117e7af2cce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7e7af2cce_0_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117e7af2cce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7e7af2cce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117e7af2cce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5e76f5ad1_0_7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g115e76f5ad1_0_7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5e76f5ad1_0_8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115e76f5ad1_0_8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5e76f5ad1_0_8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115e76f5ad1_0_8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5e76f5ad1_0_8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115e76f5ad1_0_8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5e76f5ad1_0_3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115e76f5ad1_0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5e76f5ad1_0_8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g115e76f5ad1_0_8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5e76f5ad1_0_8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g115e76f5ad1_0_8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5e76f5ad1_0_8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g115e76f5ad1_0_8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15e76f5ad1_0_8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g115e76f5ad1_0_8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5e76f5ad1_0_9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g115e76f5ad1_0_9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5e76f5ad1_0_9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115e76f5ad1_0_9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5e76f5ad1_0_9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115e76f5ad1_0_9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5e76f5ad1_0_9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115e76f5ad1_0_9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7e7af2cc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117e7af2cc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17e7af2cce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g117e7af2cce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5e76f5ad1_0_4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115e76f5ad1_0_4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17e7af2cce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g117e7af2cce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7e7af2cce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g117e7af2cce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17e7af2cce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g117e7af2cce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15e76f5ad1_0_7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g115e76f5ad1_0_7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15e76f5ad1_0_7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3" name="Google Shape;523;g115e76f5ad1_0_7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15e76f5ad1_0_2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g115e76f5ad1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15e76f5ad1_0_2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g115e76f5ad1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15e76f5ad1_0_9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6" name="Google Shape;556;g115e76f5ad1_0_9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15e76f5ad1_0_9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g115e76f5ad1_0_9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5e76f5ad1_0_5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115e76f5ad1_0_5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15e76f5ad1_0_9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g115e76f5ad1_0_9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1613d185f0_0_2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g11613d185f0_0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15e76f5ad1_0_9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g115e76f5ad1_0_9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15e76f5ad1_0_9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g115e76f5ad1_0_9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1613d185f0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g11613d185f0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15e76f5ad1_0_9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g115e76f5ad1_0_9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15e76f5ad1_0_10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g115e76f5ad1_0_10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15e76f5ad1_0_10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g115e76f5ad1_0_10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1613d185f0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g11613d185f0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1613d185f0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g11613d185f0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5e76f5ad1_0_5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115e76f5ad1_0_5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1613d185f0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g11613d185f0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1613d185f0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g11613d185f0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1613d185f0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g11613d185f0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1613d185f0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g11613d185f0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1613d185f0_0_3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g11613d185f0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1613d185f0_0_3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g11613d185f0_0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1613d185f0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g11613d185f0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1613d185f0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g11613d185f0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1613d185f0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g11613d185f0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1613d185f0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g11613d185f0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5e76f5ad1_0_5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115e76f5ad1_0_5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1613d185f0_0_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g11613d185f0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1613d185f0_0_1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g11613d185f0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1613d185f0_0_1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g11613d185f0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1613d185f0_0_2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g11613d185f0_0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1613d185f0_0_2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g11613d185f0_0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1613d185f0_0_2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g11613d185f0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1613d185f0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g11613d185f0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1613d185f0_0_2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g11613d185f0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1613d185f0_0_2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g11613d185f0_0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1613d185f0_0_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g11613d185f0_0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5e76f5ad1_0_5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115e76f5ad1_0_5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1613d185f0_0_2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g11613d185f0_0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11613d185f0_0_3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g11613d185f0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1613d185f0_0_3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g11613d185f0_0_3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1613d185f0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g11613d185f0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1613d185f0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g11613d185f0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1613d185f0_0_1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3" name="Google Shape;823;g11613d185f0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1613d185f0_0_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0" name="Google Shape;830;g11613d185f0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1613d185f0_0_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g11613d185f0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1613d185f0_0_2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g11613d185f0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1613d185f0_0_2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2" name="Google Shape;852;g11613d185f0_0_2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5e76f5ad1_0_5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15e76f5ad1_0_5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176cc129b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9" name="Google Shape;859;g1176cc129b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176cc129b2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0" name="Google Shape;870;g1176cc129b2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115e76f5ad1_0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g115e76f5ad1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15"/>
          <p:cNvPicPr preferRelativeResize="0"/>
          <p:nvPr/>
        </p:nvPicPr>
        <p:blipFill rotWithShape="1">
          <a:blip r:embed="rId2">
            <a:alphaModFix/>
          </a:blip>
          <a:srcRect b="0" l="0" r="0" t="0"/>
          <a:stretch/>
        </p:blipFill>
        <p:spPr>
          <a:xfrm>
            <a:off x="-4763" y="-4763"/>
            <a:ext cx="12201525" cy="6867525"/>
          </a:xfrm>
          <a:prstGeom prst="rect">
            <a:avLst/>
          </a:prstGeom>
          <a:noFill/>
          <a:ln>
            <a:noFill/>
          </a:ln>
        </p:spPr>
      </p:pic>
      <p:sp>
        <p:nvSpPr>
          <p:cNvPr id="17" name="Google Shape;17;p15"/>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18" name="Google Shape;18;p15"/>
          <p:cNvCxnSpPr/>
          <p:nvPr/>
        </p:nvCxnSpPr>
        <p:spPr>
          <a:xfrm>
            <a:off x="5583936" y="4953000"/>
            <a:ext cx="6303264" cy="0"/>
          </a:xfrm>
          <a:prstGeom prst="straightConnector1">
            <a:avLst/>
          </a:prstGeom>
          <a:noFill/>
          <a:ln cap="flat" cmpd="sng" w="9525">
            <a:solidFill>
              <a:srgbClr val="FF5A33"/>
            </a:solidFill>
            <a:prstDash val="dot"/>
            <a:round/>
            <a:headEnd len="sm" w="sm" type="none"/>
            <a:tailEnd len="sm" w="sm" type="none"/>
          </a:ln>
        </p:spPr>
      </p:cxnSp>
      <p:sp>
        <p:nvSpPr>
          <p:cNvPr id="19" name="Google Shape;19;p15"/>
          <p:cNvSpPr/>
          <p:nvPr/>
        </p:nvSpPr>
        <p:spPr>
          <a:xfrm>
            <a:off x="1060704" y="2133600"/>
            <a:ext cx="3308096" cy="3048000"/>
          </a:xfrm>
          <a:prstGeom prst="ellipse">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15"/>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A33"/>
              </a:buClr>
              <a:buSzPts val="3400"/>
              <a:buFont typeface="Calibri"/>
              <a:buNone/>
              <a:defRPr b="1" sz="3400"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5"/>
          <p:cNvSpPr/>
          <p:nvPr>
            <p:ph idx="2" type="pic"/>
          </p:nvPr>
        </p:nvSpPr>
        <p:spPr>
          <a:xfrm>
            <a:off x="1016000" y="2743200"/>
            <a:ext cx="3352800" cy="1828800"/>
          </a:xfrm>
          <a:prstGeom prst="rect">
            <a:avLst/>
          </a:prstGeom>
          <a:noFill/>
          <a:ln>
            <a:noFill/>
          </a:ln>
        </p:spPr>
      </p:sp>
    </p:spTree>
  </p:cSld>
  <p:clrMapOvr>
    <a:masterClrMapping/>
  </p:clrMapOvr>
  <mc:AlternateContent>
    <mc:Choice Requires="p14">
      <p:transition spd="slow">
        <p14:ripp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4"/>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5"/>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5"/>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1" name="Shape 91"/>
        <p:cNvGrpSpPr/>
        <p:nvPr/>
      </p:nvGrpSpPr>
      <p:grpSpPr>
        <a:xfrm>
          <a:off x="0" y="0"/>
          <a:ext cx="0" cy="0"/>
          <a:chOff x="0" y="0"/>
          <a:chExt cx="0" cy="0"/>
        </a:xfrm>
      </p:grpSpPr>
      <p:sp>
        <p:nvSpPr>
          <p:cNvPr id="92" name="Google Shape;92;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6"/>
          <p:cNvSpPr txBox="1"/>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9900"/>
              </a:buClr>
              <a:buSzPts val="3200"/>
              <a:buFont typeface="Quattrocento Sans"/>
              <a:buNone/>
            </a:pPr>
            <a:r>
              <a:rPr b="1" lang="en-US" sz="3200" cap="small">
                <a:solidFill>
                  <a:srgbClr val="FF9900"/>
                </a:solidFill>
                <a:latin typeface="Quattrocento Sans"/>
                <a:ea typeface="Quattrocento Sans"/>
                <a:cs typeface="Quattrocento Sans"/>
                <a:sym typeface="Quattrocento Sans"/>
              </a:rPr>
              <a:t>Click to edit Master title style</a:t>
            </a:r>
            <a:endParaRPr b="1" sz="3200" cap="small">
              <a:solidFill>
                <a:srgbClr val="FF9900"/>
              </a:solidFill>
              <a:latin typeface="Quattrocento Sans"/>
              <a:ea typeface="Quattrocento Sans"/>
              <a:cs typeface="Quattrocento Sans"/>
              <a:sym typeface="Quattrocento Sans"/>
            </a:endParaRPr>
          </a:p>
        </p:txBody>
      </p:sp>
      <p:sp>
        <p:nvSpPr>
          <p:cNvPr id="94" name="Google Shape;94;p26"/>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95" name="Google Shape;95;p26"/>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cxnSp>
        <p:nvCxnSpPr>
          <p:cNvPr id="96" name="Google Shape;96;p26"/>
          <p:cNvCxnSpPr/>
          <p:nvPr/>
        </p:nvCxnSpPr>
        <p:spPr>
          <a:xfrm rot="10800000">
            <a:off x="711200" y="835152"/>
            <a:ext cx="108712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sp>
        <p:nvSpPr>
          <p:cNvPr id="98" name="Google Shape;98;p27"/>
          <p:cNvSpPr txBox="1"/>
          <p:nvPr>
            <p:ph type="title"/>
          </p:nvPr>
        </p:nvSpPr>
        <p:spPr>
          <a:xfrm>
            <a:off x="2336800" y="198438"/>
            <a:ext cx="94488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7"/>
          <p:cNvSpPr txBox="1"/>
          <p:nvPr>
            <p:ph idx="1" type="body"/>
          </p:nvPr>
        </p:nvSpPr>
        <p:spPr>
          <a:xfrm>
            <a:off x="1727200" y="1066800"/>
            <a:ext cx="103632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27"/>
          <p:cNvSpPr txBox="1"/>
          <p:nvPr>
            <p:ph idx="2" type="body"/>
          </p:nvPr>
        </p:nvSpPr>
        <p:spPr>
          <a:xfrm>
            <a:off x="6604000" y="1828800"/>
            <a:ext cx="5384800" cy="2743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27"/>
          <p:cNvSpPr txBox="1"/>
          <p:nvPr>
            <p:ph idx="12" type="sldNum"/>
          </p:nvPr>
        </p:nvSpPr>
        <p:spPr>
          <a:xfrm>
            <a:off x="-1828800" y="617220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Quattrocento Sans"/>
                <a:ea typeface="Quattrocento Sans"/>
                <a:cs typeface="Quattrocento Sans"/>
                <a:sym typeface="Quattrocento Sans"/>
              </a:defRPr>
            </a:lvl1pPr>
            <a:lvl2pPr indent="0" lvl="1" marL="0" algn="r">
              <a:spcBef>
                <a:spcPts val="0"/>
              </a:spcBef>
              <a:buNone/>
              <a:defRPr sz="1200">
                <a:solidFill>
                  <a:schemeClr val="lt1"/>
                </a:solidFill>
                <a:latin typeface="Quattrocento Sans"/>
                <a:ea typeface="Quattrocento Sans"/>
                <a:cs typeface="Quattrocento Sans"/>
                <a:sym typeface="Quattrocento Sans"/>
              </a:defRPr>
            </a:lvl2pPr>
            <a:lvl3pPr indent="0" lvl="2" marL="0" algn="r">
              <a:spcBef>
                <a:spcPts val="0"/>
              </a:spcBef>
              <a:buNone/>
              <a:defRPr sz="1200">
                <a:solidFill>
                  <a:schemeClr val="lt1"/>
                </a:solidFill>
                <a:latin typeface="Quattrocento Sans"/>
                <a:ea typeface="Quattrocento Sans"/>
                <a:cs typeface="Quattrocento Sans"/>
                <a:sym typeface="Quattrocento Sans"/>
              </a:defRPr>
            </a:lvl3pPr>
            <a:lvl4pPr indent="0" lvl="3" marL="0" algn="r">
              <a:spcBef>
                <a:spcPts val="0"/>
              </a:spcBef>
              <a:buNone/>
              <a:defRPr sz="1200">
                <a:solidFill>
                  <a:schemeClr val="lt1"/>
                </a:solidFill>
                <a:latin typeface="Quattrocento Sans"/>
                <a:ea typeface="Quattrocento Sans"/>
                <a:cs typeface="Quattrocento Sans"/>
                <a:sym typeface="Quattrocento Sans"/>
              </a:defRPr>
            </a:lvl4pPr>
            <a:lvl5pPr indent="0" lvl="4" marL="0" algn="r">
              <a:spcBef>
                <a:spcPts val="0"/>
              </a:spcBef>
              <a:buNone/>
              <a:defRPr sz="1200">
                <a:solidFill>
                  <a:schemeClr val="lt1"/>
                </a:solidFill>
                <a:latin typeface="Quattrocento Sans"/>
                <a:ea typeface="Quattrocento Sans"/>
                <a:cs typeface="Quattrocento Sans"/>
                <a:sym typeface="Quattrocento Sans"/>
              </a:defRPr>
            </a:lvl5pPr>
            <a:lvl6pPr indent="0" lvl="5" marL="0" algn="r">
              <a:spcBef>
                <a:spcPts val="0"/>
              </a:spcBef>
              <a:buNone/>
              <a:defRPr sz="1200">
                <a:solidFill>
                  <a:schemeClr val="lt1"/>
                </a:solidFill>
                <a:latin typeface="Quattrocento Sans"/>
                <a:ea typeface="Quattrocento Sans"/>
                <a:cs typeface="Quattrocento Sans"/>
                <a:sym typeface="Quattrocento Sans"/>
              </a:defRPr>
            </a:lvl6pPr>
            <a:lvl7pPr indent="0" lvl="6" marL="0" algn="r">
              <a:spcBef>
                <a:spcPts val="0"/>
              </a:spcBef>
              <a:buNone/>
              <a:defRPr sz="1200">
                <a:solidFill>
                  <a:schemeClr val="lt1"/>
                </a:solidFill>
                <a:latin typeface="Quattrocento Sans"/>
                <a:ea typeface="Quattrocento Sans"/>
                <a:cs typeface="Quattrocento Sans"/>
                <a:sym typeface="Quattrocento Sans"/>
              </a:defRPr>
            </a:lvl7pPr>
            <a:lvl8pPr indent="0" lvl="7" marL="0" algn="r">
              <a:spcBef>
                <a:spcPts val="0"/>
              </a:spcBef>
              <a:buNone/>
              <a:defRPr sz="1200">
                <a:solidFill>
                  <a:schemeClr val="lt1"/>
                </a:solidFill>
                <a:latin typeface="Quattrocento Sans"/>
                <a:ea typeface="Quattrocento Sans"/>
                <a:cs typeface="Quattrocento Sans"/>
                <a:sym typeface="Quattrocento Sans"/>
              </a:defRPr>
            </a:lvl8pPr>
            <a:lvl9pPr indent="0" lvl="8" marL="0" algn="r">
              <a:spcBef>
                <a:spcPts val="0"/>
              </a:spcBef>
              <a:buNone/>
              <a:defRPr sz="1200">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2" name="Shape 102"/>
        <p:cNvGrpSpPr/>
        <p:nvPr/>
      </p:nvGrpSpPr>
      <p:grpSpPr>
        <a:xfrm>
          <a:off x="0" y="0"/>
          <a:ext cx="0" cy="0"/>
          <a:chOff x="0" y="0"/>
          <a:chExt cx="0" cy="0"/>
        </a:xfrm>
      </p:grpSpPr>
      <p:sp>
        <p:nvSpPr>
          <p:cNvPr id="103" name="Google Shape;103;p28"/>
          <p:cNvSpPr txBox="1"/>
          <p:nvPr>
            <p:ph type="title"/>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8"/>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05" name="Google Shape;105;p28"/>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2" name="Shape 112"/>
        <p:cNvGrpSpPr/>
        <p:nvPr/>
      </p:nvGrpSpPr>
      <p:grpSpPr>
        <a:xfrm>
          <a:off x="0" y="0"/>
          <a:ext cx="0" cy="0"/>
          <a:chOff x="0" y="0"/>
          <a:chExt cx="0" cy="0"/>
        </a:xfrm>
      </p:grpSpPr>
      <p:pic>
        <p:nvPicPr>
          <p:cNvPr id="113" name="Google Shape;113;g115e76f5ad1_0_345"/>
          <p:cNvPicPr preferRelativeResize="0"/>
          <p:nvPr/>
        </p:nvPicPr>
        <p:blipFill rotWithShape="1">
          <a:blip r:embed="rId2">
            <a:alphaModFix/>
          </a:blip>
          <a:srcRect b="0" l="0" r="0" t="0"/>
          <a:stretch/>
        </p:blipFill>
        <p:spPr>
          <a:xfrm>
            <a:off x="-4763" y="-4763"/>
            <a:ext cx="12201525" cy="6867525"/>
          </a:xfrm>
          <a:prstGeom prst="rect">
            <a:avLst/>
          </a:prstGeom>
          <a:noFill/>
          <a:ln>
            <a:noFill/>
          </a:ln>
        </p:spPr>
      </p:pic>
      <p:sp>
        <p:nvSpPr>
          <p:cNvPr id="114" name="Google Shape;114;g115e76f5ad1_0_345"/>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lvl1pPr lvl="0" rtl="0" algn="l">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cxnSp>
        <p:nvCxnSpPr>
          <p:cNvPr id="115" name="Google Shape;115;g115e76f5ad1_0_345"/>
          <p:cNvCxnSpPr/>
          <p:nvPr/>
        </p:nvCxnSpPr>
        <p:spPr>
          <a:xfrm>
            <a:off x="5583936" y="4953000"/>
            <a:ext cx="6303300" cy="0"/>
          </a:xfrm>
          <a:prstGeom prst="straightConnector1">
            <a:avLst/>
          </a:prstGeom>
          <a:noFill/>
          <a:ln cap="flat" cmpd="sng" w="9525">
            <a:solidFill>
              <a:srgbClr val="FF5A33"/>
            </a:solidFill>
            <a:prstDash val="dot"/>
            <a:round/>
            <a:headEnd len="sm" w="sm" type="none"/>
            <a:tailEnd len="sm" w="sm" type="none"/>
          </a:ln>
        </p:spPr>
      </p:cxnSp>
      <p:sp>
        <p:nvSpPr>
          <p:cNvPr id="116" name="Google Shape;116;g115e76f5ad1_0_345"/>
          <p:cNvSpPr/>
          <p:nvPr/>
        </p:nvSpPr>
        <p:spPr>
          <a:xfrm>
            <a:off x="1060704" y="2133600"/>
            <a:ext cx="3308100" cy="3048000"/>
          </a:xfrm>
          <a:prstGeom prst="ellipse">
            <a:avLst/>
          </a:prstGeom>
          <a:solidFill>
            <a:schemeClr val="lt1"/>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g115e76f5ad1_0_345"/>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FF5A33"/>
              </a:buClr>
              <a:buSzPts val="3400"/>
              <a:buFont typeface="Calibri"/>
              <a:buNone/>
              <a:defRPr b="1" sz="3400" cap="small">
                <a:solidFill>
                  <a:srgbClr val="FF5A33"/>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8" name="Google Shape;118;g115e76f5ad1_0_345"/>
          <p:cNvSpPr/>
          <p:nvPr>
            <p:ph idx="2" type="pic"/>
          </p:nvPr>
        </p:nvSpPr>
        <p:spPr>
          <a:xfrm>
            <a:off x="1016000" y="2743200"/>
            <a:ext cx="3352800" cy="18288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9" name="Shape 119"/>
        <p:cNvGrpSpPr/>
        <p:nvPr/>
      </p:nvGrpSpPr>
      <p:grpSpPr>
        <a:xfrm>
          <a:off x="0" y="0"/>
          <a:ext cx="0" cy="0"/>
          <a:chOff x="0" y="0"/>
          <a:chExt cx="0" cy="0"/>
        </a:xfrm>
      </p:grpSpPr>
      <p:sp>
        <p:nvSpPr>
          <p:cNvPr id="120" name="Google Shape;120;g115e76f5ad1_0_35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g115e76f5ad1_0_352"/>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rtl="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rtl="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rtl="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rtl="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2" name="Google Shape;122;g115e76f5ad1_0_352"/>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g115e76f5ad1_0_352"/>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g115e76f5ad1_0_352"/>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25" name="Google Shape;125;g115e76f5ad1_0_352"/>
          <p:cNvPicPr preferRelativeResize="0"/>
          <p:nvPr/>
        </p:nvPicPr>
        <p:blipFill rotWithShape="1">
          <a:blip r:embed="rId2">
            <a:alphaModFix/>
          </a:blip>
          <a:srcRect b="0" l="0" r="0" t="0"/>
          <a:stretch/>
        </p:blipFill>
        <p:spPr>
          <a:xfrm>
            <a:off x="609600" y="156573"/>
            <a:ext cx="1625602" cy="713824"/>
          </a:xfrm>
          <a:prstGeom prst="rect">
            <a:avLst/>
          </a:prstGeom>
          <a:noFill/>
          <a:ln>
            <a:noFill/>
          </a:ln>
        </p:spPr>
      </p:pic>
      <p:cxnSp>
        <p:nvCxnSpPr>
          <p:cNvPr id="126" name="Google Shape;126;g115e76f5ad1_0_352"/>
          <p:cNvCxnSpPr/>
          <p:nvPr/>
        </p:nvCxnSpPr>
        <p:spPr>
          <a:xfrm>
            <a:off x="609600" y="838200"/>
            <a:ext cx="109728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g115e76f5ad1_0_360"/>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g115e76f5ad1_0_360"/>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g115e76f5ad1_0_360"/>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1" name="Shape 131"/>
        <p:cNvGrpSpPr/>
        <p:nvPr/>
      </p:nvGrpSpPr>
      <p:grpSpPr>
        <a:xfrm>
          <a:off x="0" y="0"/>
          <a:ext cx="0" cy="0"/>
          <a:chOff x="0" y="0"/>
          <a:chExt cx="0" cy="0"/>
        </a:xfrm>
      </p:grpSpPr>
      <p:sp>
        <p:nvSpPr>
          <p:cNvPr id="132" name="Google Shape;132;g115e76f5ad1_0_364"/>
          <p:cNvSpPr txBox="1"/>
          <p:nvPr>
            <p:ph type="title"/>
          </p:nvPr>
        </p:nvSpPr>
        <p:spPr>
          <a:xfrm>
            <a:off x="963084" y="4406901"/>
            <a:ext cx="103632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g115e76f5ad1_0_364"/>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34" name="Google Shape;134;g115e76f5ad1_0_364"/>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115e76f5ad1_0_364"/>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g115e76f5ad1_0_364"/>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7" name="Shape 137"/>
        <p:cNvGrpSpPr/>
        <p:nvPr/>
      </p:nvGrpSpPr>
      <p:grpSpPr>
        <a:xfrm>
          <a:off x="0" y="0"/>
          <a:ext cx="0" cy="0"/>
          <a:chOff x="0" y="0"/>
          <a:chExt cx="0" cy="0"/>
        </a:xfrm>
      </p:grpSpPr>
      <p:sp>
        <p:nvSpPr>
          <p:cNvPr id="138" name="Google Shape;138;g115e76f5ad1_0_37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g115e76f5ad1_0_370"/>
          <p:cNvSpPr txBox="1"/>
          <p:nvPr>
            <p:ph idx="1" type="body"/>
          </p:nvPr>
        </p:nvSpPr>
        <p:spPr>
          <a:xfrm>
            <a:off x="609600" y="1600201"/>
            <a:ext cx="53847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40" name="Google Shape;140;g115e76f5ad1_0_370"/>
          <p:cNvSpPr txBox="1"/>
          <p:nvPr>
            <p:ph idx="2" type="body"/>
          </p:nvPr>
        </p:nvSpPr>
        <p:spPr>
          <a:xfrm>
            <a:off x="6197600" y="1600201"/>
            <a:ext cx="53847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41" name="Google Shape;141;g115e76f5ad1_0_370"/>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g115e76f5ad1_0_370"/>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g115e76f5ad1_0_370"/>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6"/>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16"/>
          <p:cNvPicPr preferRelativeResize="0"/>
          <p:nvPr/>
        </p:nvPicPr>
        <p:blipFill rotWithShape="1">
          <a:blip r:embed="rId2">
            <a:alphaModFix/>
          </a:blip>
          <a:srcRect b="0" l="0" r="0" t="0"/>
          <a:stretch/>
        </p:blipFill>
        <p:spPr>
          <a:xfrm>
            <a:off x="609600" y="156573"/>
            <a:ext cx="1625602" cy="713824"/>
          </a:xfrm>
          <a:prstGeom prst="rect">
            <a:avLst/>
          </a:prstGeom>
          <a:noFill/>
          <a:ln>
            <a:noFill/>
          </a:ln>
        </p:spPr>
      </p:pic>
      <p:cxnSp>
        <p:nvCxnSpPr>
          <p:cNvPr id="29" name="Google Shape;29;p16"/>
          <p:cNvCxnSpPr/>
          <p:nvPr/>
        </p:nvCxnSpPr>
        <p:spPr>
          <a:xfrm>
            <a:off x="609600" y="838200"/>
            <a:ext cx="109728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rippl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4" name="Shape 144"/>
        <p:cNvGrpSpPr/>
        <p:nvPr/>
      </p:nvGrpSpPr>
      <p:grpSpPr>
        <a:xfrm>
          <a:off x="0" y="0"/>
          <a:ext cx="0" cy="0"/>
          <a:chOff x="0" y="0"/>
          <a:chExt cx="0" cy="0"/>
        </a:xfrm>
      </p:grpSpPr>
      <p:sp>
        <p:nvSpPr>
          <p:cNvPr id="145" name="Google Shape;145;g115e76f5ad1_0_37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g115e76f5ad1_0_377"/>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47" name="Google Shape;147;g115e76f5ad1_0_377"/>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48" name="Google Shape;148;g115e76f5ad1_0_377"/>
          <p:cNvSpPr txBox="1"/>
          <p:nvPr>
            <p:ph idx="3" type="body"/>
          </p:nvPr>
        </p:nvSpPr>
        <p:spPr>
          <a:xfrm>
            <a:off x="6193368" y="1535113"/>
            <a:ext cx="5388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49" name="Google Shape;149;g115e76f5ad1_0_377"/>
          <p:cNvSpPr txBox="1"/>
          <p:nvPr>
            <p:ph idx="4" type="body"/>
          </p:nvPr>
        </p:nvSpPr>
        <p:spPr>
          <a:xfrm>
            <a:off x="6193368"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50" name="Google Shape;150;g115e76f5ad1_0_377"/>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g115e76f5ad1_0_377"/>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g115e76f5ad1_0_377"/>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53" name="Shape 153"/>
        <p:cNvGrpSpPr/>
        <p:nvPr/>
      </p:nvGrpSpPr>
      <p:grpSpPr>
        <a:xfrm>
          <a:off x="0" y="0"/>
          <a:ext cx="0" cy="0"/>
          <a:chOff x="0" y="0"/>
          <a:chExt cx="0" cy="0"/>
        </a:xfrm>
      </p:grpSpPr>
      <p:sp>
        <p:nvSpPr>
          <p:cNvPr id="154" name="Google Shape;154;g115e76f5ad1_0_386"/>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g115e76f5ad1_0_386"/>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g115e76f5ad1_0_386"/>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7" name="Google Shape;157;g115e76f5ad1_0_386"/>
          <p:cNvSpPr/>
          <p:nvPr/>
        </p:nvSpPr>
        <p:spPr>
          <a:xfrm>
            <a:off x="2032000" y="2551018"/>
            <a:ext cx="8534400" cy="32649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http://uconndigitalarts.com/wp-content/uploads/2013/04/original.jpg" id="158" name="Google Shape;158;g115e76f5ad1_0_386"/>
          <p:cNvPicPr preferRelativeResize="0"/>
          <p:nvPr/>
        </p:nvPicPr>
        <p:blipFill rotWithShape="1">
          <a:blip r:embed="rId2">
            <a:alphaModFix/>
          </a:blip>
          <a:srcRect b="41310" l="0" r="0" t="43978"/>
          <a:stretch/>
        </p:blipFill>
        <p:spPr>
          <a:xfrm flipH="1">
            <a:off x="3732707" y="2575401"/>
            <a:ext cx="4568091" cy="283858"/>
          </a:xfrm>
          <a:prstGeom prst="rect">
            <a:avLst/>
          </a:prstGeom>
          <a:noFill/>
          <a:ln>
            <a:noFill/>
          </a:ln>
        </p:spPr>
      </p:pic>
      <p:pic>
        <p:nvPicPr>
          <p:cNvPr descr="C:\Users\powerpoint.vn\Downloads\1e2cd4b177168ad16ce2e7c504bba4d2.x400.jpeg" id="159" name="Google Shape;159;g115e76f5ad1_0_386"/>
          <p:cNvPicPr preferRelativeResize="0"/>
          <p:nvPr/>
        </p:nvPicPr>
        <p:blipFill rotWithShape="1">
          <a:blip r:embed="rId3">
            <a:alphaModFix/>
          </a:blip>
          <a:srcRect b="55709" l="0" r="0" t="0"/>
          <a:stretch/>
        </p:blipFill>
        <p:spPr>
          <a:xfrm>
            <a:off x="2568620" y="609600"/>
            <a:ext cx="7257961" cy="2828060"/>
          </a:xfrm>
          <a:prstGeom prst="rect">
            <a:avLst/>
          </a:prstGeom>
          <a:noFill/>
          <a:ln>
            <a:noFill/>
          </a:ln>
        </p:spPr>
      </p:pic>
      <p:sp>
        <p:nvSpPr>
          <p:cNvPr id="160" name="Google Shape;160;g115e76f5ad1_0_386"/>
          <p:cNvSpPr txBox="1"/>
          <p:nvPr/>
        </p:nvSpPr>
        <p:spPr>
          <a:xfrm>
            <a:off x="4103893" y="3124200"/>
            <a:ext cx="4735200" cy="213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lang="en-US" sz="7200">
                <a:solidFill>
                  <a:schemeClr val="lt1"/>
                </a:solidFill>
                <a:latin typeface="Calibri"/>
                <a:ea typeface="Calibri"/>
                <a:cs typeface="Calibri"/>
                <a:sym typeface="Calibri"/>
              </a:rPr>
              <a:t>DEM</a:t>
            </a:r>
            <a:r>
              <a:rPr b="1" lang="en-US" sz="11500">
                <a:solidFill>
                  <a:schemeClr val="lt1"/>
                </a:solidFill>
                <a:latin typeface="Calibri"/>
                <a:ea typeface="Calibri"/>
                <a:cs typeface="Calibri"/>
                <a:sym typeface="Calibri"/>
              </a:rPr>
              <a: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designofsignage.com/application/symbol/hands/image/600x600/hand-press-button-4.jpg" id="161" name="Google Shape;161;g115e76f5ad1_0_386"/>
          <p:cNvPicPr preferRelativeResize="0"/>
          <p:nvPr/>
        </p:nvPicPr>
        <p:blipFill rotWithShape="1">
          <a:blip r:embed="rId4">
            <a:alphaModFix/>
          </a:blip>
          <a:srcRect b="0" l="0" r="0" t="0"/>
          <a:stretch/>
        </p:blipFill>
        <p:spPr>
          <a:xfrm>
            <a:off x="6016752" y="3568725"/>
            <a:ext cx="3488948" cy="261671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g115e76f5ad1_0_395"/>
          <p:cNvSpPr txBox="1"/>
          <p:nvPr>
            <p:ph type="title"/>
          </p:nvPr>
        </p:nvSpPr>
        <p:spPr>
          <a:xfrm>
            <a:off x="609601" y="273050"/>
            <a:ext cx="4011000" cy="1162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 name="Google Shape;164;g115e76f5ad1_0_395"/>
          <p:cNvSpPr txBox="1"/>
          <p:nvPr>
            <p:ph idx="1" type="body"/>
          </p:nvPr>
        </p:nvSpPr>
        <p:spPr>
          <a:xfrm>
            <a:off x="4766733" y="273051"/>
            <a:ext cx="6815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65" name="Google Shape;165;g115e76f5ad1_0_395"/>
          <p:cNvSpPr txBox="1"/>
          <p:nvPr>
            <p:ph idx="2" type="body"/>
          </p:nvPr>
        </p:nvSpPr>
        <p:spPr>
          <a:xfrm>
            <a:off x="609601" y="1435101"/>
            <a:ext cx="40110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66" name="Google Shape;166;g115e76f5ad1_0_395"/>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g115e76f5ad1_0_395"/>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g115e76f5ad1_0_395"/>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9" name="Shape 169"/>
        <p:cNvGrpSpPr/>
        <p:nvPr/>
      </p:nvGrpSpPr>
      <p:grpSpPr>
        <a:xfrm>
          <a:off x="0" y="0"/>
          <a:ext cx="0" cy="0"/>
          <a:chOff x="0" y="0"/>
          <a:chExt cx="0" cy="0"/>
        </a:xfrm>
      </p:grpSpPr>
      <p:sp>
        <p:nvSpPr>
          <p:cNvPr id="170" name="Google Shape;170;g115e76f5ad1_0_402"/>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g115e76f5ad1_0_402"/>
          <p:cNvSpPr/>
          <p:nvPr>
            <p:ph idx="2" type="pic"/>
          </p:nvPr>
        </p:nvSpPr>
        <p:spPr>
          <a:xfrm>
            <a:off x="2389717" y="612775"/>
            <a:ext cx="7315200" cy="4114800"/>
          </a:xfrm>
          <a:prstGeom prst="rect">
            <a:avLst/>
          </a:prstGeom>
          <a:noFill/>
          <a:ln>
            <a:noFill/>
          </a:ln>
        </p:spPr>
      </p:sp>
      <p:sp>
        <p:nvSpPr>
          <p:cNvPr id="172" name="Google Shape;172;g115e76f5ad1_0_402"/>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73" name="Google Shape;173;g115e76f5ad1_0_402"/>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4" name="Google Shape;174;g115e76f5ad1_0_402"/>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5" name="Google Shape;175;g115e76f5ad1_0_402"/>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g115e76f5ad1_0_40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g115e76f5ad1_0_409"/>
          <p:cNvSpPr txBox="1"/>
          <p:nvPr>
            <p:ph idx="1" type="body"/>
          </p:nvPr>
        </p:nvSpPr>
        <p:spPr>
          <a:xfrm rot="5400000">
            <a:off x="3832950" y="-1623149"/>
            <a:ext cx="4526100" cy="10972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79" name="Google Shape;179;g115e76f5ad1_0_409"/>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0" name="Google Shape;180;g115e76f5ad1_0_409"/>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1" name="Google Shape;181;g115e76f5ad1_0_409"/>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g115e76f5ad1_0_415"/>
          <p:cNvSpPr txBox="1"/>
          <p:nvPr>
            <p:ph type="title"/>
          </p:nvPr>
        </p:nvSpPr>
        <p:spPr>
          <a:xfrm rot="5400000">
            <a:off x="7285050" y="1828789"/>
            <a:ext cx="5851500" cy="27432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4" name="Google Shape;184;g115e76f5ad1_0_415"/>
          <p:cNvSpPr txBox="1"/>
          <p:nvPr>
            <p:ph idx="1" type="body"/>
          </p:nvPr>
        </p:nvSpPr>
        <p:spPr>
          <a:xfrm rot="5400000">
            <a:off x="1697000" y="-812861"/>
            <a:ext cx="5851500" cy="8026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85" name="Google Shape;185;g115e76f5ad1_0_415"/>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6" name="Google Shape;186;g115e76f5ad1_0_415"/>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7" name="Google Shape;187;g115e76f5ad1_0_415"/>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188" name="Shape 188"/>
        <p:cNvGrpSpPr/>
        <p:nvPr/>
      </p:nvGrpSpPr>
      <p:grpSpPr>
        <a:xfrm>
          <a:off x="0" y="0"/>
          <a:ext cx="0" cy="0"/>
          <a:chOff x="0" y="0"/>
          <a:chExt cx="0" cy="0"/>
        </a:xfrm>
      </p:grpSpPr>
      <p:sp>
        <p:nvSpPr>
          <p:cNvPr id="189" name="Google Shape;189;g115e76f5ad1_0_4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0" name="Google Shape;190;g115e76f5ad1_0_421"/>
          <p:cNvSpPr txBox="1"/>
          <p:nvPr/>
        </p:nvSpPr>
        <p:spPr>
          <a:xfrm>
            <a:off x="2946400" y="274638"/>
            <a:ext cx="8636100" cy="563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9900"/>
              </a:buClr>
              <a:buSzPts val="3200"/>
              <a:buFont typeface="Quattrocento Sans"/>
              <a:buNone/>
            </a:pPr>
            <a:r>
              <a:rPr b="1" lang="en-US" sz="3200" cap="small">
                <a:solidFill>
                  <a:srgbClr val="FF9900"/>
                </a:solidFill>
                <a:latin typeface="Quattrocento Sans"/>
                <a:ea typeface="Quattrocento Sans"/>
                <a:cs typeface="Quattrocento Sans"/>
                <a:sym typeface="Quattrocento Sans"/>
              </a:rPr>
              <a:t>Click to edit Master title style</a:t>
            </a:r>
            <a:endParaRPr b="1" sz="3200" cap="small">
              <a:solidFill>
                <a:srgbClr val="FF9900"/>
              </a:solidFill>
              <a:latin typeface="Quattrocento Sans"/>
              <a:ea typeface="Quattrocento Sans"/>
              <a:cs typeface="Quattrocento Sans"/>
              <a:sym typeface="Quattrocento Sans"/>
            </a:endParaRPr>
          </a:p>
        </p:txBody>
      </p:sp>
      <p:sp>
        <p:nvSpPr>
          <p:cNvPr id="191" name="Google Shape;191;g115e76f5ad1_0_421"/>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pic>
        <p:nvPicPr>
          <p:cNvPr id="192" name="Google Shape;192;g115e76f5ad1_0_421"/>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cxnSp>
        <p:nvCxnSpPr>
          <p:cNvPr id="193" name="Google Shape;193;g115e76f5ad1_0_421"/>
          <p:cNvCxnSpPr/>
          <p:nvPr/>
        </p:nvCxnSpPr>
        <p:spPr>
          <a:xfrm rot="10800000">
            <a:off x="711300" y="835152"/>
            <a:ext cx="108711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94" name="Shape 194"/>
        <p:cNvGrpSpPr/>
        <p:nvPr/>
      </p:nvGrpSpPr>
      <p:grpSpPr>
        <a:xfrm>
          <a:off x="0" y="0"/>
          <a:ext cx="0" cy="0"/>
          <a:chOff x="0" y="0"/>
          <a:chExt cx="0" cy="0"/>
        </a:xfrm>
      </p:grpSpPr>
      <p:sp>
        <p:nvSpPr>
          <p:cNvPr id="195" name="Google Shape;195;g115e76f5ad1_0_427"/>
          <p:cNvSpPr txBox="1"/>
          <p:nvPr>
            <p:ph type="title"/>
          </p:nvPr>
        </p:nvSpPr>
        <p:spPr>
          <a:xfrm>
            <a:off x="2336800" y="198438"/>
            <a:ext cx="9448800" cy="487500"/>
          </a:xfrm>
          <a:prstGeom prst="rect">
            <a:avLst/>
          </a:prstGeom>
          <a:noFill/>
          <a:ln>
            <a:noFill/>
          </a:ln>
        </p:spPr>
        <p:txBody>
          <a:bodyPr anchorCtr="0" anchor="t" bIns="45700" lIns="91425" spcFirstLastPara="1" rIns="91425" wrap="square" tIns="45700">
            <a:normAutofit/>
          </a:bodyPr>
          <a:lstStyle>
            <a:lvl1pPr lvl="0" rt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g115e76f5ad1_0_427"/>
          <p:cNvSpPr txBox="1"/>
          <p:nvPr>
            <p:ph idx="1" type="body"/>
          </p:nvPr>
        </p:nvSpPr>
        <p:spPr>
          <a:xfrm>
            <a:off x="1727200" y="1066800"/>
            <a:ext cx="10363200" cy="457200"/>
          </a:xfrm>
          <a:prstGeom prst="rect">
            <a:avLst/>
          </a:prstGeom>
          <a:noFill/>
          <a:ln>
            <a:noFill/>
          </a:ln>
        </p:spPr>
        <p:txBody>
          <a:bodyPr anchorCtr="0" anchor="t" bIns="45700" lIns="91425" spcFirstLastPara="1" rIns="91425" wrap="square" tIns="45700">
            <a:normAutofit/>
          </a:bodyPr>
          <a:lstStyle>
            <a:lvl1pPr indent="-228600" lvl="0" marL="457200" rtl="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rtl="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rtl="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rtl="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rtl="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97" name="Google Shape;197;g115e76f5ad1_0_427"/>
          <p:cNvSpPr txBox="1"/>
          <p:nvPr>
            <p:ph idx="2" type="body"/>
          </p:nvPr>
        </p:nvSpPr>
        <p:spPr>
          <a:xfrm>
            <a:off x="6604000" y="1828800"/>
            <a:ext cx="5384700" cy="2743200"/>
          </a:xfrm>
          <a:prstGeom prst="rect">
            <a:avLst/>
          </a:prstGeom>
          <a:noFill/>
          <a:ln>
            <a:noFill/>
          </a:ln>
        </p:spPr>
        <p:txBody>
          <a:bodyPr anchorCtr="0" anchor="t" bIns="45700" lIns="91425" spcFirstLastPara="1" rIns="91425" wrap="square" tIns="45700">
            <a:normAutofit/>
          </a:bodyPr>
          <a:lstStyle>
            <a:lvl1pPr indent="-228600" lvl="0" marL="457200" rtl="0" algn="l">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rtl="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rtl="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rtl="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rtl="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98" name="Google Shape;198;g115e76f5ad1_0_427"/>
          <p:cNvSpPr txBox="1"/>
          <p:nvPr>
            <p:ph idx="12" type="sldNum"/>
          </p:nvPr>
        </p:nvSpPr>
        <p:spPr>
          <a:xfrm>
            <a:off x="-1828800" y="6172201"/>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Quattrocento Sans"/>
                <a:ea typeface="Quattrocento Sans"/>
                <a:cs typeface="Quattrocento Sans"/>
                <a:sym typeface="Quattrocento Sans"/>
              </a:defRPr>
            </a:lvl1pPr>
            <a:lvl2pPr indent="0" lvl="1" marL="0" rtl="0" algn="r">
              <a:spcBef>
                <a:spcPts val="0"/>
              </a:spcBef>
              <a:buNone/>
              <a:defRPr sz="1200">
                <a:solidFill>
                  <a:schemeClr val="lt1"/>
                </a:solidFill>
                <a:latin typeface="Quattrocento Sans"/>
                <a:ea typeface="Quattrocento Sans"/>
                <a:cs typeface="Quattrocento Sans"/>
                <a:sym typeface="Quattrocento Sans"/>
              </a:defRPr>
            </a:lvl2pPr>
            <a:lvl3pPr indent="0" lvl="2" marL="0" rtl="0" algn="r">
              <a:spcBef>
                <a:spcPts val="0"/>
              </a:spcBef>
              <a:buNone/>
              <a:defRPr sz="1200">
                <a:solidFill>
                  <a:schemeClr val="lt1"/>
                </a:solidFill>
                <a:latin typeface="Quattrocento Sans"/>
                <a:ea typeface="Quattrocento Sans"/>
                <a:cs typeface="Quattrocento Sans"/>
                <a:sym typeface="Quattrocento Sans"/>
              </a:defRPr>
            </a:lvl3pPr>
            <a:lvl4pPr indent="0" lvl="3" marL="0" rtl="0" algn="r">
              <a:spcBef>
                <a:spcPts val="0"/>
              </a:spcBef>
              <a:buNone/>
              <a:defRPr sz="1200">
                <a:solidFill>
                  <a:schemeClr val="lt1"/>
                </a:solidFill>
                <a:latin typeface="Quattrocento Sans"/>
                <a:ea typeface="Quattrocento Sans"/>
                <a:cs typeface="Quattrocento Sans"/>
                <a:sym typeface="Quattrocento Sans"/>
              </a:defRPr>
            </a:lvl4pPr>
            <a:lvl5pPr indent="0" lvl="4" marL="0" rtl="0" algn="r">
              <a:spcBef>
                <a:spcPts val="0"/>
              </a:spcBef>
              <a:buNone/>
              <a:defRPr sz="1200">
                <a:solidFill>
                  <a:schemeClr val="lt1"/>
                </a:solidFill>
                <a:latin typeface="Quattrocento Sans"/>
                <a:ea typeface="Quattrocento Sans"/>
                <a:cs typeface="Quattrocento Sans"/>
                <a:sym typeface="Quattrocento Sans"/>
              </a:defRPr>
            </a:lvl5pPr>
            <a:lvl6pPr indent="0" lvl="5" marL="0" rtl="0" algn="r">
              <a:spcBef>
                <a:spcPts val="0"/>
              </a:spcBef>
              <a:buNone/>
              <a:defRPr sz="1200">
                <a:solidFill>
                  <a:schemeClr val="lt1"/>
                </a:solidFill>
                <a:latin typeface="Quattrocento Sans"/>
                <a:ea typeface="Quattrocento Sans"/>
                <a:cs typeface="Quattrocento Sans"/>
                <a:sym typeface="Quattrocento Sans"/>
              </a:defRPr>
            </a:lvl6pPr>
            <a:lvl7pPr indent="0" lvl="6" marL="0" rtl="0" algn="r">
              <a:spcBef>
                <a:spcPts val="0"/>
              </a:spcBef>
              <a:buNone/>
              <a:defRPr sz="1200">
                <a:solidFill>
                  <a:schemeClr val="lt1"/>
                </a:solidFill>
                <a:latin typeface="Quattrocento Sans"/>
                <a:ea typeface="Quattrocento Sans"/>
                <a:cs typeface="Quattrocento Sans"/>
                <a:sym typeface="Quattrocento Sans"/>
              </a:defRPr>
            </a:lvl7pPr>
            <a:lvl8pPr indent="0" lvl="7" marL="0" rtl="0" algn="r">
              <a:spcBef>
                <a:spcPts val="0"/>
              </a:spcBef>
              <a:buNone/>
              <a:defRPr sz="1200">
                <a:solidFill>
                  <a:schemeClr val="lt1"/>
                </a:solidFill>
                <a:latin typeface="Quattrocento Sans"/>
                <a:ea typeface="Quattrocento Sans"/>
                <a:cs typeface="Quattrocento Sans"/>
                <a:sym typeface="Quattrocento Sans"/>
              </a:defRPr>
            </a:lvl8pPr>
            <a:lvl9pPr indent="0" lvl="8" marL="0" rtl="0" algn="r">
              <a:spcBef>
                <a:spcPts val="0"/>
              </a:spcBef>
              <a:buNone/>
              <a:defRPr sz="1200">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99" name="Shape 199"/>
        <p:cNvGrpSpPr/>
        <p:nvPr/>
      </p:nvGrpSpPr>
      <p:grpSpPr>
        <a:xfrm>
          <a:off x="0" y="0"/>
          <a:ext cx="0" cy="0"/>
          <a:chOff x="0" y="0"/>
          <a:chExt cx="0" cy="0"/>
        </a:xfrm>
      </p:grpSpPr>
      <p:sp>
        <p:nvSpPr>
          <p:cNvPr id="200" name="Google Shape;200;g115e76f5ad1_0_432"/>
          <p:cNvSpPr txBox="1"/>
          <p:nvPr>
            <p:ph type="title"/>
          </p:nvPr>
        </p:nvSpPr>
        <p:spPr>
          <a:xfrm>
            <a:off x="2946400" y="274638"/>
            <a:ext cx="8636100" cy="5637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1" name="Google Shape;201;g115e76f5ad1_0_432"/>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pic>
        <p:nvPicPr>
          <p:cNvPr id="202" name="Google Shape;202;g115e76f5ad1_0_432"/>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1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1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19"/>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1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20"/>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20"/>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20"/>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2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6" name="Shape 56"/>
        <p:cNvGrpSpPr/>
        <p:nvPr/>
      </p:nvGrpSpPr>
      <p:grpSpPr>
        <a:xfrm>
          <a:off x="0" y="0"/>
          <a:ext cx="0" cy="0"/>
          <a:chOff x="0" y="0"/>
          <a:chExt cx="0" cy="0"/>
        </a:xfrm>
      </p:grpSpPr>
      <p:sp>
        <p:nvSpPr>
          <p:cNvPr id="57" name="Google Shape;57;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1"/>
          <p:cNvSpPr/>
          <p:nvPr/>
        </p:nvSpPr>
        <p:spPr>
          <a:xfrm>
            <a:off x="2032000" y="2551018"/>
            <a:ext cx="85344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http://uconndigitalarts.com/wp-content/uploads/2013/04/original.jpg" id="61" name="Google Shape;61;p21"/>
          <p:cNvPicPr preferRelativeResize="0"/>
          <p:nvPr/>
        </p:nvPicPr>
        <p:blipFill rotWithShape="1">
          <a:blip r:embed="rId2">
            <a:alphaModFix/>
          </a:blip>
          <a:srcRect b="41310" l="0" r="0" t="43978"/>
          <a:stretch/>
        </p:blipFill>
        <p:spPr>
          <a:xfrm flipH="1">
            <a:off x="3732707" y="2575401"/>
            <a:ext cx="4568091" cy="283858"/>
          </a:xfrm>
          <a:prstGeom prst="rect">
            <a:avLst/>
          </a:prstGeom>
          <a:noFill/>
          <a:ln>
            <a:noFill/>
          </a:ln>
        </p:spPr>
      </p:pic>
      <p:pic>
        <p:nvPicPr>
          <p:cNvPr descr="C:\Users\powerpoint.vn\Downloads\1e2cd4b177168ad16ce2e7c504bba4d2.x400.jpeg" id="62" name="Google Shape;62;p21"/>
          <p:cNvPicPr preferRelativeResize="0"/>
          <p:nvPr/>
        </p:nvPicPr>
        <p:blipFill rotWithShape="1">
          <a:blip r:embed="rId3">
            <a:alphaModFix/>
          </a:blip>
          <a:srcRect b="55710" l="0" r="0" t="0"/>
          <a:stretch/>
        </p:blipFill>
        <p:spPr>
          <a:xfrm>
            <a:off x="2568620" y="609600"/>
            <a:ext cx="7257961" cy="2828060"/>
          </a:xfrm>
          <a:prstGeom prst="rect">
            <a:avLst/>
          </a:prstGeom>
          <a:noFill/>
          <a:ln>
            <a:noFill/>
          </a:ln>
        </p:spPr>
      </p:pic>
      <p:sp>
        <p:nvSpPr>
          <p:cNvPr id="63" name="Google Shape;63;p21"/>
          <p:cNvSpPr txBox="1"/>
          <p:nvPr/>
        </p:nvSpPr>
        <p:spPr>
          <a:xfrm>
            <a:off x="4103893" y="3124200"/>
            <a:ext cx="4735308"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lang="en-US" sz="7200">
                <a:solidFill>
                  <a:schemeClr val="lt1"/>
                </a:solidFill>
                <a:latin typeface="Calibri"/>
                <a:ea typeface="Calibri"/>
                <a:cs typeface="Calibri"/>
                <a:sym typeface="Calibri"/>
              </a:rPr>
              <a:t>DEM</a:t>
            </a:r>
            <a:r>
              <a:rPr b="1" lang="en-US" sz="11500">
                <a:solidFill>
                  <a:schemeClr val="lt1"/>
                </a:solidFill>
                <a:latin typeface="Calibri"/>
                <a:ea typeface="Calibri"/>
                <a:cs typeface="Calibri"/>
                <a:sym typeface="Calibri"/>
              </a:rPr>
              <a: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designofsignage.com/application/symbol/hands/image/600x600/hand-press-button-4.jpg" id="64" name="Google Shape;64;p21"/>
          <p:cNvPicPr preferRelativeResize="0"/>
          <p:nvPr/>
        </p:nvPicPr>
        <p:blipFill rotWithShape="1">
          <a:blip r:embed="rId4">
            <a:alphaModFix/>
          </a:blip>
          <a:srcRect b="0" l="0" r="0" t="0"/>
          <a:stretch/>
        </p:blipFill>
        <p:spPr>
          <a:xfrm>
            <a:off x="6016752" y="3568725"/>
            <a:ext cx="3488947" cy="261671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22"/>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p:nvPr>
            <p:ph idx="2" type="pic"/>
          </p:nvPr>
        </p:nvSpPr>
        <p:spPr>
          <a:xfrm>
            <a:off x="2389717" y="612775"/>
            <a:ext cx="7315200" cy="4114800"/>
          </a:xfrm>
          <a:prstGeom prst="rect">
            <a:avLst/>
          </a:prstGeom>
          <a:noFill/>
          <a:ln>
            <a:noFill/>
          </a:ln>
        </p:spPr>
      </p:sp>
      <p:sp>
        <p:nvSpPr>
          <p:cNvPr id="75" name="Google Shape;75;p2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theme" Target="../theme/theme2.xml"/><Relationship Id="rId14" Type="http://schemas.openxmlformats.org/officeDocument/2006/relationships/slideLayout" Target="../slideLayouts/slideLayout2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g115e76f5ad1_0_33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8" name="Google Shape;108;g115e76f5ad1_0_339"/>
          <p:cNvSpPr txBox="1"/>
          <p:nvPr>
            <p:ph idx="1" type="body"/>
          </p:nvPr>
        </p:nvSpPr>
        <p:spPr>
          <a:xfrm>
            <a:off x="609600" y="1600201"/>
            <a:ext cx="109728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9" name="Google Shape;109;g115e76f5ad1_0_339"/>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g115e76f5ad1_0_339"/>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g115e76f5ad1_0_339"/>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8.xml"/><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5.png"/><Relationship Id="rId4" Type="http://schemas.openxmlformats.org/officeDocument/2006/relationships/image" Target="../media/image3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6.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7.png"/><Relationship Id="rId4" Type="http://schemas.openxmlformats.org/officeDocument/2006/relationships/image" Target="../media/image3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9.png"/><Relationship Id="rId4" Type="http://schemas.openxmlformats.org/officeDocument/2006/relationships/image" Target="../media/image3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4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4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4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4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48.png"/><Relationship Id="rId4" Type="http://schemas.openxmlformats.org/officeDocument/2006/relationships/image" Target="../media/image4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0.xml"/><Relationship Id="rId3" Type="http://schemas.openxmlformats.org/officeDocument/2006/relationships/image" Target="../media/image2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1.xml"/><Relationship Id="rId3" Type="http://schemas.openxmlformats.org/officeDocument/2006/relationships/image" Target="../media/image1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15e76f5ad1_0_0"/>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5: Kỹ thuật kiểm thử</a:t>
            </a:r>
            <a:endParaRPr/>
          </a:p>
        </p:txBody>
      </p:sp>
      <p:sp>
        <p:nvSpPr>
          <p:cNvPr id="208" name="Google Shape;208;g115e76f5ad1_0_0"/>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400"/>
              <a:buFont typeface="Calibri"/>
              <a:buNone/>
            </a:pPr>
            <a:r>
              <a:rPr lang="en-US"/>
              <a:t>kiểm thử cơ bản(P1)</a:t>
            </a:r>
            <a:endParaRPr/>
          </a:p>
        </p:txBody>
      </p:sp>
      <p:pic>
        <p:nvPicPr>
          <p:cNvPr id="209" name="Google Shape;209;g115e76f5ad1_0_0"/>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15e76f5ad1_0_57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274" name="Google Shape;274;g115e76f5ad1_0_579"/>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Kỹ thuật phân tích giá trị biên(BVA)</a:t>
            </a:r>
            <a:endParaRPr sz="4000">
              <a:solidFill>
                <a:schemeClr val="dk1"/>
              </a:solidFill>
              <a:latin typeface="Quattrocento Sans"/>
              <a:ea typeface="Quattrocento Sans"/>
              <a:cs typeface="Quattrocento Sans"/>
              <a:sym typeface="Quattrocento Sans"/>
            </a:endParaRPr>
          </a:p>
        </p:txBody>
      </p:sp>
      <p:pic>
        <p:nvPicPr>
          <p:cNvPr id="275" name="Google Shape;275;g115e76f5ad1_0_579"/>
          <p:cNvPicPr preferRelativeResize="0"/>
          <p:nvPr/>
        </p:nvPicPr>
        <p:blipFill>
          <a:blip r:embed="rId3">
            <a:alphaModFix/>
          </a:blip>
          <a:stretch>
            <a:fillRect/>
          </a:stretch>
        </p:blipFill>
        <p:spPr>
          <a:xfrm>
            <a:off x="4849425" y="4622100"/>
            <a:ext cx="7342575" cy="2235900"/>
          </a:xfrm>
          <a:prstGeom prst="rect">
            <a:avLst/>
          </a:prstGeom>
          <a:noFill/>
          <a:ln>
            <a:noFill/>
          </a:ln>
        </p:spPr>
      </p:pic>
      <p:sp>
        <p:nvSpPr>
          <p:cNvPr id="276" name="Google Shape;276;g115e76f5ad1_0_579"/>
          <p:cNvSpPr txBox="1"/>
          <p:nvPr/>
        </p:nvSpPr>
        <p:spPr>
          <a:xfrm>
            <a:off x="617100" y="1701675"/>
            <a:ext cx="11414400" cy="3100800"/>
          </a:xfrm>
          <a:prstGeom prst="rect">
            <a:avLst/>
          </a:prstGeom>
          <a:noFill/>
          <a:ln>
            <a:noFill/>
          </a:ln>
        </p:spPr>
        <p:txBody>
          <a:bodyPr anchorCtr="0" anchor="t" bIns="45700" lIns="91425" spcFirstLastPara="1" rIns="91425" wrap="square" tIns="45700">
            <a:noAutofit/>
          </a:bodyPr>
          <a:lstStyle/>
          <a:p>
            <a:pPr indent="-355600" lvl="1" marL="742950" rtl="0" algn="l">
              <a:lnSpc>
                <a:spcPct val="80000"/>
              </a:lnSpc>
              <a:spcBef>
                <a:spcPts val="480"/>
              </a:spcBef>
              <a:spcAft>
                <a:spcPts val="0"/>
              </a:spcAft>
              <a:buClr>
                <a:srgbClr val="FF5A33"/>
              </a:buClr>
              <a:buSzPts val="3500"/>
              <a:buFont typeface="Quattrocento Sans"/>
              <a:buChar char="❖"/>
            </a:pPr>
            <a:r>
              <a:rPr lang="en-US" sz="3500">
                <a:solidFill>
                  <a:srgbClr val="333333"/>
                </a:solidFill>
                <a:highlight>
                  <a:schemeClr val="lt1"/>
                </a:highlight>
                <a:latin typeface="Quattrocento Sans"/>
                <a:ea typeface="Quattrocento Sans"/>
                <a:cs typeface="Quattrocento Sans"/>
                <a:sym typeface="Quattrocento Sans"/>
              </a:rPr>
              <a:t>Kỹ thuật phân tích giá trị biên là trường hợp đặc biệt của phân vùng tương đương, nó bổ sung thêm cho phân vùng tương đương các trường hợp tại các giá trị biên mà phân vùng tương đương có thể bị xót. Nhưng ta chỉ sử dụng kỹ thuật phân tích giá trị biên khi vùng xem xét bao gồm các số hoặc dữ liệu tuần tự. Giá trị nhỏ nhất (min) và giá trị lớn nhất (max) trong các vùng chính là giá trị biên.</a:t>
            </a:r>
            <a:endParaRPr sz="2541">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15e76f5ad1_0_59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282" name="Google Shape;282;g115e76f5ad1_0_591"/>
          <p:cNvSpPr txBox="1"/>
          <p:nvPr/>
        </p:nvSpPr>
        <p:spPr>
          <a:xfrm>
            <a:off x="617100" y="1574350"/>
            <a:ext cx="11574900" cy="51564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US" sz="3300">
                <a:solidFill>
                  <a:srgbClr val="1B1B1B"/>
                </a:solidFill>
                <a:highlight>
                  <a:srgbClr val="FFFFFF"/>
                </a:highlight>
                <a:latin typeface="Quattrocento Sans"/>
                <a:ea typeface="Quattrocento Sans"/>
                <a:cs typeface="Quattrocento Sans"/>
                <a:sym typeface="Quattrocento Sans"/>
              </a:rPr>
              <a:t>Cho 1 ô textbox nhập vào số tầng của 1 tòa nhà từ 0 - 10 tầng. Chúng ta thực hiện vẽ một đường có các biên giá trị. Từ hình ta nhận thấy kết quả</a:t>
            </a:r>
            <a:endParaRPr sz="3300">
              <a:solidFill>
                <a:srgbClr val="1B1B1B"/>
              </a:solidFill>
              <a:highlight>
                <a:srgbClr val="FFFFFF"/>
              </a:highlight>
              <a:latin typeface="Quattrocento Sans"/>
              <a:ea typeface="Quattrocento Sans"/>
              <a:cs typeface="Quattrocento Sans"/>
              <a:sym typeface="Quattrocento Sans"/>
            </a:endParaRPr>
          </a:p>
        </p:txBody>
      </p:sp>
      <p:sp>
        <p:nvSpPr>
          <p:cNvPr id="283" name="Google Shape;283;g115e76f5ad1_0_591"/>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Ví dụ</a:t>
            </a:r>
            <a:endParaRPr sz="4000">
              <a:solidFill>
                <a:schemeClr val="dk1"/>
              </a:solidFill>
              <a:latin typeface="Quattrocento Sans"/>
              <a:ea typeface="Quattrocento Sans"/>
              <a:cs typeface="Quattrocento Sans"/>
              <a:sym typeface="Quattrocento Sans"/>
            </a:endParaRPr>
          </a:p>
        </p:txBody>
      </p:sp>
      <p:pic>
        <p:nvPicPr>
          <p:cNvPr id="284" name="Google Shape;284;g115e76f5ad1_0_591"/>
          <p:cNvPicPr preferRelativeResize="0"/>
          <p:nvPr/>
        </p:nvPicPr>
        <p:blipFill>
          <a:blip r:embed="rId3">
            <a:alphaModFix/>
          </a:blip>
          <a:stretch>
            <a:fillRect/>
          </a:stretch>
        </p:blipFill>
        <p:spPr>
          <a:xfrm>
            <a:off x="4397425" y="3428998"/>
            <a:ext cx="7184975" cy="252847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 calcmode="lin" valueType="num">
                                      <p:cBhvr additive="base">
                                        <p:cTn dur="1000"/>
                                        <p:tgtEl>
                                          <p:spTgt spid="28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15e76f5ad1_0_60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pic>
        <p:nvPicPr>
          <p:cNvPr id="290" name="Google Shape;290;g115e76f5ad1_0_603"/>
          <p:cNvPicPr preferRelativeResize="0"/>
          <p:nvPr/>
        </p:nvPicPr>
        <p:blipFill>
          <a:blip r:embed="rId3">
            <a:alphaModFix/>
          </a:blip>
          <a:stretch>
            <a:fillRect/>
          </a:stretch>
        </p:blipFill>
        <p:spPr>
          <a:xfrm>
            <a:off x="2928750" y="830899"/>
            <a:ext cx="6633250" cy="2334325"/>
          </a:xfrm>
          <a:prstGeom prst="rect">
            <a:avLst/>
          </a:prstGeom>
          <a:noFill/>
          <a:ln>
            <a:noFill/>
          </a:ln>
        </p:spPr>
      </p:pic>
      <p:sp>
        <p:nvSpPr>
          <p:cNvPr id="291" name="Google Shape;291;g115e76f5ad1_0_603"/>
          <p:cNvSpPr txBox="1"/>
          <p:nvPr/>
        </p:nvSpPr>
        <p:spPr>
          <a:xfrm>
            <a:off x="836800" y="3060100"/>
            <a:ext cx="112419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chemeClr val="dk1"/>
                </a:solidFill>
                <a:latin typeface="Quattrocento Sans"/>
                <a:ea typeface="Quattrocento Sans"/>
                <a:cs typeface="Quattrocento Sans"/>
                <a:sym typeface="Quattrocento Sans"/>
              </a:rPr>
              <a:t>Case 1: Nhập giá trị là -1 =&gt; hiển thị lỗi</a:t>
            </a:r>
            <a:endParaRPr sz="3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US" sz="3600">
                <a:solidFill>
                  <a:schemeClr val="dk1"/>
                </a:solidFill>
                <a:latin typeface="Quattrocento Sans"/>
                <a:ea typeface="Quattrocento Sans"/>
                <a:cs typeface="Quattrocento Sans"/>
                <a:sym typeface="Quattrocento Sans"/>
              </a:rPr>
              <a:t>Case 2: Nhập giá trị là 0 =&gt; pass</a:t>
            </a:r>
            <a:endParaRPr sz="3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US" sz="3600">
                <a:solidFill>
                  <a:schemeClr val="dk1"/>
                </a:solidFill>
                <a:latin typeface="Quattrocento Sans"/>
                <a:ea typeface="Quattrocento Sans"/>
                <a:cs typeface="Quattrocento Sans"/>
                <a:sym typeface="Quattrocento Sans"/>
              </a:rPr>
              <a:t>Case 3: Nhập giá trị với 10 =&gt; pass</a:t>
            </a:r>
            <a:endParaRPr sz="3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US" sz="3600">
                <a:solidFill>
                  <a:schemeClr val="dk1"/>
                </a:solidFill>
                <a:latin typeface="Quattrocento Sans"/>
                <a:ea typeface="Quattrocento Sans"/>
                <a:cs typeface="Quattrocento Sans"/>
                <a:sym typeface="Quattrocento Sans"/>
              </a:rPr>
              <a:t>Case 4: Nhập giá trị với 11 =&gt; hiển thị lỗi</a:t>
            </a:r>
            <a:endParaRPr sz="3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US" sz="3600">
                <a:solidFill>
                  <a:schemeClr val="dk1"/>
                </a:solidFill>
                <a:latin typeface="Quattrocento Sans"/>
                <a:ea typeface="Quattrocento Sans"/>
                <a:cs typeface="Quattrocento Sans"/>
                <a:sym typeface="Quattrocento Sans"/>
              </a:rPr>
              <a:t>Case 5: Để trống không nhập gì hay nhập ký tự không phải dạng chữ =&gt; hiển thị lỗi</a:t>
            </a:r>
            <a:endParaRPr sz="3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6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15e76f5ad1_0_61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297" name="Google Shape;297;g115e76f5ad1_0_611"/>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Thay vì phải test hết toàn bộ các giá trị trong từng vùng tương đương, kỹ thuật phân tích giá trị biên tập trung vào việc kiểm thử các giá trị biên của miền giá trị inputs để thiết kế test case do “lỗi thường tiềm ẩn tại các ngõ ngách và tập hợp tại biên”.</a:t>
            </a:r>
            <a:endParaRPr sz="3700">
              <a:solidFill>
                <a:srgbClr val="333333"/>
              </a:solidFill>
              <a:highlight>
                <a:schemeClr val="lt1"/>
              </a:highlight>
              <a:latin typeface="Quattrocento Sans"/>
              <a:ea typeface="Quattrocento Sans"/>
              <a:cs typeface="Quattrocento Sans"/>
              <a:sym typeface="Quattrocento Sans"/>
            </a:endParaRPr>
          </a:p>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Tiết kiệm thời gian thiết kế test case và thực hiện test.</a:t>
            </a:r>
            <a:endParaRPr sz="3700">
              <a:solidFill>
                <a:srgbClr val="333333"/>
              </a:solidFill>
              <a:highlight>
                <a:schemeClr val="lt1"/>
              </a:highlight>
              <a:latin typeface="Quattrocento Sans"/>
              <a:ea typeface="Quattrocento Sans"/>
              <a:cs typeface="Quattrocento Sans"/>
              <a:sym typeface="Quattrocento Sans"/>
            </a:endParaRPr>
          </a:p>
        </p:txBody>
      </p:sp>
      <p:sp>
        <p:nvSpPr>
          <p:cNvPr id="298" name="Google Shape;298;g115e76f5ad1_0_611"/>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 Kỹ thuật phân tích giá trị biên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 calcmode="lin" valueType="num">
                                      <p:cBhvr additive="base">
                                        <p:cTn dur="1000"/>
                                        <p:tgtEl>
                                          <p:spTgt spid="29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 calcmode="lin" valueType="num">
                                      <p:cBhvr additive="base">
                                        <p:cTn dur="1000"/>
                                        <p:tgtEl>
                                          <p:spTgt spid="29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15e76f5ad1_0_61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304" name="Google Shape;304;g115e76f5ad1_0_617"/>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Phương pháp này chỉ hiệu quả trong trường hợp các đối số đầu vào độc lập với nhau và mỗi đối số đều có một miền giá trị hữu hạn.</a:t>
            </a:r>
            <a:endParaRPr sz="2741">
              <a:solidFill>
                <a:srgbClr val="333333"/>
              </a:solidFill>
              <a:highlight>
                <a:schemeClr val="lt1"/>
              </a:highlight>
              <a:latin typeface="Quattrocento Sans"/>
              <a:ea typeface="Quattrocento Sans"/>
              <a:cs typeface="Quattrocento Sans"/>
              <a:sym typeface="Quattrocento Sans"/>
            </a:endParaRPr>
          </a:p>
        </p:txBody>
      </p:sp>
      <p:sp>
        <p:nvSpPr>
          <p:cNvPr id="305" name="Google Shape;305;g115e76f5ad1_0_617"/>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 điểm Kỹ thuật phân tích giá trị biên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 calcmode="lin" valueType="num">
                                      <p:cBhvr additive="base">
                                        <p:cTn dur="1000"/>
                                        <p:tgtEl>
                                          <p:spTgt spid="30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15e76f5ad1_0_62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311" name="Google Shape;311;g115e76f5ad1_0_625"/>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Kỹ thuật bảng quyết định</a:t>
            </a:r>
            <a:endParaRPr sz="4000">
              <a:solidFill>
                <a:schemeClr val="dk1"/>
              </a:solidFill>
              <a:latin typeface="Quattrocento Sans"/>
              <a:ea typeface="Quattrocento Sans"/>
              <a:cs typeface="Quattrocento Sans"/>
              <a:sym typeface="Quattrocento Sans"/>
            </a:endParaRPr>
          </a:p>
        </p:txBody>
      </p:sp>
      <p:sp>
        <p:nvSpPr>
          <p:cNvPr id="312" name="Google Shape;312;g115e76f5ad1_0_625"/>
          <p:cNvSpPr txBox="1"/>
          <p:nvPr/>
        </p:nvSpPr>
        <p:spPr>
          <a:xfrm>
            <a:off x="787675" y="1635775"/>
            <a:ext cx="10965300" cy="50403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Kỹ thuật bảng quyết định là một kỹ thuật tốt với các requirement có nhiều điều kiện đầu vào và các kết quả đầu ra tương ứng. </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Kỹ thuật bảng quyết định là cách tốt nhất khi kết hợp các luật nghiệp vụ mà hệ thống phải thực hiện. </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Kỹ thuật bảng quyết định cũng giúp giảm thiểu test case chạy nhưng cũng đủ để bao phủ được các trường hợp test tránh dư thừa test case.</a:t>
            </a:r>
            <a:endParaRPr sz="2641">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15e76f5ad1_0_63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318" name="Google Shape;318;g115e76f5ad1_0_633"/>
          <p:cNvSpPr txBox="1"/>
          <p:nvPr/>
        </p:nvSpPr>
        <p:spPr>
          <a:xfrm>
            <a:off x="617100" y="1574350"/>
            <a:ext cx="6471600" cy="18276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US" sz="3700">
                <a:solidFill>
                  <a:srgbClr val="1B1B1B"/>
                </a:solidFill>
                <a:highlight>
                  <a:srgbClr val="FFFFFF"/>
                </a:highlight>
                <a:latin typeface="Quattrocento Sans"/>
                <a:ea typeface="Quattrocento Sans"/>
                <a:cs typeface="Quattrocento Sans"/>
                <a:sym typeface="Quattrocento Sans"/>
              </a:rPr>
              <a:t>Một giao diện màn hình Đăng nhập và thực hiện viết testcase dựa trên bảng quyết định</a:t>
            </a:r>
            <a:endParaRPr sz="3700">
              <a:solidFill>
                <a:srgbClr val="1B1B1B"/>
              </a:solidFill>
              <a:highlight>
                <a:srgbClr val="FFFFFF"/>
              </a:highlight>
              <a:latin typeface="Quattrocento Sans"/>
              <a:ea typeface="Quattrocento Sans"/>
              <a:cs typeface="Quattrocento Sans"/>
              <a:sym typeface="Quattrocento Sans"/>
            </a:endParaRPr>
          </a:p>
          <a:p>
            <a:pPr indent="0" lvl="0" marL="0" rtl="0" algn="l">
              <a:spcBef>
                <a:spcPts val="480"/>
              </a:spcBef>
              <a:spcAft>
                <a:spcPts val="0"/>
              </a:spcAft>
              <a:buClr>
                <a:schemeClr val="dk1"/>
              </a:buClr>
              <a:buSzPts val="1100"/>
              <a:buFont typeface="Arial"/>
              <a:buNone/>
            </a:pPr>
            <a:r>
              <a:rPr lang="en-US" sz="3700">
                <a:solidFill>
                  <a:srgbClr val="1B1B1B"/>
                </a:solidFill>
                <a:highlight>
                  <a:srgbClr val="FFFFFF"/>
                </a:highlight>
                <a:latin typeface="Quattrocento Sans"/>
                <a:ea typeface="Quattrocento Sans"/>
                <a:cs typeface="Quattrocento Sans"/>
                <a:sym typeface="Quattrocento Sans"/>
              </a:rPr>
              <a:t>Mô tả yêu cầu:</a:t>
            </a:r>
            <a:endParaRPr sz="3700">
              <a:solidFill>
                <a:srgbClr val="1B1B1B"/>
              </a:solidFill>
              <a:highlight>
                <a:srgbClr val="FFFFFF"/>
              </a:highlight>
              <a:latin typeface="Quattrocento Sans"/>
              <a:ea typeface="Quattrocento Sans"/>
              <a:cs typeface="Quattrocento Sans"/>
              <a:sym typeface="Quattrocento Sans"/>
            </a:endParaRPr>
          </a:p>
          <a:p>
            <a:pPr indent="0" lvl="0" marL="0" rtl="0" algn="l">
              <a:spcBef>
                <a:spcPts val="480"/>
              </a:spcBef>
              <a:spcAft>
                <a:spcPts val="0"/>
              </a:spcAft>
              <a:buNone/>
            </a:pPr>
            <a:r>
              <a:t/>
            </a:r>
            <a:endParaRPr sz="3300">
              <a:solidFill>
                <a:srgbClr val="1B1B1B"/>
              </a:solidFill>
              <a:highlight>
                <a:srgbClr val="FFFFFF"/>
              </a:highlight>
              <a:latin typeface="Quattrocento Sans"/>
              <a:ea typeface="Quattrocento Sans"/>
              <a:cs typeface="Quattrocento Sans"/>
              <a:sym typeface="Quattrocento Sans"/>
            </a:endParaRPr>
          </a:p>
        </p:txBody>
      </p:sp>
      <p:sp>
        <p:nvSpPr>
          <p:cNvPr id="319" name="Google Shape;319;g115e76f5ad1_0_633"/>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Ví dụ</a:t>
            </a:r>
            <a:endParaRPr sz="4000">
              <a:solidFill>
                <a:schemeClr val="dk1"/>
              </a:solidFill>
              <a:latin typeface="Quattrocento Sans"/>
              <a:ea typeface="Quattrocento Sans"/>
              <a:cs typeface="Quattrocento Sans"/>
              <a:sym typeface="Quattrocento Sans"/>
            </a:endParaRPr>
          </a:p>
        </p:txBody>
      </p:sp>
      <p:pic>
        <p:nvPicPr>
          <p:cNvPr id="320" name="Google Shape;320;g115e76f5ad1_0_633"/>
          <p:cNvPicPr preferRelativeResize="0"/>
          <p:nvPr/>
        </p:nvPicPr>
        <p:blipFill>
          <a:blip r:embed="rId3">
            <a:alphaModFix/>
          </a:blip>
          <a:stretch>
            <a:fillRect/>
          </a:stretch>
        </p:blipFill>
        <p:spPr>
          <a:xfrm>
            <a:off x="7088750" y="1737538"/>
            <a:ext cx="4781550" cy="2124075"/>
          </a:xfrm>
          <a:prstGeom prst="rect">
            <a:avLst/>
          </a:prstGeom>
          <a:noFill/>
          <a:ln>
            <a:noFill/>
          </a:ln>
        </p:spPr>
      </p:pic>
      <p:sp>
        <p:nvSpPr>
          <p:cNvPr id="321" name="Google Shape;321;g115e76f5ad1_0_633"/>
          <p:cNvSpPr txBox="1"/>
          <p:nvPr/>
        </p:nvSpPr>
        <p:spPr>
          <a:xfrm>
            <a:off x="471300" y="4268825"/>
            <a:ext cx="11720700" cy="2589300"/>
          </a:xfrm>
          <a:prstGeom prst="rect">
            <a:avLst/>
          </a:prstGeom>
          <a:noFill/>
          <a:ln>
            <a:noFill/>
          </a:ln>
        </p:spPr>
        <p:txBody>
          <a:bodyPr anchorCtr="0" anchor="t" bIns="45700" lIns="91425" spcFirstLastPara="1" rIns="91425" wrap="square" tIns="45700">
            <a:noAutofit/>
          </a:bodyPr>
          <a:lstStyle/>
          <a:p>
            <a:pPr indent="-469900" lvl="0" marL="457200" rtl="0" algn="l">
              <a:spcBef>
                <a:spcPts val="480"/>
              </a:spcBef>
              <a:spcAft>
                <a:spcPts val="0"/>
              </a:spcAft>
              <a:buClr>
                <a:srgbClr val="FF5A33"/>
              </a:buClr>
              <a:buSzPts val="3800"/>
              <a:buFont typeface="Quattrocento Sans"/>
              <a:buChar char="●"/>
            </a:pPr>
            <a:r>
              <a:rPr lang="en-US" sz="3800">
                <a:solidFill>
                  <a:srgbClr val="1B1B1B"/>
                </a:solidFill>
                <a:highlight>
                  <a:srgbClr val="FFFFFF"/>
                </a:highlight>
                <a:latin typeface="Quattrocento Sans"/>
                <a:ea typeface="Quattrocento Sans"/>
                <a:cs typeface="Quattrocento Sans"/>
                <a:sym typeface="Quattrocento Sans"/>
              </a:rPr>
              <a:t>Nếu user nhập tên đăng nhập và mật khẩu chính xác, user sẽ được chuyển hướng đến trang chủ.</a:t>
            </a:r>
            <a:endParaRPr sz="3800">
              <a:solidFill>
                <a:srgbClr val="1B1B1B"/>
              </a:solidFill>
              <a:highlight>
                <a:srgbClr val="FFFFFF"/>
              </a:highlight>
              <a:latin typeface="Quattrocento Sans"/>
              <a:ea typeface="Quattrocento Sans"/>
              <a:cs typeface="Quattrocento Sans"/>
              <a:sym typeface="Quattrocento Sans"/>
            </a:endParaRPr>
          </a:p>
          <a:p>
            <a:pPr indent="-469900" lvl="0" marL="457200" rtl="0" algn="l">
              <a:spcBef>
                <a:spcPts val="0"/>
              </a:spcBef>
              <a:spcAft>
                <a:spcPts val="0"/>
              </a:spcAft>
              <a:buClr>
                <a:srgbClr val="FF5A33"/>
              </a:buClr>
              <a:buSzPts val="3800"/>
              <a:buFont typeface="Quattrocento Sans"/>
              <a:buChar char="●"/>
            </a:pPr>
            <a:r>
              <a:rPr lang="en-US" sz="3800">
                <a:solidFill>
                  <a:srgbClr val="1B1B1B"/>
                </a:solidFill>
                <a:highlight>
                  <a:srgbClr val="FFFFFF"/>
                </a:highlight>
                <a:latin typeface="Quattrocento Sans"/>
                <a:ea typeface="Quattrocento Sans"/>
                <a:cs typeface="Quattrocento Sans"/>
                <a:sym typeface="Quattrocento Sans"/>
              </a:rPr>
              <a:t>Nếu user nhập tên đăng nhập hoặc mật khẩu sai thì sẽ có hiển thị thông báo đăng nhập không thành công.</a:t>
            </a:r>
            <a:endParaRPr sz="3800">
              <a:solidFill>
                <a:srgbClr val="1B1B1B"/>
              </a:solidFill>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15e76f5ad1_0_68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327" name="Google Shape;327;g115e76f5ad1_0_688"/>
          <p:cNvSpPr txBox="1"/>
          <p:nvPr/>
        </p:nvSpPr>
        <p:spPr>
          <a:xfrm>
            <a:off x="613350" y="1043425"/>
            <a:ext cx="11256900" cy="25572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t/>
            </a:r>
            <a:endParaRPr sz="3800">
              <a:solidFill>
                <a:srgbClr val="1B1B1B"/>
              </a:solidFill>
              <a:highlight>
                <a:srgbClr val="FFFFFF"/>
              </a:highlight>
              <a:latin typeface="Quattrocento Sans"/>
              <a:ea typeface="Quattrocento Sans"/>
              <a:cs typeface="Quattrocento Sans"/>
              <a:sym typeface="Quattrocento Sans"/>
            </a:endParaRPr>
          </a:p>
        </p:txBody>
      </p:sp>
      <p:pic>
        <p:nvPicPr>
          <p:cNvPr id="328" name="Google Shape;328;g115e76f5ad1_0_688"/>
          <p:cNvPicPr preferRelativeResize="0"/>
          <p:nvPr/>
        </p:nvPicPr>
        <p:blipFill>
          <a:blip r:embed="rId3">
            <a:alphaModFix/>
          </a:blip>
          <a:stretch>
            <a:fillRect/>
          </a:stretch>
        </p:blipFill>
        <p:spPr>
          <a:xfrm>
            <a:off x="492925" y="919075"/>
            <a:ext cx="7179476" cy="1952200"/>
          </a:xfrm>
          <a:prstGeom prst="rect">
            <a:avLst/>
          </a:prstGeom>
          <a:noFill/>
          <a:ln>
            <a:noFill/>
          </a:ln>
        </p:spPr>
      </p:pic>
      <p:sp>
        <p:nvSpPr>
          <p:cNvPr id="329" name="Google Shape;329;g115e76f5ad1_0_688"/>
          <p:cNvSpPr txBox="1"/>
          <p:nvPr/>
        </p:nvSpPr>
        <p:spPr>
          <a:xfrm>
            <a:off x="7776750" y="919075"/>
            <a:ext cx="4093500" cy="21090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b="1" lang="en-US" sz="2800">
                <a:solidFill>
                  <a:srgbClr val="1B1B1B"/>
                </a:solidFill>
                <a:highlight>
                  <a:srgbClr val="FFFFFF"/>
                </a:highlight>
                <a:latin typeface="Quattrocento Sans"/>
                <a:ea typeface="Quattrocento Sans"/>
                <a:cs typeface="Quattrocento Sans"/>
                <a:sym typeface="Quattrocento Sans"/>
              </a:rPr>
              <a:t>Chú thích</a:t>
            </a:r>
            <a:r>
              <a:rPr lang="en-US" sz="2800">
                <a:solidFill>
                  <a:srgbClr val="1B1B1B"/>
                </a:solidFill>
                <a:highlight>
                  <a:srgbClr val="FFFFFF"/>
                </a:highlight>
                <a:latin typeface="Quattrocento Sans"/>
                <a:ea typeface="Quattrocento Sans"/>
                <a:cs typeface="Quattrocento Sans"/>
                <a:sym typeface="Quattrocento Sans"/>
              </a:rPr>
              <a:t>:</a:t>
            </a:r>
            <a:endParaRPr sz="2800">
              <a:solidFill>
                <a:srgbClr val="1B1B1B"/>
              </a:solidFill>
              <a:highlight>
                <a:srgbClr val="FFFFFF"/>
              </a:highlight>
              <a:latin typeface="Quattrocento Sans"/>
              <a:ea typeface="Quattrocento Sans"/>
              <a:cs typeface="Quattrocento Sans"/>
              <a:sym typeface="Quattrocento Sans"/>
            </a:endParaRPr>
          </a:p>
          <a:p>
            <a:pPr indent="0" lvl="0" marL="0" rtl="0" algn="l">
              <a:spcBef>
                <a:spcPts val="480"/>
              </a:spcBef>
              <a:spcAft>
                <a:spcPts val="0"/>
              </a:spcAft>
              <a:buNone/>
            </a:pPr>
            <a:r>
              <a:rPr lang="en-US" sz="1500">
                <a:solidFill>
                  <a:srgbClr val="1B1B1B"/>
                </a:solidFill>
                <a:highlight>
                  <a:srgbClr val="FFFFFF"/>
                </a:highlight>
                <a:latin typeface="Quattrocento Sans"/>
                <a:ea typeface="Quattrocento Sans"/>
                <a:cs typeface="Quattrocento Sans"/>
                <a:sym typeface="Quattrocento Sans"/>
              </a:rPr>
              <a:t>T : Nội dung nhập đúng.</a:t>
            </a:r>
            <a:endParaRPr sz="1500">
              <a:solidFill>
                <a:srgbClr val="1B1B1B"/>
              </a:solidFill>
              <a:highlight>
                <a:srgbClr val="FFFFFF"/>
              </a:highlight>
              <a:latin typeface="Quattrocento Sans"/>
              <a:ea typeface="Quattrocento Sans"/>
              <a:cs typeface="Quattrocento Sans"/>
              <a:sym typeface="Quattrocento Sans"/>
            </a:endParaRPr>
          </a:p>
          <a:p>
            <a:pPr indent="0" lvl="0" marL="0" rtl="0" algn="l">
              <a:spcBef>
                <a:spcPts val="480"/>
              </a:spcBef>
              <a:spcAft>
                <a:spcPts val="0"/>
              </a:spcAft>
              <a:buNone/>
            </a:pPr>
            <a:r>
              <a:rPr lang="en-US" sz="1500">
                <a:solidFill>
                  <a:srgbClr val="1B1B1B"/>
                </a:solidFill>
                <a:highlight>
                  <a:srgbClr val="FFFFFF"/>
                </a:highlight>
                <a:latin typeface="Quattrocento Sans"/>
                <a:ea typeface="Quattrocento Sans"/>
                <a:cs typeface="Quattrocento Sans"/>
                <a:sym typeface="Quattrocento Sans"/>
              </a:rPr>
              <a:t>F: Nội dung nhập sai.</a:t>
            </a:r>
            <a:endParaRPr sz="1500">
              <a:solidFill>
                <a:srgbClr val="1B1B1B"/>
              </a:solidFill>
              <a:highlight>
                <a:srgbClr val="FFFFFF"/>
              </a:highlight>
              <a:latin typeface="Quattrocento Sans"/>
              <a:ea typeface="Quattrocento Sans"/>
              <a:cs typeface="Quattrocento Sans"/>
              <a:sym typeface="Quattrocento Sans"/>
            </a:endParaRPr>
          </a:p>
          <a:p>
            <a:pPr indent="0" lvl="0" marL="0" rtl="0" algn="l">
              <a:spcBef>
                <a:spcPts val="480"/>
              </a:spcBef>
              <a:spcAft>
                <a:spcPts val="0"/>
              </a:spcAft>
              <a:buNone/>
            </a:pPr>
            <a:r>
              <a:rPr lang="en-US" sz="1500">
                <a:solidFill>
                  <a:srgbClr val="1B1B1B"/>
                </a:solidFill>
                <a:highlight>
                  <a:srgbClr val="FFFFFF"/>
                </a:highlight>
                <a:latin typeface="Quattrocento Sans"/>
                <a:ea typeface="Quattrocento Sans"/>
                <a:cs typeface="Quattrocento Sans"/>
                <a:sym typeface="Quattrocento Sans"/>
              </a:rPr>
              <a:t>E: Thông báo thực hiện không thành công được hiển thị.</a:t>
            </a:r>
            <a:endParaRPr sz="1500">
              <a:solidFill>
                <a:srgbClr val="1B1B1B"/>
              </a:solidFill>
              <a:highlight>
                <a:srgbClr val="FFFFFF"/>
              </a:highlight>
              <a:latin typeface="Quattrocento Sans"/>
              <a:ea typeface="Quattrocento Sans"/>
              <a:cs typeface="Quattrocento Sans"/>
              <a:sym typeface="Quattrocento Sans"/>
            </a:endParaRPr>
          </a:p>
          <a:p>
            <a:pPr indent="0" lvl="0" marL="0" rtl="0" algn="l">
              <a:spcBef>
                <a:spcPts val="480"/>
              </a:spcBef>
              <a:spcAft>
                <a:spcPts val="0"/>
              </a:spcAft>
              <a:buNone/>
            </a:pPr>
            <a:r>
              <a:rPr lang="en-US" sz="1500">
                <a:solidFill>
                  <a:srgbClr val="1B1B1B"/>
                </a:solidFill>
                <a:highlight>
                  <a:srgbClr val="FFFFFF"/>
                </a:highlight>
                <a:latin typeface="Quattrocento Sans"/>
                <a:ea typeface="Quattrocento Sans"/>
                <a:cs typeface="Quattrocento Sans"/>
                <a:sym typeface="Quattrocento Sans"/>
              </a:rPr>
              <a:t>H: Thực hiện thành công. Được chuyển đến màn hình trang chủ.</a:t>
            </a:r>
            <a:endParaRPr sz="1500">
              <a:solidFill>
                <a:srgbClr val="1B1B1B"/>
              </a:solidFill>
              <a:highlight>
                <a:srgbClr val="FFFFFF"/>
              </a:highlight>
              <a:latin typeface="Quattrocento Sans"/>
              <a:ea typeface="Quattrocento Sans"/>
              <a:cs typeface="Quattrocento Sans"/>
              <a:sym typeface="Quattrocento Sans"/>
            </a:endParaRPr>
          </a:p>
          <a:p>
            <a:pPr indent="0" lvl="0" marL="0" rtl="0" algn="l">
              <a:spcBef>
                <a:spcPts val="480"/>
              </a:spcBef>
              <a:spcAft>
                <a:spcPts val="0"/>
              </a:spcAft>
              <a:buNone/>
            </a:pPr>
            <a:r>
              <a:t/>
            </a:r>
            <a:endParaRPr sz="3800">
              <a:solidFill>
                <a:srgbClr val="1B1B1B"/>
              </a:solidFill>
              <a:highlight>
                <a:srgbClr val="FFFFFF"/>
              </a:highlight>
              <a:latin typeface="Quattrocento Sans"/>
              <a:ea typeface="Quattrocento Sans"/>
              <a:cs typeface="Quattrocento Sans"/>
              <a:sym typeface="Quattrocento Sans"/>
            </a:endParaRPr>
          </a:p>
        </p:txBody>
      </p:sp>
      <p:sp>
        <p:nvSpPr>
          <p:cNvPr id="330" name="Google Shape;330;g115e76f5ad1_0_688"/>
          <p:cNvSpPr txBox="1"/>
          <p:nvPr/>
        </p:nvSpPr>
        <p:spPr>
          <a:xfrm>
            <a:off x="492925" y="3028200"/>
            <a:ext cx="11830200" cy="37011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b="1" lang="en-US" sz="2900">
                <a:solidFill>
                  <a:srgbClr val="1B1B1B"/>
                </a:solidFill>
                <a:highlight>
                  <a:srgbClr val="FFFFFF"/>
                </a:highlight>
                <a:latin typeface="Quattrocento Sans"/>
                <a:ea typeface="Quattrocento Sans"/>
                <a:cs typeface="Quattrocento Sans"/>
                <a:sym typeface="Quattrocento Sans"/>
              </a:rPr>
              <a:t>Test case 1</a:t>
            </a:r>
            <a:r>
              <a:rPr lang="en-US" sz="2900">
                <a:solidFill>
                  <a:srgbClr val="1B1B1B"/>
                </a:solidFill>
                <a:highlight>
                  <a:srgbClr val="FFFFFF"/>
                </a:highlight>
                <a:latin typeface="Quattrocento Sans"/>
                <a:ea typeface="Quattrocento Sans"/>
                <a:cs typeface="Quattrocento Sans"/>
                <a:sym typeface="Quattrocento Sans"/>
              </a:rPr>
              <a:t>: Tên đăng nhập + mật khẩu sai = Thông báo thực hiện không thành công được hiển thị.</a:t>
            </a:r>
            <a:endParaRPr sz="2900">
              <a:solidFill>
                <a:srgbClr val="1B1B1B"/>
              </a:solidFill>
              <a:highlight>
                <a:srgbClr val="FFFFFF"/>
              </a:highlight>
              <a:latin typeface="Quattrocento Sans"/>
              <a:ea typeface="Quattrocento Sans"/>
              <a:cs typeface="Quattrocento Sans"/>
              <a:sym typeface="Quattrocento Sans"/>
            </a:endParaRPr>
          </a:p>
          <a:p>
            <a:pPr indent="0" lvl="0" marL="0" rtl="0" algn="l">
              <a:spcBef>
                <a:spcPts val="480"/>
              </a:spcBef>
              <a:spcAft>
                <a:spcPts val="0"/>
              </a:spcAft>
              <a:buNone/>
            </a:pPr>
            <a:r>
              <a:rPr b="1" lang="en-US" sz="2900">
                <a:solidFill>
                  <a:srgbClr val="1B1B1B"/>
                </a:solidFill>
                <a:highlight>
                  <a:srgbClr val="FFFFFF"/>
                </a:highlight>
                <a:latin typeface="Quattrocento Sans"/>
                <a:ea typeface="Quattrocento Sans"/>
                <a:cs typeface="Quattrocento Sans"/>
                <a:sym typeface="Quattrocento Sans"/>
              </a:rPr>
              <a:t>Test case 2</a:t>
            </a:r>
            <a:r>
              <a:rPr lang="en-US" sz="2900">
                <a:solidFill>
                  <a:srgbClr val="1B1B1B"/>
                </a:solidFill>
                <a:highlight>
                  <a:srgbClr val="FFFFFF"/>
                </a:highlight>
                <a:latin typeface="Quattrocento Sans"/>
                <a:ea typeface="Quattrocento Sans"/>
                <a:cs typeface="Quattrocento Sans"/>
                <a:sym typeface="Quattrocento Sans"/>
              </a:rPr>
              <a:t>: Tên đăng nhập đúng + mật khẩu sai = Thông báo thực hiện không thành công được hiển thị.</a:t>
            </a:r>
            <a:endParaRPr sz="2900">
              <a:solidFill>
                <a:srgbClr val="1B1B1B"/>
              </a:solidFill>
              <a:highlight>
                <a:srgbClr val="FFFFFF"/>
              </a:highlight>
              <a:latin typeface="Quattrocento Sans"/>
              <a:ea typeface="Quattrocento Sans"/>
              <a:cs typeface="Quattrocento Sans"/>
              <a:sym typeface="Quattrocento Sans"/>
            </a:endParaRPr>
          </a:p>
          <a:p>
            <a:pPr indent="0" lvl="0" marL="0" rtl="0" algn="l">
              <a:spcBef>
                <a:spcPts val="480"/>
              </a:spcBef>
              <a:spcAft>
                <a:spcPts val="0"/>
              </a:spcAft>
              <a:buNone/>
            </a:pPr>
            <a:r>
              <a:rPr b="1" lang="en-US" sz="2900">
                <a:solidFill>
                  <a:srgbClr val="1B1B1B"/>
                </a:solidFill>
                <a:highlight>
                  <a:srgbClr val="FFFFFF"/>
                </a:highlight>
                <a:latin typeface="Quattrocento Sans"/>
                <a:ea typeface="Quattrocento Sans"/>
                <a:cs typeface="Quattrocento Sans"/>
                <a:sym typeface="Quattrocento Sans"/>
              </a:rPr>
              <a:t>Test case 3</a:t>
            </a:r>
            <a:r>
              <a:rPr lang="en-US" sz="2900">
                <a:solidFill>
                  <a:srgbClr val="1B1B1B"/>
                </a:solidFill>
                <a:highlight>
                  <a:srgbClr val="FFFFFF"/>
                </a:highlight>
                <a:latin typeface="Quattrocento Sans"/>
                <a:ea typeface="Quattrocento Sans"/>
                <a:cs typeface="Quattrocento Sans"/>
                <a:sym typeface="Quattrocento Sans"/>
              </a:rPr>
              <a:t>: Tên đăng nhập sai + mật khẩu đúng = Thông báo thực hiện không thành công được hiển thị.</a:t>
            </a:r>
            <a:endParaRPr sz="2900">
              <a:solidFill>
                <a:srgbClr val="1B1B1B"/>
              </a:solidFill>
              <a:highlight>
                <a:srgbClr val="FFFFFF"/>
              </a:highlight>
              <a:latin typeface="Quattrocento Sans"/>
              <a:ea typeface="Quattrocento Sans"/>
              <a:cs typeface="Quattrocento Sans"/>
              <a:sym typeface="Quattrocento Sans"/>
            </a:endParaRPr>
          </a:p>
          <a:p>
            <a:pPr indent="0" lvl="0" marL="0" rtl="0" algn="l">
              <a:spcBef>
                <a:spcPts val="480"/>
              </a:spcBef>
              <a:spcAft>
                <a:spcPts val="0"/>
              </a:spcAft>
              <a:buNone/>
            </a:pPr>
            <a:r>
              <a:rPr b="1" lang="en-US" sz="2900">
                <a:solidFill>
                  <a:srgbClr val="1B1B1B"/>
                </a:solidFill>
                <a:highlight>
                  <a:srgbClr val="FFFFFF"/>
                </a:highlight>
                <a:latin typeface="Quattrocento Sans"/>
                <a:ea typeface="Quattrocento Sans"/>
                <a:cs typeface="Quattrocento Sans"/>
                <a:sym typeface="Quattrocento Sans"/>
              </a:rPr>
              <a:t>Test case 4</a:t>
            </a:r>
            <a:r>
              <a:rPr lang="en-US" sz="2900">
                <a:solidFill>
                  <a:srgbClr val="1B1B1B"/>
                </a:solidFill>
                <a:highlight>
                  <a:srgbClr val="FFFFFF"/>
                </a:highlight>
                <a:latin typeface="Quattrocento Sans"/>
                <a:ea typeface="Quattrocento Sans"/>
                <a:cs typeface="Quattrocento Sans"/>
                <a:sym typeface="Quattrocento Sans"/>
              </a:rPr>
              <a:t>: Tên đăng nhập + mật khẩu đúng = Thực hiện thành công. Được chuyển đến màn hình trang chủ.</a:t>
            </a:r>
            <a:endParaRPr sz="2900">
              <a:solidFill>
                <a:srgbClr val="1B1B1B"/>
              </a:solidFill>
              <a:highlight>
                <a:srgbClr val="FFFFFF"/>
              </a:highlight>
              <a:latin typeface="Quattrocento Sans"/>
              <a:ea typeface="Quattrocento Sans"/>
              <a:cs typeface="Quattrocento Sans"/>
              <a:sym typeface="Quattrocento Sans"/>
            </a:endParaRPr>
          </a:p>
          <a:p>
            <a:pPr indent="0" lvl="0" marL="0" rtl="0" algn="l">
              <a:spcBef>
                <a:spcPts val="480"/>
              </a:spcBef>
              <a:spcAft>
                <a:spcPts val="0"/>
              </a:spcAft>
              <a:buNone/>
            </a:pPr>
            <a:r>
              <a:t/>
            </a:r>
            <a:endParaRPr b="1" sz="2900">
              <a:solidFill>
                <a:srgbClr val="1B1B1B"/>
              </a:solidFill>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15e76f5ad1_0_64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336" name="Google Shape;336;g115e76f5ad1_0_641"/>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Mô tả các quy tắc nghiệp vụ phức tạp dưới dạng dễ đọc và dễ kiểm soát.</a:t>
            </a:r>
            <a:endParaRPr sz="3700">
              <a:solidFill>
                <a:srgbClr val="333333"/>
              </a:solidFill>
              <a:highlight>
                <a:schemeClr val="lt1"/>
              </a:highlight>
              <a:latin typeface="Quattrocento Sans"/>
              <a:ea typeface="Quattrocento Sans"/>
              <a:cs typeface="Quattrocento Sans"/>
              <a:sym typeface="Quattrocento Sans"/>
            </a:endParaRPr>
          </a:p>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Được dùng làm tài liệu khi làm việc với stakeholders - các bên liên quan và các thành viên non-technical trong team dự án vì bảng quyết định trình bày, minh họa các vấn đề dưới dạng bảng giúp cho mọi người dễ hiểu hơn.</a:t>
            </a:r>
            <a:endParaRPr sz="3700">
              <a:solidFill>
                <a:srgbClr val="333333"/>
              </a:solidFill>
              <a:highlight>
                <a:schemeClr val="lt1"/>
              </a:highlight>
              <a:latin typeface="Quattrocento Sans"/>
              <a:ea typeface="Quattrocento Sans"/>
              <a:cs typeface="Quattrocento Sans"/>
              <a:sym typeface="Quattrocento Sans"/>
            </a:endParaRPr>
          </a:p>
        </p:txBody>
      </p:sp>
      <p:sp>
        <p:nvSpPr>
          <p:cNvPr id="337" name="Google Shape;337;g115e76f5ad1_0_641"/>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a:t>
            </a:r>
            <a:r>
              <a:rPr lang="en-US" sz="4000">
                <a:solidFill>
                  <a:srgbClr val="333333"/>
                </a:solidFill>
                <a:latin typeface="Quattrocento Sans"/>
                <a:ea typeface="Quattrocento Sans"/>
                <a:cs typeface="Quattrocento Sans"/>
                <a:sym typeface="Quattrocento Sans"/>
              </a:rPr>
              <a:t>điểm Kỹ thuật bảng quyết định</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 calcmode="lin" valueType="num">
                                      <p:cBhvr additive="base">
                                        <p:cTn dur="1000"/>
                                        <p:tgtEl>
                                          <p:spTgt spid="33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 calcmode="lin" valueType="num">
                                      <p:cBhvr additive="base">
                                        <p:cTn dur="1000"/>
                                        <p:tgtEl>
                                          <p:spTgt spid="33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15e76f5ad1_0_67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343" name="Google Shape;343;g115e76f5ad1_0_678"/>
          <p:cNvSpPr txBox="1"/>
          <p:nvPr/>
        </p:nvSpPr>
        <p:spPr>
          <a:xfrm>
            <a:off x="617100" y="987300"/>
            <a:ext cx="11470200" cy="5870700"/>
          </a:xfrm>
          <a:prstGeom prst="rect">
            <a:avLst/>
          </a:prstGeom>
          <a:noFill/>
          <a:ln>
            <a:noFill/>
          </a:ln>
        </p:spPr>
        <p:txBody>
          <a:bodyPr anchorCtr="0" anchor="t" bIns="45700" lIns="91425" spcFirstLastPara="1" rIns="91425" wrap="square" tIns="45700">
            <a:normAutofit/>
          </a:bodyPr>
          <a:lstStyle/>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Dễ dàng xây dựng và chuyển đổi thành một bộ quy tắc. Có thể được sử dụng trong quá trình tạo và test các test case hoặc kiểm tra logic của hệ thống dựa vào knowledge-based của hệ thống.</a:t>
            </a:r>
            <a:endParaRPr sz="3700">
              <a:solidFill>
                <a:srgbClr val="333333"/>
              </a:solidFill>
              <a:highlight>
                <a:schemeClr val="lt1"/>
              </a:highlight>
              <a:latin typeface="Quattrocento Sans"/>
              <a:ea typeface="Quattrocento Sans"/>
              <a:cs typeface="Quattrocento Sans"/>
              <a:sym typeface="Quattrocento Sans"/>
            </a:endParaRPr>
          </a:p>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Dựa vào bảng quyết định có thể phát hiện ra một số test case mà khi xây dựng test case theo cách thông thường tester dễ bị thiếu.</a:t>
            </a:r>
            <a:endParaRPr sz="3700">
              <a:solidFill>
                <a:srgbClr val="333333"/>
              </a:solidFill>
              <a:highlight>
                <a:schemeClr val="lt1"/>
              </a:highlight>
              <a:latin typeface="Quattrocento Sans"/>
              <a:ea typeface="Quattrocento Sans"/>
              <a:cs typeface="Quattrocento Sans"/>
              <a:sym typeface="Quattrocento Sans"/>
            </a:endParaRPr>
          </a:p>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Xác định lượng test case tối thiểu với độ bao phủ tối đa.</a:t>
            </a:r>
            <a:endParaRPr sz="37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 calcmode="lin" valueType="num">
                                      <p:cBhvr additive="base">
                                        <p:cTn dur="1000"/>
                                        <p:tgtEl>
                                          <p:spTgt spid="34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 calcmode="lin" valueType="num">
                                      <p:cBhvr additive="base">
                                        <p:cTn dur="1000"/>
                                        <p:tgtEl>
                                          <p:spTgt spid="34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anim calcmode="lin" valueType="num">
                                      <p:cBhvr additive="base">
                                        <p:cTn dur="1000"/>
                                        <p:tgtEl>
                                          <p:spTgt spid="34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5e76f5ad1_0_10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Nội dung</a:t>
            </a:r>
            <a:endParaRPr/>
          </a:p>
        </p:txBody>
      </p:sp>
      <p:pic>
        <p:nvPicPr>
          <p:cNvPr descr="D:\Pictures\PNG\present.png" id="215" name="Google Shape;215;g115e76f5ad1_0_103"/>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16" name="Google Shape;216;g115e76f5ad1_0_103"/>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7" name="Google Shape;217;g115e76f5ad1_0_103"/>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218" name="Google Shape;218;g115e76f5ad1_0_103"/>
          <p:cNvSpPr txBox="1"/>
          <p:nvPr/>
        </p:nvSpPr>
        <p:spPr>
          <a:xfrm>
            <a:off x="894600" y="2067600"/>
            <a:ext cx="8374200" cy="4257000"/>
          </a:xfrm>
          <a:prstGeom prst="rect">
            <a:avLst/>
          </a:prstGeom>
          <a:noFill/>
          <a:ln>
            <a:noFill/>
          </a:ln>
        </p:spPr>
        <p:txBody>
          <a:bodyPr anchorCtr="0" anchor="t" bIns="45700" lIns="91425" spcFirstLastPara="1" rIns="91425" wrap="square" tIns="45700">
            <a:noAutofit/>
          </a:bodyPr>
          <a:lstStyle/>
          <a:p>
            <a:pPr indent="-438150" lvl="0" marL="457200" rtl="0" algn="l">
              <a:lnSpc>
                <a:spcPct val="115000"/>
              </a:lnSpc>
              <a:spcBef>
                <a:spcPts val="0"/>
              </a:spcBef>
              <a:spcAft>
                <a:spcPts val="0"/>
              </a:spcAft>
              <a:buClr>
                <a:srgbClr val="333333"/>
              </a:buClr>
              <a:buSzPts val="3300"/>
              <a:buFont typeface="Quattrocento Sans"/>
              <a:buChar char="•"/>
            </a:pPr>
            <a:r>
              <a:rPr b="1" lang="en-US" sz="2500">
                <a:solidFill>
                  <a:srgbClr val="333333"/>
                </a:solidFill>
                <a:latin typeface="Quattrocento Sans"/>
                <a:ea typeface="Quattrocento Sans"/>
                <a:cs typeface="Quattrocento Sans"/>
                <a:sym typeface="Quattrocento Sans"/>
              </a:rPr>
              <a:t>Black-box Test Techniques - Kỹ thuật kiểm thử hộp đen</a:t>
            </a:r>
            <a:endParaRPr b="1" sz="2500">
              <a:solidFill>
                <a:srgbClr val="333333"/>
              </a:solidFill>
              <a:latin typeface="Quattrocento Sans"/>
              <a:ea typeface="Quattrocento Sans"/>
              <a:cs typeface="Quattrocento Sans"/>
              <a:sym typeface="Quattrocento Sans"/>
            </a:endParaRPr>
          </a:p>
          <a:p>
            <a:pPr indent="-387350" lvl="1" marL="914400" rtl="0" algn="l">
              <a:lnSpc>
                <a:spcPct val="115000"/>
              </a:lnSpc>
              <a:spcBef>
                <a:spcPts val="0"/>
              </a:spcBef>
              <a:spcAft>
                <a:spcPts val="0"/>
              </a:spcAft>
              <a:buClr>
                <a:srgbClr val="333333"/>
              </a:buClr>
              <a:buSzPts val="2500"/>
              <a:buFont typeface="Quattrocento Sans"/>
              <a:buChar char="○"/>
            </a:pPr>
            <a:r>
              <a:rPr b="1" lang="en-US" sz="2500">
                <a:solidFill>
                  <a:srgbClr val="333333"/>
                </a:solidFill>
                <a:latin typeface="Quattrocento Sans"/>
                <a:ea typeface="Quattrocento Sans"/>
                <a:cs typeface="Quattrocento Sans"/>
                <a:sym typeface="Quattrocento Sans"/>
              </a:rPr>
              <a:t>Kỹ thuật phân vùng tương đương</a:t>
            </a:r>
            <a:endParaRPr b="1" sz="2500">
              <a:solidFill>
                <a:srgbClr val="333333"/>
              </a:solidFill>
              <a:latin typeface="Quattrocento Sans"/>
              <a:ea typeface="Quattrocento Sans"/>
              <a:cs typeface="Quattrocento Sans"/>
              <a:sym typeface="Quattrocento Sans"/>
            </a:endParaRPr>
          </a:p>
          <a:p>
            <a:pPr indent="-387350" lvl="1" marL="914400" rtl="0" algn="l">
              <a:lnSpc>
                <a:spcPct val="115000"/>
              </a:lnSpc>
              <a:spcBef>
                <a:spcPts val="0"/>
              </a:spcBef>
              <a:spcAft>
                <a:spcPts val="0"/>
              </a:spcAft>
              <a:buClr>
                <a:srgbClr val="333333"/>
              </a:buClr>
              <a:buSzPts val="2500"/>
              <a:buFont typeface="Quattrocento Sans"/>
              <a:buChar char="○"/>
            </a:pPr>
            <a:r>
              <a:rPr b="1" lang="en-US" sz="2500">
                <a:solidFill>
                  <a:srgbClr val="333333"/>
                </a:solidFill>
                <a:latin typeface="Quattrocento Sans"/>
                <a:ea typeface="Quattrocento Sans"/>
                <a:cs typeface="Quattrocento Sans"/>
                <a:sym typeface="Quattrocento Sans"/>
              </a:rPr>
              <a:t>Kỹ thuật phân tích giá trị biên</a:t>
            </a:r>
            <a:endParaRPr b="1" sz="2500">
              <a:solidFill>
                <a:srgbClr val="333333"/>
              </a:solidFill>
              <a:latin typeface="Quattrocento Sans"/>
              <a:ea typeface="Quattrocento Sans"/>
              <a:cs typeface="Quattrocento Sans"/>
              <a:sym typeface="Quattrocento Sans"/>
            </a:endParaRPr>
          </a:p>
          <a:p>
            <a:pPr indent="-387350" lvl="1" marL="914400" rtl="0" algn="l">
              <a:lnSpc>
                <a:spcPct val="115000"/>
              </a:lnSpc>
              <a:spcBef>
                <a:spcPts val="0"/>
              </a:spcBef>
              <a:spcAft>
                <a:spcPts val="0"/>
              </a:spcAft>
              <a:buClr>
                <a:srgbClr val="333333"/>
              </a:buClr>
              <a:buSzPts val="2500"/>
              <a:buFont typeface="Quattrocento Sans"/>
              <a:buChar char="○"/>
            </a:pPr>
            <a:r>
              <a:rPr b="1" lang="en-US" sz="2500">
                <a:solidFill>
                  <a:srgbClr val="333333"/>
                </a:solidFill>
                <a:latin typeface="Quattrocento Sans"/>
                <a:ea typeface="Quattrocento Sans"/>
                <a:cs typeface="Quattrocento Sans"/>
                <a:sym typeface="Quattrocento Sans"/>
              </a:rPr>
              <a:t>Kỹ thuật bảng quyết định</a:t>
            </a:r>
            <a:endParaRPr b="1" sz="2500">
              <a:solidFill>
                <a:srgbClr val="333333"/>
              </a:solidFill>
              <a:latin typeface="Quattrocento Sans"/>
              <a:ea typeface="Quattrocento Sans"/>
              <a:cs typeface="Quattrocento Sans"/>
              <a:sym typeface="Quattrocento Sans"/>
            </a:endParaRPr>
          </a:p>
          <a:p>
            <a:pPr indent="-438150" lvl="0" marL="457200" rtl="0" algn="l">
              <a:lnSpc>
                <a:spcPct val="115000"/>
              </a:lnSpc>
              <a:spcBef>
                <a:spcPts val="0"/>
              </a:spcBef>
              <a:spcAft>
                <a:spcPts val="0"/>
              </a:spcAft>
              <a:buClr>
                <a:srgbClr val="333333"/>
              </a:buClr>
              <a:buSzPts val="3300"/>
              <a:buFont typeface="Quattrocento Sans"/>
              <a:buChar char="•"/>
            </a:pPr>
            <a:r>
              <a:rPr b="1" lang="en-US" sz="2500">
                <a:solidFill>
                  <a:srgbClr val="333333"/>
                </a:solidFill>
                <a:latin typeface="Quattrocento Sans"/>
                <a:ea typeface="Quattrocento Sans"/>
                <a:cs typeface="Quattrocento Sans"/>
                <a:sym typeface="Quattrocento Sans"/>
              </a:rPr>
              <a:t>Experience base Techniques - Kỹ thuật kiểm thử dựa trên kinh nghiệm</a:t>
            </a:r>
            <a:endParaRPr b="1" sz="2500">
              <a:solidFill>
                <a:srgbClr val="333333"/>
              </a:solidFill>
              <a:latin typeface="Quattrocento Sans"/>
              <a:ea typeface="Quattrocento Sans"/>
              <a:cs typeface="Quattrocento Sans"/>
              <a:sym typeface="Quattrocento Sans"/>
            </a:endParaRPr>
          </a:p>
          <a:p>
            <a:pPr indent="-387350" lvl="1" marL="914400" rtl="0" algn="l">
              <a:lnSpc>
                <a:spcPct val="115000"/>
              </a:lnSpc>
              <a:spcBef>
                <a:spcPts val="0"/>
              </a:spcBef>
              <a:spcAft>
                <a:spcPts val="0"/>
              </a:spcAft>
              <a:buClr>
                <a:srgbClr val="333333"/>
              </a:buClr>
              <a:buSzPts val="2500"/>
              <a:buFont typeface="Quattrocento Sans"/>
              <a:buChar char="○"/>
            </a:pPr>
            <a:r>
              <a:rPr b="1" lang="en-US" sz="2500">
                <a:solidFill>
                  <a:srgbClr val="333333"/>
                </a:solidFill>
                <a:latin typeface="Quattrocento Sans"/>
                <a:ea typeface="Quattrocento Sans"/>
                <a:cs typeface="Quattrocento Sans"/>
                <a:sym typeface="Quattrocento Sans"/>
              </a:rPr>
              <a:t>Kỹ thuật thăm dò</a:t>
            </a:r>
            <a:endParaRPr b="1" sz="2500">
              <a:solidFill>
                <a:srgbClr val="333333"/>
              </a:solidFill>
              <a:latin typeface="Quattrocento Sans"/>
              <a:ea typeface="Quattrocento Sans"/>
              <a:cs typeface="Quattrocento Sans"/>
              <a:sym typeface="Quattrocento Sans"/>
            </a:endParaRPr>
          </a:p>
          <a:p>
            <a:pPr indent="-387350" lvl="1" marL="914400" rtl="0" algn="l">
              <a:lnSpc>
                <a:spcPct val="115000"/>
              </a:lnSpc>
              <a:spcBef>
                <a:spcPts val="0"/>
              </a:spcBef>
              <a:spcAft>
                <a:spcPts val="0"/>
              </a:spcAft>
              <a:buClr>
                <a:srgbClr val="333333"/>
              </a:buClr>
              <a:buSzPts val="2500"/>
              <a:buFont typeface="Quattrocento Sans"/>
              <a:buChar char="○"/>
            </a:pPr>
            <a:r>
              <a:rPr b="1" lang="en-US" sz="2500">
                <a:solidFill>
                  <a:srgbClr val="333333"/>
                </a:solidFill>
                <a:latin typeface="Quattrocento Sans"/>
                <a:ea typeface="Quattrocento Sans"/>
                <a:cs typeface="Quattrocento Sans"/>
                <a:sym typeface="Quattrocento Sans"/>
              </a:rPr>
              <a:t>Kỹ thuật đoán lỗi</a:t>
            </a:r>
            <a:endParaRPr b="1" sz="2500">
              <a:solidFill>
                <a:srgbClr val="333333"/>
              </a:solidFill>
              <a:latin typeface="Quattrocento Sans"/>
              <a:ea typeface="Quattrocento Sans"/>
              <a:cs typeface="Quattrocento Sans"/>
              <a:sym typeface="Quattrocento Sans"/>
            </a:endParaRPr>
          </a:p>
          <a:p>
            <a:pPr indent="-387350" lvl="1" marL="914400" rtl="0" algn="l">
              <a:lnSpc>
                <a:spcPct val="115000"/>
              </a:lnSpc>
              <a:spcBef>
                <a:spcPts val="0"/>
              </a:spcBef>
              <a:spcAft>
                <a:spcPts val="0"/>
              </a:spcAft>
              <a:buClr>
                <a:srgbClr val="333333"/>
              </a:buClr>
              <a:buSzPts val="2500"/>
              <a:buFont typeface="Quattrocento Sans"/>
              <a:buChar char="○"/>
            </a:pPr>
            <a:r>
              <a:rPr b="1" lang="en-US" sz="2500">
                <a:solidFill>
                  <a:srgbClr val="333333"/>
                </a:solidFill>
                <a:latin typeface="Quattrocento Sans"/>
                <a:ea typeface="Quattrocento Sans"/>
                <a:cs typeface="Quattrocento Sans"/>
                <a:sym typeface="Quattrocento Sans"/>
              </a:rPr>
              <a:t>Kỹ thuật dựa trên danh mục kiểm tra</a:t>
            </a:r>
            <a:endParaRPr b="1" sz="2500">
              <a:solidFill>
                <a:srgbClr val="333333"/>
              </a:solidFill>
              <a:latin typeface="Quattrocento Sans"/>
              <a:ea typeface="Quattrocento Sans"/>
              <a:cs typeface="Quattrocento Sans"/>
              <a:sym typeface="Quattrocento Sans"/>
            </a:endParaRPr>
          </a:p>
        </p:txBody>
      </p:sp>
      <p:sp>
        <p:nvSpPr>
          <p:cNvPr id="219" name="Google Shape;219;g115e76f5ad1_0_103"/>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15e76f5ad1_0_64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349" name="Google Shape;349;g115e76f5ad1_0_647"/>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Khi số lượng input đầu vào tăng thì Decision table sẽ trở nên phức tạp hơn.</a:t>
            </a:r>
            <a:endParaRPr sz="3700">
              <a:solidFill>
                <a:srgbClr val="333333"/>
              </a:solidFill>
              <a:highlight>
                <a:schemeClr val="lt1"/>
              </a:highlight>
              <a:latin typeface="Quattrocento Sans"/>
              <a:ea typeface="Quattrocento Sans"/>
              <a:cs typeface="Quattrocento Sans"/>
              <a:sym typeface="Quattrocento Sans"/>
            </a:endParaRPr>
          </a:p>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Không có các bước chi tiết để thực hiện test.</a:t>
            </a:r>
            <a:endParaRPr sz="3700">
              <a:solidFill>
                <a:srgbClr val="333333"/>
              </a:solidFill>
              <a:highlight>
                <a:schemeClr val="lt1"/>
              </a:highlight>
              <a:latin typeface="Quattrocento Sans"/>
              <a:ea typeface="Quattrocento Sans"/>
              <a:cs typeface="Quattrocento Sans"/>
              <a:sym typeface="Quattrocento Sans"/>
            </a:endParaRPr>
          </a:p>
        </p:txBody>
      </p:sp>
      <p:sp>
        <p:nvSpPr>
          <p:cNvPr id="350" name="Google Shape;350;g115e76f5ad1_0_647"/>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 điểm Kỹ thuật bảng quyết định</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 calcmode="lin" valueType="num">
                                      <p:cBhvr additive="base">
                                        <p:cTn dur="1000"/>
                                        <p:tgtEl>
                                          <p:spTgt spid="34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 calcmode="lin" valueType="num">
                                      <p:cBhvr additive="base">
                                        <p:cTn dur="1000"/>
                                        <p:tgtEl>
                                          <p:spTgt spid="34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17e7af2cce_0_3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356" name="Google Shape;356;g117e7af2cce_0_36"/>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Kỹ thuật chuyển đổi trạng thái</a:t>
            </a:r>
            <a:endParaRPr sz="4000">
              <a:solidFill>
                <a:schemeClr val="dk1"/>
              </a:solidFill>
              <a:latin typeface="Quattrocento Sans"/>
              <a:ea typeface="Quattrocento Sans"/>
              <a:cs typeface="Quattrocento Sans"/>
              <a:sym typeface="Quattrocento Sans"/>
            </a:endParaRPr>
          </a:p>
        </p:txBody>
      </p:sp>
      <p:sp>
        <p:nvSpPr>
          <p:cNvPr id="357" name="Google Shape;357;g117e7af2cce_0_36"/>
          <p:cNvSpPr txBox="1"/>
          <p:nvPr/>
        </p:nvSpPr>
        <p:spPr>
          <a:xfrm>
            <a:off x="787675" y="1635775"/>
            <a:ext cx="10965300" cy="5040300"/>
          </a:xfrm>
          <a:prstGeom prst="rect">
            <a:avLst/>
          </a:prstGeom>
          <a:noFill/>
          <a:ln>
            <a:noFill/>
          </a:ln>
        </p:spPr>
        <p:txBody>
          <a:bodyPr anchorCtr="0" anchor="t" bIns="45700" lIns="91425" spcFirstLastPara="1" rIns="91425" wrap="square" tIns="45700">
            <a:noAutofit/>
          </a:bodyPr>
          <a:lstStyle/>
          <a:p>
            <a:pPr indent="-342900" lvl="1" marL="742950" rtl="0" algn="l">
              <a:spcBef>
                <a:spcPts val="0"/>
              </a:spcBef>
              <a:spcAft>
                <a:spcPts val="0"/>
              </a:spcAft>
              <a:buClr>
                <a:srgbClr val="FF5A33"/>
              </a:buClr>
              <a:buSzPts val="3300"/>
              <a:buFont typeface="Quattrocento Sans"/>
              <a:buChar char="❖"/>
            </a:pPr>
            <a:r>
              <a:rPr lang="en-US" sz="3300">
                <a:latin typeface="Quattrocento Sans"/>
                <a:ea typeface="Quattrocento Sans"/>
                <a:cs typeface="Quattrocento Sans"/>
                <a:sym typeface="Quattrocento Sans"/>
              </a:rPr>
              <a:t>Kỹ thuật chuyển đổi trạng thái(State Transition testing) là một kỹ thuật kiểm tra Hộp đen, kỹ thuật này được sử dụng khi các tính năng của một hệ thống được biểu diễn dưới dạng các trạng thái chuyển đổi thành một hệ thống khác.</a:t>
            </a:r>
            <a:endParaRPr sz="3300">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17e7af2cce_0_4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363" name="Google Shape;363;g117e7af2cce_0_45"/>
          <p:cNvSpPr txBox="1"/>
          <p:nvPr/>
        </p:nvSpPr>
        <p:spPr>
          <a:xfrm>
            <a:off x="617100" y="987300"/>
            <a:ext cx="11470200" cy="5870700"/>
          </a:xfrm>
          <a:prstGeom prst="rect">
            <a:avLst/>
          </a:prstGeom>
          <a:noFill/>
          <a:ln>
            <a:noFill/>
          </a:ln>
        </p:spPr>
        <p:txBody>
          <a:bodyPr anchorCtr="0" anchor="t" bIns="45700" lIns="91425" spcFirstLastPara="1" rIns="91425" wrap="square" tIns="45700">
            <a:normAutofit/>
          </a:bodyPr>
          <a:lstStyle/>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Vì vậy, ở đây chúng ta thấy rằng một thực thể chuyển đổi từ Trạng thái 1 sang Trạng thái 2 do một số điều kiện đầu vào, dẫn đến một sự kiện và kết quả là hành động và cuối cùng đưa ra đầu ra.</a:t>
            </a:r>
            <a:endParaRPr sz="3700">
              <a:solidFill>
                <a:srgbClr val="333333"/>
              </a:solidFill>
              <a:highlight>
                <a:schemeClr val="lt1"/>
              </a:highlight>
              <a:latin typeface="Quattrocento Sans"/>
              <a:ea typeface="Quattrocento Sans"/>
              <a:cs typeface="Quattrocento Sans"/>
              <a:sym typeface="Quattrocento Sans"/>
            </a:endParaRPr>
          </a:p>
        </p:txBody>
      </p:sp>
      <p:pic>
        <p:nvPicPr>
          <p:cNvPr id="364" name="Google Shape;364;g117e7af2cce_0_45"/>
          <p:cNvPicPr preferRelativeResize="0"/>
          <p:nvPr/>
        </p:nvPicPr>
        <p:blipFill>
          <a:blip r:embed="rId3">
            <a:alphaModFix/>
          </a:blip>
          <a:stretch>
            <a:fillRect/>
          </a:stretch>
        </p:blipFill>
        <p:spPr>
          <a:xfrm>
            <a:off x="7603825" y="3198100"/>
            <a:ext cx="4483475" cy="329937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 calcmode="lin" valueType="num">
                                      <p:cBhvr additive="base">
                                        <p:cTn dur="1000"/>
                                        <p:tgtEl>
                                          <p:spTgt spid="36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17e7af2cce_0_5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370" name="Google Shape;370;g117e7af2cce_0_56"/>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Ví dụ</a:t>
            </a:r>
            <a:endParaRPr sz="4000">
              <a:solidFill>
                <a:schemeClr val="dk1"/>
              </a:solidFill>
              <a:latin typeface="Quattrocento Sans"/>
              <a:ea typeface="Quattrocento Sans"/>
              <a:cs typeface="Quattrocento Sans"/>
              <a:sym typeface="Quattrocento Sans"/>
            </a:endParaRPr>
          </a:p>
        </p:txBody>
      </p:sp>
      <p:pic>
        <p:nvPicPr>
          <p:cNvPr id="371" name="Google Shape;371;g117e7af2cce_0_56"/>
          <p:cNvPicPr preferRelativeResize="0"/>
          <p:nvPr/>
        </p:nvPicPr>
        <p:blipFill>
          <a:blip r:embed="rId3">
            <a:alphaModFix/>
          </a:blip>
          <a:stretch>
            <a:fillRect/>
          </a:stretch>
        </p:blipFill>
        <p:spPr>
          <a:xfrm>
            <a:off x="5456360" y="3428950"/>
            <a:ext cx="6735640" cy="3429050"/>
          </a:xfrm>
          <a:prstGeom prst="rect">
            <a:avLst/>
          </a:prstGeom>
          <a:noFill/>
          <a:ln>
            <a:noFill/>
          </a:ln>
        </p:spPr>
      </p:pic>
      <p:sp>
        <p:nvSpPr>
          <p:cNvPr id="372" name="Google Shape;372;g117e7af2cce_0_56"/>
          <p:cNvSpPr txBox="1"/>
          <p:nvPr/>
        </p:nvSpPr>
        <p:spPr>
          <a:xfrm>
            <a:off x="617100" y="1574350"/>
            <a:ext cx="11043300" cy="18546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US" sz="3000">
                <a:solidFill>
                  <a:srgbClr val="1B1B1B"/>
                </a:solidFill>
                <a:highlight>
                  <a:srgbClr val="FFFFFF"/>
                </a:highlight>
                <a:latin typeface="Quattrocento Sans"/>
                <a:ea typeface="Quattrocento Sans"/>
                <a:cs typeface="Quattrocento Sans"/>
                <a:sym typeface="Quattrocento Sans"/>
              </a:rPr>
              <a:t>Một ví dụ về nhập mã PIN ở cây ATM. Nếu người dùng nhập mật khẩu không hợp lệ trong lần thử đầu tiên hoặc lần thứ hai, người dùng sẽ được yêu cầu nhập lại mật khẩu, nếu người dùng nhập mật khẩu không đúng lần thứ 3, tài khoản sẽ bị chặn.</a:t>
            </a:r>
            <a:endParaRPr sz="3000">
              <a:solidFill>
                <a:srgbClr val="1B1B1B"/>
              </a:solidFill>
              <a:highlight>
                <a:srgbClr val="FFFFFF"/>
              </a:highlight>
              <a:latin typeface="Quattrocento Sans"/>
              <a:ea typeface="Quattrocento Sans"/>
              <a:cs typeface="Quattrocento Sans"/>
              <a:sym typeface="Quattrocento Sans"/>
            </a:endParaRPr>
          </a:p>
          <a:p>
            <a:pPr indent="0" lvl="0" marL="0" rtl="0" algn="l">
              <a:spcBef>
                <a:spcPts val="480"/>
              </a:spcBef>
              <a:spcAft>
                <a:spcPts val="0"/>
              </a:spcAft>
              <a:buNone/>
            </a:pPr>
            <a:r>
              <a:t/>
            </a:r>
            <a:endParaRPr sz="3300">
              <a:solidFill>
                <a:srgbClr val="1B1B1B"/>
              </a:solidFill>
              <a:highlight>
                <a:srgbClr val="FFFFFF"/>
              </a:highlight>
              <a:latin typeface="Quattrocento Sans"/>
              <a:ea typeface="Quattrocento Sans"/>
              <a:cs typeface="Quattrocento Sans"/>
              <a:sym typeface="Quattrocento Sans"/>
            </a:endParaRPr>
          </a:p>
        </p:txBody>
      </p:sp>
      <p:pic>
        <p:nvPicPr>
          <p:cNvPr id="373" name="Google Shape;373;g117e7af2cce_0_56"/>
          <p:cNvPicPr preferRelativeResize="0"/>
          <p:nvPr/>
        </p:nvPicPr>
        <p:blipFill>
          <a:blip r:embed="rId4">
            <a:alphaModFix/>
          </a:blip>
          <a:stretch>
            <a:fillRect/>
          </a:stretch>
        </p:blipFill>
        <p:spPr>
          <a:xfrm>
            <a:off x="617109" y="3428949"/>
            <a:ext cx="4268942" cy="342905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17e7af2cce_0_7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379" name="Google Shape;379;g117e7af2cce_0_76"/>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lnSpcReduction="10000"/>
          </a:bodyPr>
          <a:lstStyle/>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Kỹ thuật kiểm thử này sẽ cung cấp sự diễn tả bằng hình ảnh hoặc dạng bảng cách xử lý của hệ thống, điều này sẽ khiến tester bao quát và hiểu cách xử lý của hệ thống một cách hiệu quả.</a:t>
            </a:r>
            <a:endParaRPr sz="3700">
              <a:solidFill>
                <a:srgbClr val="333333"/>
              </a:solidFill>
              <a:highlight>
                <a:schemeClr val="lt1"/>
              </a:highlight>
              <a:latin typeface="Quattrocento Sans"/>
              <a:ea typeface="Quattrocento Sans"/>
              <a:cs typeface="Quattrocento Sans"/>
              <a:sym typeface="Quattrocento Sans"/>
            </a:endParaRPr>
          </a:p>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Các trạng thái không hợp lệ của hệ thống dễ dàng được bao phủ</a:t>
            </a:r>
            <a:endParaRPr sz="3700">
              <a:solidFill>
                <a:srgbClr val="333333"/>
              </a:solidFill>
              <a:highlight>
                <a:schemeClr val="lt1"/>
              </a:highlight>
              <a:latin typeface="Quattrocento Sans"/>
              <a:ea typeface="Quattrocento Sans"/>
              <a:cs typeface="Quattrocento Sans"/>
              <a:sym typeface="Quattrocento Sans"/>
            </a:endParaRPr>
          </a:p>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Bằng cách sử dụng kiểm thử này, tester có thể xác minh rằng tất cả các điều kiện được bao phủ và kết quả được ghi lại</a:t>
            </a:r>
            <a:endParaRPr sz="3700">
              <a:solidFill>
                <a:srgbClr val="333333"/>
              </a:solidFill>
              <a:highlight>
                <a:schemeClr val="lt1"/>
              </a:highlight>
              <a:latin typeface="Quattrocento Sans"/>
              <a:ea typeface="Quattrocento Sans"/>
              <a:cs typeface="Quattrocento Sans"/>
              <a:sym typeface="Quattrocento Sans"/>
            </a:endParaRPr>
          </a:p>
        </p:txBody>
      </p:sp>
      <p:sp>
        <p:nvSpPr>
          <p:cNvPr id="380" name="Google Shape;380;g117e7af2cce_0_76"/>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 Kỹ thuật chuyển trạng thái</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9">
                                            <p:txEl>
                                              <p:pRg end="0" st="0"/>
                                            </p:txEl>
                                          </p:spTgt>
                                        </p:tgtEl>
                                        <p:attrNameLst>
                                          <p:attrName>style.visibility</p:attrName>
                                        </p:attrNameLst>
                                      </p:cBhvr>
                                      <p:to>
                                        <p:strVal val="visible"/>
                                      </p:to>
                                    </p:set>
                                    <p:anim calcmode="lin" valueType="num">
                                      <p:cBhvr additive="base">
                                        <p:cTn dur="1000"/>
                                        <p:tgtEl>
                                          <p:spTgt spid="37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9">
                                            <p:txEl>
                                              <p:pRg end="1" st="1"/>
                                            </p:txEl>
                                          </p:spTgt>
                                        </p:tgtEl>
                                        <p:attrNameLst>
                                          <p:attrName>style.visibility</p:attrName>
                                        </p:attrNameLst>
                                      </p:cBhvr>
                                      <p:to>
                                        <p:strVal val="visible"/>
                                      </p:to>
                                    </p:set>
                                    <p:anim calcmode="lin" valueType="num">
                                      <p:cBhvr additive="base">
                                        <p:cTn dur="1000"/>
                                        <p:tgtEl>
                                          <p:spTgt spid="37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9">
                                            <p:txEl>
                                              <p:pRg end="2" st="2"/>
                                            </p:txEl>
                                          </p:spTgt>
                                        </p:tgtEl>
                                        <p:attrNameLst>
                                          <p:attrName>style.visibility</p:attrName>
                                        </p:attrNameLst>
                                      </p:cBhvr>
                                      <p:to>
                                        <p:strVal val="visible"/>
                                      </p:to>
                                    </p:set>
                                    <p:anim calcmode="lin" valueType="num">
                                      <p:cBhvr additive="base">
                                        <p:cTn dur="1000"/>
                                        <p:tgtEl>
                                          <p:spTgt spid="37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17e7af2cce_0_8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386" name="Google Shape;386;g117e7af2cce_0_87"/>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Nhược điểm chính của kỹ thuật kiểm thử này là không thể sử dụng kỹ thuật này trong hệ thống không theo thứ tự tuần tự</a:t>
            </a:r>
            <a:endParaRPr sz="3700">
              <a:solidFill>
                <a:srgbClr val="333333"/>
              </a:solidFill>
              <a:highlight>
                <a:schemeClr val="lt1"/>
              </a:highlight>
              <a:latin typeface="Quattrocento Sans"/>
              <a:ea typeface="Quattrocento Sans"/>
              <a:cs typeface="Quattrocento Sans"/>
              <a:sym typeface="Quattrocento Sans"/>
            </a:endParaRPr>
          </a:p>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Chỉ phù hợp với hệ thống nhỏ, Không phù hợp với hệ thống lớn phức tạp</a:t>
            </a:r>
            <a:endParaRPr sz="3700">
              <a:solidFill>
                <a:srgbClr val="333333"/>
              </a:solidFill>
              <a:highlight>
                <a:schemeClr val="lt1"/>
              </a:highlight>
              <a:latin typeface="Quattrocento Sans"/>
              <a:ea typeface="Quattrocento Sans"/>
              <a:cs typeface="Quattrocento Sans"/>
              <a:sym typeface="Quattrocento Sans"/>
            </a:endParaRPr>
          </a:p>
        </p:txBody>
      </p:sp>
      <p:sp>
        <p:nvSpPr>
          <p:cNvPr id="387" name="Google Shape;387;g117e7af2cce_0_87"/>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 điểm Kỹ thuật </a:t>
            </a:r>
            <a:r>
              <a:rPr lang="en-US" sz="4000">
                <a:solidFill>
                  <a:srgbClr val="333333"/>
                </a:solidFill>
                <a:latin typeface="Quattrocento Sans"/>
                <a:ea typeface="Quattrocento Sans"/>
                <a:cs typeface="Quattrocento Sans"/>
                <a:sym typeface="Quattrocento Sans"/>
              </a:rPr>
              <a:t>chuyển trạng thái</a:t>
            </a:r>
            <a:endParaRPr sz="4000">
              <a:solidFill>
                <a:srgbClr val="333333"/>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anim calcmode="lin" valueType="num">
                                      <p:cBhvr additive="base">
                                        <p:cTn dur="1000"/>
                                        <p:tgtEl>
                                          <p:spTgt spid="38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6">
                                            <p:txEl>
                                              <p:pRg end="1" st="1"/>
                                            </p:txEl>
                                          </p:spTgt>
                                        </p:tgtEl>
                                        <p:attrNameLst>
                                          <p:attrName>style.visibility</p:attrName>
                                        </p:attrNameLst>
                                      </p:cBhvr>
                                      <p:to>
                                        <p:strVal val="visible"/>
                                      </p:to>
                                    </p:set>
                                    <p:anim calcmode="lin" valueType="num">
                                      <p:cBhvr additive="base">
                                        <p:cTn dur="1000"/>
                                        <p:tgtEl>
                                          <p:spTgt spid="38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15e76f5ad1_0_704"/>
          <p:cNvSpPr/>
          <p:nvPr/>
        </p:nvSpPr>
        <p:spPr>
          <a:xfrm>
            <a:off x="3471675" y="3049625"/>
            <a:ext cx="8034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cap="small">
                <a:solidFill>
                  <a:srgbClr val="FFA15D"/>
                </a:solidFill>
                <a:latin typeface="Calibri"/>
                <a:ea typeface="Calibri"/>
                <a:cs typeface="Calibri"/>
                <a:sym typeface="Calibri"/>
              </a:rPr>
              <a:t>kỹ thuật dựa trên kinh nghiệm</a:t>
            </a:r>
            <a:endParaRPr b="1" i="0" sz="5400" u="none" cap="small" strike="noStrike">
              <a:solidFill>
                <a:srgbClr val="FFA15D"/>
              </a:solidFill>
              <a:latin typeface="Calibri"/>
              <a:ea typeface="Calibri"/>
              <a:cs typeface="Calibri"/>
              <a:sym typeface="Calibri"/>
            </a:endParaRPr>
          </a:p>
        </p:txBody>
      </p:sp>
      <p:cxnSp>
        <p:nvCxnSpPr>
          <p:cNvPr id="393" name="Google Shape;393;g115e76f5ad1_0_704"/>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394" name="Google Shape;394;g115e76f5ad1_0_704"/>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115e76f5ad1_0_85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400" name="Google Shape;400;g115e76f5ad1_0_855"/>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lnSpcReduction="10000"/>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Kỹ thuật dựa trên kinh nghiệm phụ thuộc vào hiểu biết và năng lực của tester. Những kiến thức, kinh nghiệm của tester sẽ là cơ sở để thiết kế test case. Do đó, chất lượng của các test case dựa trên kinh nghiệm sẽ hoàn toàn phụ thuộc vào tester.</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Nhóm kỹ thuật này được chia thành 3 loại:</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Kiểm thử thăm dò</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Kiểm thử phỏng đoán lỗi</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Kiểm thử dựa trên danh mục kiểm tra</a:t>
            </a:r>
            <a:endParaRPr sz="3600">
              <a:solidFill>
                <a:srgbClr val="333333"/>
              </a:solidFill>
              <a:highlight>
                <a:schemeClr val="lt1"/>
              </a:highlight>
              <a:latin typeface="Quattrocento Sans"/>
              <a:ea typeface="Quattrocento Sans"/>
              <a:cs typeface="Quattrocento Sans"/>
              <a:sym typeface="Quattrocento Sans"/>
            </a:endParaRPr>
          </a:p>
        </p:txBody>
      </p:sp>
      <p:sp>
        <p:nvSpPr>
          <p:cNvPr id="401" name="Google Shape;401;g115e76f5ad1_0_855"/>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Kỹ thuật dựa trên kinh nghiệm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anim calcmode="lin" valueType="num">
                                      <p:cBhvr additive="base">
                                        <p:cTn dur="1000"/>
                                        <p:tgtEl>
                                          <p:spTgt spid="40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0">
                                            <p:txEl>
                                              <p:pRg end="1" st="1"/>
                                            </p:txEl>
                                          </p:spTgt>
                                        </p:tgtEl>
                                        <p:attrNameLst>
                                          <p:attrName>style.visibility</p:attrName>
                                        </p:attrNameLst>
                                      </p:cBhvr>
                                      <p:to>
                                        <p:strVal val="visible"/>
                                      </p:to>
                                    </p:set>
                                    <p:anim calcmode="lin" valueType="num">
                                      <p:cBhvr additive="base">
                                        <p:cTn dur="1000"/>
                                        <p:tgtEl>
                                          <p:spTgt spid="40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0">
                                            <p:txEl>
                                              <p:pRg end="2" st="2"/>
                                            </p:txEl>
                                          </p:spTgt>
                                        </p:tgtEl>
                                        <p:attrNameLst>
                                          <p:attrName>style.visibility</p:attrName>
                                        </p:attrNameLst>
                                      </p:cBhvr>
                                      <p:to>
                                        <p:strVal val="visible"/>
                                      </p:to>
                                    </p:set>
                                    <p:anim calcmode="lin" valueType="num">
                                      <p:cBhvr additive="base">
                                        <p:cTn dur="1000"/>
                                        <p:tgtEl>
                                          <p:spTgt spid="40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0">
                                            <p:txEl>
                                              <p:pRg end="3" st="3"/>
                                            </p:txEl>
                                          </p:spTgt>
                                        </p:tgtEl>
                                        <p:attrNameLst>
                                          <p:attrName>style.visibility</p:attrName>
                                        </p:attrNameLst>
                                      </p:cBhvr>
                                      <p:to>
                                        <p:strVal val="visible"/>
                                      </p:to>
                                    </p:set>
                                    <p:anim calcmode="lin" valueType="num">
                                      <p:cBhvr additive="base">
                                        <p:cTn dur="1000"/>
                                        <p:tgtEl>
                                          <p:spTgt spid="40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0">
                                            <p:txEl>
                                              <p:pRg end="4" st="4"/>
                                            </p:txEl>
                                          </p:spTgt>
                                        </p:tgtEl>
                                        <p:attrNameLst>
                                          <p:attrName>style.visibility</p:attrName>
                                        </p:attrNameLst>
                                      </p:cBhvr>
                                      <p:to>
                                        <p:strVal val="visible"/>
                                      </p:to>
                                    </p:set>
                                    <p:anim calcmode="lin" valueType="num">
                                      <p:cBhvr additive="base">
                                        <p:cTn dur="1000"/>
                                        <p:tgtEl>
                                          <p:spTgt spid="40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15e76f5ad1_0_86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407" name="Google Shape;407;g115e76f5ad1_0_861"/>
          <p:cNvSpPr txBox="1"/>
          <p:nvPr/>
        </p:nvSpPr>
        <p:spPr>
          <a:xfrm>
            <a:off x="617100" y="1701675"/>
            <a:ext cx="8769300" cy="3901200"/>
          </a:xfrm>
          <a:prstGeom prst="rect">
            <a:avLst/>
          </a:prstGeom>
          <a:noFill/>
          <a:ln>
            <a:noFill/>
          </a:ln>
        </p:spPr>
        <p:txBody>
          <a:bodyPr anchorCtr="0" anchor="t" bIns="45700" lIns="91425" spcFirstLastPara="1" rIns="91425" wrap="square" tIns="45700">
            <a:normAutofit lnSpcReduction="10000"/>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Đây là kỹ thuật test không cần chuẩn bị hay theo một lịch trình cụ thể. Khi thực hiện exploratory testing, tester sẽ vừa phân tích phần mềm, vừa thiết kế và thực thi kiểm thử. Ngoài ra, việc lên kế hoạch và lưu kết quả cũng diễn ra linh động trong quá trình kiểm thử.</a:t>
            </a:r>
            <a:endParaRPr sz="3700">
              <a:solidFill>
                <a:srgbClr val="333333"/>
              </a:solidFill>
              <a:highlight>
                <a:schemeClr val="lt1"/>
              </a:highlight>
              <a:latin typeface="Quattrocento Sans"/>
              <a:ea typeface="Quattrocento Sans"/>
              <a:cs typeface="Quattrocento Sans"/>
              <a:sym typeface="Quattrocento Sans"/>
            </a:endParaRPr>
          </a:p>
        </p:txBody>
      </p:sp>
      <p:sp>
        <p:nvSpPr>
          <p:cNvPr id="408" name="Google Shape;408;g115e76f5ad1_0_861"/>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Kiểm thử thăm dò</a:t>
            </a:r>
            <a:endParaRPr sz="4000">
              <a:solidFill>
                <a:schemeClr val="dk1"/>
              </a:solidFill>
              <a:latin typeface="Quattrocento Sans"/>
              <a:ea typeface="Quattrocento Sans"/>
              <a:cs typeface="Quattrocento Sans"/>
              <a:sym typeface="Quattrocento Sans"/>
            </a:endParaRPr>
          </a:p>
        </p:txBody>
      </p:sp>
      <p:pic>
        <p:nvPicPr>
          <p:cNvPr id="409" name="Google Shape;409;g115e76f5ad1_0_861"/>
          <p:cNvPicPr preferRelativeResize="0"/>
          <p:nvPr/>
        </p:nvPicPr>
        <p:blipFill>
          <a:blip r:embed="rId3">
            <a:alphaModFix/>
          </a:blip>
          <a:stretch>
            <a:fillRect/>
          </a:stretch>
        </p:blipFill>
        <p:spPr>
          <a:xfrm>
            <a:off x="9386500" y="2000250"/>
            <a:ext cx="2705100" cy="28575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anim calcmode="lin" valueType="num">
                                      <p:cBhvr additive="base">
                                        <p:cTn dur="1000"/>
                                        <p:tgtEl>
                                          <p:spTgt spid="40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15e76f5ad1_0_89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415" name="Google Shape;415;g115e76f5ad1_0_892"/>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Không phải là kiểm thử ngẫu nhiên nhưng nó là kiểm thử mang tính bộc phát với mục đích tìm được các lỗi</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Là một phương pháp tiếp cận. Những hành động bạn thực hiện tiếp theo được điều chỉnh bởi những gì bạn đang làm</a:t>
            </a:r>
            <a:endParaRPr sz="3600">
              <a:solidFill>
                <a:srgbClr val="333333"/>
              </a:solidFill>
              <a:highlight>
                <a:schemeClr val="lt1"/>
              </a:highlight>
              <a:latin typeface="Quattrocento Sans"/>
              <a:ea typeface="Quattrocento Sans"/>
              <a:cs typeface="Quattrocento Sans"/>
              <a:sym typeface="Quattrocento Sans"/>
            </a:endParaRPr>
          </a:p>
        </p:txBody>
      </p:sp>
      <p:sp>
        <p:nvSpPr>
          <p:cNvPr id="416" name="Google Shape;416;g115e76f5ad1_0_89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Đặc điểm kiểm thử thăm dò</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5">
                                            <p:txEl>
                                              <p:pRg end="0" st="0"/>
                                            </p:txEl>
                                          </p:spTgt>
                                        </p:tgtEl>
                                        <p:attrNameLst>
                                          <p:attrName>style.visibility</p:attrName>
                                        </p:attrNameLst>
                                      </p:cBhvr>
                                      <p:to>
                                        <p:strVal val="visible"/>
                                      </p:to>
                                    </p:set>
                                    <p:anim calcmode="lin" valueType="num">
                                      <p:cBhvr additive="base">
                                        <p:cTn dur="1000"/>
                                        <p:tgtEl>
                                          <p:spTgt spid="41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5">
                                            <p:txEl>
                                              <p:pRg end="1" st="1"/>
                                            </p:txEl>
                                          </p:spTgt>
                                        </p:tgtEl>
                                        <p:attrNameLst>
                                          <p:attrName>style.visibility</p:attrName>
                                        </p:attrNameLst>
                                      </p:cBhvr>
                                      <p:to>
                                        <p:strVal val="visible"/>
                                      </p:to>
                                    </p:set>
                                    <p:anim calcmode="lin" valueType="num">
                                      <p:cBhvr additive="base">
                                        <p:cTn dur="1000"/>
                                        <p:tgtEl>
                                          <p:spTgt spid="41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15e76f5ad1_0_333"/>
          <p:cNvSpPr/>
          <p:nvPr/>
        </p:nvSpPr>
        <p:spPr>
          <a:xfrm>
            <a:off x="3471675" y="3049625"/>
            <a:ext cx="8034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cap="small">
                <a:solidFill>
                  <a:srgbClr val="FFA15D"/>
                </a:solidFill>
                <a:latin typeface="Calibri"/>
                <a:ea typeface="Calibri"/>
                <a:cs typeface="Calibri"/>
                <a:sym typeface="Calibri"/>
              </a:rPr>
              <a:t>kỹ thuật kiểm thử hộp đen</a:t>
            </a:r>
            <a:endParaRPr b="1" i="0" sz="5400" u="none" cap="small" strike="noStrike">
              <a:solidFill>
                <a:srgbClr val="FFA15D"/>
              </a:solidFill>
              <a:latin typeface="Calibri"/>
              <a:ea typeface="Calibri"/>
              <a:cs typeface="Calibri"/>
              <a:sym typeface="Calibri"/>
            </a:endParaRPr>
          </a:p>
        </p:txBody>
      </p:sp>
      <p:cxnSp>
        <p:nvCxnSpPr>
          <p:cNvPr id="225" name="Google Shape;225;g115e76f5ad1_0_333"/>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26" name="Google Shape;226;g115e76f5ad1_0_333"/>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115e76f5ad1_0_86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422" name="Google Shape;422;g115e76f5ad1_0_868"/>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Nhóm kiểm thử là những người đã có kinh nghiệm.</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Việc kiểm thử lặp lại sớm là cần thiết</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Đó là những tính năng quan trọng, độ ưu tiên cao, nghiêm trọng.</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Những người kiểm thử mới được join vào trong team dự án.</a:t>
            </a:r>
            <a:endParaRPr sz="3600">
              <a:solidFill>
                <a:srgbClr val="333333"/>
              </a:solidFill>
              <a:highlight>
                <a:schemeClr val="lt1"/>
              </a:highlight>
              <a:latin typeface="Quattrocento Sans"/>
              <a:ea typeface="Quattrocento Sans"/>
              <a:cs typeface="Quattrocento Sans"/>
              <a:sym typeface="Quattrocento Sans"/>
            </a:endParaRPr>
          </a:p>
        </p:txBody>
      </p:sp>
      <p:sp>
        <p:nvSpPr>
          <p:cNvPr id="423" name="Google Shape;423;g115e76f5ad1_0_868"/>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Khi nào nên</a:t>
            </a:r>
            <a:r>
              <a:rPr lang="en-US" sz="4000">
                <a:solidFill>
                  <a:srgbClr val="333333"/>
                </a:solidFill>
                <a:highlight>
                  <a:schemeClr val="lt1"/>
                </a:highlight>
                <a:latin typeface="Quattrocento Sans"/>
                <a:ea typeface="Quattrocento Sans"/>
                <a:cs typeface="Quattrocento Sans"/>
                <a:sym typeface="Quattrocento Sans"/>
              </a:rPr>
              <a:t> kiểm thử thăm dò ?</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anim calcmode="lin" valueType="num">
                                      <p:cBhvr additive="base">
                                        <p:cTn dur="1000"/>
                                        <p:tgtEl>
                                          <p:spTgt spid="42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2">
                                            <p:txEl>
                                              <p:pRg end="1" st="1"/>
                                            </p:txEl>
                                          </p:spTgt>
                                        </p:tgtEl>
                                        <p:attrNameLst>
                                          <p:attrName>style.visibility</p:attrName>
                                        </p:attrNameLst>
                                      </p:cBhvr>
                                      <p:to>
                                        <p:strVal val="visible"/>
                                      </p:to>
                                    </p:set>
                                    <p:anim calcmode="lin" valueType="num">
                                      <p:cBhvr additive="base">
                                        <p:cTn dur="1000"/>
                                        <p:tgtEl>
                                          <p:spTgt spid="42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2">
                                            <p:txEl>
                                              <p:pRg end="2" st="2"/>
                                            </p:txEl>
                                          </p:spTgt>
                                        </p:tgtEl>
                                        <p:attrNameLst>
                                          <p:attrName>style.visibility</p:attrName>
                                        </p:attrNameLst>
                                      </p:cBhvr>
                                      <p:to>
                                        <p:strVal val="visible"/>
                                      </p:to>
                                    </p:set>
                                    <p:anim calcmode="lin" valueType="num">
                                      <p:cBhvr additive="base">
                                        <p:cTn dur="1000"/>
                                        <p:tgtEl>
                                          <p:spTgt spid="42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2">
                                            <p:txEl>
                                              <p:pRg end="3" st="3"/>
                                            </p:txEl>
                                          </p:spTgt>
                                        </p:tgtEl>
                                        <p:attrNameLst>
                                          <p:attrName>style.visibility</p:attrName>
                                        </p:attrNameLst>
                                      </p:cBhvr>
                                      <p:to>
                                        <p:strVal val="visible"/>
                                      </p:to>
                                    </p:set>
                                    <p:anim calcmode="lin" valueType="num">
                                      <p:cBhvr additive="base">
                                        <p:cTn dur="1000"/>
                                        <p:tgtEl>
                                          <p:spTgt spid="42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115e76f5ad1_0_87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429" name="Google Shape;429;g115e76f5ad1_0_877"/>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Hữu ích khi tài liệu yêu cầu không đầy đủ hoặc có phần nào đó không đầy đủ</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Nó liên quan đến quy trình điều tra giúp tìm kiếm nhiều lỗi hơn so với kiểm thử thông thường</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Giúp mở rộng tưởng tượng của người kiểm thử bởi việc thực hiện nhiều hơn các testcase, nâng cao hiệu suất của người kiểm thử</a:t>
            </a:r>
            <a:endParaRPr sz="3600">
              <a:solidFill>
                <a:srgbClr val="333333"/>
              </a:solidFill>
              <a:highlight>
                <a:schemeClr val="lt1"/>
              </a:highlight>
              <a:latin typeface="Quattrocento Sans"/>
              <a:ea typeface="Quattrocento Sans"/>
              <a:cs typeface="Quattrocento Sans"/>
              <a:sym typeface="Quattrocento Sans"/>
            </a:endParaRPr>
          </a:p>
        </p:txBody>
      </p:sp>
      <p:sp>
        <p:nvSpPr>
          <p:cNvPr id="430" name="Google Shape;430;g115e76f5ad1_0_877"/>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Ưu</a:t>
            </a:r>
            <a:r>
              <a:rPr lang="en-US" sz="4000">
                <a:solidFill>
                  <a:srgbClr val="333333"/>
                </a:solidFill>
                <a:highlight>
                  <a:schemeClr val="lt1"/>
                </a:highlight>
                <a:latin typeface="Quattrocento Sans"/>
                <a:ea typeface="Quattrocento Sans"/>
                <a:cs typeface="Quattrocento Sans"/>
                <a:sym typeface="Quattrocento Sans"/>
              </a:rPr>
              <a:t> điểm kiểm thử thăm dò</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9">
                                            <p:txEl>
                                              <p:pRg end="0" st="0"/>
                                            </p:txEl>
                                          </p:spTgt>
                                        </p:tgtEl>
                                        <p:attrNameLst>
                                          <p:attrName>style.visibility</p:attrName>
                                        </p:attrNameLst>
                                      </p:cBhvr>
                                      <p:to>
                                        <p:strVal val="visible"/>
                                      </p:to>
                                    </p:set>
                                    <p:anim calcmode="lin" valueType="num">
                                      <p:cBhvr additive="base">
                                        <p:cTn dur="1000"/>
                                        <p:tgtEl>
                                          <p:spTgt spid="42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9">
                                            <p:txEl>
                                              <p:pRg end="1" st="1"/>
                                            </p:txEl>
                                          </p:spTgt>
                                        </p:tgtEl>
                                        <p:attrNameLst>
                                          <p:attrName>style.visibility</p:attrName>
                                        </p:attrNameLst>
                                      </p:cBhvr>
                                      <p:to>
                                        <p:strVal val="visible"/>
                                      </p:to>
                                    </p:set>
                                    <p:anim calcmode="lin" valueType="num">
                                      <p:cBhvr additive="base">
                                        <p:cTn dur="1000"/>
                                        <p:tgtEl>
                                          <p:spTgt spid="42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9">
                                            <p:txEl>
                                              <p:pRg end="2" st="2"/>
                                            </p:txEl>
                                          </p:spTgt>
                                        </p:tgtEl>
                                        <p:attrNameLst>
                                          <p:attrName>style.visibility</p:attrName>
                                        </p:attrNameLst>
                                      </p:cBhvr>
                                      <p:to>
                                        <p:strVal val="visible"/>
                                      </p:to>
                                    </p:set>
                                    <p:anim calcmode="lin" valueType="num">
                                      <p:cBhvr additive="base">
                                        <p:cTn dur="1000"/>
                                        <p:tgtEl>
                                          <p:spTgt spid="42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115e76f5ad1_0_88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436" name="Google Shape;436;g115e76f5ad1_0_883"/>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Hoàn toàn phụ thuộc vào kĩ năng của người kiểm thử</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Bị giới hạn bởi kiến thức trong phạm vi đó của người kiểm thử</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Không phù hợp khi thời gian test dài</a:t>
            </a:r>
            <a:endParaRPr sz="3600">
              <a:solidFill>
                <a:srgbClr val="333333"/>
              </a:solidFill>
              <a:highlight>
                <a:schemeClr val="lt1"/>
              </a:highlight>
              <a:latin typeface="Quattrocento Sans"/>
              <a:ea typeface="Quattrocento Sans"/>
              <a:cs typeface="Quattrocento Sans"/>
              <a:sym typeface="Quattrocento Sans"/>
            </a:endParaRPr>
          </a:p>
        </p:txBody>
      </p:sp>
      <p:sp>
        <p:nvSpPr>
          <p:cNvPr id="437" name="Google Shape;437;g115e76f5ad1_0_883"/>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Nhược </a:t>
            </a:r>
            <a:r>
              <a:rPr lang="en-US" sz="4000">
                <a:solidFill>
                  <a:srgbClr val="333333"/>
                </a:solidFill>
                <a:highlight>
                  <a:schemeClr val="lt1"/>
                </a:highlight>
                <a:latin typeface="Quattrocento Sans"/>
                <a:ea typeface="Quattrocento Sans"/>
                <a:cs typeface="Quattrocento Sans"/>
                <a:sym typeface="Quattrocento Sans"/>
              </a:rPr>
              <a:t>điểm kiểm thử thăm dò</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anim calcmode="lin" valueType="num">
                                      <p:cBhvr additive="base">
                                        <p:cTn dur="1000"/>
                                        <p:tgtEl>
                                          <p:spTgt spid="43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anim calcmode="lin" valueType="num">
                                      <p:cBhvr additive="base">
                                        <p:cTn dur="1000"/>
                                        <p:tgtEl>
                                          <p:spTgt spid="43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6">
                                            <p:txEl>
                                              <p:pRg end="2" st="2"/>
                                            </p:txEl>
                                          </p:spTgt>
                                        </p:tgtEl>
                                        <p:attrNameLst>
                                          <p:attrName>style.visibility</p:attrName>
                                        </p:attrNameLst>
                                      </p:cBhvr>
                                      <p:to>
                                        <p:strVal val="visible"/>
                                      </p:to>
                                    </p:set>
                                    <p:anim calcmode="lin" valueType="num">
                                      <p:cBhvr additive="base">
                                        <p:cTn dur="1000"/>
                                        <p:tgtEl>
                                          <p:spTgt spid="43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115e76f5ad1_0_89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443" name="Google Shape;443;g115e76f5ad1_0_899"/>
          <p:cNvSpPr txBox="1"/>
          <p:nvPr/>
        </p:nvSpPr>
        <p:spPr>
          <a:xfrm>
            <a:off x="398825" y="1610250"/>
            <a:ext cx="7987200" cy="51564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Đoán lỗi (Error Guessing) là một kỹ thuật kiểm thử phần mềm, về cơ bản, đây là một kỹ thuật kiểm thử dựa trên kinh nghiệm để đưa ra một phỏng đoán có chứng cứ về các lỗi có thể xảy ra của phần mềm. Kỹ thuật này nhất thiết đòi hỏi tester có năng khiếu và kinh nghiệm.</a:t>
            </a:r>
            <a:endParaRPr sz="3700">
              <a:solidFill>
                <a:srgbClr val="333333"/>
              </a:solidFill>
              <a:highlight>
                <a:schemeClr val="lt1"/>
              </a:highlight>
              <a:latin typeface="Quattrocento Sans"/>
              <a:ea typeface="Quattrocento Sans"/>
              <a:cs typeface="Quattrocento Sans"/>
              <a:sym typeface="Quattrocento Sans"/>
            </a:endParaRPr>
          </a:p>
        </p:txBody>
      </p:sp>
      <p:sp>
        <p:nvSpPr>
          <p:cNvPr id="444" name="Google Shape;444;g115e76f5ad1_0_899"/>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Kiểm thử phỏng đoán</a:t>
            </a:r>
            <a:endParaRPr sz="4000">
              <a:solidFill>
                <a:schemeClr val="dk1"/>
              </a:solidFill>
              <a:latin typeface="Quattrocento Sans"/>
              <a:ea typeface="Quattrocento Sans"/>
              <a:cs typeface="Quattrocento Sans"/>
              <a:sym typeface="Quattrocento Sans"/>
            </a:endParaRPr>
          </a:p>
        </p:txBody>
      </p:sp>
      <p:pic>
        <p:nvPicPr>
          <p:cNvPr id="445" name="Google Shape;445;g115e76f5ad1_0_899"/>
          <p:cNvPicPr preferRelativeResize="0"/>
          <p:nvPr/>
        </p:nvPicPr>
        <p:blipFill>
          <a:blip r:embed="rId3">
            <a:alphaModFix/>
          </a:blip>
          <a:stretch>
            <a:fillRect/>
          </a:stretch>
        </p:blipFill>
        <p:spPr>
          <a:xfrm>
            <a:off x="8258675" y="1912550"/>
            <a:ext cx="3810000" cy="28575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anim calcmode="lin" valueType="num">
                                      <p:cBhvr additive="base">
                                        <p:cTn dur="1000"/>
                                        <p:tgtEl>
                                          <p:spTgt spid="44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115e76f5ad1_0_92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451" name="Google Shape;451;g115e76f5ad1_0_929"/>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Bài học rút ra từ các lần kiểm thử phần mềm trước, các lỗi thường gặp,...</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Trực giác kiểm thử</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Có kiến thức liên quan, hiểu rõ về hệ thống</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Tập trung test theo từng phần, từng chức năng sẽ giúp tester chú trọng và lý giải những vấn đề xảy ra ở vùng nào.</a:t>
            </a:r>
            <a:endParaRPr sz="3600">
              <a:solidFill>
                <a:srgbClr val="333333"/>
              </a:solidFill>
              <a:highlight>
                <a:schemeClr val="lt1"/>
              </a:highlight>
              <a:latin typeface="Quattrocento Sans"/>
              <a:ea typeface="Quattrocento Sans"/>
              <a:cs typeface="Quattrocento Sans"/>
              <a:sym typeface="Quattrocento Sans"/>
            </a:endParaRPr>
          </a:p>
        </p:txBody>
      </p:sp>
      <p:sp>
        <p:nvSpPr>
          <p:cNvPr id="452" name="Google Shape;452;g115e76f5ad1_0_929"/>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Đặc điểm kiểm thử phỏng đoán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1">
                                            <p:txEl>
                                              <p:pRg end="0" st="0"/>
                                            </p:txEl>
                                          </p:spTgt>
                                        </p:tgtEl>
                                        <p:attrNameLst>
                                          <p:attrName>style.visibility</p:attrName>
                                        </p:attrNameLst>
                                      </p:cBhvr>
                                      <p:to>
                                        <p:strVal val="visible"/>
                                      </p:to>
                                    </p:set>
                                    <p:anim calcmode="lin" valueType="num">
                                      <p:cBhvr additive="base">
                                        <p:cTn dur="1000"/>
                                        <p:tgtEl>
                                          <p:spTgt spid="45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1">
                                            <p:txEl>
                                              <p:pRg end="1" st="1"/>
                                            </p:txEl>
                                          </p:spTgt>
                                        </p:tgtEl>
                                        <p:attrNameLst>
                                          <p:attrName>style.visibility</p:attrName>
                                        </p:attrNameLst>
                                      </p:cBhvr>
                                      <p:to>
                                        <p:strVal val="visible"/>
                                      </p:to>
                                    </p:set>
                                    <p:anim calcmode="lin" valueType="num">
                                      <p:cBhvr additive="base">
                                        <p:cTn dur="1000"/>
                                        <p:tgtEl>
                                          <p:spTgt spid="45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1">
                                            <p:txEl>
                                              <p:pRg end="2" st="2"/>
                                            </p:txEl>
                                          </p:spTgt>
                                        </p:tgtEl>
                                        <p:attrNameLst>
                                          <p:attrName>style.visibility</p:attrName>
                                        </p:attrNameLst>
                                      </p:cBhvr>
                                      <p:to>
                                        <p:strVal val="visible"/>
                                      </p:to>
                                    </p:set>
                                    <p:anim calcmode="lin" valueType="num">
                                      <p:cBhvr additive="base">
                                        <p:cTn dur="1000"/>
                                        <p:tgtEl>
                                          <p:spTgt spid="45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1">
                                            <p:txEl>
                                              <p:pRg end="3" st="3"/>
                                            </p:txEl>
                                          </p:spTgt>
                                        </p:tgtEl>
                                        <p:attrNameLst>
                                          <p:attrName>style.visibility</p:attrName>
                                        </p:attrNameLst>
                                      </p:cBhvr>
                                      <p:to>
                                        <p:strVal val="visible"/>
                                      </p:to>
                                    </p:set>
                                    <p:anim calcmode="lin" valueType="num">
                                      <p:cBhvr additive="base">
                                        <p:cTn dur="1000"/>
                                        <p:tgtEl>
                                          <p:spTgt spid="45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15e76f5ad1_0_92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458" name="Google Shape;458;g115e76f5ad1_0_922"/>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Kỹ thuật này có thể được sử dụng ở bất kỳ cấp độ kiểm thử nào, được vận dụng khi thiết kế test case, trong suốt quá trình thực hiện kiểm thử khi hầu hết kỹ thuật kiểm thử chính thức đã được áp dụng.</a:t>
            </a:r>
            <a:endParaRPr sz="3600">
              <a:solidFill>
                <a:srgbClr val="333333"/>
              </a:solidFill>
              <a:highlight>
                <a:schemeClr val="lt1"/>
              </a:highlight>
              <a:latin typeface="Quattrocento Sans"/>
              <a:ea typeface="Quattrocento Sans"/>
              <a:cs typeface="Quattrocento Sans"/>
              <a:sym typeface="Quattrocento Sans"/>
            </a:endParaRPr>
          </a:p>
        </p:txBody>
      </p:sp>
      <p:sp>
        <p:nvSpPr>
          <p:cNvPr id="459" name="Google Shape;459;g115e76f5ad1_0_92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Khi nào nên kiểm thử phỏng đoán ?</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8">
                                            <p:txEl>
                                              <p:pRg end="0" st="0"/>
                                            </p:txEl>
                                          </p:spTgt>
                                        </p:tgtEl>
                                        <p:attrNameLst>
                                          <p:attrName>style.visibility</p:attrName>
                                        </p:attrNameLst>
                                      </p:cBhvr>
                                      <p:to>
                                        <p:strVal val="visible"/>
                                      </p:to>
                                    </p:set>
                                    <p:anim calcmode="lin" valueType="num">
                                      <p:cBhvr additive="base">
                                        <p:cTn dur="1000"/>
                                        <p:tgtEl>
                                          <p:spTgt spid="45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115e76f5ad1_0_90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465" name="Google Shape;465;g115e76f5ad1_0_908"/>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lnSpcReduction="10000"/>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Error Guessing đã chứng minh được hiệu quả khi sử dụng kết hợp với các kỹ thuật kiểm thử phần mềm chính thức khác.</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Kỹ thuật này giúp phát hiện ra những lỗi không mô tả trong tài liệu spec, hay các kỹ thuật kiểm thử chính thức sẽ không thấy được. Do đó, tester có kinh nghiệm tiết kiệm rất nhiều thời gian và công sức.</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Rất hữu ích để đoán các vùng có vấn đề của phần mềm.</a:t>
            </a:r>
            <a:endParaRPr sz="3600">
              <a:solidFill>
                <a:srgbClr val="333333"/>
              </a:solidFill>
              <a:highlight>
                <a:schemeClr val="lt1"/>
              </a:highlight>
              <a:latin typeface="Quattrocento Sans"/>
              <a:ea typeface="Quattrocento Sans"/>
              <a:cs typeface="Quattrocento Sans"/>
              <a:sym typeface="Quattrocento Sans"/>
            </a:endParaRPr>
          </a:p>
        </p:txBody>
      </p:sp>
      <p:sp>
        <p:nvSpPr>
          <p:cNvPr id="466" name="Google Shape;466;g115e76f5ad1_0_908"/>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Ưu điểm kiểm thử phỏng đoán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anim calcmode="lin" valueType="num">
                                      <p:cBhvr additive="base">
                                        <p:cTn dur="1000"/>
                                        <p:tgtEl>
                                          <p:spTgt spid="46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anim calcmode="lin" valueType="num">
                                      <p:cBhvr additive="base">
                                        <p:cTn dur="1000"/>
                                        <p:tgtEl>
                                          <p:spTgt spid="46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5">
                                            <p:txEl>
                                              <p:pRg end="2" st="2"/>
                                            </p:txEl>
                                          </p:spTgt>
                                        </p:tgtEl>
                                        <p:attrNameLst>
                                          <p:attrName>style.visibility</p:attrName>
                                        </p:attrNameLst>
                                      </p:cBhvr>
                                      <p:to>
                                        <p:strVal val="visible"/>
                                      </p:to>
                                    </p:set>
                                    <p:anim calcmode="lin" valueType="num">
                                      <p:cBhvr additive="base">
                                        <p:cTn dur="1000"/>
                                        <p:tgtEl>
                                          <p:spTgt spid="46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115e76f5ad1_0_91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472" name="Google Shape;472;g115e76f5ad1_0_914"/>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Những tester có kinh nghiệm mới có thể thực hiện kỹ thuật kiểm thử này. Bạn có thể làm được điều đó bằng cách làm mới.</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Đôi khi quá lan man trong đoán lỗi dẫn tới mất nhiều thời gian thiết kết testcase và thực hiện test nhưng không thấy bug, chưa đạt hiệu quả cao.</a:t>
            </a:r>
            <a:endParaRPr sz="3600">
              <a:solidFill>
                <a:srgbClr val="333333"/>
              </a:solidFill>
              <a:highlight>
                <a:schemeClr val="lt1"/>
              </a:highlight>
              <a:latin typeface="Quattrocento Sans"/>
              <a:ea typeface="Quattrocento Sans"/>
              <a:cs typeface="Quattrocento Sans"/>
              <a:sym typeface="Quattrocento Sans"/>
            </a:endParaRPr>
          </a:p>
        </p:txBody>
      </p:sp>
      <p:sp>
        <p:nvSpPr>
          <p:cNvPr id="473" name="Google Shape;473;g115e76f5ad1_0_914"/>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Nhược điểm kiểm thử phỏng đoán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anim calcmode="lin" valueType="num">
                                      <p:cBhvr additive="base">
                                        <p:cTn dur="1000"/>
                                        <p:tgtEl>
                                          <p:spTgt spid="47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anim calcmode="lin" valueType="num">
                                      <p:cBhvr additive="base">
                                        <p:cTn dur="1000"/>
                                        <p:tgtEl>
                                          <p:spTgt spid="47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117e7af2cce_0_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479" name="Google Shape;479;g117e7af2cce_0_0"/>
          <p:cNvSpPr txBox="1"/>
          <p:nvPr/>
        </p:nvSpPr>
        <p:spPr>
          <a:xfrm>
            <a:off x="398825" y="1610250"/>
            <a:ext cx="7987200" cy="51564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Kiểm thử dựa trên danh mục kiểm tra(Checklist base testing) là kiểm thử dựa trên kinh nghiệm, nhưng kinh nghiệm đó đã được tổng kết và ghi chép thành một danh mục kiểm tra(Checklist).</a:t>
            </a:r>
            <a:endParaRPr sz="3700">
              <a:solidFill>
                <a:srgbClr val="333333"/>
              </a:solidFill>
              <a:highlight>
                <a:schemeClr val="lt1"/>
              </a:highlight>
              <a:latin typeface="Quattrocento Sans"/>
              <a:ea typeface="Quattrocento Sans"/>
              <a:cs typeface="Quattrocento Sans"/>
              <a:sym typeface="Quattrocento Sans"/>
            </a:endParaRPr>
          </a:p>
        </p:txBody>
      </p:sp>
      <p:sp>
        <p:nvSpPr>
          <p:cNvPr id="480" name="Google Shape;480;g117e7af2cce_0_0"/>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Kiểm thử dựa trên danh mục kiểm tra</a:t>
            </a:r>
            <a:endParaRPr sz="4000">
              <a:solidFill>
                <a:schemeClr val="dk1"/>
              </a:solidFill>
              <a:latin typeface="Quattrocento Sans"/>
              <a:ea typeface="Quattrocento Sans"/>
              <a:cs typeface="Quattrocento Sans"/>
              <a:sym typeface="Quattrocento Sans"/>
            </a:endParaRPr>
          </a:p>
        </p:txBody>
      </p:sp>
      <p:pic>
        <p:nvPicPr>
          <p:cNvPr id="481" name="Google Shape;481;g117e7af2cce_0_0"/>
          <p:cNvPicPr preferRelativeResize="0"/>
          <p:nvPr/>
        </p:nvPicPr>
        <p:blipFill>
          <a:blip r:embed="rId3">
            <a:alphaModFix/>
          </a:blip>
          <a:stretch>
            <a:fillRect/>
          </a:stretch>
        </p:blipFill>
        <p:spPr>
          <a:xfrm>
            <a:off x="8122575" y="2199200"/>
            <a:ext cx="4069424" cy="231217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anim calcmode="lin" valueType="num">
                                      <p:cBhvr additive="base">
                                        <p:cTn dur="1000"/>
                                        <p:tgtEl>
                                          <p:spTgt spid="47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117e7af2cce_0_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487" name="Google Shape;487;g117e7af2cce_0_8"/>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Kinh nghiệm của kiểm thử viên </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Đã thu thập kiến thức/ thông tin quan trọng từ phía người dùng </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Hiểu biết về lý do và cách thức mà phần mềm không đạt.</a:t>
            </a:r>
            <a:endParaRPr sz="3600">
              <a:solidFill>
                <a:srgbClr val="333333"/>
              </a:solidFill>
              <a:highlight>
                <a:schemeClr val="lt1"/>
              </a:highlight>
              <a:latin typeface="Quattrocento Sans"/>
              <a:ea typeface="Quattrocento Sans"/>
              <a:cs typeface="Quattrocento Sans"/>
              <a:sym typeface="Quattrocento Sans"/>
            </a:endParaRPr>
          </a:p>
        </p:txBody>
      </p:sp>
      <p:sp>
        <p:nvSpPr>
          <p:cNvPr id="488" name="Google Shape;488;g117e7af2cce_0_8"/>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Vậy danh mục kiểm tra dựa vào đâu ?</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 calcmode="lin" valueType="num">
                                      <p:cBhvr additive="base">
                                        <p:cTn dur="1000"/>
                                        <p:tgtEl>
                                          <p:spTgt spid="48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 calcmode="lin" valueType="num">
                                      <p:cBhvr additive="base">
                                        <p:cTn dur="1000"/>
                                        <p:tgtEl>
                                          <p:spTgt spid="48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anim calcmode="lin" valueType="num">
                                      <p:cBhvr additive="base">
                                        <p:cTn dur="1000"/>
                                        <p:tgtEl>
                                          <p:spTgt spid="48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15e76f5ad1_0_43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a:t>
            </a:r>
            <a:r>
              <a:rPr lang="en-US"/>
              <a:t>test techniques</a:t>
            </a:r>
            <a:endParaRPr/>
          </a:p>
        </p:txBody>
      </p:sp>
      <p:sp>
        <p:nvSpPr>
          <p:cNvPr id="232" name="Google Shape;232;g115e76f5ad1_0_436"/>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Kỹ thuật phân vùng tương đương - Equiᴠalence Claѕѕ Partitioning</a:t>
            </a:r>
            <a:endParaRPr sz="3700">
              <a:solidFill>
                <a:srgbClr val="333333"/>
              </a:solidFill>
              <a:highlight>
                <a:schemeClr val="lt1"/>
              </a:highlight>
              <a:latin typeface="Quattrocento Sans"/>
              <a:ea typeface="Quattrocento Sans"/>
              <a:cs typeface="Quattrocento Sans"/>
              <a:sym typeface="Quattrocento Sans"/>
            </a:endParaRPr>
          </a:p>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Kỹ thuật phân tích giá trị biên - Boundarу ᴠalue analуѕiѕ</a:t>
            </a:r>
            <a:endParaRPr sz="3700">
              <a:solidFill>
                <a:srgbClr val="333333"/>
              </a:solidFill>
              <a:highlight>
                <a:schemeClr val="lt1"/>
              </a:highlight>
              <a:latin typeface="Quattrocento Sans"/>
              <a:ea typeface="Quattrocento Sans"/>
              <a:cs typeface="Quattrocento Sans"/>
              <a:sym typeface="Quattrocento Sans"/>
            </a:endParaRPr>
          </a:p>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Kỹ thuật bảng quyết định - Deciѕion Tableѕ</a:t>
            </a:r>
            <a:endParaRPr sz="2741">
              <a:solidFill>
                <a:srgbClr val="333333"/>
              </a:solidFill>
              <a:highlight>
                <a:schemeClr val="lt1"/>
              </a:highlight>
              <a:latin typeface="Quattrocento Sans"/>
              <a:ea typeface="Quattrocento Sans"/>
              <a:cs typeface="Quattrocento Sans"/>
              <a:sym typeface="Quattrocento Sans"/>
            </a:endParaRPr>
          </a:p>
        </p:txBody>
      </p:sp>
      <p:sp>
        <p:nvSpPr>
          <p:cNvPr id="233" name="Google Shape;233;g115e76f5ad1_0_436"/>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Kỹ thuật kiểm thử hộp đen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 calcmode="lin" valueType="num">
                                      <p:cBhvr additive="base">
                                        <p:cTn dur="1000"/>
                                        <p:tgtEl>
                                          <p:spTgt spid="23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 calcmode="lin" valueType="num">
                                      <p:cBhvr additive="base">
                                        <p:cTn dur="1000"/>
                                        <p:tgtEl>
                                          <p:spTgt spid="23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 calcmode="lin" valueType="num">
                                      <p:cBhvr additive="base">
                                        <p:cTn dur="1000"/>
                                        <p:tgtEl>
                                          <p:spTgt spid="23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117e7af2cce_0_2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494" name="Google Shape;494;g117e7af2cce_0_29"/>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Khi không có đủ thời gian viết test case</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Dùng để training</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Dùng để xác nhận review trước khi bắt tay vào phát triển test case</a:t>
            </a:r>
            <a:endParaRPr sz="3600">
              <a:solidFill>
                <a:srgbClr val="333333"/>
              </a:solidFill>
              <a:highlight>
                <a:schemeClr val="lt1"/>
              </a:highlight>
              <a:latin typeface="Quattrocento Sans"/>
              <a:ea typeface="Quattrocento Sans"/>
              <a:cs typeface="Quattrocento Sans"/>
              <a:sym typeface="Quattrocento Sans"/>
            </a:endParaRPr>
          </a:p>
        </p:txBody>
      </p:sp>
      <p:sp>
        <p:nvSpPr>
          <p:cNvPr id="495" name="Google Shape;495;g117e7af2cce_0_29"/>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Khi nào nên sử dụng checklist</a:t>
            </a:r>
            <a:r>
              <a:rPr lang="en-US" sz="4000">
                <a:solidFill>
                  <a:srgbClr val="333333"/>
                </a:solidFill>
                <a:highlight>
                  <a:schemeClr val="lt1"/>
                </a:highlight>
                <a:latin typeface="Quattrocento Sans"/>
                <a:ea typeface="Quattrocento Sans"/>
                <a:cs typeface="Quattrocento Sans"/>
                <a:sym typeface="Quattrocento Sans"/>
              </a:rPr>
              <a:t>?</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 calcmode="lin" valueType="num">
                                      <p:cBhvr additive="base">
                                        <p:cTn dur="1000"/>
                                        <p:tgtEl>
                                          <p:spTgt spid="49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 calcmode="lin" valueType="num">
                                      <p:cBhvr additive="base">
                                        <p:cTn dur="1000"/>
                                        <p:tgtEl>
                                          <p:spTgt spid="49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 calcmode="lin" valueType="num">
                                      <p:cBhvr additive="base">
                                        <p:cTn dur="1000"/>
                                        <p:tgtEl>
                                          <p:spTgt spid="49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117e7af2cce_0_1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501" name="Google Shape;501;g117e7af2cce_0_15"/>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lnSpcReduction="20000"/>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Ngắn gọn, đảm bảo tính đúng đắn, chính xác cho phần mềm kiểm thử</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Giúp tester nhìn thấy rõ và bao quát quy trình kiểm tra</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Mất ít thời gian phù hợp những dự án có specs thay đổi nhiều, lượng công việc lớn</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Kết quả phân tích (Tiến độ công việc, tình trạng hoàn thành) là rất dễ dàng</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Rất linh hoạt (Bạn có thể thêm hoặc bỏ các mục không cần thiết)</a:t>
            </a:r>
            <a:endParaRPr sz="3600">
              <a:solidFill>
                <a:srgbClr val="333333"/>
              </a:solidFill>
              <a:highlight>
                <a:schemeClr val="lt1"/>
              </a:highlight>
              <a:latin typeface="Quattrocento Sans"/>
              <a:ea typeface="Quattrocento Sans"/>
              <a:cs typeface="Quattrocento Sans"/>
              <a:sym typeface="Quattrocento Sans"/>
            </a:endParaRPr>
          </a:p>
        </p:txBody>
      </p:sp>
      <p:sp>
        <p:nvSpPr>
          <p:cNvPr id="502" name="Google Shape;502;g117e7af2cce_0_15"/>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Ưu điểm kiểm thử dựa trên checklist</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1">
                                            <p:txEl>
                                              <p:pRg end="0" st="0"/>
                                            </p:txEl>
                                          </p:spTgt>
                                        </p:tgtEl>
                                        <p:attrNameLst>
                                          <p:attrName>style.visibility</p:attrName>
                                        </p:attrNameLst>
                                      </p:cBhvr>
                                      <p:to>
                                        <p:strVal val="visible"/>
                                      </p:to>
                                    </p:set>
                                    <p:anim calcmode="lin" valueType="num">
                                      <p:cBhvr additive="base">
                                        <p:cTn dur="1000"/>
                                        <p:tgtEl>
                                          <p:spTgt spid="50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1">
                                            <p:txEl>
                                              <p:pRg end="1" st="1"/>
                                            </p:txEl>
                                          </p:spTgt>
                                        </p:tgtEl>
                                        <p:attrNameLst>
                                          <p:attrName>style.visibility</p:attrName>
                                        </p:attrNameLst>
                                      </p:cBhvr>
                                      <p:to>
                                        <p:strVal val="visible"/>
                                      </p:to>
                                    </p:set>
                                    <p:anim calcmode="lin" valueType="num">
                                      <p:cBhvr additive="base">
                                        <p:cTn dur="1000"/>
                                        <p:tgtEl>
                                          <p:spTgt spid="50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1">
                                            <p:txEl>
                                              <p:pRg end="2" st="2"/>
                                            </p:txEl>
                                          </p:spTgt>
                                        </p:tgtEl>
                                        <p:attrNameLst>
                                          <p:attrName>style.visibility</p:attrName>
                                        </p:attrNameLst>
                                      </p:cBhvr>
                                      <p:to>
                                        <p:strVal val="visible"/>
                                      </p:to>
                                    </p:set>
                                    <p:anim calcmode="lin" valueType="num">
                                      <p:cBhvr additive="base">
                                        <p:cTn dur="1000"/>
                                        <p:tgtEl>
                                          <p:spTgt spid="50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1">
                                            <p:txEl>
                                              <p:pRg end="3" st="3"/>
                                            </p:txEl>
                                          </p:spTgt>
                                        </p:tgtEl>
                                        <p:attrNameLst>
                                          <p:attrName>style.visibility</p:attrName>
                                        </p:attrNameLst>
                                      </p:cBhvr>
                                      <p:to>
                                        <p:strVal val="visible"/>
                                      </p:to>
                                    </p:set>
                                    <p:anim calcmode="lin" valueType="num">
                                      <p:cBhvr additive="base">
                                        <p:cTn dur="1000"/>
                                        <p:tgtEl>
                                          <p:spTgt spid="50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1">
                                            <p:txEl>
                                              <p:pRg end="4" st="4"/>
                                            </p:txEl>
                                          </p:spTgt>
                                        </p:tgtEl>
                                        <p:attrNameLst>
                                          <p:attrName>style.visibility</p:attrName>
                                        </p:attrNameLst>
                                      </p:cBhvr>
                                      <p:to>
                                        <p:strVal val="visible"/>
                                      </p:to>
                                    </p:set>
                                    <p:anim calcmode="lin" valueType="num">
                                      <p:cBhvr additive="base">
                                        <p:cTn dur="1000"/>
                                        <p:tgtEl>
                                          <p:spTgt spid="50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117e7af2cce_0_2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experience base techniques</a:t>
            </a:r>
            <a:endParaRPr/>
          </a:p>
        </p:txBody>
      </p:sp>
      <p:sp>
        <p:nvSpPr>
          <p:cNvPr id="508" name="Google Shape;508;g117e7af2cce_0_21"/>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Việc chọn lọc case sẽ khó khăn nếu không nắm rõ yêu cầu của hệ thống.</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Kiểm thử viên cần khả năng nhìn nhận để thực hiện được nhiều case test dựa trên các hạng mục ở checklist</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Sẽ khó khăn cho những bạn kiểm thử viên mới vì trong checklist không có thao tác rõ ràng</a:t>
            </a:r>
            <a:endParaRPr sz="3600">
              <a:solidFill>
                <a:srgbClr val="333333"/>
              </a:solidFill>
              <a:highlight>
                <a:schemeClr val="lt1"/>
              </a:highlight>
              <a:latin typeface="Quattrocento Sans"/>
              <a:ea typeface="Quattrocento Sans"/>
              <a:cs typeface="Quattrocento Sans"/>
              <a:sym typeface="Quattrocento Sans"/>
            </a:endParaRPr>
          </a:p>
        </p:txBody>
      </p:sp>
      <p:sp>
        <p:nvSpPr>
          <p:cNvPr id="509" name="Google Shape;509;g117e7af2cce_0_21"/>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Nhược điểm kiểm thử dựa trên checklist</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8">
                                            <p:txEl>
                                              <p:pRg end="0" st="0"/>
                                            </p:txEl>
                                          </p:spTgt>
                                        </p:tgtEl>
                                        <p:attrNameLst>
                                          <p:attrName>style.visibility</p:attrName>
                                        </p:attrNameLst>
                                      </p:cBhvr>
                                      <p:to>
                                        <p:strVal val="visible"/>
                                      </p:to>
                                    </p:set>
                                    <p:anim calcmode="lin" valueType="num">
                                      <p:cBhvr additive="base">
                                        <p:cTn dur="1000"/>
                                        <p:tgtEl>
                                          <p:spTgt spid="50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8">
                                            <p:txEl>
                                              <p:pRg end="1" st="1"/>
                                            </p:txEl>
                                          </p:spTgt>
                                        </p:tgtEl>
                                        <p:attrNameLst>
                                          <p:attrName>style.visibility</p:attrName>
                                        </p:attrNameLst>
                                      </p:cBhvr>
                                      <p:to>
                                        <p:strVal val="visible"/>
                                      </p:to>
                                    </p:set>
                                    <p:anim calcmode="lin" valueType="num">
                                      <p:cBhvr additive="base">
                                        <p:cTn dur="1000"/>
                                        <p:tgtEl>
                                          <p:spTgt spid="50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8">
                                            <p:txEl>
                                              <p:pRg end="2" st="2"/>
                                            </p:txEl>
                                          </p:spTgt>
                                        </p:tgtEl>
                                        <p:attrNameLst>
                                          <p:attrName>style.visibility</p:attrName>
                                        </p:attrNameLst>
                                      </p:cBhvr>
                                      <p:to>
                                        <p:strVal val="visible"/>
                                      </p:to>
                                    </p:set>
                                    <p:anim calcmode="lin" valueType="num">
                                      <p:cBhvr additive="base">
                                        <p:cTn dur="1000"/>
                                        <p:tgtEl>
                                          <p:spTgt spid="50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115e76f5ad1_0_71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515" name="Google Shape;515;g115e76f5ad1_0_71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516" name="Google Shape;516;g115e76f5ad1_0_71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7" name="Google Shape;517;g115e76f5ad1_0_71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g115e76f5ad1_0_710"/>
          <p:cNvSpPr txBox="1"/>
          <p:nvPr/>
        </p:nvSpPr>
        <p:spPr>
          <a:xfrm>
            <a:off x="894600" y="2067600"/>
            <a:ext cx="8294700" cy="4257000"/>
          </a:xfrm>
          <a:prstGeom prst="rect">
            <a:avLst/>
          </a:prstGeom>
          <a:noFill/>
          <a:ln>
            <a:noFill/>
          </a:ln>
        </p:spPr>
        <p:txBody>
          <a:bodyPr anchorCtr="0" anchor="t" bIns="45700" lIns="91425" spcFirstLastPara="1" rIns="91425" wrap="square" tIns="45700">
            <a:noAutofit/>
          </a:bodyPr>
          <a:lstStyle/>
          <a:p>
            <a:pPr indent="-438150" lvl="0" marL="457200" rtl="0" algn="l">
              <a:lnSpc>
                <a:spcPct val="115000"/>
              </a:lnSpc>
              <a:spcBef>
                <a:spcPts val="0"/>
              </a:spcBef>
              <a:spcAft>
                <a:spcPts val="0"/>
              </a:spcAft>
              <a:buClr>
                <a:srgbClr val="333333"/>
              </a:buClr>
              <a:buSzPts val="3300"/>
              <a:buFont typeface="Quattrocento Sans"/>
              <a:buChar char="•"/>
            </a:pPr>
            <a:r>
              <a:rPr b="1" lang="en-US" sz="2500">
                <a:solidFill>
                  <a:srgbClr val="333333"/>
                </a:solidFill>
                <a:latin typeface="Quattrocento Sans"/>
                <a:ea typeface="Quattrocento Sans"/>
                <a:cs typeface="Quattrocento Sans"/>
                <a:sym typeface="Quattrocento Sans"/>
              </a:rPr>
              <a:t>Black-box Test Techniques - Kỹ thuật kiểm thử hộp đen</a:t>
            </a:r>
            <a:endParaRPr b="1" sz="2500">
              <a:solidFill>
                <a:srgbClr val="333333"/>
              </a:solidFill>
              <a:latin typeface="Quattrocento Sans"/>
              <a:ea typeface="Quattrocento Sans"/>
              <a:cs typeface="Quattrocento Sans"/>
              <a:sym typeface="Quattrocento Sans"/>
            </a:endParaRPr>
          </a:p>
          <a:p>
            <a:pPr indent="-387350" lvl="1" marL="914400" rtl="0" algn="l">
              <a:lnSpc>
                <a:spcPct val="115000"/>
              </a:lnSpc>
              <a:spcBef>
                <a:spcPts val="0"/>
              </a:spcBef>
              <a:spcAft>
                <a:spcPts val="0"/>
              </a:spcAft>
              <a:buClr>
                <a:srgbClr val="333333"/>
              </a:buClr>
              <a:buSzPts val="2500"/>
              <a:buFont typeface="Quattrocento Sans"/>
              <a:buChar char="○"/>
            </a:pPr>
            <a:r>
              <a:rPr b="1" lang="en-US" sz="2500">
                <a:solidFill>
                  <a:srgbClr val="333333"/>
                </a:solidFill>
                <a:latin typeface="Quattrocento Sans"/>
                <a:ea typeface="Quattrocento Sans"/>
                <a:cs typeface="Quattrocento Sans"/>
                <a:sym typeface="Quattrocento Sans"/>
              </a:rPr>
              <a:t>Kỹ thuật phân vùng tương đương</a:t>
            </a:r>
            <a:endParaRPr b="1" sz="2500">
              <a:solidFill>
                <a:srgbClr val="333333"/>
              </a:solidFill>
              <a:latin typeface="Quattrocento Sans"/>
              <a:ea typeface="Quattrocento Sans"/>
              <a:cs typeface="Quattrocento Sans"/>
              <a:sym typeface="Quattrocento Sans"/>
            </a:endParaRPr>
          </a:p>
          <a:p>
            <a:pPr indent="-387350" lvl="1" marL="914400" rtl="0" algn="l">
              <a:lnSpc>
                <a:spcPct val="115000"/>
              </a:lnSpc>
              <a:spcBef>
                <a:spcPts val="0"/>
              </a:spcBef>
              <a:spcAft>
                <a:spcPts val="0"/>
              </a:spcAft>
              <a:buClr>
                <a:srgbClr val="333333"/>
              </a:buClr>
              <a:buSzPts val="2500"/>
              <a:buFont typeface="Quattrocento Sans"/>
              <a:buChar char="○"/>
            </a:pPr>
            <a:r>
              <a:rPr b="1" lang="en-US" sz="2500">
                <a:solidFill>
                  <a:srgbClr val="333333"/>
                </a:solidFill>
                <a:latin typeface="Quattrocento Sans"/>
                <a:ea typeface="Quattrocento Sans"/>
                <a:cs typeface="Quattrocento Sans"/>
                <a:sym typeface="Quattrocento Sans"/>
              </a:rPr>
              <a:t>Kỹ thuật phân tích giá trị biên</a:t>
            </a:r>
            <a:endParaRPr b="1" sz="2500">
              <a:solidFill>
                <a:srgbClr val="333333"/>
              </a:solidFill>
              <a:latin typeface="Quattrocento Sans"/>
              <a:ea typeface="Quattrocento Sans"/>
              <a:cs typeface="Quattrocento Sans"/>
              <a:sym typeface="Quattrocento Sans"/>
            </a:endParaRPr>
          </a:p>
          <a:p>
            <a:pPr indent="-387350" lvl="1" marL="914400" rtl="0" algn="l">
              <a:lnSpc>
                <a:spcPct val="115000"/>
              </a:lnSpc>
              <a:spcBef>
                <a:spcPts val="0"/>
              </a:spcBef>
              <a:spcAft>
                <a:spcPts val="0"/>
              </a:spcAft>
              <a:buClr>
                <a:srgbClr val="333333"/>
              </a:buClr>
              <a:buSzPts val="2500"/>
              <a:buFont typeface="Quattrocento Sans"/>
              <a:buChar char="○"/>
            </a:pPr>
            <a:r>
              <a:rPr b="1" lang="en-US" sz="2500">
                <a:solidFill>
                  <a:srgbClr val="333333"/>
                </a:solidFill>
                <a:latin typeface="Quattrocento Sans"/>
                <a:ea typeface="Quattrocento Sans"/>
                <a:cs typeface="Quattrocento Sans"/>
                <a:sym typeface="Quattrocento Sans"/>
              </a:rPr>
              <a:t>Kỹ thuật bảng quyết định</a:t>
            </a:r>
            <a:endParaRPr b="1" sz="2500">
              <a:solidFill>
                <a:srgbClr val="333333"/>
              </a:solidFill>
              <a:latin typeface="Quattrocento Sans"/>
              <a:ea typeface="Quattrocento Sans"/>
              <a:cs typeface="Quattrocento Sans"/>
              <a:sym typeface="Quattrocento Sans"/>
            </a:endParaRPr>
          </a:p>
          <a:p>
            <a:pPr indent="-438150" lvl="0" marL="457200" rtl="0" algn="l">
              <a:lnSpc>
                <a:spcPct val="115000"/>
              </a:lnSpc>
              <a:spcBef>
                <a:spcPts val="0"/>
              </a:spcBef>
              <a:spcAft>
                <a:spcPts val="0"/>
              </a:spcAft>
              <a:buClr>
                <a:srgbClr val="333333"/>
              </a:buClr>
              <a:buSzPts val="3300"/>
              <a:buFont typeface="Quattrocento Sans"/>
              <a:buChar char="•"/>
            </a:pPr>
            <a:r>
              <a:rPr b="1" lang="en-US" sz="2500">
                <a:solidFill>
                  <a:srgbClr val="333333"/>
                </a:solidFill>
                <a:latin typeface="Quattrocento Sans"/>
                <a:ea typeface="Quattrocento Sans"/>
                <a:cs typeface="Quattrocento Sans"/>
                <a:sym typeface="Quattrocento Sans"/>
              </a:rPr>
              <a:t>Experience base Techniques - Kỹ thuật kiểm thử dựa trên kinh nghiệm</a:t>
            </a:r>
            <a:endParaRPr b="1" sz="2500">
              <a:solidFill>
                <a:srgbClr val="333333"/>
              </a:solidFill>
              <a:latin typeface="Quattrocento Sans"/>
              <a:ea typeface="Quattrocento Sans"/>
              <a:cs typeface="Quattrocento Sans"/>
              <a:sym typeface="Quattrocento Sans"/>
            </a:endParaRPr>
          </a:p>
          <a:p>
            <a:pPr indent="-387350" lvl="1" marL="914400" rtl="0" algn="l">
              <a:lnSpc>
                <a:spcPct val="115000"/>
              </a:lnSpc>
              <a:spcBef>
                <a:spcPts val="0"/>
              </a:spcBef>
              <a:spcAft>
                <a:spcPts val="0"/>
              </a:spcAft>
              <a:buClr>
                <a:srgbClr val="333333"/>
              </a:buClr>
              <a:buSzPts val="2500"/>
              <a:buFont typeface="Quattrocento Sans"/>
              <a:buChar char="○"/>
            </a:pPr>
            <a:r>
              <a:rPr b="1" lang="en-US" sz="2500">
                <a:solidFill>
                  <a:srgbClr val="333333"/>
                </a:solidFill>
                <a:latin typeface="Quattrocento Sans"/>
                <a:ea typeface="Quattrocento Sans"/>
                <a:cs typeface="Quattrocento Sans"/>
                <a:sym typeface="Quattrocento Sans"/>
              </a:rPr>
              <a:t>Kỹ thuật thăm dò</a:t>
            </a:r>
            <a:endParaRPr b="1" sz="2500">
              <a:solidFill>
                <a:srgbClr val="333333"/>
              </a:solidFill>
              <a:latin typeface="Quattrocento Sans"/>
              <a:ea typeface="Quattrocento Sans"/>
              <a:cs typeface="Quattrocento Sans"/>
              <a:sym typeface="Quattrocento Sans"/>
            </a:endParaRPr>
          </a:p>
          <a:p>
            <a:pPr indent="-387350" lvl="1" marL="914400" rtl="0" algn="l">
              <a:lnSpc>
                <a:spcPct val="115000"/>
              </a:lnSpc>
              <a:spcBef>
                <a:spcPts val="0"/>
              </a:spcBef>
              <a:spcAft>
                <a:spcPts val="0"/>
              </a:spcAft>
              <a:buClr>
                <a:srgbClr val="333333"/>
              </a:buClr>
              <a:buSzPts val="2500"/>
              <a:buFont typeface="Quattrocento Sans"/>
              <a:buChar char="○"/>
            </a:pPr>
            <a:r>
              <a:rPr b="1" lang="en-US" sz="2500">
                <a:solidFill>
                  <a:srgbClr val="333333"/>
                </a:solidFill>
                <a:latin typeface="Quattrocento Sans"/>
                <a:ea typeface="Quattrocento Sans"/>
                <a:cs typeface="Quattrocento Sans"/>
                <a:sym typeface="Quattrocento Sans"/>
              </a:rPr>
              <a:t>Kỹ thuật đoán lỗi</a:t>
            </a:r>
            <a:endParaRPr b="1" sz="2500">
              <a:solidFill>
                <a:srgbClr val="333333"/>
              </a:solidFill>
              <a:latin typeface="Quattrocento Sans"/>
              <a:ea typeface="Quattrocento Sans"/>
              <a:cs typeface="Quattrocento Sans"/>
              <a:sym typeface="Quattrocento Sans"/>
            </a:endParaRPr>
          </a:p>
          <a:p>
            <a:pPr indent="-387350" lvl="1" marL="914400" rtl="0" algn="l">
              <a:lnSpc>
                <a:spcPct val="115000"/>
              </a:lnSpc>
              <a:spcBef>
                <a:spcPts val="0"/>
              </a:spcBef>
              <a:spcAft>
                <a:spcPts val="0"/>
              </a:spcAft>
              <a:buClr>
                <a:srgbClr val="333333"/>
              </a:buClr>
              <a:buSzPts val="2500"/>
              <a:buFont typeface="Quattrocento Sans"/>
              <a:buChar char="○"/>
            </a:pPr>
            <a:r>
              <a:rPr b="1" lang="en-US" sz="2500">
                <a:solidFill>
                  <a:srgbClr val="333333"/>
                </a:solidFill>
                <a:latin typeface="Quattrocento Sans"/>
                <a:ea typeface="Quattrocento Sans"/>
                <a:cs typeface="Quattrocento Sans"/>
                <a:sym typeface="Quattrocento Sans"/>
              </a:rPr>
              <a:t>Kỹ thuật dựa trên danh mục kiểm tra</a:t>
            </a:r>
            <a:endParaRPr b="1" sz="2500">
              <a:solidFill>
                <a:srgbClr val="333333"/>
              </a:solidFill>
              <a:latin typeface="Quattrocento Sans"/>
              <a:ea typeface="Quattrocento Sans"/>
              <a:cs typeface="Quattrocento Sans"/>
              <a:sym typeface="Quattrocento Sans"/>
            </a:endParaRPr>
          </a:p>
          <a:p>
            <a:pPr indent="-444500" lvl="0" marL="457200" rtl="0" algn="l">
              <a:lnSpc>
                <a:spcPct val="115000"/>
              </a:lnSpc>
              <a:spcBef>
                <a:spcPts val="0"/>
              </a:spcBef>
              <a:spcAft>
                <a:spcPts val="0"/>
              </a:spcAft>
              <a:buClr>
                <a:srgbClr val="333333"/>
              </a:buClr>
              <a:buSzPts val="3400"/>
              <a:buFont typeface="Quattrocento Sans"/>
              <a:buChar char="•"/>
            </a:pPr>
            <a:r>
              <a:t/>
            </a:r>
            <a:endParaRPr b="1" sz="3400">
              <a:solidFill>
                <a:srgbClr val="333333"/>
              </a:solidFill>
              <a:latin typeface="Quattrocento Sans"/>
              <a:ea typeface="Quattrocento Sans"/>
              <a:cs typeface="Quattrocento Sans"/>
              <a:sym typeface="Quattrocento Sans"/>
            </a:endParaRPr>
          </a:p>
        </p:txBody>
      </p:sp>
      <p:sp>
        <p:nvSpPr>
          <p:cNvPr id="519" name="Google Shape;519;g115e76f5ad1_0_71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520" name="Google Shape;520;g115e76f5ad1_0_710"/>
          <p:cNvPicPr preferRelativeResize="0"/>
          <p:nvPr/>
        </p:nvPicPr>
        <p:blipFill rotWithShape="1">
          <a:blip r:embed="rId3">
            <a:alphaModFix/>
          </a:blip>
          <a:srcRect b="0" l="0" r="0" t="0"/>
          <a:stretch/>
        </p:blipFill>
        <p:spPr>
          <a:xfrm flipH="1">
            <a:off x="9189300" y="1095638"/>
            <a:ext cx="2782800" cy="52001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115e76f5ad1_0_72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526" name="Google Shape;526;g115e76f5ad1_0_72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527" name="Google Shape;527;g115e76f5ad1_0_72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8" name="Google Shape;528;g115e76f5ad1_0_72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g115e76f5ad1_0_720"/>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44500" lvl="0" marL="457200" rtl="0" algn="l">
              <a:lnSpc>
                <a:spcPct val="115000"/>
              </a:lnSpc>
              <a:spcBef>
                <a:spcPts val="0"/>
              </a:spcBef>
              <a:spcAft>
                <a:spcPts val="0"/>
              </a:spcAft>
              <a:buClr>
                <a:srgbClr val="333333"/>
              </a:buClr>
              <a:buSzPts val="3400"/>
              <a:buFont typeface="Quattrocento Sans"/>
              <a:buChar char="•"/>
            </a:pPr>
            <a:r>
              <a:rPr b="1" lang="en-US" sz="3400">
                <a:solidFill>
                  <a:srgbClr val="333333"/>
                </a:solidFill>
                <a:latin typeface="Quattrocento Sans"/>
                <a:ea typeface="Quattrocento Sans"/>
                <a:cs typeface="Quattrocento Sans"/>
                <a:sym typeface="Quattrocento Sans"/>
              </a:rPr>
              <a:t>White-box Test Techniques - Kỹ thuật kiểm thử hộp trắng</a:t>
            </a:r>
            <a:endParaRPr b="1" sz="3400">
              <a:solidFill>
                <a:srgbClr val="333333"/>
              </a:solidFill>
              <a:latin typeface="Quattrocento Sans"/>
              <a:ea typeface="Quattrocento Sans"/>
              <a:cs typeface="Quattrocento Sans"/>
              <a:sym typeface="Quattrocento Sans"/>
            </a:endParaRPr>
          </a:p>
          <a:p>
            <a:pPr indent="-444500" lvl="1" marL="914400" rtl="0" algn="l">
              <a:lnSpc>
                <a:spcPct val="115000"/>
              </a:lnSpc>
              <a:spcBef>
                <a:spcPts val="0"/>
              </a:spcBef>
              <a:spcAft>
                <a:spcPts val="0"/>
              </a:spcAft>
              <a:buClr>
                <a:srgbClr val="333333"/>
              </a:buClr>
              <a:buSzPts val="3400"/>
              <a:buFont typeface="Quattrocento Sans"/>
              <a:buChar char="○"/>
            </a:pPr>
            <a:r>
              <a:rPr b="1" lang="en-US" sz="3400">
                <a:solidFill>
                  <a:srgbClr val="333333"/>
                </a:solidFill>
                <a:latin typeface="Quattrocento Sans"/>
                <a:ea typeface="Quattrocento Sans"/>
                <a:cs typeface="Quattrocento Sans"/>
                <a:sym typeface="Quattrocento Sans"/>
              </a:rPr>
              <a:t>Kỹ thuật Đường cơ sở</a:t>
            </a:r>
            <a:endParaRPr b="1" sz="3400">
              <a:solidFill>
                <a:srgbClr val="333333"/>
              </a:solidFill>
              <a:latin typeface="Quattrocento Sans"/>
              <a:ea typeface="Quattrocento Sans"/>
              <a:cs typeface="Quattrocento Sans"/>
              <a:sym typeface="Quattrocento Sans"/>
            </a:endParaRPr>
          </a:p>
          <a:p>
            <a:pPr indent="-444500" lvl="1" marL="914400" rtl="0" algn="l">
              <a:lnSpc>
                <a:spcPct val="115000"/>
              </a:lnSpc>
              <a:spcBef>
                <a:spcPts val="0"/>
              </a:spcBef>
              <a:spcAft>
                <a:spcPts val="0"/>
              </a:spcAft>
              <a:buClr>
                <a:srgbClr val="333333"/>
              </a:buClr>
              <a:buSzPts val="3400"/>
              <a:buFont typeface="Quattrocento Sans"/>
              <a:buChar char="○"/>
            </a:pPr>
            <a:r>
              <a:rPr b="1" lang="en-US" sz="3400">
                <a:solidFill>
                  <a:srgbClr val="333333"/>
                </a:solidFill>
                <a:latin typeface="Quattrocento Sans"/>
                <a:ea typeface="Quattrocento Sans"/>
                <a:cs typeface="Quattrocento Sans"/>
                <a:sym typeface="Quattrocento Sans"/>
              </a:rPr>
              <a:t>Kỹ thuật bao phủ câu lệnh</a:t>
            </a:r>
            <a:endParaRPr b="1" sz="3400">
              <a:solidFill>
                <a:srgbClr val="333333"/>
              </a:solidFill>
              <a:latin typeface="Quattrocento Sans"/>
              <a:ea typeface="Quattrocento Sans"/>
              <a:cs typeface="Quattrocento Sans"/>
              <a:sym typeface="Quattrocento Sans"/>
            </a:endParaRPr>
          </a:p>
          <a:p>
            <a:pPr indent="-444500" lvl="1" marL="914400" rtl="0" algn="l">
              <a:lnSpc>
                <a:spcPct val="115000"/>
              </a:lnSpc>
              <a:spcBef>
                <a:spcPts val="0"/>
              </a:spcBef>
              <a:spcAft>
                <a:spcPts val="0"/>
              </a:spcAft>
              <a:buClr>
                <a:srgbClr val="333333"/>
              </a:buClr>
              <a:buSzPts val="3400"/>
              <a:buFont typeface="Quattrocento Sans"/>
              <a:buChar char="○"/>
            </a:pPr>
            <a:r>
              <a:rPr b="1" lang="en-US" sz="3400">
                <a:solidFill>
                  <a:srgbClr val="333333"/>
                </a:solidFill>
                <a:latin typeface="Quattrocento Sans"/>
                <a:ea typeface="Quattrocento Sans"/>
                <a:cs typeface="Quattrocento Sans"/>
                <a:sym typeface="Quattrocento Sans"/>
              </a:rPr>
              <a:t>Kỹ thuật bao phủ quyết định</a:t>
            </a:r>
            <a:endParaRPr b="1" sz="3400">
              <a:solidFill>
                <a:srgbClr val="333333"/>
              </a:solidFill>
              <a:latin typeface="Quattrocento Sans"/>
              <a:ea typeface="Quattrocento Sans"/>
              <a:cs typeface="Quattrocento Sans"/>
              <a:sym typeface="Quattrocento Sans"/>
            </a:endParaRPr>
          </a:p>
          <a:p>
            <a:pPr indent="-444500" lvl="1" marL="914400" rtl="0" algn="l">
              <a:lnSpc>
                <a:spcPct val="115000"/>
              </a:lnSpc>
              <a:spcBef>
                <a:spcPts val="0"/>
              </a:spcBef>
              <a:spcAft>
                <a:spcPts val="0"/>
              </a:spcAft>
              <a:buClr>
                <a:srgbClr val="333333"/>
              </a:buClr>
              <a:buSzPts val="3400"/>
              <a:buFont typeface="Quattrocento Sans"/>
              <a:buChar char="○"/>
            </a:pPr>
            <a:r>
              <a:rPr b="1" lang="en-US" sz="3400">
                <a:solidFill>
                  <a:srgbClr val="333333"/>
                </a:solidFill>
                <a:latin typeface="Quattrocento Sans"/>
                <a:ea typeface="Quattrocento Sans"/>
                <a:cs typeface="Quattrocento Sans"/>
                <a:sym typeface="Quattrocento Sans"/>
              </a:rPr>
              <a:t>Kỹ thuật bao phủ nhánh</a:t>
            </a:r>
            <a:endParaRPr b="1" sz="2700">
              <a:solidFill>
                <a:srgbClr val="333333"/>
              </a:solidFill>
              <a:latin typeface="Quattrocento Sans"/>
              <a:ea typeface="Quattrocento Sans"/>
              <a:cs typeface="Quattrocento Sans"/>
              <a:sym typeface="Quattrocento Sans"/>
            </a:endParaRPr>
          </a:p>
        </p:txBody>
      </p:sp>
      <p:sp>
        <p:nvSpPr>
          <p:cNvPr id="530" name="Google Shape;530;g115e76f5ad1_0_72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lang="en-US" sz="2800">
                <a:solidFill>
                  <a:srgbClr val="F79646"/>
                </a:solidFill>
                <a:latin typeface="Quattrocento Sans"/>
                <a:ea typeface="Quattrocento Sans"/>
                <a:cs typeface="Quattrocento Sans"/>
                <a:sym typeface="Quattrocento Sans"/>
              </a:rPr>
              <a:t>Nội dung tiếp theo</a:t>
            </a:r>
            <a:endParaRPr b="1" i="0" sz="2800" u="none" cap="none" strike="noStrike">
              <a:solidFill>
                <a:srgbClr val="F79646"/>
              </a:solidFill>
              <a:latin typeface="Quattrocento Sans"/>
              <a:ea typeface="Quattrocento Sans"/>
              <a:cs typeface="Quattrocento Sans"/>
              <a:sym typeface="Quattrocento Sans"/>
            </a:endParaRPr>
          </a:p>
        </p:txBody>
      </p:sp>
      <p:pic>
        <p:nvPicPr>
          <p:cNvPr descr="D:\Pictures\PNG\present.png" id="531" name="Google Shape;531;g115e76f5ad1_0_720"/>
          <p:cNvPicPr preferRelativeResize="0"/>
          <p:nvPr/>
        </p:nvPicPr>
        <p:blipFill rotWithShape="1">
          <a:blip r:embed="rId3">
            <a:alphaModFix/>
          </a:blip>
          <a:srcRect b="0" l="0" r="0" t="0"/>
          <a:stretch/>
        </p:blipFill>
        <p:spPr>
          <a:xfrm flipH="1">
            <a:off x="9469017" y="1480800"/>
            <a:ext cx="2113383" cy="48933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13"/>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115e76f5ad1_0_211"/>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5: kỹ thuật kiểm thử</a:t>
            </a:r>
            <a:endParaRPr/>
          </a:p>
        </p:txBody>
      </p:sp>
      <p:sp>
        <p:nvSpPr>
          <p:cNvPr id="542" name="Google Shape;542;g115e76f5ad1_0_211"/>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400"/>
              <a:buFont typeface="Calibri"/>
              <a:buNone/>
            </a:pPr>
            <a:r>
              <a:rPr lang="en-US"/>
              <a:t>kiểm thử cơ bản(P2)</a:t>
            </a:r>
            <a:endParaRPr/>
          </a:p>
        </p:txBody>
      </p:sp>
      <p:pic>
        <p:nvPicPr>
          <p:cNvPr id="543" name="Google Shape;543;g115e76f5ad1_0_211"/>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115e76f5ad1_0_21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Nội dung</a:t>
            </a:r>
            <a:endParaRPr/>
          </a:p>
        </p:txBody>
      </p:sp>
      <p:pic>
        <p:nvPicPr>
          <p:cNvPr descr="D:\Pictures\PNG\present.png" id="549" name="Google Shape;549;g115e76f5ad1_0_217"/>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550" name="Google Shape;550;g115e76f5ad1_0_217"/>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51" name="Google Shape;551;g115e76f5ad1_0_217"/>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552" name="Google Shape;552;g115e76f5ad1_0_217"/>
          <p:cNvSpPr txBox="1"/>
          <p:nvPr/>
        </p:nvSpPr>
        <p:spPr>
          <a:xfrm>
            <a:off x="894600" y="2067600"/>
            <a:ext cx="8437200" cy="3933900"/>
          </a:xfrm>
          <a:prstGeom prst="rect">
            <a:avLst/>
          </a:prstGeom>
          <a:noFill/>
          <a:ln>
            <a:noFill/>
          </a:ln>
        </p:spPr>
        <p:txBody>
          <a:bodyPr anchorCtr="0" anchor="t" bIns="45700" lIns="91425" spcFirstLastPara="1" rIns="91425" wrap="square" tIns="45700">
            <a:noAutofit/>
          </a:bodyPr>
          <a:lstStyle/>
          <a:p>
            <a:pPr indent="-444500" lvl="0" marL="457200" rtl="0" algn="l">
              <a:lnSpc>
                <a:spcPct val="115000"/>
              </a:lnSpc>
              <a:spcBef>
                <a:spcPts val="0"/>
              </a:spcBef>
              <a:spcAft>
                <a:spcPts val="0"/>
              </a:spcAft>
              <a:buClr>
                <a:srgbClr val="333333"/>
              </a:buClr>
              <a:buSzPts val="3400"/>
              <a:buFont typeface="Quattrocento Sans"/>
              <a:buChar char="•"/>
            </a:pPr>
            <a:r>
              <a:rPr b="1" lang="en-US" sz="3400">
                <a:solidFill>
                  <a:srgbClr val="333333"/>
                </a:solidFill>
                <a:latin typeface="Quattrocento Sans"/>
                <a:ea typeface="Quattrocento Sans"/>
                <a:cs typeface="Quattrocento Sans"/>
                <a:sym typeface="Quattrocento Sans"/>
              </a:rPr>
              <a:t>White-box Test Techniques - Kỹ thuật kiểm thử hộp trắng</a:t>
            </a:r>
            <a:endParaRPr b="1" sz="3400">
              <a:solidFill>
                <a:srgbClr val="333333"/>
              </a:solidFill>
              <a:latin typeface="Quattrocento Sans"/>
              <a:ea typeface="Quattrocento Sans"/>
              <a:cs typeface="Quattrocento Sans"/>
              <a:sym typeface="Quattrocento Sans"/>
            </a:endParaRPr>
          </a:p>
          <a:p>
            <a:pPr indent="-444500" lvl="1" marL="914400" rtl="0" algn="l">
              <a:lnSpc>
                <a:spcPct val="115000"/>
              </a:lnSpc>
              <a:spcBef>
                <a:spcPts val="0"/>
              </a:spcBef>
              <a:spcAft>
                <a:spcPts val="0"/>
              </a:spcAft>
              <a:buClr>
                <a:srgbClr val="333333"/>
              </a:buClr>
              <a:buSzPts val="3400"/>
              <a:buFont typeface="Quattrocento Sans"/>
              <a:buChar char="○"/>
            </a:pPr>
            <a:r>
              <a:rPr b="1" lang="en-US" sz="3400">
                <a:solidFill>
                  <a:srgbClr val="333333"/>
                </a:solidFill>
                <a:latin typeface="Quattrocento Sans"/>
                <a:ea typeface="Quattrocento Sans"/>
                <a:cs typeface="Quattrocento Sans"/>
                <a:sym typeface="Quattrocento Sans"/>
              </a:rPr>
              <a:t>Kỹ thuật Đường cơ sở</a:t>
            </a:r>
            <a:endParaRPr b="1" sz="3400">
              <a:solidFill>
                <a:srgbClr val="333333"/>
              </a:solidFill>
              <a:latin typeface="Quattrocento Sans"/>
              <a:ea typeface="Quattrocento Sans"/>
              <a:cs typeface="Quattrocento Sans"/>
              <a:sym typeface="Quattrocento Sans"/>
            </a:endParaRPr>
          </a:p>
          <a:p>
            <a:pPr indent="-444500" lvl="1" marL="914400" rtl="0" algn="l">
              <a:lnSpc>
                <a:spcPct val="115000"/>
              </a:lnSpc>
              <a:spcBef>
                <a:spcPts val="0"/>
              </a:spcBef>
              <a:spcAft>
                <a:spcPts val="0"/>
              </a:spcAft>
              <a:buClr>
                <a:srgbClr val="333333"/>
              </a:buClr>
              <a:buSzPts val="3400"/>
              <a:buFont typeface="Quattrocento Sans"/>
              <a:buChar char="○"/>
            </a:pPr>
            <a:r>
              <a:rPr b="1" lang="en-US" sz="3400">
                <a:solidFill>
                  <a:srgbClr val="333333"/>
                </a:solidFill>
                <a:latin typeface="Quattrocento Sans"/>
                <a:ea typeface="Quattrocento Sans"/>
                <a:cs typeface="Quattrocento Sans"/>
                <a:sym typeface="Quattrocento Sans"/>
              </a:rPr>
              <a:t>Kỹ thuật bao phủ câu lệnh</a:t>
            </a:r>
            <a:endParaRPr b="1" sz="3400">
              <a:solidFill>
                <a:srgbClr val="333333"/>
              </a:solidFill>
              <a:latin typeface="Quattrocento Sans"/>
              <a:ea typeface="Quattrocento Sans"/>
              <a:cs typeface="Quattrocento Sans"/>
              <a:sym typeface="Quattrocento Sans"/>
            </a:endParaRPr>
          </a:p>
          <a:p>
            <a:pPr indent="-444500" lvl="1" marL="914400" rtl="0" algn="l">
              <a:lnSpc>
                <a:spcPct val="115000"/>
              </a:lnSpc>
              <a:spcBef>
                <a:spcPts val="0"/>
              </a:spcBef>
              <a:spcAft>
                <a:spcPts val="0"/>
              </a:spcAft>
              <a:buClr>
                <a:srgbClr val="333333"/>
              </a:buClr>
              <a:buSzPts val="3400"/>
              <a:buFont typeface="Quattrocento Sans"/>
              <a:buChar char="○"/>
            </a:pPr>
            <a:r>
              <a:rPr b="1" lang="en-US" sz="3400">
                <a:solidFill>
                  <a:srgbClr val="333333"/>
                </a:solidFill>
                <a:latin typeface="Quattrocento Sans"/>
                <a:ea typeface="Quattrocento Sans"/>
                <a:cs typeface="Quattrocento Sans"/>
                <a:sym typeface="Quattrocento Sans"/>
              </a:rPr>
              <a:t>Kỹ thuật bao phủ quyết định</a:t>
            </a:r>
            <a:endParaRPr b="1" sz="3400">
              <a:solidFill>
                <a:srgbClr val="333333"/>
              </a:solidFill>
              <a:latin typeface="Quattrocento Sans"/>
              <a:ea typeface="Quattrocento Sans"/>
              <a:cs typeface="Quattrocento Sans"/>
              <a:sym typeface="Quattrocento Sans"/>
            </a:endParaRPr>
          </a:p>
          <a:p>
            <a:pPr indent="-444500" lvl="1" marL="914400" rtl="0" algn="l">
              <a:lnSpc>
                <a:spcPct val="115000"/>
              </a:lnSpc>
              <a:spcBef>
                <a:spcPts val="0"/>
              </a:spcBef>
              <a:spcAft>
                <a:spcPts val="0"/>
              </a:spcAft>
              <a:buClr>
                <a:srgbClr val="333333"/>
              </a:buClr>
              <a:buSzPts val="3400"/>
              <a:buFont typeface="Quattrocento Sans"/>
              <a:buChar char="○"/>
            </a:pPr>
            <a:r>
              <a:rPr b="1" lang="en-US" sz="3400">
                <a:solidFill>
                  <a:srgbClr val="333333"/>
                </a:solidFill>
                <a:latin typeface="Quattrocento Sans"/>
                <a:ea typeface="Quattrocento Sans"/>
                <a:cs typeface="Quattrocento Sans"/>
                <a:sym typeface="Quattrocento Sans"/>
              </a:rPr>
              <a:t>Kỹ thuật bao phủ nhánh</a:t>
            </a:r>
            <a:endParaRPr b="1" sz="2700">
              <a:solidFill>
                <a:srgbClr val="333333"/>
              </a:solidFill>
              <a:latin typeface="Quattrocento Sans"/>
              <a:ea typeface="Quattrocento Sans"/>
              <a:cs typeface="Quattrocento Sans"/>
              <a:sym typeface="Quattrocento Sans"/>
            </a:endParaRPr>
          </a:p>
        </p:txBody>
      </p:sp>
      <p:sp>
        <p:nvSpPr>
          <p:cNvPr id="553" name="Google Shape;553;g115e76f5ad1_0_217"/>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115e76f5ad1_0_936"/>
          <p:cNvSpPr/>
          <p:nvPr/>
        </p:nvSpPr>
        <p:spPr>
          <a:xfrm>
            <a:off x="3471675" y="3049625"/>
            <a:ext cx="8034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cap="small">
                <a:solidFill>
                  <a:srgbClr val="FFA15D"/>
                </a:solidFill>
                <a:latin typeface="Calibri"/>
                <a:ea typeface="Calibri"/>
                <a:cs typeface="Calibri"/>
                <a:sym typeface="Calibri"/>
              </a:rPr>
              <a:t>kỹ thuật kiểm thử hộp trắng</a:t>
            </a:r>
            <a:endParaRPr b="1" i="0" sz="5400" u="none" cap="small" strike="noStrike">
              <a:solidFill>
                <a:srgbClr val="FFA15D"/>
              </a:solidFill>
              <a:latin typeface="Calibri"/>
              <a:ea typeface="Calibri"/>
              <a:cs typeface="Calibri"/>
              <a:sym typeface="Calibri"/>
            </a:endParaRPr>
          </a:p>
        </p:txBody>
      </p:sp>
      <p:cxnSp>
        <p:nvCxnSpPr>
          <p:cNvPr id="559" name="Google Shape;559;g115e76f5ad1_0_936"/>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560" name="Google Shape;560;g115e76f5ad1_0_936"/>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115e76f5ad1_0_94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whitebox test</a:t>
            </a:r>
            <a:r>
              <a:rPr lang="en-US"/>
              <a:t> techniques</a:t>
            </a:r>
            <a:endParaRPr/>
          </a:p>
        </p:txBody>
      </p:sp>
      <p:sp>
        <p:nvSpPr>
          <p:cNvPr id="566" name="Google Shape;566;g115e76f5ad1_0_948"/>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Kiểm thử Hộp Trắng (còn gọi là Clear Box Testing, Open Box Testing, Glass Box Testing, Transparent Box Testing, Code-Based Testing hoặc Structural Testing) là một phương pháp kiểm thử phần mềm trong đó tester biết về cấu trúc nội bộ / thiết kế. </a:t>
            </a:r>
            <a:endParaRPr sz="3600">
              <a:solidFill>
                <a:srgbClr val="333333"/>
              </a:solidFill>
              <a:highlight>
                <a:schemeClr val="lt1"/>
              </a:highlight>
              <a:latin typeface="Quattrocento Sans"/>
              <a:ea typeface="Quattrocento Sans"/>
              <a:cs typeface="Quattrocento Sans"/>
              <a:sym typeface="Quattrocento Sans"/>
            </a:endParaRPr>
          </a:p>
        </p:txBody>
      </p:sp>
      <p:sp>
        <p:nvSpPr>
          <p:cNvPr id="567" name="Google Shape;567;g115e76f5ad1_0_948"/>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Nhắc lại khái niệm về kiểm thử hộp trắng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6">
                                            <p:txEl>
                                              <p:pRg end="0" st="0"/>
                                            </p:txEl>
                                          </p:spTgt>
                                        </p:tgtEl>
                                        <p:attrNameLst>
                                          <p:attrName>style.visibility</p:attrName>
                                        </p:attrNameLst>
                                      </p:cBhvr>
                                      <p:to>
                                        <p:strVal val="visible"/>
                                      </p:to>
                                    </p:set>
                                    <p:anim calcmode="lin" valueType="num">
                                      <p:cBhvr additive="base">
                                        <p:cTn dur="1000"/>
                                        <p:tgtEl>
                                          <p:spTgt spid="56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15e76f5ad1_0_54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239" name="Google Shape;239;g115e76f5ad1_0_54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Kỹ thuật phân vùng tương đương(EP)</a:t>
            </a:r>
            <a:endParaRPr sz="4000">
              <a:solidFill>
                <a:schemeClr val="dk1"/>
              </a:solidFill>
              <a:latin typeface="Quattrocento Sans"/>
              <a:ea typeface="Quattrocento Sans"/>
              <a:cs typeface="Quattrocento Sans"/>
              <a:sym typeface="Quattrocento Sans"/>
            </a:endParaRPr>
          </a:p>
        </p:txBody>
      </p:sp>
      <p:pic>
        <p:nvPicPr>
          <p:cNvPr id="240" name="Google Shape;240;g115e76f5ad1_0_542"/>
          <p:cNvPicPr preferRelativeResize="0"/>
          <p:nvPr/>
        </p:nvPicPr>
        <p:blipFill>
          <a:blip r:embed="rId3">
            <a:alphaModFix/>
          </a:blip>
          <a:stretch>
            <a:fillRect/>
          </a:stretch>
        </p:blipFill>
        <p:spPr>
          <a:xfrm>
            <a:off x="5420900" y="4195175"/>
            <a:ext cx="6643775" cy="2444600"/>
          </a:xfrm>
          <a:prstGeom prst="rect">
            <a:avLst/>
          </a:prstGeom>
          <a:noFill/>
          <a:ln>
            <a:noFill/>
          </a:ln>
        </p:spPr>
      </p:pic>
      <p:sp>
        <p:nvSpPr>
          <p:cNvPr id="241" name="Google Shape;241;g115e76f5ad1_0_542"/>
          <p:cNvSpPr txBox="1"/>
          <p:nvPr/>
        </p:nvSpPr>
        <p:spPr>
          <a:xfrm>
            <a:off x="787675" y="1635775"/>
            <a:ext cx="11181900" cy="47856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Kỹ thuật phân vùng tương đương là chia đầu vào thành nhiều vùng giá trị khác nhau mà khi lấy ra một hoặc một vài giá trị trong cùng một vùng thì có kết quả tương đương nhau. Mỗi giá trị chỉ được phụ thuộc vào một và chỉ một vùng tương đương.</a:t>
            </a:r>
            <a:endParaRPr sz="2641">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115e76f5ad1_0_95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whitebox test techniques</a:t>
            </a:r>
            <a:endParaRPr/>
          </a:p>
        </p:txBody>
      </p:sp>
      <p:sp>
        <p:nvSpPr>
          <p:cNvPr id="573" name="Google Shape;573;g115e76f5ad1_0_958"/>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Kiểm thử đường cơ bản - Đồ thị dòng</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Kiểm thử dựa trên luồng điều khiển</a:t>
            </a:r>
            <a:endParaRPr sz="3600">
              <a:solidFill>
                <a:srgbClr val="333333"/>
              </a:solidFill>
              <a:highlight>
                <a:schemeClr val="lt1"/>
              </a:highlight>
              <a:latin typeface="Quattrocento Sans"/>
              <a:ea typeface="Quattrocento Sans"/>
              <a:cs typeface="Quattrocento Sans"/>
              <a:sym typeface="Quattrocento Sans"/>
            </a:endParaRPr>
          </a:p>
        </p:txBody>
      </p:sp>
      <p:sp>
        <p:nvSpPr>
          <p:cNvPr id="574" name="Google Shape;574;g115e76f5ad1_0_958"/>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Một số k</a:t>
            </a:r>
            <a:r>
              <a:rPr lang="en-US" sz="4000">
                <a:solidFill>
                  <a:srgbClr val="333333"/>
                </a:solidFill>
                <a:highlight>
                  <a:schemeClr val="lt1"/>
                </a:highlight>
                <a:latin typeface="Quattrocento Sans"/>
                <a:ea typeface="Quattrocento Sans"/>
                <a:cs typeface="Quattrocento Sans"/>
                <a:sym typeface="Quattrocento Sans"/>
              </a:rPr>
              <a:t>ỹ thuật kiểm thử hộp trắng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3">
                                            <p:txEl>
                                              <p:pRg end="0" st="0"/>
                                            </p:txEl>
                                          </p:spTgt>
                                        </p:tgtEl>
                                        <p:attrNameLst>
                                          <p:attrName>style.visibility</p:attrName>
                                        </p:attrNameLst>
                                      </p:cBhvr>
                                      <p:to>
                                        <p:strVal val="visible"/>
                                      </p:to>
                                    </p:set>
                                    <p:anim calcmode="lin" valueType="num">
                                      <p:cBhvr additive="base">
                                        <p:cTn dur="1000"/>
                                        <p:tgtEl>
                                          <p:spTgt spid="57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73">
                                            <p:txEl>
                                              <p:pRg end="1" st="1"/>
                                            </p:txEl>
                                          </p:spTgt>
                                        </p:tgtEl>
                                        <p:attrNameLst>
                                          <p:attrName>style.visibility</p:attrName>
                                        </p:attrNameLst>
                                      </p:cBhvr>
                                      <p:to>
                                        <p:strVal val="visible"/>
                                      </p:to>
                                    </p:set>
                                    <p:anim calcmode="lin" valueType="num">
                                      <p:cBhvr additive="base">
                                        <p:cTn dur="1000"/>
                                        <p:tgtEl>
                                          <p:spTgt spid="57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11613d185f0_0_26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a:t>
            </a:r>
            <a:r>
              <a:rPr lang="en-US"/>
              <a:t>techniques</a:t>
            </a:r>
            <a:endParaRPr/>
          </a:p>
        </p:txBody>
      </p:sp>
      <p:sp>
        <p:nvSpPr>
          <p:cNvPr id="580" name="Google Shape;580;g11613d185f0_0_262"/>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Được McCabe đưa ra vào năm 1976</a:t>
            </a:r>
            <a:endParaRPr sz="3600">
              <a:solidFill>
                <a:schemeClr val="dk1"/>
              </a:solidFill>
              <a:latin typeface="Quattrocento Sans"/>
              <a:ea typeface="Quattrocento Sans"/>
              <a:cs typeface="Quattrocento Sans"/>
              <a:sym typeface="Quattrocento Sans"/>
            </a:endParaRPr>
          </a:p>
          <a:p>
            <a:pPr indent="-361950" lvl="1" marL="74295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Là phương pháp thiết kế test case đảm bảo rằng tất cả các independent path trong một code module đều được thực thi ít nhất một lần</a:t>
            </a:r>
            <a:endParaRPr sz="3600">
              <a:solidFill>
                <a:schemeClr val="dk1"/>
              </a:solidFill>
              <a:latin typeface="Quattrocento Sans"/>
              <a:ea typeface="Quattrocento Sans"/>
              <a:cs typeface="Quattrocento Sans"/>
              <a:sym typeface="Quattrocento Sans"/>
            </a:endParaRPr>
          </a:p>
          <a:p>
            <a:pPr indent="-361950" lvl="1" marL="742950" rtl="0" algn="l">
              <a:spcBef>
                <a:spcPts val="0"/>
              </a:spcBef>
              <a:spcAft>
                <a:spcPts val="0"/>
              </a:spcAft>
              <a:buClr>
                <a:srgbClr val="FF5A33"/>
              </a:buClr>
              <a:buSzPts val="3600"/>
              <a:buFont typeface="Quattrocento Sans"/>
              <a:buChar char="❖"/>
            </a:pPr>
            <a:r>
              <a:rPr lang="en-US" sz="3600">
                <a:solidFill>
                  <a:srgbClr val="4A86E8"/>
                </a:solidFill>
                <a:latin typeface="Quattrocento Sans"/>
                <a:ea typeface="Quattrocento Sans"/>
                <a:cs typeface="Quattrocento Sans"/>
                <a:sym typeface="Quattrocento Sans"/>
              </a:rPr>
              <a:t>Independent path</a:t>
            </a:r>
            <a:r>
              <a:rPr lang="en-US" sz="3600">
                <a:solidFill>
                  <a:schemeClr val="dk1"/>
                </a:solidFill>
                <a:latin typeface="Quattrocento Sans"/>
                <a:ea typeface="Quattrocento Sans"/>
                <a:cs typeface="Quattrocento Sans"/>
                <a:sym typeface="Quattrocento Sans"/>
              </a:rPr>
              <a:t>: là bất kỳ path nào trong code mà bổ sung vào ít nhất một tập các lệnh xử lý hay một biểu thức điều kiện</a:t>
            </a:r>
            <a:endParaRPr sz="3600">
              <a:solidFill>
                <a:schemeClr val="dk1"/>
              </a:solidFill>
              <a:latin typeface="Quattrocento Sans"/>
              <a:ea typeface="Quattrocento Sans"/>
              <a:cs typeface="Quattrocento Sans"/>
              <a:sym typeface="Quattrocento Sans"/>
            </a:endParaRPr>
          </a:p>
          <a:p>
            <a:pPr indent="-361950" lvl="1" marL="74295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Cho biết số lượng test case tối thiểu cần phải thiết kế khi kiểm thử một code module</a:t>
            </a:r>
            <a:endParaRPr sz="3600">
              <a:solidFill>
                <a:srgbClr val="333333"/>
              </a:solidFill>
              <a:highlight>
                <a:schemeClr val="lt1"/>
              </a:highlight>
              <a:latin typeface="Quattrocento Sans"/>
              <a:ea typeface="Quattrocento Sans"/>
              <a:cs typeface="Quattrocento Sans"/>
              <a:sym typeface="Quattrocento Sans"/>
            </a:endParaRPr>
          </a:p>
        </p:txBody>
      </p:sp>
      <p:sp>
        <p:nvSpPr>
          <p:cNvPr id="581" name="Google Shape;581;g11613d185f0_0_26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Kỹ thuật kiểm thử đường cơ bản - Đồ thị dòng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0">
                                            <p:txEl>
                                              <p:pRg end="0" st="0"/>
                                            </p:txEl>
                                          </p:spTgt>
                                        </p:tgtEl>
                                        <p:attrNameLst>
                                          <p:attrName>style.visibility</p:attrName>
                                        </p:attrNameLst>
                                      </p:cBhvr>
                                      <p:to>
                                        <p:strVal val="visible"/>
                                      </p:to>
                                    </p:set>
                                    <p:anim calcmode="lin" valueType="num">
                                      <p:cBhvr additive="base">
                                        <p:cTn dur="1000"/>
                                        <p:tgtEl>
                                          <p:spTgt spid="58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0">
                                            <p:txEl>
                                              <p:pRg end="1" st="1"/>
                                            </p:txEl>
                                          </p:spTgt>
                                        </p:tgtEl>
                                        <p:attrNameLst>
                                          <p:attrName>style.visibility</p:attrName>
                                        </p:attrNameLst>
                                      </p:cBhvr>
                                      <p:to>
                                        <p:strVal val="visible"/>
                                      </p:to>
                                    </p:set>
                                    <p:anim calcmode="lin" valueType="num">
                                      <p:cBhvr additive="base">
                                        <p:cTn dur="1000"/>
                                        <p:tgtEl>
                                          <p:spTgt spid="58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0">
                                            <p:txEl>
                                              <p:pRg end="2" st="2"/>
                                            </p:txEl>
                                          </p:spTgt>
                                        </p:tgtEl>
                                        <p:attrNameLst>
                                          <p:attrName>style.visibility</p:attrName>
                                        </p:attrNameLst>
                                      </p:cBhvr>
                                      <p:to>
                                        <p:strVal val="visible"/>
                                      </p:to>
                                    </p:set>
                                    <p:anim calcmode="lin" valueType="num">
                                      <p:cBhvr additive="base">
                                        <p:cTn dur="1000"/>
                                        <p:tgtEl>
                                          <p:spTgt spid="58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0">
                                            <p:txEl>
                                              <p:pRg end="3" st="3"/>
                                            </p:txEl>
                                          </p:spTgt>
                                        </p:tgtEl>
                                        <p:attrNameLst>
                                          <p:attrName>style.visibility</p:attrName>
                                        </p:attrNameLst>
                                      </p:cBhvr>
                                      <p:to>
                                        <p:strVal val="visible"/>
                                      </p:to>
                                    </p:set>
                                    <p:anim calcmode="lin" valueType="num">
                                      <p:cBhvr additive="base">
                                        <p:cTn dur="1000"/>
                                        <p:tgtEl>
                                          <p:spTgt spid="58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g115e76f5ad1_0_97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techniques</a:t>
            </a:r>
            <a:endParaRPr/>
          </a:p>
        </p:txBody>
      </p:sp>
      <p:sp>
        <p:nvSpPr>
          <p:cNvPr id="587" name="Google Shape;587;g115e76f5ad1_0_975"/>
          <p:cNvSpPr txBox="1"/>
          <p:nvPr/>
        </p:nvSpPr>
        <p:spPr>
          <a:xfrm>
            <a:off x="617100" y="883075"/>
            <a:ext cx="11574900" cy="59748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Cấu tạo đồ thị dòng gồm 2 loại thành phần : các nút và các cung nối kết giữa chúng.</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Các nút trong đồ thị dòng: </a:t>
            </a:r>
            <a:endParaRPr sz="3600">
              <a:solidFill>
                <a:srgbClr val="333333"/>
              </a:solidFill>
              <a:highlight>
                <a:schemeClr val="lt1"/>
              </a:highlight>
              <a:latin typeface="Quattrocento Sans"/>
              <a:ea typeface="Quattrocento Sans"/>
              <a:cs typeface="Quattrocento Sans"/>
              <a:sym typeface="Quattrocento Sans"/>
            </a:endParaRPr>
          </a:p>
          <a:p>
            <a:pPr indent="0" lvl="0" marL="0" rtl="0" algn="l">
              <a:spcBef>
                <a:spcPts val="480"/>
              </a:spcBef>
              <a:spcAft>
                <a:spcPts val="0"/>
              </a:spcAft>
              <a:buNone/>
            </a:pPr>
            <a:r>
              <a:t/>
            </a:r>
            <a:endParaRPr sz="3600">
              <a:solidFill>
                <a:srgbClr val="333333"/>
              </a:solidFill>
              <a:highlight>
                <a:schemeClr val="lt1"/>
              </a:highlight>
              <a:latin typeface="Quattrocento Sans"/>
              <a:ea typeface="Quattrocento Sans"/>
              <a:cs typeface="Quattrocento Sans"/>
              <a:sym typeface="Quattrocento Sans"/>
            </a:endParaRPr>
          </a:p>
        </p:txBody>
      </p:sp>
      <p:pic>
        <p:nvPicPr>
          <p:cNvPr id="588" name="Google Shape;588;g115e76f5ad1_0_975"/>
          <p:cNvPicPr preferRelativeResize="0"/>
          <p:nvPr/>
        </p:nvPicPr>
        <p:blipFill>
          <a:blip r:embed="rId3">
            <a:alphaModFix/>
          </a:blip>
          <a:stretch>
            <a:fillRect/>
          </a:stretch>
        </p:blipFill>
        <p:spPr>
          <a:xfrm>
            <a:off x="1327575" y="3249900"/>
            <a:ext cx="10153800" cy="17708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7">
                                            <p:txEl>
                                              <p:pRg end="0" st="0"/>
                                            </p:txEl>
                                          </p:spTgt>
                                        </p:tgtEl>
                                        <p:attrNameLst>
                                          <p:attrName>style.visibility</p:attrName>
                                        </p:attrNameLst>
                                      </p:cBhvr>
                                      <p:to>
                                        <p:strVal val="visible"/>
                                      </p:to>
                                    </p:set>
                                    <p:anim calcmode="lin" valueType="num">
                                      <p:cBhvr additive="base">
                                        <p:cTn dur="1000"/>
                                        <p:tgtEl>
                                          <p:spTgt spid="58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7">
                                            <p:txEl>
                                              <p:pRg end="1" st="1"/>
                                            </p:txEl>
                                          </p:spTgt>
                                        </p:tgtEl>
                                        <p:attrNameLst>
                                          <p:attrName>style.visibility</p:attrName>
                                        </p:attrNameLst>
                                      </p:cBhvr>
                                      <p:to>
                                        <p:strVal val="visible"/>
                                      </p:to>
                                    </p:set>
                                    <p:anim calcmode="lin" valueType="num">
                                      <p:cBhvr additive="base">
                                        <p:cTn dur="1000"/>
                                        <p:tgtEl>
                                          <p:spTgt spid="58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7">
                                            <p:txEl>
                                              <p:pRg end="2" st="2"/>
                                            </p:txEl>
                                          </p:spTgt>
                                        </p:tgtEl>
                                        <p:attrNameLst>
                                          <p:attrName>style.visibility</p:attrName>
                                        </p:attrNameLst>
                                      </p:cBhvr>
                                      <p:to>
                                        <p:strVal val="visible"/>
                                      </p:to>
                                    </p:set>
                                    <p:anim calcmode="lin" valueType="num">
                                      <p:cBhvr additive="base">
                                        <p:cTn dur="1000"/>
                                        <p:tgtEl>
                                          <p:spTgt spid="58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115e76f5ad1_0_98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techniques</a:t>
            </a:r>
            <a:endParaRPr/>
          </a:p>
        </p:txBody>
      </p:sp>
      <p:sp>
        <p:nvSpPr>
          <p:cNvPr id="594" name="Google Shape;594;g115e76f5ad1_0_984"/>
          <p:cNvSpPr txBox="1"/>
          <p:nvPr/>
        </p:nvSpPr>
        <p:spPr>
          <a:xfrm>
            <a:off x="617100" y="883075"/>
            <a:ext cx="11574900" cy="5974800"/>
          </a:xfrm>
          <a:prstGeom prst="rect">
            <a:avLst/>
          </a:prstGeom>
          <a:noFill/>
          <a:ln>
            <a:noFill/>
          </a:ln>
        </p:spPr>
        <p:txBody>
          <a:bodyPr anchorCtr="0" anchor="t" bIns="45700" lIns="91425" spcFirstLastPara="1" rIns="91425" wrap="square" tIns="45700">
            <a:normAutofit/>
          </a:bodyPr>
          <a:lstStyle/>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Các cung nối kết trong đồ thị dòng </a:t>
            </a:r>
            <a:endParaRPr sz="3600">
              <a:solidFill>
                <a:srgbClr val="333333"/>
              </a:solidFill>
              <a:highlight>
                <a:schemeClr val="lt1"/>
              </a:highlight>
              <a:latin typeface="Quattrocento Sans"/>
              <a:ea typeface="Quattrocento Sans"/>
              <a:cs typeface="Quattrocento Sans"/>
              <a:sym typeface="Quattrocento Sans"/>
            </a:endParaRPr>
          </a:p>
        </p:txBody>
      </p:sp>
      <p:pic>
        <p:nvPicPr>
          <p:cNvPr id="595" name="Google Shape;595;g115e76f5ad1_0_984"/>
          <p:cNvPicPr preferRelativeResize="0"/>
          <p:nvPr/>
        </p:nvPicPr>
        <p:blipFill>
          <a:blip r:embed="rId3">
            <a:alphaModFix/>
          </a:blip>
          <a:stretch>
            <a:fillRect/>
          </a:stretch>
        </p:blipFill>
        <p:spPr>
          <a:xfrm>
            <a:off x="2235200" y="1629400"/>
            <a:ext cx="7114975" cy="491242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4">
                                            <p:txEl>
                                              <p:pRg end="0" st="0"/>
                                            </p:txEl>
                                          </p:spTgt>
                                        </p:tgtEl>
                                        <p:attrNameLst>
                                          <p:attrName>style.visibility</p:attrName>
                                        </p:attrNameLst>
                                      </p:cBhvr>
                                      <p:to>
                                        <p:strVal val="visible"/>
                                      </p:to>
                                    </p:set>
                                    <p:anim calcmode="lin" valueType="num">
                                      <p:cBhvr additive="base">
                                        <p:cTn dur="1000"/>
                                        <p:tgtEl>
                                          <p:spTgt spid="59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g11613d185f0_0_8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techniques</a:t>
            </a:r>
            <a:endParaRPr/>
          </a:p>
        </p:txBody>
      </p:sp>
      <p:sp>
        <p:nvSpPr>
          <p:cNvPr id="601" name="Google Shape;601;g11613d185f0_0_8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Các bước thực hiện</a:t>
            </a:r>
            <a:endParaRPr sz="4000">
              <a:solidFill>
                <a:schemeClr val="dk1"/>
              </a:solidFill>
              <a:latin typeface="Quattrocento Sans"/>
              <a:ea typeface="Quattrocento Sans"/>
              <a:cs typeface="Quattrocento Sans"/>
              <a:sym typeface="Quattrocento Sans"/>
            </a:endParaRPr>
          </a:p>
        </p:txBody>
      </p:sp>
      <p:sp>
        <p:nvSpPr>
          <p:cNvPr id="602" name="Google Shape;602;g11613d185f0_0_82"/>
          <p:cNvSpPr txBox="1"/>
          <p:nvPr/>
        </p:nvSpPr>
        <p:spPr>
          <a:xfrm>
            <a:off x="617100" y="1737550"/>
            <a:ext cx="11574900" cy="5029500"/>
          </a:xfrm>
          <a:prstGeom prst="rect">
            <a:avLst/>
          </a:prstGeom>
          <a:noFill/>
          <a:ln>
            <a:noFill/>
          </a:ln>
        </p:spPr>
        <p:txBody>
          <a:bodyPr anchorCtr="0" anchor="t" bIns="45700" lIns="91425" spcFirstLastPara="1" rIns="91425" wrap="square" tIns="45700">
            <a:normAutofit/>
          </a:bodyPr>
          <a:lstStyle/>
          <a:p>
            <a:pPr indent="-361950" lvl="1" marL="742950" rtl="0" algn="l">
              <a:spcBef>
                <a:spcPts val="0"/>
              </a:spcBef>
              <a:spcAft>
                <a:spcPts val="0"/>
              </a:spcAft>
              <a:buClr>
                <a:srgbClr val="FF5A33"/>
              </a:buClr>
              <a:buSzPts val="3600"/>
              <a:buFont typeface="Quattrocento Sans"/>
              <a:buChar char="❖"/>
            </a:pPr>
            <a:r>
              <a:rPr lang="en-US" sz="3600">
                <a:latin typeface="Quattrocento Sans"/>
                <a:ea typeface="Quattrocento Sans"/>
                <a:cs typeface="Quattrocento Sans"/>
                <a:sym typeface="Quattrocento Sans"/>
              </a:rPr>
              <a:t>Bước 1: Xây dựng đồ thị luồng điều khiển</a:t>
            </a:r>
            <a:endParaRPr sz="3600">
              <a:latin typeface="Quattrocento Sans"/>
              <a:ea typeface="Quattrocento Sans"/>
              <a:cs typeface="Quattrocento Sans"/>
              <a:sym typeface="Quattrocento Sans"/>
            </a:endParaRPr>
          </a:p>
          <a:p>
            <a:pPr indent="-361950" lvl="1" marL="742950" rtl="0" algn="l">
              <a:spcBef>
                <a:spcPts val="0"/>
              </a:spcBef>
              <a:spcAft>
                <a:spcPts val="0"/>
              </a:spcAft>
              <a:buClr>
                <a:srgbClr val="FF5A33"/>
              </a:buClr>
              <a:buSzPts val="3600"/>
              <a:buFont typeface="Quattrocento Sans"/>
              <a:buChar char="❖"/>
            </a:pPr>
            <a:r>
              <a:rPr lang="en-US" sz="3600">
                <a:latin typeface="Quattrocento Sans"/>
                <a:ea typeface="Quattrocento Sans"/>
                <a:cs typeface="Quattrocento Sans"/>
                <a:sym typeface="Quattrocento Sans"/>
              </a:rPr>
              <a:t>Bước 2: Tính toán độ phức tạp Cyclomatic</a:t>
            </a:r>
            <a:endParaRPr sz="3600">
              <a:latin typeface="Quattrocento Sans"/>
              <a:ea typeface="Quattrocento Sans"/>
              <a:cs typeface="Quattrocento Sans"/>
              <a:sym typeface="Quattrocento Sans"/>
            </a:endParaRPr>
          </a:p>
          <a:p>
            <a:pPr indent="-361950" lvl="1" marL="742950" rtl="0" algn="l">
              <a:spcBef>
                <a:spcPts val="0"/>
              </a:spcBef>
              <a:spcAft>
                <a:spcPts val="0"/>
              </a:spcAft>
              <a:buClr>
                <a:srgbClr val="FF5A33"/>
              </a:buClr>
              <a:buSzPts val="3600"/>
              <a:buFont typeface="Quattrocento Sans"/>
              <a:buChar char="❖"/>
            </a:pPr>
            <a:r>
              <a:rPr lang="en-US" sz="3600">
                <a:latin typeface="Quattrocento Sans"/>
                <a:ea typeface="Quattrocento Sans"/>
                <a:cs typeface="Quattrocento Sans"/>
                <a:sym typeface="Quattrocento Sans"/>
              </a:rPr>
              <a:t>Bước 3: Từ bước 2 chọn được các tập path cơ sở cần test</a:t>
            </a:r>
            <a:endParaRPr sz="3600">
              <a:latin typeface="Quattrocento Sans"/>
              <a:ea typeface="Quattrocento Sans"/>
              <a:cs typeface="Quattrocento Sans"/>
              <a:sym typeface="Quattrocento Sans"/>
            </a:endParaRPr>
          </a:p>
          <a:p>
            <a:pPr indent="-361950" lvl="1" marL="742950" rtl="0" algn="l">
              <a:spcBef>
                <a:spcPts val="0"/>
              </a:spcBef>
              <a:spcAft>
                <a:spcPts val="0"/>
              </a:spcAft>
              <a:buClr>
                <a:srgbClr val="FF5A33"/>
              </a:buClr>
              <a:buSzPts val="3600"/>
              <a:buFont typeface="Quattrocento Sans"/>
              <a:buChar char="❖"/>
            </a:pPr>
            <a:r>
              <a:rPr lang="en-US" sz="3600">
                <a:latin typeface="Quattrocento Sans"/>
                <a:ea typeface="Quattrocento Sans"/>
                <a:cs typeface="Quattrocento Sans"/>
                <a:sym typeface="Quattrocento Sans"/>
              </a:rPr>
              <a:t>Bước 4: Thực hiện kiểm tra từng path trong tập path cơ sở</a:t>
            </a:r>
            <a:endParaRPr sz="3600">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g115e76f5ad1_0_99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techniques</a:t>
            </a:r>
            <a:endParaRPr/>
          </a:p>
        </p:txBody>
      </p:sp>
      <p:sp>
        <p:nvSpPr>
          <p:cNvPr id="608" name="Google Shape;608;g115e76f5ad1_0_998"/>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Ví dụ kỹ thuật kiểm thử đường cơ sở</a:t>
            </a:r>
            <a:endParaRPr sz="4000">
              <a:solidFill>
                <a:schemeClr val="dk1"/>
              </a:solidFill>
              <a:latin typeface="Quattrocento Sans"/>
              <a:ea typeface="Quattrocento Sans"/>
              <a:cs typeface="Quattrocento Sans"/>
              <a:sym typeface="Quattrocento Sans"/>
            </a:endParaRPr>
          </a:p>
        </p:txBody>
      </p:sp>
      <p:sp>
        <p:nvSpPr>
          <p:cNvPr id="609" name="Google Shape;609;g115e76f5ad1_0_998"/>
          <p:cNvSpPr txBox="1"/>
          <p:nvPr/>
        </p:nvSpPr>
        <p:spPr>
          <a:xfrm>
            <a:off x="617100" y="1737550"/>
            <a:ext cx="10965300" cy="50835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Bước 1: Chúng ta xây dựng đồ thị luồng điều khiển của chương trình từ việc phân tích source code.</a:t>
            </a:r>
            <a:endParaRPr sz="3600">
              <a:solidFill>
                <a:srgbClr val="333333"/>
              </a:solidFill>
              <a:highlight>
                <a:schemeClr val="lt1"/>
              </a:highlight>
              <a:latin typeface="Quattrocento Sans"/>
              <a:ea typeface="Quattrocento Sans"/>
              <a:cs typeface="Quattrocento Sans"/>
              <a:sym typeface="Quattrocento Sans"/>
            </a:endParaRPr>
          </a:p>
          <a:p>
            <a:pPr indent="0" lvl="0" marL="742950" rtl="0" algn="l">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Ví dụ : Đồ thị luồng điều khiển của chương trình có dạng như hình dưới.</a:t>
            </a:r>
            <a:endParaRPr sz="3600">
              <a:solidFill>
                <a:srgbClr val="333333"/>
              </a:solidFill>
              <a:highlight>
                <a:schemeClr val="lt1"/>
              </a:highlight>
              <a:latin typeface="Quattrocento Sans"/>
              <a:ea typeface="Quattrocento Sans"/>
              <a:cs typeface="Quattrocento Sans"/>
              <a:sym typeface="Quattrocento Sans"/>
            </a:endParaRPr>
          </a:p>
        </p:txBody>
      </p:sp>
      <p:pic>
        <p:nvPicPr>
          <p:cNvPr id="610" name="Google Shape;610;g115e76f5ad1_0_998"/>
          <p:cNvPicPr preferRelativeResize="0"/>
          <p:nvPr/>
        </p:nvPicPr>
        <p:blipFill>
          <a:blip r:embed="rId3">
            <a:alphaModFix/>
          </a:blip>
          <a:stretch>
            <a:fillRect/>
          </a:stretch>
        </p:blipFill>
        <p:spPr>
          <a:xfrm>
            <a:off x="6531210" y="3535502"/>
            <a:ext cx="4403790" cy="328555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115e76f5ad1_0_101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techniques</a:t>
            </a:r>
            <a:endParaRPr/>
          </a:p>
        </p:txBody>
      </p:sp>
      <p:sp>
        <p:nvSpPr>
          <p:cNvPr id="616" name="Google Shape;616;g115e76f5ad1_0_1018"/>
          <p:cNvSpPr txBox="1"/>
          <p:nvPr/>
        </p:nvSpPr>
        <p:spPr>
          <a:xfrm>
            <a:off x="613350" y="887250"/>
            <a:ext cx="10968900" cy="58746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Từ đồ thị luồng điều khiển, chúng ta thu được đồ thị dòng bằng cách:</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Bước 1: Gộp các lệnh tuần tự </a:t>
            </a:r>
            <a:r>
              <a:rPr lang="en-US" sz="3600">
                <a:solidFill>
                  <a:srgbClr val="333333"/>
                </a:solidFill>
                <a:highlight>
                  <a:schemeClr val="lt1"/>
                </a:highlight>
                <a:latin typeface="Quattrocento Sans"/>
                <a:ea typeface="Quattrocento Sans"/>
                <a:cs typeface="Quattrocento Sans"/>
                <a:sym typeface="Quattrocento Sans"/>
              </a:rPr>
              <a:t>, có nghĩa là gộp các nút mà từ nút này luôn đi qua nút kia.</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Bước 2: Thay lệnh rẽ nhánh và điểm kết thúc của các đường điều khiển bằng 1 nút vị tự(</a:t>
            </a:r>
            <a:r>
              <a:rPr b="1" lang="en-US" sz="3600">
                <a:solidFill>
                  <a:srgbClr val="333333"/>
                </a:solidFill>
                <a:highlight>
                  <a:schemeClr val="lt1"/>
                </a:highlight>
                <a:latin typeface="Quattrocento Sans"/>
                <a:ea typeface="Quattrocento Sans"/>
                <a:cs typeface="Quattrocento Sans"/>
                <a:sym typeface="Quattrocento Sans"/>
              </a:rPr>
              <a:t>nút vị tự là nút rẽ nhánh hoặc nút kết thúc rẽ nhánh</a:t>
            </a:r>
            <a:r>
              <a:rPr lang="en-US" sz="3600">
                <a:solidFill>
                  <a:srgbClr val="333333"/>
                </a:solidFill>
                <a:highlight>
                  <a:schemeClr val="lt1"/>
                </a:highlight>
                <a:latin typeface="Quattrocento Sans"/>
                <a:ea typeface="Quattrocento Sans"/>
                <a:cs typeface="Quattrocento Sans"/>
                <a:sym typeface="Quattrocento Sans"/>
              </a:rPr>
              <a:t>).</a:t>
            </a:r>
            <a:endParaRPr sz="36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115e76f5ad1_0_100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techniques</a:t>
            </a:r>
            <a:endParaRPr/>
          </a:p>
        </p:txBody>
      </p:sp>
      <p:sp>
        <p:nvSpPr>
          <p:cNvPr id="622" name="Google Shape;622;g115e76f5ad1_0_1008"/>
          <p:cNvSpPr txBox="1"/>
          <p:nvPr/>
        </p:nvSpPr>
        <p:spPr>
          <a:xfrm>
            <a:off x="613350" y="887250"/>
            <a:ext cx="10968900" cy="5874600"/>
          </a:xfrm>
          <a:prstGeom prst="rect">
            <a:avLst/>
          </a:prstGeom>
          <a:noFill/>
          <a:ln>
            <a:noFill/>
          </a:ln>
        </p:spPr>
        <p:txBody>
          <a:bodyPr anchorCtr="0" anchor="t" bIns="45700" lIns="91425" spcFirstLastPara="1" rIns="91425" wrap="square" tIns="45700">
            <a:normAutofit/>
          </a:bodyPr>
          <a:lstStyle/>
          <a:p>
            <a:pPr indent="0" lvl="0" marL="0" rtl="0" algn="l">
              <a:spcBef>
                <a:spcPts val="480"/>
              </a:spcBef>
              <a:spcAft>
                <a:spcPts val="0"/>
              </a:spcAft>
              <a:buNone/>
            </a:pPr>
            <a:r>
              <a:rPr lang="en-US" sz="3100">
                <a:solidFill>
                  <a:srgbClr val="333333"/>
                </a:solidFill>
                <a:highlight>
                  <a:schemeClr val="lt1"/>
                </a:highlight>
                <a:latin typeface="Quattrocento Sans"/>
                <a:ea typeface="Quattrocento Sans"/>
                <a:cs typeface="Quattrocento Sans"/>
                <a:sym typeface="Quattrocento Sans"/>
              </a:rPr>
              <a:t>Kết quả</a:t>
            </a:r>
            <a:endParaRPr sz="3100">
              <a:solidFill>
                <a:srgbClr val="333333"/>
              </a:solidFill>
              <a:highlight>
                <a:schemeClr val="lt1"/>
              </a:highlight>
              <a:latin typeface="Quattrocento Sans"/>
              <a:ea typeface="Quattrocento Sans"/>
              <a:cs typeface="Quattrocento Sans"/>
              <a:sym typeface="Quattrocento Sans"/>
            </a:endParaRPr>
          </a:p>
        </p:txBody>
      </p:sp>
      <p:pic>
        <p:nvPicPr>
          <p:cNvPr id="623" name="Google Shape;623;g115e76f5ad1_0_1008"/>
          <p:cNvPicPr preferRelativeResize="0"/>
          <p:nvPr/>
        </p:nvPicPr>
        <p:blipFill>
          <a:blip r:embed="rId3">
            <a:alphaModFix/>
          </a:blip>
          <a:stretch>
            <a:fillRect/>
          </a:stretch>
        </p:blipFill>
        <p:spPr>
          <a:xfrm>
            <a:off x="2235200" y="1080674"/>
            <a:ext cx="8712820" cy="3794500"/>
          </a:xfrm>
          <a:prstGeom prst="rect">
            <a:avLst/>
          </a:prstGeom>
          <a:noFill/>
          <a:ln>
            <a:noFill/>
          </a:ln>
        </p:spPr>
      </p:pic>
      <p:sp>
        <p:nvSpPr>
          <p:cNvPr id="624" name="Google Shape;624;g115e76f5ad1_0_1008"/>
          <p:cNvSpPr txBox="1"/>
          <p:nvPr/>
        </p:nvSpPr>
        <p:spPr>
          <a:xfrm>
            <a:off x="613350" y="4875175"/>
            <a:ext cx="11392800" cy="1982700"/>
          </a:xfrm>
          <a:prstGeom prst="rect">
            <a:avLst/>
          </a:prstGeom>
          <a:noFill/>
          <a:ln>
            <a:noFill/>
          </a:ln>
        </p:spPr>
        <p:txBody>
          <a:bodyPr anchorCtr="0" anchor="t" bIns="45700" lIns="91425" spcFirstLastPara="1" rIns="91425" wrap="square" tIns="45700">
            <a:normAutofit/>
          </a:bodyPr>
          <a:lstStyle/>
          <a:p>
            <a:pPr indent="0" lvl="0" marL="0" rtl="0" algn="l">
              <a:spcBef>
                <a:spcPts val="480"/>
              </a:spcBef>
              <a:spcAft>
                <a:spcPts val="0"/>
              </a:spcAft>
              <a:buNone/>
            </a:pPr>
            <a:r>
              <a:rPr lang="en-US" sz="3100">
                <a:solidFill>
                  <a:srgbClr val="333333"/>
                </a:solidFill>
                <a:highlight>
                  <a:schemeClr val="lt1"/>
                </a:highlight>
                <a:latin typeface="Quattrocento Sans"/>
                <a:ea typeface="Quattrocento Sans"/>
                <a:cs typeface="Quattrocento Sans"/>
                <a:sym typeface="Quattrocento Sans"/>
              </a:rPr>
              <a:t>Ở ví dụ trên, ta thấy nút 2 và 3 có thể ghép được với nhau vì dòng chảy từ 2 luôn luôn đi qua 3, tương tự cho nút 4 và 5, và cũng tương tự cho nút 9 và 10</a:t>
            </a:r>
            <a:endParaRPr sz="31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g11613d185f0_0_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techniques</a:t>
            </a:r>
            <a:endParaRPr/>
          </a:p>
        </p:txBody>
      </p:sp>
      <p:sp>
        <p:nvSpPr>
          <p:cNvPr id="630" name="Google Shape;630;g11613d185f0_0_8"/>
          <p:cNvSpPr txBox="1"/>
          <p:nvPr/>
        </p:nvSpPr>
        <p:spPr>
          <a:xfrm>
            <a:off x="613350" y="887250"/>
            <a:ext cx="7002300" cy="58746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Sau khi biến đổi từ đồ thị luồng điều khiển, đồ thị dòng có cấu trúc</a:t>
            </a:r>
            <a:r>
              <a:rPr lang="en-US" sz="3600">
                <a:solidFill>
                  <a:srgbClr val="333333"/>
                </a:solidFill>
                <a:highlight>
                  <a:schemeClr val="lt1"/>
                </a:highlight>
                <a:latin typeface="Quattrocento Sans"/>
                <a:ea typeface="Quattrocento Sans"/>
                <a:cs typeface="Quattrocento Sans"/>
                <a:sym typeface="Quattrocento Sans"/>
              </a:rPr>
              <a:t>:</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Mỗi nút (hình tròn) biểu thị một hay một số lệnh tuần tự, hoặc thay cho điểm hội tụ các đường điều khiển.</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Mỗi cạnh nối hai nút biểu diễn dòng điều khiển</a:t>
            </a:r>
            <a:endParaRPr sz="3600">
              <a:solidFill>
                <a:srgbClr val="333333"/>
              </a:solidFill>
              <a:highlight>
                <a:schemeClr val="lt1"/>
              </a:highlight>
              <a:latin typeface="Quattrocento Sans"/>
              <a:ea typeface="Quattrocento Sans"/>
              <a:cs typeface="Quattrocento Sans"/>
              <a:sym typeface="Quattrocento Sans"/>
            </a:endParaRPr>
          </a:p>
        </p:txBody>
      </p:sp>
      <p:pic>
        <p:nvPicPr>
          <p:cNvPr id="631" name="Google Shape;631;g11613d185f0_0_8"/>
          <p:cNvPicPr preferRelativeResize="0"/>
          <p:nvPr/>
        </p:nvPicPr>
        <p:blipFill>
          <a:blip r:embed="rId3">
            <a:alphaModFix/>
          </a:blip>
          <a:stretch>
            <a:fillRect/>
          </a:stretch>
        </p:blipFill>
        <p:spPr>
          <a:xfrm>
            <a:off x="7403726" y="1656775"/>
            <a:ext cx="4412550" cy="338195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g11613d185f0_0_1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techniques</a:t>
            </a:r>
            <a:endParaRPr/>
          </a:p>
        </p:txBody>
      </p:sp>
      <p:sp>
        <p:nvSpPr>
          <p:cNvPr id="637" name="Google Shape;637;g11613d185f0_0_17"/>
          <p:cNvSpPr txBox="1"/>
          <p:nvPr/>
        </p:nvSpPr>
        <p:spPr>
          <a:xfrm>
            <a:off x="613350" y="887250"/>
            <a:ext cx="10968900" cy="58746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Sau khi biến đổi từ đồ thị luồng điều khiển, đồ thị dòng có cấu trúc:</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9 nút (trong đó 5 nút là vị tự (màu đỏ) - Xin nhắc lại: nút vị tự là nút rẽ nhánh hoặc nút kết thúc rẽ nhánh)</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11 cung</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Chia mặt phẳng thành 4 miền (Số miền được xác định như hình trên, phần đánh số màu xanh lá cây)</a:t>
            </a:r>
            <a:endParaRPr sz="36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15e76f5ad1_0_55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247" name="Google Shape;247;g115e76f5ad1_0_550"/>
          <p:cNvSpPr txBox="1"/>
          <p:nvPr/>
        </p:nvSpPr>
        <p:spPr>
          <a:xfrm>
            <a:off x="617100" y="1574350"/>
            <a:ext cx="11574900" cy="51564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US" sz="3300">
                <a:solidFill>
                  <a:srgbClr val="1B1B1B"/>
                </a:solidFill>
                <a:highlight>
                  <a:srgbClr val="FFFFFF"/>
                </a:highlight>
                <a:latin typeface="Quattrocento Sans"/>
                <a:ea typeface="Quattrocento Sans"/>
                <a:cs typeface="Quattrocento Sans"/>
                <a:sym typeface="Quattrocento Sans"/>
              </a:rPr>
              <a:t>Tài khoản tiết kiệm trong ngân hàng có tỷ lệ lãi suất khác nhau phụ thuộc vào số dư của tài khoản. Nếu số dư tài khoản trong phạm vi từ 0$ đến 100$ có lãi suất là 3%, số dư tài khoản trên 100$ và đến 1000$ có lãi suất là 5% và số dư tài khoản trên 1000$ có lãi suất là 7%. Hãy chia các vùng tương đương cho trường hợp này.</a:t>
            </a:r>
            <a:endParaRPr sz="3300">
              <a:solidFill>
                <a:srgbClr val="1B1B1B"/>
              </a:solidFill>
              <a:highlight>
                <a:srgbClr val="FFFFFF"/>
              </a:highlight>
              <a:latin typeface="Quattrocento Sans"/>
              <a:ea typeface="Quattrocento Sans"/>
              <a:cs typeface="Quattrocento Sans"/>
              <a:sym typeface="Quattrocento Sans"/>
            </a:endParaRPr>
          </a:p>
        </p:txBody>
      </p:sp>
      <p:sp>
        <p:nvSpPr>
          <p:cNvPr id="248" name="Google Shape;248;g115e76f5ad1_0_550"/>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Ví dụ</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 calcmode="lin" valueType="num">
                                      <p:cBhvr additive="base">
                                        <p:cTn dur="1000"/>
                                        <p:tgtEl>
                                          <p:spTgt spid="24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g11613d185f0_0_2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techniques</a:t>
            </a:r>
            <a:endParaRPr/>
          </a:p>
        </p:txBody>
      </p:sp>
      <p:sp>
        <p:nvSpPr>
          <p:cNvPr id="643" name="Google Shape;643;g11613d185f0_0_24"/>
          <p:cNvSpPr txBox="1"/>
          <p:nvPr/>
        </p:nvSpPr>
        <p:spPr>
          <a:xfrm>
            <a:off x="613350" y="887250"/>
            <a:ext cx="11447400" cy="5874600"/>
          </a:xfrm>
          <a:prstGeom prst="rect">
            <a:avLst/>
          </a:prstGeom>
          <a:noFill/>
          <a:ln>
            <a:noFill/>
          </a:ln>
        </p:spPr>
        <p:txBody>
          <a:bodyPr anchorCtr="0" anchor="t" bIns="45700" lIns="91425" spcFirstLastPara="1" rIns="91425" wrap="square" tIns="45700">
            <a:normAutofit/>
          </a:bodyPr>
          <a:lstStyle/>
          <a:p>
            <a:pPr indent="-387350" lvl="1" marL="74295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Bước 2: Tính độ phức tạp của kiểm thử đường cơ sở(</a:t>
            </a:r>
            <a:r>
              <a:rPr lang="en-US" sz="3600">
                <a:solidFill>
                  <a:schemeClr val="dk1"/>
                </a:solidFill>
                <a:latin typeface="Quattrocento Sans"/>
                <a:ea typeface="Quattrocento Sans"/>
                <a:cs typeface="Quattrocento Sans"/>
                <a:sym typeface="Quattrocento Sans"/>
              </a:rPr>
              <a:t>Cyclomatic </a:t>
            </a:r>
            <a:r>
              <a:rPr lang="en-US" sz="3700">
                <a:solidFill>
                  <a:srgbClr val="333333"/>
                </a:solidFill>
                <a:highlight>
                  <a:schemeClr val="lt1"/>
                </a:highlight>
                <a:latin typeface="Quattrocento Sans"/>
                <a:ea typeface="Quattrocento Sans"/>
                <a:cs typeface="Quattrocento Sans"/>
                <a:sym typeface="Quattrocento Sans"/>
              </a:rPr>
              <a:t>ký hiệu V(G) </a:t>
            </a:r>
            <a:r>
              <a:rPr lang="en-US" sz="3600">
                <a:solidFill>
                  <a:schemeClr val="dk1"/>
                </a:solidFill>
                <a:latin typeface="Quattrocento Sans"/>
                <a:ea typeface="Quattrocento Sans"/>
                <a:cs typeface="Quattrocento Sans"/>
                <a:sym typeface="Quattrocento Sans"/>
              </a:rPr>
              <a:t>)</a:t>
            </a:r>
            <a:endParaRPr sz="3700">
              <a:solidFill>
                <a:srgbClr val="333333"/>
              </a:solidFill>
              <a:highlight>
                <a:schemeClr val="lt1"/>
              </a:highlight>
              <a:latin typeface="Quattrocento Sans"/>
              <a:ea typeface="Quattrocento Sans"/>
              <a:cs typeface="Quattrocento Sans"/>
              <a:sym typeface="Quattrocento Sans"/>
            </a:endParaRPr>
          </a:p>
          <a:p>
            <a:pPr indent="-336550" lvl="2" marL="114300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V(G) = E - N + 2 = 11-9+2 = 4</a:t>
            </a:r>
            <a:endParaRPr sz="3700">
              <a:solidFill>
                <a:srgbClr val="333333"/>
              </a:solidFill>
              <a:highlight>
                <a:schemeClr val="lt1"/>
              </a:highlight>
              <a:latin typeface="Quattrocento Sans"/>
              <a:ea typeface="Quattrocento Sans"/>
              <a:cs typeface="Quattrocento Sans"/>
              <a:sym typeface="Quattrocento Sans"/>
            </a:endParaRPr>
          </a:p>
          <a:p>
            <a:pPr indent="-336550" lvl="2" marL="114300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V(G) = số miền phẳng = 4</a:t>
            </a:r>
            <a:endParaRPr sz="3700">
              <a:solidFill>
                <a:srgbClr val="333333"/>
              </a:solidFill>
              <a:highlight>
                <a:schemeClr val="lt1"/>
              </a:highlight>
              <a:latin typeface="Quattrocento Sans"/>
              <a:ea typeface="Quattrocento Sans"/>
              <a:cs typeface="Quattrocento Sans"/>
              <a:sym typeface="Quattrocento Sans"/>
            </a:endParaRPr>
          </a:p>
          <a:p>
            <a:pPr indent="-336550" lvl="2" marL="114300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V(G) = P – 1 = 5-1 =4</a:t>
            </a:r>
            <a:endParaRPr sz="3700">
              <a:solidFill>
                <a:srgbClr val="333333"/>
              </a:solidFill>
              <a:highlight>
                <a:schemeClr val="lt1"/>
              </a:highlight>
              <a:latin typeface="Quattrocento Sans"/>
              <a:ea typeface="Quattrocento Sans"/>
              <a:cs typeface="Quattrocento Sans"/>
              <a:sym typeface="Quattrocento Sans"/>
            </a:endParaRPr>
          </a:p>
          <a:p>
            <a:pPr indent="0" lvl="0" marL="0" rtl="0" algn="l">
              <a:spcBef>
                <a:spcPts val="480"/>
              </a:spcBef>
              <a:spcAft>
                <a:spcPts val="0"/>
              </a:spcAft>
              <a:buNone/>
            </a:pPr>
            <a:r>
              <a:rPr lang="en-US" sz="3700">
                <a:solidFill>
                  <a:srgbClr val="333333"/>
                </a:solidFill>
                <a:highlight>
                  <a:schemeClr val="lt1"/>
                </a:highlight>
                <a:latin typeface="Quattrocento Sans"/>
                <a:ea typeface="Quattrocento Sans"/>
                <a:cs typeface="Quattrocento Sans"/>
                <a:sym typeface="Quattrocento Sans"/>
              </a:rPr>
              <a:t>Trong đó: E=số cung; N=số nút; P=số nút vị tự</a:t>
            </a:r>
            <a:endParaRPr sz="3700">
              <a:solidFill>
                <a:srgbClr val="333333"/>
              </a:solidFill>
              <a:highlight>
                <a:schemeClr val="lt1"/>
              </a:highlight>
              <a:latin typeface="Quattrocento Sans"/>
              <a:ea typeface="Quattrocento Sans"/>
              <a:cs typeface="Quattrocento Sans"/>
              <a:sym typeface="Quattrocento Sans"/>
            </a:endParaRPr>
          </a:p>
          <a:p>
            <a:pPr indent="-463550" lvl="0" marL="1828800" rtl="0" algn="l">
              <a:spcBef>
                <a:spcPts val="480"/>
              </a:spcBef>
              <a:spcAft>
                <a:spcPts val="0"/>
              </a:spcAft>
              <a:buClr>
                <a:srgbClr val="3333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Với ví dụ về đồ thị dòng ở trên ta có: V(G) = 4</a:t>
            </a:r>
            <a:endParaRPr sz="37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g11613d185f0_0_3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techniques</a:t>
            </a:r>
            <a:endParaRPr/>
          </a:p>
        </p:txBody>
      </p:sp>
      <p:sp>
        <p:nvSpPr>
          <p:cNvPr id="649" name="Google Shape;649;g11613d185f0_0_36"/>
          <p:cNvSpPr txBox="1"/>
          <p:nvPr/>
        </p:nvSpPr>
        <p:spPr>
          <a:xfrm>
            <a:off x="613350" y="887250"/>
            <a:ext cx="7002300" cy="5874600"/>
          </a:xfrm>
          <a:prstGeom prst="rect">
            <a:avLst/>
          </a:prstGeom>
          <a:noFill/>
          <a:ln>
            <a:noFill/>
          </a:ln>
        </p:spPr>
        <p:txBody>
          <a:bodyPr anchorCtr="0" anchor="t" bIns="45700" lIns="91425" spcFirstLastPara="1" rIns="91425" wrap="square" tIns="45700">
            <a:normAutofit/>
          </a:bodyPr>
          <a:lstStyle/>
          <a:p>
            <a:pPr indent="-361950" lvl="1" marL="742950" rtl="0" algn="l">
              <a:spcBef>
                <a:spcPts val="480"/>
              </a:spcBef>
              <a:spcAft>
                <a:spcPts val="0"/>
              </a:spcAft>
              <a:buClr>
                <a:srgbClr val="FF5A33"/>
              </a:buClr>
              <a:buSzPts val="36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Bước 3: </a:t>
            </a:r>
            <a:r>
              <a:rPr lang="en-US" sz="3700">
                <a:solidFill>
                  <a:srgbClr val="333333"/>
                </a:solidFill>
                <a:highlight>
                  <a:schemeClr val="lt1"/>
                </a:highlight>
                <a:latin typeface="Quattrocento Sans"/>
                <a:ea typeface="Quattrocento Sans"/>
                <a:cs typeface="Quattrocento Sans"/>
                <a:sym typeface="Quattrocento Sans"/>
              </a:rPr>
              <a:t>V(G) = 4 với các đường cơ sở sau:</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1 &gt; 11</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1 &gt; 2,3 &gt; 6 &gt; 7 &gt; 9 &gt; 10 &gt; 1</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1 &gt; 2,3 &gt; 6 &gt; 8 &gt; 9 &gt; 10 &gt; 1</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1 &gt; 2,3 &gt; 4,5 &gt; 10 &gt; 1</a:t>
            </a:r>
            <a:endParaRPr sz="3600">
              <a:solidFill>
                <a:srgbClr val="333333"/>
              </a:solidFill>
              <a:highlight>
                <a:schemeClr val="lt1"/>
              </a:highlight>
              <a:latin typeface="Quattrocento Sans"/>
              <a:ea typeface="Quattrocento Sans"/>
              <a:cs typeface="Quattrocento Sans"/>
              <a:sym typeface="Quattrocento Sans"/>
            </a:endParaRPr>
          </a:p>
          <a:p>
            <a:pPr indent="0" lvl="0" marL="1143000" rtl="0" algn="l">
              <a:spcBef>
                <a:spcPts val="480"/>
              </a:spcBef>
              <a:spcAft>
                <a:spcPts val="0"/>
              </a:spcAft>
              <a:buNone/>
            </a:pPr>
            <a:r>
              <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spcBef>
                <a:spcPts val="480"/>
              </a:spcBef>
              <a:spcAft>
                <a:spcPts val="0"/>
              </a:spcAft>
              <a:buClr>
                <a:srgbClr val="FF5A33"/>
              </a:buClr>
              <a:buSzPts val="36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Bước 4: Thực hiện kiểm thử</a:t>
            </a:r>
            <a:endParaRPr sz="3600">
              <a:solidFill>
                <a:srgbClr val="333333"/>
              </a:solidFill>
              <a:highlight>
                <a:schemeClr val="lt1"/>
              </a:highlight>
              <a:latin typeface="Quattrocento Sans"/>
              <a:ea typeface="Quattrocento Sans"/>
              <a:cs typeface="Quattrocento Sans"/>
              <a:sym typeface="Quattrocento Sans"/>
            </a:endParaRPr>
          </a:p>
          <a:p>
            <a:pPr indent="0" lvl="0" marL="1143000" rtl="0" algn="l">
              <a:spcBef>
                <a:spcPts val="480"/>
              </a:spcBef>
              <a:spcAft>
                <a:spcPts val="0"/>
              </a:spcAft>
              <a:buNone/>
            </a:pPr>
            <a:r>
              <a:t/>
            </a:r>
            <a:endParaRPr sz="3600">
              <a:solidFill>
                <a:srgbClr val="333333"/>
              </a:solidFill>
              <a:highlight>
                <a:schemeClr val="lt1"/>
              </a:highlight>
              <a:latin typeface="Quattrocento Sans"/>
              <a:ea typeface="Quattrocento Sans"/>
              <a:cs typeface="Quattrocento Sans"/>
              <a:sym typeface="Quattrocento Sans"/>
            </a:endParaRPr>
          </a:p>
        </p:txBody>
      </p:sp>
      <p:pic>
        <p:nvPicPr>
          <p:cNvPr id="650" name="Google Shape;650;g11613d185f0_0_36"/>
          <p:cNvPicPr preferRelativeResize="0"/>
          <p:nvPr/>
        </p:nvPicPr>
        <p:blipFill>
          <a:blip r:embed="rId3">
            <a:alphaModFix/>
          </a:blip>
          <a:stretch>
            <a:fillRect/>
          </a:stretch>
        </p:blipFill>
        <p:spPr>
          <a:xfrm>
            <a:off x="6979200" y="1744240"/>
            <a:ext cx="4603100" cy="336952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11613d185f0_0_4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techniques</a:t>
            </a:r>
            <a:endParaRPr/>
          </a:p>
        </p:txBody>
      </p:sp>
      <p:sp>
        <p:nvSpPr>
          <p:cNvPr id="656" name="Google Shape;656;g11613d185f0_0_44"/>
          <p:cNvSpPr txBox="1"/>
          <p:nvPr/>
        </p:nvSpPr>
        <p:spPr>
          <a:xfrm>
            <a:off x="376875" y="850875"/>
            <a:ext cx="9919200" cy="750000"/>
          </a:xfrm>
          <a:prstGeom prst="rect">
            <a:avLst/>
          </a:prstGeom>
          <a:noFill/>
          <a:ln>
            <a:noFill/>
          </a:ln>
        </p:spPr>
        <p:txBody>
          <a:bodyPr anchorCtr="0" anchor="t" bIns="45700" lIns="91425" spcFirstLastPara="1" rIns="91425" wrap="square" tIns="45700">
            <a:noAutofit/>
          </a:bodyPr>
          <a:lstStyle/>
          <a:p>
            <a:pPr indent="-361950" lvl="1" marL="742950" rtl="0" algn="l">
              <a:lnSpc>
                <a:spcPct val="8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Ví dụ bài tập</a:t>
            </a:r>
            <a:endParaRPr sz="3600">
              <a:solidFill>
                <a:srgbClr val="333333"/>
              </a:solidFill>
              <a:highlight>
                <a:schemeClr val="lt1"/>
              </a:highlight>
              <a:latin typeface="Quattrocento Sans"/>
              <a:ea typeface="Quattrocento Sans"/>
              <a:cs typeface="Quattrocento Sans"/>
              <a:sym typeface="Quattrocento Sans"/>
            </a:endParaRPr>
          </a:p>
          <a:p>
            <a:pPr indent="0" lvl="0" marL="0" rtl="0" algn="l">
              <a:lnSpc>
                <a:spcPct val="80000"/>
              </a:lnSpc>
              <a:spcBef>
                <a:spcPts val="480"/>
              </a:spcBef>
              <a:spcAft>
                <a:spcPts val="0"/>
              </a:spcAft>
              <a:buSzPts val="440"/>
              <a:buNone/>
            </a:pPr>
            <a:r>
              <a:t/>
            </a:r>
            <a:endParaRPr sz="1340">
              <a:solidFill>
                <a:srgbClr val="333333"/>
              </a:solidFill>
              <a:highlight>
                <a:schemeClr val="lt1"/>
              </a:highlight>
              <a:latin typeface="Quattrocento Sans"/>
              <a:ea typeface="Quattrocento Sans"/>
              <a:cs typeface="Quattrocento Sans"/>
              <a:sym typeface="Quattrocento Sans"/>
            </a:endParaRPr>
          </a:p>
        </p:txBody>
      </p:sp>
      <p:pic>
        <p:nvPicPr>
          <p:cNvPr id="657" name="Google Shape;657;g11613d185f0_0_44"/>
          <p:cNvPicPr preferRelativeResize="0"/>
          <p:nvPr/>
        </p:nvPicPr>
        <p:blipFill>
          <a:blip r:embed="rId3">
            <a:alphaModFix/>
          </a:blip>
          <a:stretch>
            <a:fillRect/>
          </a:stretch>
        </p:blipFill>
        <p:spPr>
          <a:xfrm>
            <a:off x="376875" y="1389425"/>
            <a:ext cx="7940625" cy="4522650"/>
          </a:xfrm>
          <a:prstGeom prst="rect">
            <a:avLst/>
          </a:prstGeom>
          <a:noFill/>
          <a:ln>
            <a:noFill/>
          </a:ln>
        </p:spPr>
      </p:pic>
      <p:pic>
        <p:nvPicPr>
          <p:cNvPr id="658" name="Google Shape;658;g11613d185f0_0_44"/>
          <p:cNvPicPr preferRelativeResize="0"/>
          <p:nvPr/>
        </p:nvPicPr>
        <p:blipFill>
          <a:blip r:embed="rId4">
            <a:alphaModFix/>
          </a:blip>
          <a:stretch>
            <a:fillRect/>
          </a:stretch>
        </p:blipFill>
        <p:spPr>
          <a:xfrm>
            <a:off x="8317500" y="1600863"/>
            <a:ext cx="3569699" cy="4207441"/>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g11613d185f0_0_5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techniques</a:t>
            </a:r>
            <a:endParaRPr/>
          </a:p>
        </p:txBody>
      </p:sp>
      <p:pic>
        <p:nvPicPr>
          <p:cNvPr id="664" name="Google Shape;664;g11613d185f0_0_54"/>
          <p:cNvPicPr preferRelativeResize="0"/>
          <p:nvPr/>
        </p:nvPicPr>
        <p:blipFill>
          <a:blip r:embed="rId3">
            <a:alphaModFix/>
          </a:blip>
          <a:stretch>
            <a:fillRect/>
          </a:stretch>
        </p:blipFill>
        <p:spPr>
          <a:xfrm>
            <a:off x="8282325" y="1477650"/>
            <a:ext cx="3909675" cy="4608151"/>
          </a:xfrm>
          <a:prstGeom prst="rect">
            <a:avLst/>
          </a:prstGeom>
          <a:noFill/>
          <a:ln>
            <a:noFill/>
          </a:ln>
        </p:spPr>
      </p:pic>
      <p:sp>
        <p:nvSpPr>
          <p:cNvPr id="665" name="Google Shape;665;g11613d185f0_0_54"/>
          <p:cNvSpPr txBox="1"/>
          <p:nvPr/>
        </p:nvSpPr>
        <p:spPr>
          <a:xfrm>
            <a:off x="376875" y="850875"/>
            <a:ext cx="8238600" cy="5861700"/>
          </a:xfrm>
          <a:prstGeom prst="rect">
            <a:avLst/>
          </a:prstGeom>
          <a:noFill/>
          <a:ln>
            <a:noFill/>
          </a:ln>
        </p:spPr>
        <p:txBody>
          <a:bodyPr anchorCtr="0" anchor="t" bIns="45700" lIns="91425" spcFirstLastPara="1" rIns="91425" wrap="square" tIns="45700">
            <a:normAutofit lnSpcReduction="10000"/>
          </a:bodyPr>
          <a:lstStyle/>
          <a:p>
            <a:pPr indent="-361950" lvl="1" marL="742950" rtl="0" algn="l">
              <a:spcBef>
                <a:spcPts val="480"/>
              </a:spcBef>
              <a:spcAft>
                <a:spcPts val="0"/>
              </a:spcAft>
              <a:buClr>
                <a:srgbClr val="FF5A33"/>
              </a:buClr>
              <a:buSzPts val="36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Ví dụ bài tập</a:t>
            </a:r>
            <a:endParaRPr sz="3700">
              <a:solidFill>
                <a:srgbClr val="333333"/>
              </a:solidFill>
              <a:highlight>
                <a:schemeClr val="lt1"/>
              </a:highlight>
              <a:latin typeface="Quattrocento Sans"/>
              <a:ea typeface="Quattrocento Sans"/>
              <a:cs typeface="Quattrocento Sans"/>
              <a:sym typeface="Quattrocento Sans"/>
            </a:endParaRPr>
          </a:p>
          <a:p>
            <a:pPr indent="-376194" lvl="2" marL="1143000" rtl="0" algn="l">
              <a:spcBef>
                <a:spcPts val="0"/>
              </a:spcBef>
              <a:spcAft>
                <a:spcPts val="0"/>
              </a:spcAft>
              <a:buClr>
                <a:srgbClr val="FF5A33"/>
              </a:buClr>
              <a:buSzPts val="4324"/>
              <a:buFont typeface="Quattrocento Sans"/>
              <a:buChar char="⮚"/>
            </a:pPr>
            <a:r>
              <a:rPr lang="en-US" sz="2924">
                <a:solidFill>
                  <a:srgbClr val="333333"/>
                </a:solidFill>
                <a:highlight>
                  <a:schemeClr val="lt1"/>
                </a:highlight>
                <a:latin typeface="Quattrocento Sans"/>
                <a:ea typeface="Quattrocento Sans"/>
                <a:cs typeface="Quattrocento Sans"/>
                <a:sym typeface="Quattrocento Sans"/>
              </a:rPr>
              <a:t>1 -&gt; 2 -&gt; 13</a:t>
            </a:r>
            <a:endParaRPr sz="2924">
              <a:solidFill>
                <a:srgbClr val="333333"/>
              </a:solidFill>
              <a:highlight>
                <a:schemeClr val="lt1"/>
              </a:highlight>
              <a:latin typeface="Quattrocento Sans"/>
              <a:ea typeface="Quattrocento Sans"/>
              <a:cs typeface="Quattrocento Sans"/>
              <a:sym typeface="Quattrocento Sans"/>
            </a:endParaRPr>
          </a:p>
          <a:p>
            <a:pPr indent="-376194" lvl="2" marL="1143000" rtl="0" algn="l">
              <a:spcBef>
                <a:spcPts val="0"/>
              </a:spcBef>
              <a:spcAft>
                <a:spcPts val="0"/>
              </a:spcAft>
              <a:buClr>
                <a:srgbClr val="FF5A33"/>
              </a:buClr>
              <a:buSzPts val="4324"/>
              <a:buFont typeface="Quattrocento Sans"/>
              <a:buChar char="⮚"/>
            </a:pPr>
            <a:r>
              <a:rPr lang="en-US" sz="2924">
                <a:solidFill>
                  <a:srgbClr val="333333"/>
                </a:solidFill>
                <a:highlight>
                  <a:schemeClr val="lt1"/>
                </a:highlight>
                <a:latin typeface="Quattrocento Sans"/>
                <a:ea typeface="Quattrocento Sans"/>
                <a:cs typeface="Quattrocento Sans"/>
                <a:sym typeface="Quattrocento Sans"/>
              </a:rPr>
              <a:t>1 -&gt; 2 -&gt; 3 -&gt; 12 -&gt; 14</a:t>
            </a:r>
            <a:endParaRPr sz="2924">
              <a:solidFill>
                <a:srgbClr val="333333"/>
              </a:solidFill>
              <a:highlight>
                <a:schemeClr val="lt1"/>
              </a:highlight>
              <a:latin typeface="Quattrocento Sans"/>
              <a:ea typeface="Quattrocento Sans"/>
              <a:cs typeface="Quattrocento Sans"/>
              <a:sym typeface="Quattrocento Sans"/>
            </a:endParaRPr>
          </a:p>
          <a:p>
            <a:pPr indent="-376194" lvl="2" marL="1143000" rtl="0" algn="l">
              <a:spcBef>
                <a:spcPts val="0"/>
              </a:spcBef>
              <a:spcAft>
                <a:spcPts val="0"/>
              </a:spcAft>
              <a:buClr>
                <a:srgbClr val="FF5A33"/>
              </a:buClr>
              <a:buSzPts val="4324"/>
              <a:buFont typeface="Quattrocento Sans"/>
              <a:buChar char="⮚"/>
            </a:pPr>
            <a:r>
              <a:rPr lang="en-US" sz="2924">
                <a:solidFill>
                  <a:srgbClr val="333333"/>
                </a:solidFill>
                <a:highlight>
                  <a:schemeClr val="lt1"/>
                </a:highlight>
                <a:latin typeface="Quattrocento Sans"/>
                <a:ea typeface="Quattrocento Sans"/>
                <a:cs typeface="Quattrocento Sans"/>
                <a:sym typeface="Quattrocento Sans"/>
              </a:rPr>
              <a:t>1 -&gt; 2 -&gt; 3 -&gt; 4 -&gt; 5 -&gt; 6 -&gt; 8 -&gt; 10 -&gt; 12 -&gt; 14</a:t>
            </a:r>
            <a:endParaRPr sz="2924">
              <a:solidFill>
                <a:srgbClr val="333333"/>
              </a:solidFill>
              <a:highlight>
                <a:schemeClr val="lt1"/>
              </a:highlight>
              <a:latin typeface="Quattrocento Sans"/>
              <a:ea typeface="Quattrocento Sans"/>
              <a:cs typeface="Quattrocento Sans"/>
              <a:sym typeface="Quattrocento Sans"/>
            </a:endParaRPr>
          </a:p>
          <a:p>
            <a:pPr indent="-376194" lvl="2" marL="1143000" rtl="0" algn="l">
              <a:spcBef>
                <a:spcPts val="0"/>
              </a:spcBef>
              <a:spcAft>
                <a:spcPts val="0"/>
              </a:spcAft>
              <a:buClr>
                <a:srgbClr val="FF5A33"/>
              </a:buClr>
              <a:buSzPts val="4324"/>
              <a:buFont typeface="Quattrocento Sans"/>
              <a:buChar char="⮚"/>
            </a:pPr>
            <a:r>
              <a:rPr lang="en-US" sz="2924">
                <a:solidFill>
                  <a:srgbClr val="333333"/>
                </a:solidFill>
                <a:highlight>
                  <a:schemeClr val="lt1"/>
                </a:highlight>
                <a:latin typeface="Quattrocento Sans"/>
                <a:ea typeface="Quattrocento Sans"/>
                <a:cs typeface="Quattrocento Sans"/>
                <a:sym typeface="Quattrocento Sans"/>
              </a:rPr>
              <a:t>1 -&gt; 2 -&gt; 3 -&gt; 4 -&gt; 6 -&gt; 7 -&gt; 8 -&gt; 10 -&gt; 12 -&gt; 14</a:t>
            </a:r>
            <a:endParaRPr sz="2924">
              <a:solidFill>
                <a:srgbClr val="333333"/>
              </a:solidFill>
              <a:highlight>
                <a:schemeClr val="lt1"/>
              </a:highlight>
              <a:latin typeface="Quattrocento Sans"/>
              <a:ea typeface="Quattrocento Sans"/>
              <a:cs typeface="Quattrocento Sans"/>
              <a:sym typeface="Quattrocento Sans"/>
            </a:endParaRPr>
          </a:p>
          <a:p>
            <a:pPr indent="-376194" lvl="2" marL="1143000" rtl="0" algn="l">
              <a:spcBef>
                <a:spcPts val="0"/>
              </a:spcBef>
              <a:spcAft>
                <a:spcPts val="0"/>
              </a:spcAft>
              <a:buClr>
                <a:srgbClr val="FF5A33"/>
              </a:buClr>
              <a:buSzPts val="4324"/>
              <a:buFont typeface="Quattrocento Sans"/>
              <a:buChar char="⮚"/>
            </a:pPr>
            <a:r>
              <a:rPr lang="en-US" sz="2924">
                <a:solidFill>
                  <a:srgbClr val="333333"/>
                </a:solidFill>
                <a:highlight>
                  <a:schemeClr val="lt1"/>
                </a:highlight>
                <a:latin typeface="Quattrocento Sans"/>
                <a:ea typeface="Quattrocento Sans"/>
                <a:cs typeface="Quattrocento Sans"/>
                <a:sym typeface="Quattrocento Sans"/>
              </a:rPr>
              <a:t>1 -&gt; 2 -&gt; 3 -&gt; 4 -&gt; 6 -&gt; 8 -&gt; 9 -&gt; 10 -&gt; 12 -&gt; 14</a:t>
            </a:r>
            <a:endParaRPr sz="2924">
              <a:solidFill>
                <a:srgbClr val="333333"/>
              </a:solidFill>
              <a:highlight>
                <a:schemeClr val="lt1"/>
              </a:highlight>
              <a:latin typeface="Quattrocento Sans"/>
              <a:ea typeface="Quattrocento Sans"/>
              <a:cs typeface="Quattrocento Sans"/>
              <a:sym typeface="Quattrocento Sans"/>
            </a:endParaRPr>
          </a:p>
          <a:p>
            <a:pPr indent="-376194" lvl="2" marL="1143000" rtl="0" algn="l">
              <a:spcBef>
                <a:spcPts val="0"/>
              </a:spcBef>
              <a:spcAft>
                <a:spcPts val="0"/>
              </a:spcAft>
              <a:buClr>
                <a:srgbClr val="FF5A33"/>
              </a:buClr>
              <a:buSzPts val="4324"/>
              <a:buFont typeface="Quattrocento Sans"/>
              <a:buChar char="⮚"/>
            </a:pPr>
            <a:r>
              <a:rPr lang="en-US" sz="2924">
                <a:solidFill>
                  <a:srgbClr val="333333"/>
                </a:solidFill>
                <a:highlight>
                  <a:schemeClr val="lt1"/>
                </a:highlight>
                <a:latin typeface="Quattrocento Sans"/>
                <a:ea typeface="Quattrocento Sans"/>
                <a:cs typeface="Quattrocento Sans"/>
                <a:sym typeface="Quattrocento Sans"/>
              </a:rPr>
              <a:t>1 -&gt; 2 -&gt; 3 -&gt; 4 -&gt; 6 -&gt; 8 -&gt; 10 -&gt; 11 -&gt; 12 -&gt; 14</a:t>
            </a:r>
            <a:endParaRPr sz="2924">
              <a:solidFill>
                <a:srgbClr val="333333"/>
              </a:solidFill>
              <a:highlight>
                <a:schemeClr val="lt1"/>
              </a:highlight>
              <a:latin typeface="Quattrocento Sans"/>
              <a:ea typeface="Quattrocento Sans"/>
              <a:cs typeface="Quattrocento Sans"/>
              <a:sym typeface="Quattrocento Sans"/>
            </a:endParaRPr>
          </a:p>
          <a:p>
            <a:pPr indent="-376194" lvl="2" marL="1143000" rtl="0" algn="l">
              <a:spcBef>
                <a:spcPts val="0"/>
              </a:spcBef>
              <a:spcAft>
                <a:spcPts val="0"/>
              </a:spcAft>
              <a:buClr>
                <a:srgbClr val="FF5A33"/>
              </a:buClr>
              <a:buSzPts val="4324"/>
              <a:buFont typeface="Quattrocento Sans"/>
              <a:buChar char="⮚"/>
            </a:pPr>
            <a:r>
              <a:rPr lang="en-US" sz="2924">
                <a:solidFill>
                  <a:srgbClr val="333333"/>
                </a:solidFill>
                <a:highlight>
                  <a:schemeClr val="lt1"/>
                </a:highlight>
                <a:latin typeface="Quattrocento Sans"/>
                <a:ea typeface="Quattrocento Sans"/>
                <a:cs typeface="Quattrocento Sans"/>
                <a:sym typeface="Quattrocento Sans"/>
              </a:rPr>
              <a:t>1 -&gt; 2 -&gt; 3 -&gt; 4 -&gt; 6 -&gt; 8 -&gt; 10 -&gt; 12 -&gt; 14</a:t>
            </a:r>
            <a:endParaRPr sz="2924">
              <a:solidFill>
                <a:srgbClr val="333333"/>
              </a:solidFill>
              <a:highlight>
                <a:schemeClr val="lt1"/>
              </a:highlight>
              <a:latin typeface="Quattrocento Sans"/>
              <a:ea typeface="Quattrocento Sans"/>
              <a:cs typeface="Quattrocento Sans"/>
              <a:sym typeface="Quattrocento Sans"/>
            </a:endParaRPr>
          </a:p>
          <a:p>
            <a:pPr indent="0" lvl="0" marL="0" rtl="0" algn="l">
              <a:spcBef>
                <a:spcPts val="480"/>
              </a:spcBef>
              <a:spcAft>
                <a:spcPts val="0"/>
              </a:spcAft>
              <a:buNone/>
            </a:pPr>
            <a:r>
              <a:t/>
            </a:r>
            <a:endParaRPr sz="36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11613d185f0_0_31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techniques</a:t>
            </a:r>
            <a:endParaRPr/>
          </a:p>
        </p:txBody>
      </p:sp>
      <p:sp>
        <p:nvSpPr>
          <p:cNvPr id="671" name="Google Shape;671;g11613d185f0_0_314"/>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Ưu điểm Kỹ thuật đường cơ sở</a:t>
            </a:r>
            <a:endParaRPr sz="4000">
              <a:solidFill>
                <a:srgbClr val="333333"/>
              </a:solidFill>
              <a:highlight>
                <a:schemeClr val="lt1"/>
              </a:highlight>
              <a:latin typeface="Quattrocento Sans"/>
              <a:ea typeface="Quattrocento Sans"/>
              <a:cs typeface="Quattrocento Sans"/>
              <a:sym typeface="Quattrocento Sans"/>
            </a:endParaRPr>
          </a:p>
        </p:txBody>
      </p:sp>
      <p:sp>
        <p:nvSpPr>
          <p:cNvPr id="672" name="Google Shape;672;g11613d185f0_0_314"/>
          <p:cNvSpPr txBox="1"/>
          <p:nvPr/>
        </p:nvSpPr>
        <p:spPr>
          <a:xfrm>
            <a:off x="346950" y="1701675"/>
            <a:ext cx="11235300" cy="4088100"/>
          </a:xfrm>
          <a:prstGeom prst="rect">
            <a:avLst/>
          </a:prstGeom>
          <a:noFill/>
          <a:ln>
            <a:noFill/>
          </a:ln>
        </p:spPr>
        <p:txBody>
          <a:bodyPr anchorCtr="0" anchor="t" bIns="45700" lIns="91425" spcFirstLastPara="1" rIns="91425" wrap="square" tIns="45700">
            <a:normAutofit/>
          </a:bodyPr>
          <a:lstStyle/>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Nó giúp giảm các test thừa.</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Cung cấp phạm vi kiểm tra cao vì nó bao gồm tất cả các câu lệnh và các nhánh trong mã.</a:t>
            </a:r>
            <a:endParaRPr sz="36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2">
                                            <p:txEl>
                                              <p:pRg end="0" st="0"/>
                                            </p:txEl>
                                          </p:spTgt>
                                        </p:tgtEl>
                                        <p:attrNameLst>
                                          <p:attrName>style.visibility</p:attrName>
                                        </p:attrNameLst>
                                      </p:cBhvr>
                                      <p:to>
                                        <p:strVal val="visible"/>
                                      </p:to>
                                    </p:set>
                                    <p:anim calcmode="lin" valueType="num">
                                      <p:cBhvr additive="base">
                                        <p:cTn dur="1000"/>
                                        <p:tgtEl>
                                          <p:spTgt spid="67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2">
                                            <p:txEl>
                                              <p:pRg end="1" st="1"/>
                                            </p:txEl>
                                          </p:spTgt>
                                        </p:tgtEl>
                                        <p:attrNameLst>
                                          <p:attrName>style.visibility</p:attrName>
                                        </p:attrNameLst>
                                      </p:cBhvr>
                                      <p:to>
                                        <p:strVal val="visible"/>
                                      </p:to>
                                    </p:set>
                                    <p:anim calcmode="lin" valueType="num">
                                      <p:cBhvr additive="base">
                                        <p:cTn dur="1000"/>
                                        <p:tgtEl>
                                          <p:spTgt spid="67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11613d185f0_0_32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basis path techniques</a:t>
            </a:r>
            <a:endParaRPr/>
          </a:p>
        </p:txBody>
      </p:sp>
      <p:sp>
        <p:nvSpPr>
          <p:cNvPr id="678" name="Google Shape;678;g11613d185f0_0_320"/>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Nhược điểm Kỹ thuật đường cơ sở</a:t>
            </a:r>
            <a:endParaRPr sz="4000">
              <a:solidFill>
                <a:srgbClr val="333333"/>
              </a:solidFill>
              <a:highlight>
                <a:schemeClr val="lt1"/>
              </a:highlight>
              <a:latin typeface="Quattrocento Sans"/>
              <a:ea typeface="Quattrocento Sans"/>
              <a:cs typeface="Quattrocento Sans"/>
              <a:sym typeface="Quattrocento Sans"/>
            </a:endParaRPr>
          </a:p>
        </p:txBody>
      </p:sp>
      <p:sp>
        <p:nvSpPr>
          <p:cNvPr id="679" name="Google Shape;679;g11613d185f0_0_320"/>
          <p:cNvSpPr txBox="1"/>
          <p:nvPr/>
        </p:nvSpPr>
        <p:spPr>
          <a:xfrm>
            <a:off x="346950" y="1701675"/>
            <a:ext cx="11235300" cy="5156400"/>
          </a:xfrm>
          <a:prstGeom prst="rect">
            <a:avLst/>
          </a:prstGeom>
          <a:noFill/>
          <a:ln>
            <a:noFill/>
          </a:ln>
        </p:spPr>
        <p:txBody>
          <a:bodyPr anchorCtr="0" anchor="t" bIns="45700" lIns="91425" spcFirstLastPara="1" rIns="91425" wrap="square" tIns="45700">
            <a:normAutofit/>
          </a:bodyPr>
          <a:lstStyle/>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Đánh giá mỗi đường dẫn là một thách thức cũng như tốn thời gian vì một số đường dẫn theo cấp số nhân của số nhánh. Ví dụ, một hàm chứa 10 câu lệnh if có 1024 đường dẫn để kiểm tra.</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Đôi khi nhiều đường dẫn không thể thực hiện do mối quan hệ của dữ liệu.</a:t>
            </a:r>
            <a:endParaRPr sz="36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9">
                                            <p:txEl>
                                              <p:pRg end="0" st="0"/>
                                            </p:txEl>
                                          </p:spTgt>
                                        </p:tgtEl>
                                        <p:attrNameLst>
                                          <p:attrName>style.visibility</p:attrName>
                                        </p:attrNameLst>
                                      </p:cBhvr>
                                      <p:to>
                                        <p:strVal val="visible"/>
                                      </p:to>
                                    </p:set>
                                    <p:anim calcmode="lin" valueType="num">
                                      <p:cBhvr additive="base">
                                        <p:cTn dur="1000"/>
                                        <p:tgtEl>
                                          <p:spTgt spid="67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9">
                                            <p:txEl>
                                              <p:pRg end="1" st="1"/>
                                            </p:txEl>
                                          </p:spTgt>
                                        </p:tgtEl>
                                        <p:attrNameLst>
                                          <p:attrName>style.visibility</p:attrName>
                                        </p:attrNameLst>
                                      </p:cBhvr>
                                      <p:to>
                                        <p:strVal val="visible"/>
                                      </p:to>
                                    </p:set>
                                    <p:anim calcmode="lin" valueType="num">
                                      <p:cBhvr additive="base">
                                        <p:cTn dur="1000"/>
                                        <p:tgtEl>
                                          <p:spTgt spid="67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g11613d185f0_0_9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control flow</a:t>
            </a:r>
            <a:r>
              <a:rPr lang="en-US"/>
              <a:t> techniques</a:t>
            </a:r>
            <a:endParaRPr/>
          </a:p>
        </p:txBody>
      </p:sp>
      <p:sp>
        <p:nvSpPr>
          <p:cNvPr id="685" name="Google Shape;685;g11613d185f0_0_92"/>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Là kỹ thuật thiết kế test case đảm bảo “cover” được tất cả các câu lệnh, biểu thức điều kiện trong code module cần test.</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Có ba tiêu chí đánh giá độ bao phủ</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Statement Coverage (bao phủ câu lệnh)</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Decision Coverage(bao phủ quyết định)</a:t>
            </a:r>
            <a:endParaRPr sz="3600">
              <a:solidFill>
                <a:srgbClr val="333333"/>
              </a:solidFill>
              <a:highlight>
                <a:schemeClr val="lt1"/>
              </a:highlight>
              <a:latin typeface="Quattrocento Sans"/>
              <a:ea typeface="Quattrocento Sans"/>
              <a:cs typeface="Quattrocento Sans"/>
              <a:sym typeface="Quattrocento Sans"/>
            </a:endParaRPr>
          </a:p>
          <a:p>
            <a:pPr indent="-330200" lvl="2" marL="114300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Branch Coverage (bao phủ nhánh)</a:t>
            </a:r>
            <a:endParaRPr sz="3600">
              <a:solidFill>
                <a:srgbClr val="333333"/>
              </a:solidFill>
              <a:highlight>
                <a:schemeClr val="lt1"/>
              </a:highlight>
              <a:latin typeface="Quattrocento Sans"/>
              <a:ea typeface="Quattrocento Sans"/>
              <a:cs typeface="Quattrocento Sans"/>
              <a:sym typeface="Quattrocento Sans"/>
            </a:endParaRPr>
          </a:p>
        </p:txBody>
      </p:sp>
      <p:sp>
        <p:nvSpPr>
          <p:cNvPr id="686" name="Google Shape;686;g11613d185f0_0_9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Kỹ thuật kiểm thử luồng điều khiển(Control Flow)</a:t>
            </a:r>
            <a:endParaRPr sz="40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5">
                                            <p:txEl>
                                              <p:pRg end="0" st="0"/>
                                            </p:txEl>
                                          </p:spTgt>
                                        </p:tgtEl>
                                        <p:attrNameLst>
                                          <p:attrName>style.visibility</p:attrName>
                                        </p:attrNameLst>
                                      </p:cBhvr>
                                      <p:to>
                                        <p:strVal val="visible"/>
                                      </p:to>
                                    </p:set>
                                    <p:anim calcmode="lin" valueType="num">
                                      <p:cBhvr additive="base">
                                        <p:cTn dur="1000"/>
                                        <p:tgtEl>
                                          <p:spTgt spid="68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5">
                                            <p:txEl>
                                              <p:pRg end="1" st="1"/>
                                            </p:txEl>
                                          </p:spTgt>
                                        </p:tgtEl>
                                        <p:attrNameLst>
                                          <p:attrName>style.visibility</p:attrName>
                                        </p:attrNameLst>
                                      </p:cBhvr>
                                      <p:to>
                                        <p:strVal val="visible"/>
                                      </p:to>
                                    </p:set>
                                    <p:anim calcmode="lin" valueType="num">
                                      <p:cBhvr additive="base">
                                        <p:cTn dur="1000"/>
                                        <p:tgtEl>
                                          <p:spTgt spid="68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5">
                                            <p:txEl>
                                              <p:pRg end="2" st="2"/>
                                            </p:txEl>
                                          </p:spTgt>
                                        </p:tgtEl>
                                        <p:attrNameLst>
                                          <p:attrName>style.visibility</p:attrName>
                                        </p:attrNameLst>
                                      </p:cBhvr>
                                      <p:to>
                                        <p:strVal val="visible"/>
                                      </p:to>
                                    </p:set>
                                    <p:anim calcmode="lin" valueType="num">
                                      <p:cBhvr additive="base">
                                        <p:cTn dur="1000"/>
                                        <p:tgtEl>
                                          <p:spTgt spid="68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5">
                                            <p:txEl>
                                              <p:pRg end="3" st="3"/>
                                            </p:txEl>
                                          </p:spTgt>
                                        </p:tgtEl>
                                        <p:attrNameLst>
                                          <p:attrName>style.visibility</p:attrName>
                                        </p:attrNameLst>
                                      </p:cBhvr>
                                      <p:to>
                                        <p:strVal val="visible"/>
                                      </p:to>
                                    </p:set>
                                    <p:anim calcmode="lin" valueType="num">
                                      <p:cBhvr additive="base">
                                        <p:cTn dur="1000"/>
                                        <p:tgtEl>
                                          <p:spTgt spid="68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5">
                                            <p:txEl>
                                              <p:pRg end="4" st="4"/>
                                            </p:txEl>
                                          </p:spTgt>
                                        </p:tgtEl>
                                        <p:attrNameLst>
                                          <p:attrName>style.visibility</p:attrName>
                                        </p:attrNameLst>
                                      </p:cBhvr>
                                      <p:to>
                                        <p:strVal val="visible"/>
                                      </p:to>
                                    </p:set>
                                    <p:anim calcmode="lin" valueType="num">
                                      <p:cBhvr additive="base">
                                        <p:cTn dur="1000"/>
                                        <p:tgtEl>
                                          <p:spTgt spid="68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g11613d185f0_0_10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statement coverage</a:t>
            </a:r>
            <a:endParaRPr/>
          </a:p>
        </p:txBody>
      </p:sp>
      <p:sp>
        <p:nvSpPr>
          <p:cNvPr id="692" name="Google Shape;692;g11613d185f0_0_104"/>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a:bodyPr>
          <a:lstStyle/>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Là một kỹ thuật kiểm tra hộp trắng trong đó tất cả các câu lệnh trong mã nguồn được thực thi ít nhất một lần. Nó được sử dụng để tính toán số lượng câu lệnh trong mã nguồn đã được thực thi. Mục đích chính của Statement Coverage là bao phủ 100% tất cả các đường dẫn, dòng và câu lệnh có thể có trong mã nguồn.</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Mức độ bao phủ của câu lệnh được sử dụng để xác định kịch bản dựa trên cấu trúc của mã được kiểm tra.</a:t>
            </a:r>
            <a:endParaRPr sz="3600">
              <a:solidFill>
                <a:srgbClr val="333333"/>
              </a:solidFill>
              <a:highlight>
                <a:schemeClr val="lt1"/>
              </a:highlight>
              <a:latin typeface="Quattrocento Sans"/>
              <a:ea typeface="Quattrocento Sans"/>
              <a:cs typeface="Quattrocento Sans"/>
              <a:sym typeface="Quattrocento Sans"/>
            </a:endParaRPr>
          </a:p>
        </p:txBody>
      </p:sp>
      <p:sp>
        <p:nvSpPr>
          <p:cNvPr id="693" name="Google Shape;693;g11613d185f0_0_104"/>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Kỹ thuật bao phủ câu lệnh(</a:t>
            </a:r>
            <a:r>
              <a:rPr lang="en-US" sz="3600">
                <a:solidFill>
                  <a:srgbClr val="333333"/>
                </a:solidFill>
                <a:highlight>
                  <a:schemeClr val="lt1"/>
                </a:highlight>
                <a:latin typeface="Quattrocento Sans"/>
                <a:ea typeface="Quattrocento Sans"/>
                <a:cs typeface="Quattrocento Sans"/>
                <a:sym typeface="Quattrocento Sans"/>
              </a:rPr>
              <a:t>Statement Coverage)</a:t>
            </a:r>
            <a:endParaRPr sz="40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92">
                                            <p:txEl>
                                              <p:pRg end="0" st="0"/>
                                            </p:txEl>
                                          </p:spTgt>
                                        </p:tgtEl>
                                        <p:attrNameLst>
                                          <p:attrName>style.visibility</p:attrName>
                                        </p:attrNameLst>
                                      </p:cBhvr>
                                      <p:to>
                                        <p:strVal val="visible"/>
                                      </p:to>
                                    </p:set>
                                    <p:anim calcmode="lin" valueType="num">
                                      <p:cBhvr additive="base">
                                        <p:cTn dur="1000"/>
                                        <p:tgtEl>
                                          <p:spTgt spid="69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92">
                                            <p:txEl>
                                              <p:pRg end="1" st="1"/>
                                            </p:txEl>
                                          </p:spTgt>
                                        </p:tgtEl>
                                        <p:attrNameLst>
                                          <p:attrName>style.visibility</p:attrName>
                                        </p:attrNameLst>
                                      </p:cBhvr>
                                      <p:to>
                                        <p:strVal val="visible"/>
                                      </p:to>
                                    </p:set>
                                    <p:anim calcmode="lin" valueType="num">
                                      <p:cBhvr additive="base">
                                        <p:cTn dur="1000"/>
                                        <p:tgtEl>
                                          <p:spTgt spid="69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g11613d185f0_0_11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statement coverage</a:t>
            </a:r>
            <a:endParaRPr/>
          </a:p>
        </p:txBody>
      </p:sp>
      <p:sp>
        <p:nvSpPr>
          <p:cNvPr id="699" name="Google Shape;699;g11613d185f0_0_119"/>
          <p:cNvSpPr txBox="1"/>
          <p:nvPr/>
        </p:nvSpPr>
        <p:spPr>
          <a:xfrm>
            <a:off x="693900" y="887250"/>
            <a:ext cx="11498100" cy="5083500"/>
          </a:xfrm>
          <a:prstGeom prst="rect">
            <a:avLst/>
          </a:prstGeom>
          <a:noFill/>
          <a:ln>
            <a:noFill/>
          </a:ln>
        </p:spPr>
        <p:txBody>
          <a:bodyPr anchorCtr="0" anchor="t" bIns="45700" lIns="91425" spcFirstLastPara="1" rIns="91425" wrap="square" tIns="45700">
            <a:norm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Công thức tính độ bao phủ câu lệnh</a:t>
            </a:r>
            <a:endParaRPr sz="3600">
              <a:solidFill>
                <a:srgbClr val="333333"/>
              </a:solidFill>
              <a:highlight>
                <a:schemeClr val="lt1"/>
              </a:highlight>
              <a:latin typeface="Quattrocento Sans"/>
              <a:ea typeface="Quattrocento Sans"/>
              <a:cs typeface="Quattrocento Sans"/>
              <a:sym typeface="Quattrocento Sans"/>
            </a:endParaRPr>
          </a:p>
        </p:txBody>
      </p:sp>
      <p:pic>
        <p:nvPicPr>
          <p:cNvPr id="700" name="Google Shape;700;g11613d185f0_0_119"/>
          <p:cNvPicPr preferRelativeResize="0"/>
          <p:nvPr/>
        </p:nvPicPr>
        <p:blipFill>
          <a:blip r:embed="rId3">
            <a:alphaModFix/>
          </a:blip>
          <a:stretch>
            <a:fillRect/>
          </a:stretch>
        </p:blipFill>
        <p:spPr>
          <a:xfrm>
            <a:off x="546698" y="3107900"/>
            <a:ext cx="11098600" cy="103277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99">
                                            <p:txEl>
                                              <p:pRg end="0" st="0"/>
                                            </p:txEl>
                                          </p:spTgt>
                                        </p:tgtEl>
                                        <p:attrNameLst>
                                          <p:attrName>style.visibility</p:attrName>
                                        </p:attrNameLst>
                                      </p:cBhvr>
                                      <p:to>
                                        <p:strVal val="visible"/>
                                      </p:to>
                                    </p:set>
                                    <p:anim calcmode="lin" valueType="num">
                                      <p:cBhvr additive="base">
                                        <p:cTn dur="1000"/>
                                        <p:tgtEl>
                                          <p:spTgt spid="69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g11613d185f0_0_12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statement coverage</a:t>
            </a:r>
            <a:endParaRPr/>
          </a:p>
        </p:txBody>
      </p:sp>
      <p:sp>
        <p:nvSpPr>
          <p:cNvPr id="706" name="Google Shape;706;g11613d185f0_0_126"/>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480"/>
              </a:spcBef>
              <a:spcAft>
                <a:spcPts val="0"/>
              </a:spcAft>
              <a:buClr>
                <a:schemeClr val="dk1"/>
              </a:buClr>
              <a:buSzPts val="1100"/>
              <a:buFont typeface="Arial"/>
              <a:buNone/>
            </a:pPr>
            <a:r>
              <a:rPr b="1" lang="en-US" sz="3600">
                <a:solidFill>
                  <a:srgbClr val="333333"/>
                </a:solidFill>
                <a:highlight>
                  <a:schemeClr val="lt1"/>
                </a:highlight>
                <a:latin typeface="Quattrocento Sans"/>
                <a:ea typeface="Quattrocento Sans"/>
                <a:cs typeface="Quattrocento Sans"/>
                <a:sym typeface="Quattrocento Sans"/>
              </a:rPr>
              <a:t>Source Code:</a:t>
            </a:r>
            <a:endParaRPr b="1"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prints (int a, int b) { </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Clr>
                <a:schemeClr val="dk1"/>
              </a:buClr>
              <a:buSzPts val="1100"/>
              <a:buFont typeface="Arial"/>
              <a:buNone/>
            </a:pPr>
            <a:r>
              <a:rPr lang="en-US" sz="3600">
                <a:solidFill>
                  <a:srgbClr val="333333"/>
                </a:solidFill>
                <a:highlight>
                  <a:schemeClr val="lt1"/>
                </a:highlight>
                <a:latin typeface="Quattrocento Sans"/>
                <a:ea typeface="Quattrocento Sans"/>
                <a:cs typeface="Quattrocento Sans"/>
                <a:sym typeface="Quattrocento Sans"/>
              </a:rPr>
              <a:t>     ------------  Printsum is a function </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Clr>
                <a:schemeClr val="dk1"/>
              </a:buClr>
              <a:buSzPts val="1100"/>
              <a:buFont typeface="Arial"/>
              <a:buNone/>
            </a:pPr>
            <a:r>
              <a:rPr lang="en-US" sz="3600">
                <a:solidFill>
                  <a:srgbClr val="333333"/>
                </a:solidFill>
                <a:highlight>
                  <a:schemeClr val="lt1"/>
                </a:highlight>
                <a:latin typeface="Quattrocento Sans"/>
                <a:ea typeface="Quattrocento Sans"/>
                <a:cs typeface="Quattrocento Sans"/>
                <a:sym typeface="Quattrocento Sans"/>
              </a:rPr>
              <a:t>    int result = a+ b; </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Clr>
                <a:schemeClr val="dk1"/>
              </a:buClr>
              <a:buSzPts val="1100"/>
              <a:buFont typeface="Arial"/>
              <a:buNone/>
            </a:pPr>
            <a:r>
              <a:rPr lang="en-US" sz="3600">
                <a:solidFill>
                  <a:srgbClr val="333333"/>
                </a:solidFill>
                <a:highlight>
                  <a:schemeClr val="lt1"/>
                </a:highlight>
                <a:latin typeface="Quattrocento Sans"/>
                <a:ea typeface="Quattrocento Sans"/>
                <a:cs typeface="Quattrocento Sans"/>
                <a:sym typeface="Quattrocento Sans"/>
              </a:rPr>
              <a:t>    If (result&gt; 0)</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Clr>
                <a:schemeClr val="dk1"/>
              </a:buClr>
              <a:buSzPts val="1100"/>
              <a:buFont typeface="Arial"/>
              <a:buNone/>
            </a:pPr>
            <a:r>
              <a:rPr lang="en-US" sz="3600">
                <a:solidFill>
                  <a:srgbClr val="333333"/>
                </a:solidFill>
                <a:highlight>
                  <a:schemeClr val="lt1"/>
                </a:highlight>
                <a:latin typeface="Quattrocento Sans"/>
                <a:ea typeface="Quattrocento Sans"/>
                <a:cs typeface="Quattrocento Sans"/>
                <a:sym typeface="Quattrocento Sans"/>
              </a:rPr>
              <a:t>    	Print ("Positive", result)</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Clr>
                <a:schemeClr val="dk1"/>
              </a:buClr>
              <a:buSzPts val="1100"/>
              <a:buFont typeface="Arial"/>
              <a:buNone/>
            </a:pPr>
            <a:r>
              <a:rPr lang="en-US" sz="3600">
                <a:solidFill>
                  <a:srgbClr val="333333"/>
                </a:solidFill>
                <a:highlight>
                  <a:schemeClr val="lt1"/>
                </a:highlight>
                <a:latin typeface="Quattrocento Sans"/>
                <a:ea typeface="Quattrocento Sans"/>
                <a:cs typeface="Quattrocento Sans"/>
                <a:sym typeface="Quattrocento Sans"/>
              </a:rPr>
              <a:t>    Else</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Clr>
                <a:schemeClr val="dk1"/>
              </a:buClr>
              <a:buSzPts val="1100"/>
              <a:buFont typeface="Arial"/>
              <a:buNone/>
            </a:pPr>
            <a:r>
              <a:rPr lang="en-US" sz="3600">
                <a:solidFill>
                  <a:srgbClr val="333333"/>
                </a:solidFill>
                <a:highlight>
                  <a:schemeClr val="lt1"/>
                </a:highlight>
                <a:latin typeface="Quattrocento Sans"/>
                <a:ea typeface="Quattrocento Sans"/>
                <a:cs typeface="Quattrocento Sans"/>
                <a:sym typeface="Quattrocento Sans"/>
              </a:rPr>
              <a:t>    	Print ("Negative", result)</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    }  </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Clr>
                <a:schemeClr val="dk1"/>
              </a:buClr>
              <a:buSzPts val="1100"/>
              <a:buFont typeface="Arial"/>
              <a:buNone/>
            </a:pPr>
            <a:r>
              <a:rPr lang="en-US" sz="3600">
                <a:solidFill>
                  <a:srgbClr val="333333"/>
                </a:solidFill>
                <a:highlight>
                  <a:schemeClr val="lt1"/>
                </a:highlight>
                <a:latin typeface="Quattrocento Sans"/>
                <a:ea typeface="Quattrocento Sans"/>
                <a:cs typeface="Quattrocento Sans"/>
                <a:sym typeface="Quattrocento Sans"/>
              </a:rPr>
              <a:t>     -----------   End of the source code </a:t>
            </a:r>
            <a:endParaRPr sz="3600">
              <a:solidFill>
                <a:srgbClr val="333333"/>
              </a:solidFill>
              <a:highlight>
                <a:schemeClr val="lt1"/>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t/>
            </a:r>
            <a:endParaRPr sz="3600">
              <a:solidFill>
                <a:srgbClr val="333333"/>
              </a:solidFill>
              <a:highlight>
                <a:schemeClr val="lt1"/>
              </a:highlight>
              <a:latin typeface="Quattrocento Sans"/>
              <a:ea typeface="Quattrocento Sans"/>
              <a:cs typeface="Quattrocento Sans"/>
              <a:sym typeface="Quattrocento Sans"/>
            </a:endParaRPr>
          </a:p>
        </p:txBody>
      </p:sp>
      <p:sp>
        <p:nvSpPr>
          <p:cNvPr id="707" name="Google Shape;707;g11613d185f0_0_126"/>
          <p:cNvSpPr txBox="1"/>
          <p:nvPr/>
        </p:nvSpPr>
        <p:spPr>
          <a:xfrm>
            <a:off x="617100" y="901275"/>
            <a:ext cx="114981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3900">
                <a:solidFill>
                  <a:srgbClr val="333333"/>
                </a:solidFill>
                <a:highlight>
                  <a:schemeClr val="lt1"/>
                </a:highlight>
                <a:latin typeface="Quattrocento Sans"/>
                <a:ea typeface="Quattrocento Sans"/>
                <a:cs typeface="Quattrocento Sans"/>
                <a:sym typeface="Quattrocento Sans"/>
              </a:rPr>
              <a:t>Ví dụ </a:t>
            </a:r>
            <a:r>
              <a:rPr lang="en-US" sz="3900">
                <a:solidFill>
                  <a:srgbClr val="333333"/>
                </a:solidFill>
                <a:highlight>
                  <a:schemeClr val="lt1"/>
                </a:highlight>
                <a:latin typeface="Quattrocento Sans"/>
                <a:ea typeface="Quattrocento Sans"/>
                <a:cs typeface="Quattrocento Sans"/>
                <a:sym typeface="Quattrocento Sans"/>
              </a:rPr>
              <a:t>Kỹ thuật bao phủ câu lệnh(</a:t>
            </a:r>
            <a:r>
              <a:rPr lang="en-US" sz="3500">
                <a:solidFill>
                  <a:srgbClr val="333333"/>
                </a:solidFill>
                <a:highlight>
                  <a:schemeClr val="lt1"/>
                </a:highlight>
                <a:latin typeface="Quattrocento Sans"/>
                <a:ea typeface="Quattrocento Sans"/>
                <a:cs typeface="Quattrocento Sans"/>
                <a:sym typeface="Quattrocento Sans"/>
              </a:rPr>
              <a:t>Statement Coverage)</a:t>
            </a:r>
            <a:endParaRPr sz="39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15e76f5ad1_0_55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254" name="Google Shape;254;g115e76f5ad1_0_558"/>
          <p:cNvSpPr txBox="1"/>
          <p:nvPr/>
        </p:nvSpPr>
        <p:spPr>
          <a:xfrm>
            <a:off x="544325" y="850800"/>
            <a:ext cx="11574900" cy="51564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lang="en-US" sz="3300">
                <a:solidFill>
                  <a:srgbClr val="1B1B1B"/>
                </a:solidFill>
                <a:highlight>
                  <a:srgbClr val="FFFFFF"/>
                </a:highlight>
                <a:latin typeface="Quattrocento Sans"/>
                <a:ea typeface="Quattrocento Sans"/>
                <a:cs typeface="Quattrocento Sans"/>
                <a:sym typeface="Quattrocento Sans"/>
              </a:rPr>
              <a:t>Giải thích: Ta sẽ chia đầu vào thành 2 vùng giá trị: Valid (vùng hợp lệ) và Invalid (vùng không hợp lệ)</a:t>
            </a:r>
            <a:endParaRPr sz="3300">
              <a:solidFill>
                <a:srgbClr val="1B1B1B"/>
              </a:solidFill>
              <a:highlight>
                <a:srgbClr val="FFFFFF"/>
              </a:highlight>
              <a:latin typeface="Quattrocento Sans"/>
              <a:ea typeface="Quattrocento Sans"/>
              <a:cs typeface="Quattrocento Sans"/>
              <a:sym typeface="Quattrocento Sans"/>
            </a:endParaRPr>
          </a:p>
          <a:p>
            <a:pPr indent="-438150" lvl="0" marL="457200" rtl="0" algn="l">
              <a:spcBef>
                <a:spcPts val="480"/>
              </a:spcBef>
              <a:spcAft>
                <a:spcPts val="0"/>
              </a:spcAft>
              <a:buClr>
                <a:srgbClr val="1B1B1B"/>
              </a:buClr>
              <a:buSzPts val="3300"/>
              <a:buFont typeface="Quattrocento Sans"/>
              <a:buAutoNum type="arabicPeriod"/>
            </a:pPr>
            <a:r>
              <a:rPr lang="en-US" sz="3300">
                <a:solidFill>
                  <a:srgbClr val="1B1B1B"/>
                </a:solidFill>
                <a:highlight>
                  <a:srgbClr val="FFFFFF"/>
                </a:highlight>
                <a:latin typeface="Quattrocento Sans"/>
                <a:ea typeface="Quattrocento Sans"/>
                <a:cs typeface="Quattrocento Sans"/>
                <a:sym typeface="Quattrocento Sans"/>
              </a:rPr>
              <a:t>Vùng hợp lệ:</a:t>
            </a:r>
            <a:endParaRPr sz="3300">
              <a:solidFill>
                <a:srgbClr val="1B1B1B"/>
              </a:solidFill>
              <a:highlight>
                <a:srgbClr val="FFFFFF"/>
              </a:highlight>
              <a:latin typeface="Quattrocento Sans"/>
              <a:ea typeface="Quattrocento Sans"/>
              <a:cs typeface="Quattrocento Sans"/>
              <a:sym typeface="Quattrocento Sans"/>
            </a:endParaRPr>
          </a:p>
          <a:p>
            <a:pPr indent="0" lvl="0" marL="457200" rtl="0" algn="l">
              <a:spcBef>
                <a:spcPts val="480"/>
              </a:spcBef>
              <a:spcAft>
                <a:spcPts val="0"/>
              </a:spcAft>
              <a:buClr>
                <a:schemeClr val="dk1"/>
              </a:buClr>
              <a:buSzPts val="1100"/>
              <a:buFont typeface="Arial"/>
              <a:buNone/>
            </a:pPr>
            <a:r>
              <a:rPr lang="en-US" sz="3300">
                <a:solidFill>
                  <a:srgbClr val="1B1B1B"/>
                </a:solidFill>
                <a:highlight>
                  <a:srgbClr val="FFFFFF"/>
                </a:highlight>
                <a:latin typeface="Quattrocento Sans"/>
                <a:ea typeface="Quattrocento Sans"/>
                <a:cs typeface="Quattrocento Sans"/>
                <a:sym typeface="Quattrocento Sans"/>
              </a:rPr>
              <a:t>0 &lt;= X &lt; 100 $ với lãi suất 3%</a:t>
            </a:r>
            <a:endParaRPr sz="3300">
              <a:solidFill>
                <a:srgbClr val="1B1B1B"/>
              </a:solidFill>
              <a:highlight>
                <a:srgbClr val="FFFFFF"/>
              </a:highlight>
              <a:latin typeface="Quattrocento Sans"/>
              <a:ea typeface="Quattrocento Sans"/>
              <a:cs typeface="Quattrocento Sans"/>
              <a:sym typeface="Quattrocento Sans"/>
            </a:endParaRPr>
          </a:p>
          <a:p>
            <a:pPr indent="0" lvl="0" marL="457200" rtl="0" algn="l">
              <a:spcBef>
                <a:spcPts val="480"/>
              </a:spcBef>
              <a:spcAft>
                <a:spcPts val="0"/>
              </a:spcAft>
              <a:buClr>
                <a:schemeClr val="dk1"/>
              </a:buClr>
              <a:buSzPts val="1100"/>
              <a:buFont typeface="Arial"/>
              <a:buNone/>
            </a:pPr>
            <a:r>
              <a:rPr lang="en-US" sz="3300">
                <a:solidFill>
                  <a:srgbClr val="1B1B1B"/>
                </a:solidFill>
                <a:highlight>
                  <a:srgbClr val="FFFFFF"/>
                </a:highlight>
                <a:latin typeface="Quattrocento Sans"/>
                <a:ea typeface="Quattrocento Sans"/>
                <a:cs typeface="Quattrocento Sans"/>
                <a:sym typeface="Quattrocento Sans"/>
              </a:rPr>
              <a:t>100 &lt;= X &lt; 1000 $ với lãi suất 5%</a:t>
            </a:r>
            <a:endParaRPr sz="3300">
              <a:solidFill>
                <a:srgbClr val="1B1B1B"/>
              </a:solidFill>
              <a:highlight>
                <a:srgbClr val="FFFFFF"/>
              </a:highlight>
              <a:latin typeface="Quattrocento Sans"/>
              <a:ea typeface="Quattrocento Sans"/>
              <a:cs typeface="Quattrocento Sans"/>
              <a:sym typeface="Quattrocento Sans"/>
            </a:endParaRPr>
          </a:p>
          <a:p>
            <a:pPr indent="0" lvl="0" marL="457200" rtl="0" algn="l">
              <a:spcBef>
                <a:spcPts val="480"/>
              </a:spcBef>
              <a:spcAft>
                <a:spcPts val="0"/>
              </a:spcAft>
              <a:buClr>
                <a:schemeClr val="dk1"/>
              </a:buClr>
              <a:buSzPts val="1100"/>
              <a:buFont typeface="Arial"/>
              <a:buNone/>
            </a:pPr>
            <a:r>
              <a:rPr lang="en-US" sz="3300">
                <a:solidFill>
                  <a:srgbClr val="1B1B1B"/>
                </a:solidFill>
                <a:highlight>
                  <a:srgbClr val="FFFFFF"/>
                </a:highlight>
                <a:latin typeface="Quattrocento Sans"/>
                <a:ea typeface="Quattrocento Sans"/>
                <a:cs typeface="Quattrocento Sans"/>
                <a:sym typeface="Quattrocento Sans"/>
              </a:rPr>
              <a:t>1000 &lt;= X $ với lãi suất 7%</a:t>
            </a:r>
            <a:endParaRPr sz="3300">
              <a:solidFill>
                <a:srgbClr val="1B1B1B"/>
              </a:solidFill>
              <a:highlight>
                <a:srgbClr val="FFFFFF"/>
              </a:highlight>
              <a:latin typeface="Quattrocento Sans"/>
              <a:ea typeface="Quattrocento Sans"/>
              <a:cs typeface="Quattrocento Sans"/>
              <a:sym typeface="Quattrocento Sans"/>
            </a:endParaRPr>
          </a:p>
          <a:p>
            <a:pPr indent="-438150" lvl="0" marL="457200" rtl="0" algn="l">
              <a:spcBef>
                <a:spcPts val="480"/>
              </a:spcBef>
              <a:spcAft>
                <a:spcPts val="0"/>
              </a:spcAft>
              <a:buClr>
                <a:srgbClr val="1B1B1B"/>
              </a:buClr>
              <a:buSzPts val="3300"/>
              <a:buFont typeface="Quattrocento Sans"/>
              <a:buAutoNum type="arabicPeriod"/>
            </a:pPr>
            <a:r>
              <a:rPr lang="en-US" sz="3300">
                <a:solidFill>
                  <a:srgbClr val="1B1B1B"/>
                </a:solidFill>
                <a:highlight>
                  <a:srgbClr val="FFFFFF"/>
                </a:highlight>
                <a:latin typeface="Quattrocento Sans"/>
                <a:ea typeface="Quattrocento Sans"/>
                <a:cs typeface="Quattrocento Sans"/>
                <a:sym typeface="Quattrocento Sans"/>
              </a:rPr>
              <a:t>Vùng không hợp lệ:</a:t>
            </a:r>
            <a:endParaRPr sz="3300">
              <a:solidFill>
                <a:srgbClr val="1B1B1B"/>
              </a:solidFill>
              <a:highlight>
                <a:srgbClr val="FFFFFF"/>
              </a:highlight>
              <a:latin typeface="Quattrocento Sans"/>
              <a:ea typeface="Quattrocento Sans"/>
              <a:cs typeface="Quattrocento Sans"/>
              <a:sym typeface="Quattrocento Sans"/>
            </a:endParaRPr>
          </a:p>
          <a:p>
            <a:pPr indent="457200" lvl="0" marL="0" rtl="0" algn="l">
              <a:spcBef>
                <a:spcPts val="480"/>
              </a:spcBef>
              <a:spcAft>
                <a:spcPts val="0"/>
              </a:spcAft>
              <a:buClr>
                <a:schemeClr val="dk1"/>
              </a:buClr>
              <a:buSzPts val="1100"/>
              <a:buFont typeface="Arial"/>
              <a:buNone/>
            </a:pPr>
            <a:r>
              <a:rPr lang="en-US" sz="3300">
                <a:solidFill>
                  <a:srgbClr val="1B1B1B"/>
                </a:solidFill>
                <a:highlight>
                  <a:srgbClr val="FFFFFF"/>
                </a:highlight>
                <a:latin typeface="Quattrocento Sans"/>
                <a:ea typeface="Quattrocento Sans"/>
                <a:cs typeface="Quattrocento Sans"/>
                <a:sym typeface="Quattrocento Sans"/>
              </a:rPr>
              <a:t>X &lt; 0 (số âm)</a:t>
            </a:r>
            <a:endParaRPr sz="3300">
              <a:solidFill>
                <a:srgbClr val="1B1B1B"/>
              </a:solidFill>
              <a:highlight>
                <a:srgbClr val="FFFFFF"/>
              </a:highlight>
              <a:latin typeface="Quattrocento Sans"/>
              <a:ea typeface="Quattrocento Sans"/>
              <a:cs typeface="Quattrocento Sans"/>
              <a:sym typeface="Quattrocento Sans"/>
            </a:endParaRPr>
          </a:p>
          <a:p>
            <a:pPr indent="0" lvl="0" marL="0" rtl="0" algn="l">
              <a:spcBef>
                <a:spcPts val="480"/>
              </a:spcBef>
              <a:spcAft>
                <a:spcPts val="0"/>
              </a:spcAft>
              <a:buNone/>
            </a:pPr>
            <a:r>
              <a:t/>
            </a:r>
            <a:endParaRPr sz="3300">
              <a:solidFill>
                <a:srgbClr val="1B1B1B"/>
              </a:solidFill>
              <a:highlight>
                <a:srgbClr val="FFFFFF"/>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g11613d185f0_0_13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statement coverage</a:t>
            </a:r>
            <a:endParaRPr/>
          </a:p>
        </p:txBody>
      </p:sp>
      <p:sp>
        <p:nvSpPr>
          <p:cNvPr id="713" name="Google Shape;713;g11613d185f0_0_133"/>
          <p:cNvSpPr txBox="1"/>
          <p:nvPr/>
        </p:nvSpPr>
        <p:spPr>
          <a:xfrm>
            <a:off x="617100" y="1701675"/>
            <a:ext cx="11316300" cy="508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480"/>
              </a:spcBef>
              <a:spcAft>
                <a:spcPts val="0"/>
              </a:spcAft>
              <a:buClr>
                <a:schemeClr val="dk1"/>
              </a:buClr>
              <a:buSzPts val="1100"/>
              <a:buFont typeface="Arial"/>
              <a:buNone/>
            </a:pPr>
            <a:r>
              <a:rPr lang="en-US" sz="3600">
                <a:solidFill>
                  <a:srgbClr val="222222"/>
                </a:solidFill>
                <a:highlight>
                  <a:srgbClr val="FFFFFF"/>
                </a:highlight>
                <a:latin typeface="Quattrocento Sans"/>
                <a:ea typeface="Quattrocento Sans"/>
                <a:cs typeface="Quattrocento Sans"/>
                <a:sym typeface="Quattrocento Sans"/>
              </a:rPr>
              <a:t>Các câu lệnh được đánh dấu bằng màu vàng là những câu lệnh được thực thi theo tình huống</a:t>
            </a:r>
            <a:endParaRPr sz="3600">
              <a:solidFill>
                <a:srgbClr val="222222"/>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rPr lang="en-US" sz="3600">
                <a:solidFill>
                  <a:srgbClr val="222222"/>
                </a:solidFill>
                <a:highlight>
                  <a:srgbClr val="FFFFFF"/>
                </a:highlight>
                <a:latin typeface="Quattrocento Sans"/>
                <a:ea typeface="Quattrocento Sans"/>
                <a:cs typeface="Quattrocento Sans"/>
                <a:sym typeface="Quattrocento Sans"/>
              </a:rPr>
              <a:t>Number of executed statements = 5</a:t>
            </a:r>
            <a:endParaRPr sz="3600">
              <a:solidFill>
                <a:srgbClr val="222222"/>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Clr>
                <a:schemeClr val="dk1"/>
              </a:buClr>
              <a:buSzPts val="1100"/>
              <a:buFont typeface="Arial"/>
              <a:buNone/>
            </a:pPr>
            <a:r>
              <a:rPr lang="en-US" sz="3600">
                <a:solidFill>
                  <a:srgbClr val="222222"/>
                </a:solidFill>
                <a:highlight>
                  <a:srgbClr val="FFFFFF"/>
                </a:highlight>
                <a:latin typeface="Quattrocento Sans"/>
                <a:ea typeface="Quattrocento Sans"/>
                <a:cs typeface="Quattrocento Sans"/>
                <a:sym typeface="Quattrocento Sans"/>
              </a:rPr>
              <a:t>Total number of statements = 7</a:t>
            </a:r>
            <a:endParaRPr sz="3600">
              <a:solidFill>
                <a:srgbClr val="222222"/>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Clr>
                <a:schemeClr val="dk1"/>
              </a:buClr>
              <a:buSzPts val="1100"/>
              <a:buFont typeface="Arial"/>
              <a:buNone/>
            </a:pPr>
            <a:r>
              <a:rPr lang="en-US" sz="3600">
                <a:solidFill>
                  <a:srgbClr val="222222"/>
                </a:solidFill>
                <a:highlight>
                  <a:srgbClr val="FFFFFF"/>
                </a:highlight>
                <a:latin typeface="Quattrocento Sans"/>
                <a:ea typeface="Quattrocento Sans"/>
                <a:cs typeface="Quattrocento Sans"/>
                <a:sym typeface="Quattrocento Sans"/>
              </a:rPr>
              <a:t>Statement Coverage: 5/7 = 71%</a:t>
            </a:r>
            <a:endParaRPr sz="3600">
              <a:solidFill>
                <a:srgbClr val="222222"/>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t/>
            </a:r>
            <a:endParaRPr sz="3600">
              <a:solidFill>
                <a:srgbClr val="222222"/>
              </a:solidFill>
              <a:highlight>
                <a:srgbClr val="FFFFFF"/>
              </a:highlight>
              <a:latin typeface="Quattrocento Sans"/>
              <a:ea typeface="Quattrocento Sans"/>
              <a:cs typeface="Quattrocento Sans"/>
              <a:sym typeface="Quattrocento Sans"/>
            </a:endParaRPr>
          </a:p>
        </p:txBody>
      </p:sp>
      <p:sp>
        <p:nvSpPr>
          <p:cNvPr id="714" name="Google Shape;714;g11613d185f0_0_133"/>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Kịch bản 1 : </a:t>
            </a:r>
            <a:r>
              <a:rPr lang="en-US" sz="3600">
                <a:solidFill>
                  <a:srgbClr val="222222"/>
                </a:solidFill>
                <a:highlight>
                  <a:srgbClr val="FFFFFF"/>
                </a:highlight>
                <a:latin typeface="Quattrocento Sans"/>
                <a:ea typeface="Quattrocento Sans"/>
                <a:cs typeface="Quattrocento Sans"/>
                <a:sym typeface="Quattrocento Sans"/>
              </a:rPr>
              <a:t>Nếu </a:t>
            </a:r>
            <a:r>
              <a:rPr lang="en-US" sz="3600">
                <a:solidFill>
                  <a:srgbClr val="222222"/>
                </a:solidFill>
                <a:highlight>
                  <a:srgbClr val="FFFFFF"/>
                </a:highlight>
                <a:latin typeface="Quattrocento Sans"/>
                <a:ea typeface="Quattrocento Sans"/>
                <a:cs typeface="Quattrocento Sans"/>
                <a:sym typeface="Quattrocento Sans"/>
              </a:rPr>
              <a:t>A = 3, B = 9</a:t>
            </a:r>
            <a:endParaRPr sz="4000">
              <a:solidFill>
                <a:srgbClr val="333333"/>
              </a:solidFill>
              <a:highlight>
                <a:schemeClr val="lt1"/>
              </a:highlight>
              <a:latin typeface="Quattrocento Sans"/>
              <a:ea typeface="Quattrocento Sans"/>
              <a:cs typeface="Quattrocento Sans"/>
              <a:sym typeface="Quattrocento Sans"/>
            </a:endParaRPr>
          </a:p>
        </p:txBody>
      </p:sp>
      <p:pic>
        <p:nvPicPr>
          <p:cNvPr id="715" name="Google Shape;715;g11613d185f0_0_133"/>
          <p:cNvPicPr preferRelativeResize="0"/>
          <p:nvPr/>
        </p:nvPicPr>
        <p:blipFill>
          <a:blip r:embed="rId3">
            <a:alphaModFix/>
          </a:blip>
          <a:stretch>
            <a:fillRect/>
          </a:stretch>
        </p:blipFill>
        <p:spPr>
          <a:xfrm>
            <a:off x="6808050" y="4393350"/>
            <a:ext cx="5125350" cy="2391825"/>
          </a:xfrm>
          <a:prstGeom prst="rect">
            <a:avLst/>
          </a:prstGeom>
          <a:noFill/>
          <a:ln>
            <a:noFill/>
          </a:ln>
        </p:spPr>
      </p:pic>
      <p:pic>
        <p:nvPicPr>
          <p:cNvPr id="716" name="Google Shape;716;g11613d185f0_0_133"/>
          <p:cNvPicPr preferRelativeResize="0"/>
          <p:nvPr/>
        </p:nvPicPr>
        <p:blipFill>
          <a:blip r:embed="rId4">
            <a:alphaModFix/>
          </a:blip>
          <a:stretch>
            <a:fillRect/>
          </a:stretch>
        </p:blipFill>
        <p:spPr>
          <a:xfrm>
            <a:off x="370225" y="5184425"/>
            <a:ext cx="6181600" cy="57522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g11613d185f0_0_14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statement coverage</a:t>
            </a:r>
            <a:endParaRPr/>
          </a:p>
        </p:txBody>
      </p:sp>
      <p:sp>
        <p:nvSpPr>
          <p:cNvPr id="722" name="Google Shape;722;g11613d185f0_0_147"/>
          <p:cNvSpPr txBox="1"/>
          <p:nvPr/>
        </p:nvSpPr>
        <p:spPr>
          <a:xfrm>
            <a:off x="617100" y="1701675"/>
            <a:ext cx="11316300" cy="508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480"/>
              </a:spcBef>
              <a:spcAft>
                <a:spcPts val="0"/>
              </a:spcAft>
              <a:buNone/>
            </a:pPr>
            <a:r>
              <a:rPr lang="en-US" sz="3600">
                <a:solidFill>
                  <a:srgbClr val="222222"/>
                </a:solidFill>
                <a:highlight>
                  <a:srgbClr val="FFFFFF"/>
                </a:highlight>
                <a:latin typeface="Quattrocento Sans"/>
                <a:ea typeface="Quattrocento Sans"/>
                <a:cs typeface="Quattrocento Sans"/>
                <a:sym typeface="Quattrocento Sans"/>
              </a:rPr>
              <a:t>Các câu lệnh được đánh dấu bằng màu vàng là những câu lệnh được thực thi theo tình huống</a:t>
            </a:r>
            <a:endParaRPr sz="3600">
              <a:solidFill>
                <a:srgbClr val="222222"/>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rPr lang="en-US" sz="3600">
                <a:solidFill>
                  <a:srgbClr val="222222"/>
                </a:solidFill>
                <a:highlight>
                  <a:srgbClr val="FFFFFF"/>
                </a:highlight>
                <a:latin typeface="Quattrocento Sans"/>
                <a:ea typeface="Quattrocento Sans"/>
                <a:cs typeface="Quattrocento Sans"/>
                <a:sym typeface="Quattrocento Sans"/>
              </a:rPr>
              <a:t>Number of executed statements = 6</a:t>
            </a:r>
            <a:endParaRPr sz="3600">
              <a:solidFill>
                <a:srgbClr val="222222"/>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rPr lang="en-US" sz="3600">
                <a:solidFill>
                  <a:srgbClr val="222222"/>
                </a:solidFill>
                <a:highlight>
                  <a:srgbClr val="FFFFFF"/>
                </a:highlight>
                <a:latin typeface="Quattrocento Sans"/>
                <a:ea typeface="Quattrocento Sans"/>
                <a:cs typeface="Quattrocento Sans"/>
                <a:sym typeface="Quattrocento Sans"/>
              </a:rPr>
              <a:t>Total number of statements = 7</a:t>
            </a:r>
            <a:endParaRPr sz="3600">
              <a:solidFill>
                <a:srgbClr val="222222"/>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rPr lang="en-US" sz="3600">
                <a:solidFill>
                  <a:srgbClr val="222222"/>
                </a:solidFill>
                <a:highlight>
                  <a:srgbClr val="FFFFFF"/>
                </a:highlight>
                <a:latin typeface="Quattrocento Sans"/>
                <a:ea typeface="Quattrocento Sans"/>
                <a:cs typeface="Quattrocento Sans"/>
                <a:sym typeface="Quattrocento Sans"/>
              </a:rPr>
              <a:t>Statement Coverage: 6/7 = 85%</a:t>
            </a:r>
            <a:endParaRPr sz="3600">
              <a:solidFill>
                <a:srgbClr val="222222"/>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t/>
            </a:r>
            <a:endParaRPr sz="3600">
              <a:solidFill>
                <a:srgbClr val="222222"/>
              </a:solidFill>
              <a:highlight>
                <a:srgbClr val="FFFFFF"/>
              </a:highlight>
              <a:latin typeface="Quattrocento Sans"/>
              <a:ea typeface="Quattrocento Sans"/>
              <a:cs typeface="Quattrocento Sans"/>
              <a:sym typeface="Quattrocento Sans"/>
            </a:endParaRPr>
          </a:p>
        </p:txBody>
      </p:sp>
      <p:sp>
        <p:nvSpPr>
          <p:cNvPr id="723" name="Google Shape;723;g11613d185f0_0_147"/>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Kịch bản 2 : </a:t>
            </a:r>
            <a:r>
              <a:rPr lang="en-US" sz="3600">
                <a:solidFill>
                  <a:srgbClr val="222222"/>
                </a:solidFill>
                <a:highlight>
                  <a:srgbClr val="FFFFFF"/>
                </a:highlight>
                <a:latin typeface="Quattrocento Sans"/>
                <a:ea typeface="Quattrocento Sans"/>
                <a:cs typeface="Quattrocento Sans"/>
                <a:sym typeface="Quattrocento Sans"/>
              </a:rPr>
              <a:t>Nếu A = -3, B = -9</a:t>
            </a:r>
            <a:endParaRPr sz="4000">
              <a:solidFill>
                <a:srgbClr val="333333"/>
              </a:solidFill>
              <a:highlight>
                <a:schemeClr val="lt1"/>
              </a:highlight>
              <a:latin typeface="Quattrocento Sans"/>
              <a:ea typeface="Quattrocento Sans"/>
              <a:cs typeface="Quattrocento Sans"/>
              <a:sym typeface="Quattrocento Sans"/>
            </a:endParaRPr>
          </a:p>
        </p:txBody>
      </p:sp>
      <p:pic>
        <p:nvPicPr>
          <p:cNvPr id="724" name="Google Shape;724;g11613d185f0_0_147"/>
          <p:cNvPicPr preferRelativeResize="0"/>
          <p:nvPr/>
        </p:nvPicPr>
        <p:blipFill>
          <a:blip r:embed="rId3">
            <a:alphaModFix/>
          </a:blip>
          <a:stretch>
            <a:fillRect/>
          </a:stretch>
        </p:blipFill>
        <p:spPr>
          <a:xfrm>
            <a:off x="6821725" y="4399800"/>
            <a:ext cx="4760675" cy="2221650"/>
          </a:xfrm>
          <a:prstGeom prst="rect">
            <a:avLst/>
          </a:prstGeom>
          <a:noFill/>
          <a:ln>
            <a:noFill/>
          </a:ln>
        </p:spPr>
      </p:pic>
      <p:pic>
        <p:nvPicPr>
          <p:cNvPr id="725" name="Google Shape;725;g11613d185f0_0_147"/>
          <p:cNvPicPr preferRelativeResize="0"/>
          <p:nvPr/>
        </p:nvPicPr>
        <p:blipFill>
          <a:blip r:embed="rId4">
            <a:alphaModFix/>
          </a:blip>
          <a:stretch>
            <a:fillRect/>
          </a:stretch>
        </p:blipFill>
        <p:spPr>
          <a:xfrm>
            <a:off x="370225" y="5184425"/>
            <a:ext cx="6181600" cy="57522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g11613d185f0_0_19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statement coverage</a:t>
            </a:r>
            <a:endParaRPr/>
          </a:p>
        </p:txBody>
      </p:sp>
      <p:sp>
        <p:nvSpPr>
          <p:cNvPr id="731" name="Google Shape;731;g11613d185f0_0_199"/>
          <p:cNvSpPr txBox="1"/>
          <p:nvPr/>
        </p:nvSpPr>
        <p:spPr>
          <a:xfrm>
            <a:off x="598950" y="887250"/>
            <a:ext cx="11316300" cy="508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480"/>
              </a:spcBef>
              <a:spcAft>
                <a:spcPts val="0"/>
              </a:spcAft>
              <a:buNone/>
            </a:pPr>
            <a:r>
              <a:rPr lang="en-US" sz="3600">
                <a:solidFill>
                  <a:srgbClr val="222222"/>
                </a:solidFill>
                <a:highlight>
                  <a:srgbClr val="FFFFFF"/>
                </a:highlight>
                <a:latin typeface="Quattrocento Sans"/>
                <a:ea typeface="Quattrocento Sans"/>
                <a:cs typeface="Quattrocento Sans"/>
                <a:sym typeface="Quattrocento Sans"/>
              </a:rPr>
              <a:t>Nhìn về mặt tổng thể ở kịch bản 2 thì hầu hết các câu lệnh đều đi qua nên có kể kết luận là độ bao phủ câu lệnh là 100%</a:t>
            </a:r>
            <a:endParaRPr sz="3600">
              <a:solidFill>
                <a:srgbClr val="222222"/>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t/>
            </a:r>
            <a:endParaRPr sz="3600">
              <a:solidFill>
                <a:srgbClr val="222222"/>
              </a:solidFill>
              <a:highlight>
                <a:srgbClr val="FFFFFF"/>
              </a:highlight>
              <a:latin typeface="Quattrocento Sans"/>
              <a:ea typeface="Quattrocento Sans"/>
              <a:cs typeface="Quattrocento Sans"/>
              <a:sym typeface="Quattrocento Sans"/>
            </a:endParaRPr>
          </a:p>
        </p:txBody>
      </p:sp>
      <p:pic>
        <p:nvPicPr>
          <p:cNvPr id="732" name="Google Shape;732;g11613d185f0_0_199"/>
          <p:cNvPicPr preferRelativeResize="0"/>
          <p:nvPr/>
        </p:nvPicPr>
        <p:blipFill>
          <a:blip r:embed="rId3">
            <a:alphaModFix/>
          </a:blip>
          <a:stretch>
            <a:fillRect/>
          </a:stretch>
        </p:blipFill>
        <p:spPr>
          <a:xfrm>
            <a:off x="3701150" y="2453675"/>
            <a:ext cx="6520525" cy="304292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g11613d185f0_0_28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statement coverage</a:t>
            </a:r>
            <a:endParaRPr/>
          </a:p>
        </p:txBody>
      </p:sp>
      <p:sp>
        <p:nvSpPr>
          <p:cNvPr id="738" name="Google Shape;738;g11613d185f0_0_288"/>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Ưu điểm Kỹ thuật bao phủ câu lệnh</a:t>
            </a:r>
            <a:endParaRPr sz="4000">
              <a:solidFill>
                <a:srgbClr val="333333"/>
              </a:solidFill>
              <a:highlight>
                <a:schemeClr val="lt1"/>
              </a:highlight>
              <a:latin typeface="Quattrocento Sans"/>
              <a:ea typeface="Quattrocento Sans"/>
              <a:cs typeface="Quattrocento Sans"/>
              <a:sym typeface="Quattrocento Sans"/>
            </a:endParaRPr>
          </a:p>
        </p:txBody>
      </p:sp>
      <p:sp>
        <p:nvSpPr>
          <p:cNvPr id="739" name="Google Shape;739;g11613d185f0_0_288"/>
          <p:cNvSpPr txBox="1"/>
          <p:nvPr/>
        </p:nvSpPr>
        <p:spPr>
          <a:xfrm>
            <a:off x="346950" y="1701675"/>
            <a:ext cx="11235300" cy="4088100"/>
          </a:xfrm>
          <a:prstGeom prst="rect">
            <a:avLst/>
          </a:prstGeom>
          <a:noFill/>
          <a:ln>
            <a:noFill/>
          </a:ln>
        </p:spPr>
        <p:txBody>
          <a:bodyPr anchorCtr="0" anchor="t" bIns="45700" lIns="91425" spcFirstLastPara="1" rIns="91425" wrap="square" tIns="45700">
            <a:normAutofit/>
          </a:bodyPr>
          <a:lstStyle/>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Nó có thể được áp dụng trực tiếp vào mã đối tượng và không yêu cầu xử lý mã nguồn.</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Nó xác minh những gì mã nguồn viết được dự kiến ​​sẽ thực thi và không thực thi</a:t>
            </a:r>
            <a:endParaRPr sz="36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39">
                                            <p:txEl>
                                              <p:pRg end="0" st="0"/>
                                            </p:txEl>
                                          </p:spTgt>
                                        </p:tgtEl>
                                        <p:attrNameLst>
                                          <p:attrName>style.visibility</p:attrName>
                                        </p:attrNameLst>
                                      </p:cBhvr>
                                      <p:to>
                                        <p:strVal val="visible"/>
                                      </p:to>
                                    </p:set>
                                    <p:anim calcmode="lin" valueType="num">
                                      <p:cBhvr additive="base">
                                        <p:cTn dur="1000"/>
                                        <p:tgtEl>
                                          <p:spTgt spid="73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39">
                                            <p:txEl>
                                              <p:pRg end="1" st="1"/>
                                            </p:txEl>
                                          </p:spTgt>
                                        </p:tgtEl>
                                        <p:attrNameLst>
                                          <p:attrName>style.visibility</p:attrName>
                                        </p:attrNameLst>
                                      </p:cBhvr>
                                      <p:to>
                                        <p:strVal val="visible"/>
                                      </p:to>
                                    </p:set>
                                    <p:anim calcmode="lin" valueType="num">
                                      <p:cBhvr additive="base">
                                        <p:cTn dur="1000"/>
                                        <p:tgtEl>
                                          <p:spTgt spid="73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g11613d185f0_0_29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statement </a:t>
            </a:r>
            <a:r>
              <a:rPr lang="en-US"/>
              <a:t>coverage</a:t>
            </a:r>
            <a:endParaRPr/>
          </a:p>
        </p:txBody>
      </p:sp>
      <p:sp>
        <p:nvSpPr>
          <p:cNvPr id="745" name="Google Shape;745;g11613d185f0_0_294"/>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Nhược điểm Kỹ thuật bao phủ câu lệnh</a:t>
            </a:r>
            <a:endParaRPr sz="4000">
              <a:solidFill>
                <a:srgbClr val="333333"/>
              </a:solidFill>
              <a:highlight>
                <a:schemeClr val="lt1"/>
              </a:highlight>
              <a:latin typeface="Quattrocento Sans"/>
              <a:ea typeface="Quattrocento Sans"/>
              <a:cs typeface="Quattrocento Sans"/>
              <a:sym typeface="Quattrocento Sans"/>
            </a:endParaRPr>
          </a:p>
        </p:txBody>
      </p:sp>
      <p:sp>
        <p:nvSpPr>
          <p:cNvPr id="746" name="Google Shape;746;g11613d185f0_0_294"/>
          <p:cNvSpPr txBox="1"/>
          <p:nvPr/>
        </p:nvSpPr>
        <p:spPr>
          <a:xfrm>
            <a:off x="346950" y="1701675"/>
            <a:ext cx="11235300" cy="4088100"/>
          </a:xfrm>
          <a:prstGeom prst="rect">
            <a:avLst/>
          </a:prstGeom>
          <a:noFill/>
          <a:ln>
            <a:noFill/>
          </a:ln>
        </p:spPr>
        <p:txBody>
          <a:bodyPr anchorCtr="0" anchor="t" bIns="45700" lIns="91425" spcFirstLastPara="1" rIns="91425" wrap="square" tIns="45700">
            <a:normAutofit/>
          </a:bodyPr>
          <a:lstStyle/>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Nó chỉ bao gồm các điều kiện “true” của mã nguồn.</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Statement Coverage hoàn toàn không quan tâm với các toán tử logic (|| và &amp;&amp;)</a:t>
            </a:r>
            <a:endParaRPr sz="36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6">
                                            <p:txEl>
                                              <p:pRg end="0" st="0"/>
                                            </p:txEl>
                                          </p:spTgt>
                                        </p:tgtEl>
                                        <p:attrNameLst>
                                          <p:attrName>style.visibility</p:attrName>
                                        </p:attrNameLst>
                                      </p:cBhvr>
                                      <p:to>
                                        <p:strVal val="visible"/>
                                      </p:to>
                                    </p:set>
                                    <p:anim calcmode="lin" valueType="num">
                                      <p:cBhvr additive="base">
                                        <p:cTn dur="1000"/>
                                        <p:tgtEl>
                                          <p:spTgt spid="74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6">
                                            <p:txEl>
                                              <p:pRg end="1" st="1"/>
                                            </p:txEl>
                                          </p:spTgt>
                                        </p:tgtEl>
                                        <p:attrNameLst>
                                          <p:attrName>style.visibility</p:attrName>
                                        </p:attrNameLst>
                                      </p:cBhvr>
                                      <p:to>
                                        <p:strVal val="visible"/>
                                      </p:to>
                                    </p:set>
                                    <p:anim calcmode="lin" valueType="num">
                                      <p:cBhvr additive="base">
                                        <p:cTn dur="1000"/>
                                        <p:tgtEl>
                                          <p:spTgt spid="74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g11613d185f0_0_20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decision </a:t>
            </a:r>
            <a:r>
              <a:rPr lang="en-US"/>
              <a:t>coverage</a:t>
            </a:r>
            <a:endParaRPr/>
          </a:p>
        </p:txBody>
      </p:sp>
      <p:sp>
        <p:nvSpPr>
          <p:cNvPr id="752" name="Google Shape;752;g11613d185f0_0_207"/>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Kỹ thuật bao phủ quyết định(</a:t>
            </a:r>
            <a:r>
              <a:rPr lang="en-US" sz="3600">
                <a:solidFill>
                  <a:srgbClr val="333333"/>
                </a:solidFill>
                <a:highlight>
                  <a:schemeClr val="lt1"/>
                </a:highlight>
                <a:latin typeface="Quattrocento Sans"/>
                <a:ea typeface="Quattrocento Sans"/>
                <a:cs typeface="Quattrocento Sans"/>
                <a:sym typeface="Quattrocento Sans"/>
              </a:rPr>
              <a:t>Decision </a:t>
            </a:r>
            <a:r>
              <a:rPr lang="en-US" sz="3600">
                <a:solidFill>
                  <a:srgbClr val="333333"/>
                </a:solidFill>
                <a:highlight>
                  <a:schemeClr val="lt1"/>
                </a:highlight>
                <a:latin typeface="Quattrocento Sans"/>
                <a:ea typeface="Quattrocento Sans"/>
                <a:cs typeface="Quattrocento Sans"/>
                <a:sym typeface="Quattrocento Sans"/>
              </a:rPr>
              <a:t> Coverage)</a:t>
            </a:r>
            <a:endParaRPr sz="4000">
              <a:solidFill>
                <a:srgbClr val="333333"/>
              </a:solidFill>
              <a:highlight>
                <a:schemeClr val="lt1"/>
              </a:highlight>
              <a:latin typeface="Quattrocento Sans"/>
              <a:ea typeface="Quattrocento Sans"/>
              <a:cs typeface="Quattrocento Sans"/>
              <a:sym typeface="Quattrocento Sans"/>
            </a:endParaRPr>
          </a:p>
        </p:txBody>
      </p:sp>
      <p:pic>
        <p:nvPicPr>
          <p:cNvPr id="753" name="Google Shape;753;g11613d185f0_0_207"/>
          <p:cNvPicPr preferRelativeResize="0"/>
          <p:nvPr/>
        </p:nvPicPr>
        <p:blipFill rotWithShape="1">
          <a:blip r:embed="rId3">
            <a:alphaModFix/>
          </a:blip>
          <a:srcRect b="0" l="0" r="55844" t="0"/>
          <a:stretch/>
        </p:blipFill>
        <p:spPr>
          <a:xfrm>
            <a:off x="8203925" y="1938675"/>
            <a:ext cx="3988076" cy="4345500"/>
          </a:xfrm>
          <a:prstGeom prst="rect">
            <a:avLst/>
          </a:prstGeom>
          <a:noFill/>
          <a:ln>
            <a:noFill/>
          </a:ln>
        </p:spPr>
      </p:pic>
      <p:sp>
        <p:nvSpPr>
          <p:cNvPr id="754" name="Google Shape;754;g11613d185f0_0_207"/>
          <p:cNvSpPr txBox="1"/>
          <p:nvPr/>
        </p:nvSpPr>
        <p:spPr>
          <a:xfrm>
            <a:off x="307800" y="1569675"/>
            <a:ext cx="8604900" cy="5083500"/>
          </a:xfrm>
          <a:prstGeom prst="rect">
            <a:avLst/>
          </a:prstGeom>
          <a:noFill/>
          <a:ln>
            <a:noFill/>
          </a:ln>
        </p:spPr>
        <p:txBody>
          <a:bodyPr anchorCtr="0" anchor="t" bIns="45700" lIns="91425" spcFirstLastPara="1" rIns="91425" wrap="square" tIns="45700">
            <a:normAutofit/>
          </a:bodyPr>
          <a:lstStyle/>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Là một kỹ thuật kiểm tra hộp trắng thực thi trả kết quả đúng hoặc sai của mỗi biểu thức của mã nguồn. </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Mục tiêu của Decision Coverage là xác thực tất cả mã nguồn có thể truy cập bằng cách kiểm tra và đảm bảo rằng mỗi nhánh của mọi điểm Decision có thể được thực thi ít nhất một lần.</a:t>
            </a:r>
            <a:endParaRPr sz="36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g11613d185f0_0_21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decision </a:t>
            </a:r>
            <a:r>
              <a:rPr lang="en-US"/>
              <a:t>coverage</a:t>
            </a:r>
            <a:endParaRPr/>
          </a:p>
        </p:txBody>
      </p:sp>
      <p:sp>
        <p:nvSpPr>
          <p:cNvPr id="760" name="Google Shape;760;g11613d185f0_0_216"/>
          <p:cNvSpPr txBox="1"/>
          <p:nvPr/>
        </p:nvSpPr>
        <p:spPr>
          <a:xfrm>
            <a:off x="693900" y="887250"/>
            <a:ext cx="11498100" cy="5083500"/>
          </a:xfrm>
          <a:prstGeom prst="rect">
            <a:avLst/>
          </a:prstGeom>
          <a:noFill/>
          <a:ln>
            <a:noFill/>
          </a:ln>
        </p:spPr>
        <p:txBody>
          <a:bodyPr anchorCtr="0" anchor="t" bIns="45700" lIns="91425" spcFirstLastPara="1" rIns="91425" wrap="square" tIns="45700">
            <a:norm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Công thức tính độ bao phủ quyết định</a:t>
            </a:r>
            <a:endParaRPr sz="3600">
              <a:solidFill>
                <a:srgbClr val="333333"/>
              </a:solidFill>
              <a:highlight>
                <a:schemeClr val="lt1"/>
              </a:highlight>
              <a:latin typeface="Quattrocento Sans"/>
              <a:ea typeface="Quattrocento Sans"/>
              <a:cs typeface="Quattrocento Sans"/>
              <a:sym typeface="Quattrocento Sans"/>
            </a:endParaRPr>
          </a:p>
        </p:txBody>
      </p:sp>
      <p:pic>
        <p:nvPicPr>
          <p:cNvPr id="761" name="Google Shape;761;g11613d185f0_0_216"/>
          <p:cNvPicPr preferRelativeResize="0"/>
          <p:nvPr/>
        </p:nvPicPr>
        <p:blipFill>
          <a:blip r:embed="rId3">
            <a:alphaModFix/>
          </a:blip>
          <a:stretch>
            <a:fillRect/>
          </a:stretch>
        </p:blipFill>
        <p:spPr>
          <a:xfrm>
            <a:off x="778800" y="2834908"/>
            <a:ext cx="10888400" cy="118818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60">
                                            <p:txEl>
                                              <p:pRg end="0" st="0"/>
                                            </p:txEl>
                                          </p:spTgt>
                                        </p:tgtEl>
                                        <p:attrNameLst>
                                          <p:attrName>style.visibility</p:attrName>
                                        </p:attrNameLst>
                                      </p:cBhvr>
                                      <p:to>
                                        <p:strVal val="visible"/>
                                      </p:to>
                                    </p:set>
                                    <p:anim calcmode="lin" valueType="num">
                                      <p:cBhvr additive="base">
                                        <p:cTn dur="1000"/>
                                        <p:tgtEl>
                                          <p:spTgt spid="76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g11613d185f0_0_22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decision </a:t>
            </a:r>
            <a:r>
              <a:rPr lang="en-US"/>
              <a:t>coverage</a:t>
            </a:r>
            <a:endParaRPr/>
          </a:p>
        </p:txBody>
      </p:sp>
      <p:sp>
        <p:nvSpPr>
          <p:cNvPr id="767" name="Google Shape;767;g11613d185f0_0_229"/>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480"/>
              </a:spcBef>
              <a:spcAft>
                <a:spcPts val="0"/>
              </a:spcAft>
              <a:buNone/>
            </a:pPr>
            <a:r>
              <a:rPr b="1" lang="en-US" sz="3600">
                <a:solidFill>
                  <a:srgbClr val="333333"/>
                </a:solidFill>
                <a:highlight>
                  <a:schemeClr val="lt1"/>
                </a:highlight>
                <a:latin typeface="Quattrocento Sans"/>
                <a:ea typeface="Quattrocento Sans"/>
                <a:cs typeface="Quattrocento Sans"/>
                <a:sym typeface="Quattrocento Sans"/>
              </a:rPr>
              <a:t>Source Code:</a:t>
            </a:r>
            <a:endParaRPr b="1"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     ------------  is a function </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Demo(int a) {                       </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     If (a&gt; 5)</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    		a=a*3</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     Print (a)</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    }  </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     -----------   End of the source code </a:t>
            </a:r>
            <a:endParaRPr sz="3600">
              <a:solidFill>
                <a:srgbClr val="333333"/>
              </a:solidFill>
              <a:highlight>
                <a:schemeClr val="lt1"/>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t/>
            </a:r>
            <a:endParaRPr sz="3600">
              <a:solidFill>
                <a:srgbClr val="333333"/>
              </a:solidFill>
              <a:highlight>
                <a:schemeClr val="lt1"/>
              </a:highlight>
              <a:latin typeface="Quattrocento Sans"/>
              <a:ea typeface="Quattrocento Sans"/>
              <a:cs typeface="Quattrocento Sans"/>
              <a:sym typeface="Quattrocento Sans"/>
            </a:endParaRPr>
          </a:p>
        </p:txBody>
      </p:sp>
      <p:sp>
        <p:nvSpPr>
          <p:cNvPr id="768" name="Google Shape;768;g11613d185f0_0_229"/>
          <p:cNvSpPr txBox="1"/>
          <p:nvPr/>
        </p:nvSpPr>
        <p:spPr>
          <a:xfrm>
            <a:off x="433500" y="831713"/>
            <a:ext cx="116817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3900">
                <a:solidFill>
                  <a:srgbClr val="333333"/>
                </a:solidFill>
                <a:highlight>
                  <a:schemeClr val="lt1"/>
                </a:highlight>
                <a:latin typeface="Quattrocento Sans"/>
                <a:ea typeface="Quattrocento Sans"/>
                <a:cs typeface="Quattrocento Sans"/>
                <a:sym typeface="Quattrocento Sans"/>
              </a:rPr>
              <a:t>Ví dụ Kỹ thuật bao phủ quyết định(</a:t>
            </a:r>
            <a:r>
              <a:rPr lang="en-US" sz="3500">
                <a:solidFill>
                  <a:srgbClr val="333333"/>
                </a:solidFill>
                <a:highlight>
                  <a:schemeClr val="lt1"/>
                </a:highlight>
                <a:latin typeface="Quattrocento Sans"/>
                <a:ea typeface="Quattrocento Sans"/>
                <a:cs typeface="Quattrocento Sans"/>
                <a:sym typeface="Quattrocento Sans"/>
              </a:rPr>
              <a:t>Decision</a:t>
            </a:r>
            <a:r>
              <a:rPr lang="en-US" sz="3500">
                <a:solidFill>
                  <a:srgbClr val="333333"/>
                </a:solidFill>
                <a:highlight>
                  <a:schemeClr val="lt1"/>
                </a:highlight>
                <a:latin typeface="Quattrocento Sans"/>
                <a:ea typeface="Quattrocento Sans"/>
                <a:cs typeface="Quattrocento Sans"/>
                <a:sym typeface="Quattrocento Sans"/>
              </a:rPr>
              <a:t> Coverage)</a:t>
            </a:r>
            <a:endParaRPr sz="39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g11613d185f0_0_23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decision </a:t>
            </a:r>
            <a:r>
              <a:rPr lang="en-US"/>
              <a:t>coverage</a:t>
            </a:r>
            <a:endParaRPr/>
          </a:p>
        </p:txBody>
      </p:sp>
      <p:sp>
        <p:nvSpPr>
          <p:cNvPr id="774" name="Google Shape;774;g11613d185f0_0_235"/>
          <p:cNvSpPr txBox="1"/>
          <p:nvPr/>
        </p:nvSpPr>
        <p:spPr>
          <a:xfrm>
            <a:off x="617100" y="1701675"/>
            <a:ext cx="11316300" cy="508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480"/>
              </a:spcBef>
              <a:spcAft>
                <a:spcPts val="0"/>
              </a:spcAft>
              <a:buNone/>
            </a:pPr>
            <a:r>
              <a:rPr lang="en-US" sz="3600">
                <a:solidFill>
                  <a:srgbClr val="222222"/>
                </a:solidFill>
                <a:highlight>
                  <a:srgbClr val="FFFFFF"/>
                </a:highlight>
                <a:latin typeface="Quattrocento Sans"/>
                <a:ea typeface="Quattrocento Sans"/>
                <a:cs typeface="Quattrocento Sans"/>
                <a:sym typeface="Quattrocento Sans"/>
              </a:rPr>
              <a:t>Đoạn mã được tô màu vàng sẽ được thực thi. Ở đây, kết quả “Sai” của decision nếu (a&gt; 5) được chọn.</a:t>
            </a:r>
            <a:endParaRPr sz="3600">
              <a:solidFill>
                <a:srgbClr val="222222"/>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rPr lang="en-US" sz="3600">
                <a:solidFill>
                  <a:srgbClr val="222222"/>
                </a:solidFill>
                <a:highlight>
                  <a:srgbClr val="FFFFFF"/>
                </a:highlight>
                <a:latin typeface="Quattrocento Sans"/>
                <a:ea typeface="Quattrocento Sans"/>
                <a:cs typeface="Quattrocento Sans"/>
                <a:sym typeface="Quattrocento Sans"/>
              </a:rPr>
              <a:t>Decision Coverage = 50%</a:t>
            </a:r>
            <a:endParaRPr sz="3600">
              <a:solidFill>
                <a:srgbClr val="222222"/>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t/>
            </a:r>
            <a:endParaRPr sz="3600">
              <a:solidFill>
                <a:srgbClr val="222222"/>
              </a:solidFill>
              <a:highlight>
                <a:srgbClr val="FFFFFF"/>
              </a:highlight>
              <a:latin typeface="Quattrocento Sans"/>
              <a:ea typeface="Quattrocento Sans"/>
              <a:cs typeface="Quattrocento Sans"/>
              <a:sym typeface="Quattrocento Sans"/>
            </a:endParaRPr>
          </a:p>
        </p:txBody>
      </p:sp>
      <p:sp>
        <p:nvSpPr>
          <p:cNvPr id="775" name="Google Shape;775;g11613d185f0_0_235"/>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Kịch bản 1 : </a:t>
            </a:r>
            <a:r>
              <a:rPr lang="en-US" sz="3600">
                <a:solidFill>
                  <a:srgbClr val="222222"/>
                </a:solidFill>
                <a:highlight>
                  <a:srgbClr val="FFFFFF"/>
                </a:highlight>
                <a:latin typeface="Quattrocento Sans"/>
                <a:ea typeface="Quattrocento Sans"/>
                <a:cs typeface="Quattrocento Sans"/>
                <a:sym typeface="Quattrocento Sans"/>
              </a:rPr>
              <a:t>Nếu A =2</a:t>
            </a:r>
            <a:endParaRPr sz="4000">
              <a:solidFill>
                <a:srgbClr val="333333"/>
              </a:solidFill>
              <a:highlight>
                <a:schemeClr val="lt1"/>
              </a:highlight>
              <a:latin typeface="Quattrocento Sans"/>
              <a:ea typeface="Quattrocento Sans"/>
              <a:cs typeface="Quattrocento Sans"/>
              <a:sym typeface="Quattrocento Sans"/>
            </a:endParaRPr>
          </a:p>
        </p:txBody>
      </p:sp>
      <p:pic>
        <p:nvPicPr>
          <p:cNvPr id="776" name="Google Shape;776;g11613d185f0_0_235"/>
          <p:cNvPicPr preferRelativeResize="0"/>
          <p:nvPr/>
        </p:nvPicPr>
        <p:blipFill>
          <a:blip r:embed="rId3">
            <a:alphaModFix/>
          </a:blip>
          <a:stretch>
            <a:fillRect/>
          </a:stretch>
        </p:blipFill>
        <p:spPr>
          <a:xfrm>
            <a:off x="6025764" y="3429000"/>
            <a:ext cx="5556636" cy="30081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g11613d185f0_0_24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decision </a:t>
            </a:r>
            <a:r>
              <a:rPr lang="en-US"/>
              <a:t>coverage</a:t>
            </a:r>
            <a:endParaRPr/>
          </a:p>
        </p:txBody>
      </p:sp>
      <p:sp>
        <p:nvSpPr>
          <p:cNvPr id="782" name="Google Shape;782;g11613d185f0_0_246"/>
          <p:cNvSpPr txBox="1"/>
          <p:nvPr/>
        </p:nvSpPr>
        <p:spPr>
          <a:xfrm>
            <a:off x="617100" y="1701675"/>
            <a:ext cx="11316300" cy="508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480"/>
              </a:spcBef>
              <a:spcAft>
                <a:spcPts val="0"/>
              </a:spcAft>
              <a:buNone/>
            </a:pPr>
            <a:r>
              <a:rPr lang="en-US" sz="3600">
                <a:solidFill>
                  <a:srgbClr val="222222"/>
                </a:solidFill>
                <a:highlight>
                  <a:srgbClr val="FFFFFF"/>
                </a:highlight>
                <a:latin typeface="Quattrocento Sans"/>
                <a:ea typeface="Quattrocento Sans"/>
                <a:cs typeface="Quattrocento Sans"/>
                <a:sym typeface="Quattrocento Sans"/>
              </a:rPr>
              <a:t>Đoạn mã được tô màu vàng sẽ được thực thi. Ở đây, kết quả “Đúng” của </a:t>
            </a:r>
            <a:r>
              <a:rPr lang="en-US" sz="3600">
                <a:solidFill>
                  <a:srgbClr val="222222"/>
                </a:solidFill>
                <a:highlight>
                  <a:srgbClr val="FFFFFF"/>
                </a:highlight>
                <a:latin typeface="Quattrocento Sans"/>
                <a:ea typeface="Quattrocento Sans"/>
                <a:cs typeface="Quattrocento Sans"/>
                <a:sym typeface="Quattrocento Sans"/>
              </a:rPr>
              <a:t>decision </a:t>
            </a:r>
            <a:r>
              <a:rPr lang="en-US" sz="3600">
                <a:solidFill>
                  <a:srgbClr val="222222"/>
                </a:solidFill>
                <a:highlight>
                  <a:srgbClr val="FFFFFF"/>
                </a:highlight>
                <a:latin typeface="Quattrocento Sans"/>
                <a:ea typeface="Quattrocento Sans"/>
                <a:cs typeface="Quattrocento Sans"/>
                <a:sym typeface="Quattrocento Sans"/>
              </a:rPr>
              <a:t> nếu (a&gt; 5) được chọn.</a:t>
            </a:r>
            <a:endParaRPr sz="3600">
              <a:solidFill>
                <a:srgbClr val="222222"/>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rPr lang="en-US" sz="3600">
                <a:solidFill>
                  <a:srgbClr val="222222"/>
                </a:solidFill>
                <a:highlight>
                  <a:srgbClr val="FFFFFF"/>
                </a:highlight>
                <a:latin typeface="Quattrocento Sans"/>
                <a:ea typeface="Quattrocento Sans"/>
                <a:cs typeface="Quattrocento Sans"/>
                <a:sym typeface="Quattrocento Sans"/>
              </a:rPr>
              <a:t>Decision Coverage = 50%</a:t>
            </a:r>
            <a:endParaRPr sz="3600">
              <a:solidFill>
                <a:srgbClr val="222222"/>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t/>
            </a:r>
            <a:endParaRPr sz="3600">
              <a:solidFill>
                <a:srgbClr val="222222"/>
              </a:solidFill>
              <a:highlight>
                <a:srgbClr val="FFFFFF"/>
              </a:highlight>
              <a:latin typeface="Quattrocento Sans"/>
              <a:ea typeface="Quattrocento Sans"/>
              <a:cs typeface="Quattrocento Sans"/>
              <a:sym typeface="Quattrocento Sans"/>
            </a:endParaRPr>
          </a:p>
        </p:txBody>
      </p:sp>
      <p:sp>
        <p:nvSpPr>
          <p:cNvPr id="783" name="Google Shape;783;g11613d185f0_0_246"/>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Kịch bản 2 : </a:t>
            </a:r>
            <a:r>
              <a:rPr lang="en-US" sz="3600">
                <a:solidFill>
                  <a:srgbClr val="222222"/>
                </a:solidFill>
                <a:highlight>
                  <a:srgbClr val="FFFFFF"/>
                </a:highlight>
                <a:latin typeface="Quattrocento Sans"/>
                <a:ea typeface="Quattrocento Sans"/>
                <a:cs typeface="Quattrocento Sans"/>
                <a:sym typeface="Quattrocento Sans"/>
              </a:rPr>
              <a:t>Nếu A =6</a:t>
            </a:r>
            <a:endParaRPr sz="4000">
              <a:solidFill>
                <a:srgbClr val="333333"/>
              </a:solidFill>
              <a:highlight>
                <a:schemeClr val="lt1"/>
              </a:highlight>
              <a:latin typeface="Quattrocento Sans"/>
              <a:ea typeface="Quattrocento Sans"/>
              <a:cs typeface="Quattrocento Sans"/>
              <a:sym typeface="Quattrocento Sans"/>
            </a:endParaRPr>
          </a:p>
        </p:txBody>
      </p:sp>
      <p:pic>
        <p:nvPicPr>
          <p:cNvPr id="784" name="Google Shape;784;g11613d185f0_0_246"/>
          <p:cNvPicPr preferRelativeResize="0"/>
          <p:nvPr/>
        </p:nvPicPr>
        <p:blipFill>
          <a:blip r:embed="rId3">
            <a:alphaModFix/>
          </a:blip>
          <a:stretch>
            <a:fillRect/>
          </a:stretch>
        </p:blipFill>
        <p:spPr>
          <a:xfrm>
            <a:off x="6095989" y="3299700"/>
            <a:ext cx="4905825" cy="288342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15e76f5ad1_0_56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260" name="Google Shape;260;g115e76f5ad1_0_565"/>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Vì mỗi vùng tương đương ta chỉ cần test trên các phần tử đại diện nên số lượng test case được giảm đi khá nhiều nhờ đó mà thời gian thực hiện test cũng giảm đáng kể.</a:t>
            </a:r>
            <a:endParaRPr sz="2741">
              <a:solidFill>
                <a:srgbClr val="333333"/>
              </a:solidFill>
              <a:highlight>
                <a:schemeClr val="lt1"/>
              </a:highlight>
              <a:latin typeface="Quattrocento Sans"/>
              <a:ea typeface="Quattrocento Sans"/>
              <a:cs typeface="Quattrocento Sans"/>
              <a:sym typeface="Quattrocento Sans"/>
            </a:endParaRPr>
          </a:p>
        </p:txBody>
      </p:sp>
      <p:sp>
        <p:nvSpPr>
          <p:cNvPr id="261" name="Google Shape;261;g115e76f5ad1_0_565"/>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 </a:t>
            </a:r>
            <a:r>
              <a:rPr lang="en-US" sz="4000">
                <a:solidFill>
                  <a:srgbClr val="333333"/>
                </a:solidFill>
                <a:latin typeface="Quattrocento Sans"/>
                <a:ea typeface="Quattrocento Sans"/>
                <a:cs typeface="Quattrocento Sans"/>
                <a:sym typeface="Quattrocento Sans"/>
              </a:rPr>
              <a:t>Kỹ thuật phân vùng tương đương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 calcmode="lin" valueType="num">
                                      <p:cBhvr additive="base">
                                        <p:cTn dur="1000"/>
                                        <p:tgtEl>
                                          <p:spTgt spid="26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g11613d185f0_0_25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decision </a:t>
            </a:r>
            <a:r>
              <a:rPr lang="en-US"/>
              <a:t>coverage</a:t>
            </a:r>
            <a:endParaRPr/>
          </a:p>
        </p:txBody>
      </p:sp>
      <p:sp>
        <p:nvSpPr>
          <p:cNvPr id="790" name="Google Shape;790;g11613d185f0_0_254"/>
          <p:cNvSpPr txBox="1"/>
          <p:nvPr/>
        </p:nvSpPr>
        <p:spPr>
          <a:xfrm>
            <a:off x="586075" y="887250"/>
            <a:ext cx="11498100" cy="508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Bảng kết quả của kịch bản 1 và 2</a:t>
            </a:r>
            <a:endParaRPr sz="3600">
              <a:solidFill>
                <a:srgbClr val="333333"/>
              </a:solidFill>
              <a:highlight>
                <a:schemeClr val="lt1"/>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t/>
            </a:r>
            <a:endParaRPr sz="3600">
              <a:solidFill>
                <a:srgbClr val="333333"/>
              </a:solidFill>
              <a:highlight>
                <a:schemeClr val="lt1"/>
              </a:highlight>
              <a:latin typeface="Quattrocento Sans"/>
              <a:ea typeface="Quattrocento Sans"/>
              <a:cs typeface="Quattrocento Sans"/>
              <a:sym typeface="Quattrocento Sans"/>
            </a:endParaRPr>
          </a:p>
        </p:txBody>
      </p:sp>
      <p:pic>
        <p:nvPicPr>
          <p:cNvPr id="791" name="Google Shape;791;g11613d185f0_0_254"/>
          <p:cNvPicPr preferRelativeResize="0"/>
          <p:nvPr/>
        </p:nvPicPr>
        <p:blipFill>
          <a:blip r:embed="rId3">
            <a:alphaModFix/>
          </a:blip>
          <a:stretch>
            <a:fillRect/>
          </a:stretch>
        </p:blipFill>
        <p:spPr>
          <a:xfrm>
            <a:off x="946750" y="2195263"/>
            <a:ext cx="9467850" cy="1933575"/>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g11613d185f0_0_30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decision coverage</a:t>
            </a:r>
            <a:endParaRPr/>
          </a:p>
        </p:txBody>
      </p:sp>
      <p:sp>
        <p:nvSpPr>
          <p:cNvPr id="797" name="Google Shape;797;g11613d185f0_0_302"/>
          <p:cNvSpPr txBox="1"/>
          <p:nvPr/>
        </p:nvSpPr>
        <p:spPr>
          <a:xfrm>
            <a:off x="307800" y="901275"/>
            <a:ext cx="12116700" cy="13545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Ưu điểm Kỹ thuật bao phủ quyết định (</a:t>
            </a:r>
            <a:r>
              <a:rPr lang="en-US" sz="3600">
                <a:solidFill>
                  <a:srgbClr val="333333"/>
                </a:solidFill>
                <a:highlight>
                  <a:schemeClr val="lt1"/>
                </a:highlight>
                <a:latin typeface="Quattrocento Sans"/>
                <a:ea typeface="Quattrocento Sans"/>
                <a:cs typeface="Quattrocento Sans"/>
                <a:sym typeface="Quattrocento Sans"/>
              </a:rPr>
              <a:t>Decision</a:t>
            </a:r>
            <a:r>
              <a:rPr lang="en-US" sz="3600">
                <a:solidFill>
                  <a:srgbClr val="333333"/>
                </a:solidFill>
                <a:highlight>
                  <a:schemeClr val="lt1"/>
                </a:highlight>
                <a:latin typeface="Quattrocento Sans"/>
                <a:ea typeface="Quattrocento Sans"/>
                <a:cs typeface="Quattrocento Sans"/>
                <a:sym typeface="Quattrocento Sans"/>
              </a:rPr>
              <a:t> Coverage)</a:t>
            </a:r>
            <a:endParaRPr sz="4000">
              <a:solidFill>
                <a:srgbClr val="333333"/>
              </a:solidFill>
              <a:highlight>
                <a:schemeClr val="lt1"/>
              </a:highlight>
              <a:latin typeface="Quattrocento Sans"/>
              <a:ea typeface="Quattrocento Sans"/>
              <a:cs typeface="Quattrocento Sans"/>
              <a:sym typeface="Quattrocento Sans"/>
            </a:endParaRPr>
          </a:p>
        </p:txBody>
      </p:sp>
      <p:sp>
        <p:nvSpPr>
          <p:cNvPr id="798" name="Google Shape;798;g11613d185f0_0_302"/>
          <p:cNvSpPr txBox="1"/>
          <p:nvPr/>
        </p:nvSpPr>
        <p:spPr>
          <a:xfrm>
            <a:off x="346950" y="1701675"/>
            <a:ext cx="11235300" cy="4088100"/>
          </a:xfrm>
          <a:prstGeom prst="rect">
            <a:avLst/>
          </a:prstGeom>
          <a:noFill/>
          <a:ln>
            <a:noFill/>
          </a:ln>
        </p:spPr>
        <p:txBody>
          <a:bodyPr anchorCtr="0" anchor="t" bIns="45700" lIns="91425" spcFirstLastPara="1" rIns="91425" wrap="square" tIns="45700">
            <a:normAutofit/>
          </a:bodyPr>
          <a:lstStyle/>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Nó có thể được áp dụng trực tiếp vào mã đối tượng và không yêu cầu xử lý mã nguồn.</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Nó xác minh những gì mã nguồn viết được dự kiến ​​sẽ thực thi và không thực thi</a:t>
            </a:r>
            <a:endParaRPr sz="36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8">
                                            <p:txEl>
                                              <p:pRg end="0" st="0"/>
                                            </p:txEl>
                                          </p:spTgt>
                                        </p:tgtEl>
                                        <p:attrNameLst>
                                          <p:attrName>style.visibility</p:attrName>
                                        </p:attrNameLst>
                                      </p:cBhvr>
                                      <p:to>
                                        <p:strVal val="visible"/>
                                      </p:to>
                                    </p:set>
                                    <p:anim calcmode="lin" valueType="num">
                                      <p:cBhvr additive="base">
                                        <p:cTn dur="1000"/>
                                        <p:tgtEl>
                                          <p:spTgt spid="79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8">
                                            <p:txEl>
                                              <p:pRg end="1" st="1"/>
                                            </p:txEl>
                                          </p:spTgt>
                                        </p:tgtEl>
                                        <p:attrNameLst>
                                          <p:attrName>style.visibility</p:attrName>
                                        </p:attrNameLst>
                                      </p:cBhvr>
                                      <p:to>
                                        <p:strVal val="visible"/>
                                      </p:to>
                                    </p:set>
                                    <p:anim calcmode="lin" valueType="num">
                                      <p:cBhvr additive="base">
                                        <p:cTn dur="1000"/>
                                        <p:tgtEl>
                                          <p:spTgt spid="79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g11613d185f0_0_30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decision coverage</a:t>
            </a:r>
            <a:endParaRPr/>
          </a:p>
        </p:txBody>
      </p:sp>
      <p:sp>
        <p:nvSpPr>
          <p:cNvPr id="804" name="Google Shape;804;g11613d185f0_0_308"/>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Nhược điểm Kỹ thuật bao phủ quyết định</a:t>
            </a:r>
            <a:endParaRPr sz="4000">
              <a:solidFill>
                <a:srgbClr val="333333"/>
              </a:solidFill>
              <a:highlight>
                <a:schemeClr val="lt1"/>
              </a:highlight>
              <a:latin typeface="Quattrocento Sans"/>
              <a:ea typeface="Quattrocento Sans"/>
              <a:cs typeface="Quattrocento Sans"/>
              <a:sym typeface="Quattrocento Sans"/>
            </a:endParaRPr>
          </a:p>
        </p:txBody>
      </p:sp>
      <p:sp>
        <p:nvSpPr>
          <p:cNvPr id="805" name="Google Shape;805;g11613d185f0_0_308"/>
          <p:cNvSpPr txBox="1"/>
          <p:nvPr/>
        </p:nvSpPr>
        <p:spPr>
          <a:xfrm>
            <a:off x="346950" y="1701675"/>
            <a:ext cx="11235300" cy="4088100"/>
          </a:xfrm>
          <a:prstGeom prst="rect">
            <a:avLst/>
          </a:prstGeom>
          <a:noFill/>
          <a:ln>
            <a:noFill/>
          </a:ln>
        </p:spPr>
        <p:txBody>
          <a:bodyPr anchorCtr="0" anchor="t" bIns="45700" lIns="91425" spcFirstLastPara="1" rIns="91425" wrap="square" tIns="45700">
            <a:normAutofit/>
          </a:bodyPr>
          <a:lstStyle/>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Nó chỉ bao gồm các điều kiện “true” của mã nguồn.</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Statement Coverage hoàn toàn không quan tâm với các toán tử logic (|| và &amp;&amp;)</a:t>
            </a:r>
            <a:endParaRPr sz="36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5">
                                            <p:txEl>
                                              <p:pRg end="0" st="0"/>
                                            </p:txEl>
                                          </p:spTgt>
                                        </p:tgtEl>
                                        <p:attrNameLst>
                                          <p:attrName>style.visibility</p:attrName>
                                        </p:attrNameLst>
                                      </p:cBhvr>
                                      <p:to>
                                        <p:strVal val="visible"/>
                                      </p:to>
                                    </p:set>
                                    <p:anim calcmode="lin" valueType="num">
                                      <p:cBhvr additive="base">
                                        <p:cTn dur="1000"/>
                                        <p:tgtEl>
                                          <p:spTgt spid="80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5">
                                            <p:txEl>
                                              <p:pRg end="1" st="1"/>
                                            </p:txEl>
                                          </p:spTgt>
                                        </p:tgtEl>
                                        <p:attrNameLst>
                                          <p:attrName>style.visibility</p:attrName>
                                        </p:attrNameLst>
                                      </p:cBhvr>
                                      <p:to>
                                        <p:strVal val="visible"/>
                                      </p:to>
                                    </p:set>
                                    <p:anim calcmode="lin" valueType="num">
                                      <p:cBhvr additive="base">
                                        <p:cTn dur="1000"/>
                                        <p:tgtEl>
                                          <p:spTgt spid="80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g11613d185f0_0_11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branch </a:t>
            </a:r>
            <a:r>
              <a:rPr lang="en-US"/>
              <a:t>coverage</a:t>
            </a:r>
            <a:endParaRPr/>
          </a:p>
        </p:txBody>
      </p:sp>
      <p:sp>
        <p:nvSpPr>
          <p:cNvPr id="811" name="Google Shape;811;g11613d185f0_0_110"/>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Kỹ thuật bao phủ nhánh (</a:t>
            </a:r>
            <a:r>
              <a:rPr lang="en-US" sz="3600">
                <a:solidFill>
                  <a:srgbClr val="333333"/>
                </a:solidFill>
                <a:highlight>
                  <a:schemeClr val="lt1"/>
                </a:highlight>
                <a:latin typeface="Quattrocento Sans"/>
                <a:ea typeface="Quattrocento Sans"/>
                <a:cs typeface="Quattrocento Sans"/>
                <a:sym typeface="Quattrocento Sans"/>
              </a:rPr>
              <a:t>Branch Coverage)</a:t>
            </a:r>
            <a:endParaRPr sz="4000">
              <a:solidFill>
                <a:srgbClr val="333333"/>
              </a:solidFill>
              <a:highlight>
                <a:schemeClr val="lt1"/>
              </a:highlight>
              <a:latin typeface="Quattrocento Sans"/>
              <a:ea typeface="Quattrocento Sans"/>
              <a:cs typeface="Quattrocento Sans"/>
              <a:sym typeface="Quattrocento Sans"/>
            </a:endParaRPr>
          </a:p>
        </p:txBody>
      </p:sp>
      <p:pic>
        <p:nvPicPr>
          <p:cNvPr id="812" name="Google Shape;812;g11613d185f0_0_110"/>
          <p:cNvPicPr preferRelativeResize="0"/>
          <p:nvPr/>
        </p:nvPicPr>
        <p:blipFill rotWithShape="1">
          <a:blip r:embed="rId3">
            <a:alphaModFix/>
          </a:blip>
          <a:srcRect b="0" l="16570" r="16180" t="8858"/>
          <a:stretch/>
        </p:blipFill>
        <p:spPr>
          <a:xfrm>
            <a:off x="6259800" y="2507774"/>
            <a:ext cx="5932201" cy="3941350"/>
          </a:xfrm>
          <a:prstGeom prst="rect">
            <a:avLst/>
          </a:prstGeom>
          <a:noFill/>
          <a:ln>
            <a:noFill/>
          </a:ln>
        </p:spPr>
      </p:pic>
      <p:sp>
        <p:nvSpPr>
          <p:cNvPr id="813" name="Google Shape;813;g11613d185f0_0_110"/>
          <p:cNvSpPr txBox="1"/>
          <p:nvPr/>
        </p:nvSpPr>
        <p:spPr>
          <a:xfrm>
            <a:off x="346950" y="1701675"/>
            <a:ext cx="7323000" cy="5083500"/>
          </a:xfrm>
          <a:prstGeom prst="rect">
            <a:avLst/>
          </a:prstGeom>
          <a:noFill/>
          <a:ln>
            <a:noFill/>
          </a:ln>
        </p:spPr>
        <p:txBody>
          <a:bodyPr anchorCtr="0" anchor="t" bIns="45700" lIns="91425" spcFirstLastPara="1" rIns="91425" wrap="square" tIns="45700">
            <a:normAutofit lnSpcReduction="10000"/>
          </a:bodyPr>
          <a:lstStyle/>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Là một phương pháp kiểm tra hộp trắng trong đó mọi kết quả từ module (câu lệnh hoặc vòng lặp) đều được kiểm tra. </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Mục đích của việc Branch Coverage là đảm bảo rằng mỗi điều kiện quyết định từ mọi nhánh được thực thi ít nhất một lần. Nó giúp đo lường các đoạn mã độc lập và tìm ra các đoạn không có nhánh.</a:t>
            </a:r>
            <a:endParaRPr sz="36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3">
                                            <p:txEl>
                                              <p:pRg end="0" st="0"/>
                                            </p:txEl>
                                          </p:spTgt>
                                        </p:tgtEl>
                                        <p:attrNameLst>
                                          <p:attrName>style.visibility</p:attrName>
                                        </p:attrNameLst>
                                      </p:cBhvr>
                                      <p:to>
                                        <p:strVal val="visible"/>
                                      </p:to>
                                    </p:set>
                                    <p:anim calcmode="lin" valueType="num">
                                      <p:cBhvr additive="base">
                                        <p:cTn dur="1000"/>
                                        <p:tgtEl>
                                          <p:spTgt spid="81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3">
                                            <p:txEl>
                                              <p:pRg end="1" st="1"/>
                                            </p:txEl>
                                          </p:spTgt>
                                        </p:tgtEl>
                                        <p:attrNameLst>
                                          <p:attrName>style.visibility</p:attrName>
                                        </p:attrNameLst>
                                      </p:cBhvr>
                                      <p:to>
                                        <p:strVal val="visible"/>
                                      </p:to>
                                    </p:set>
                                    <p:anim calcmode="lin" valueType="num">
                                      <p:cBhvr additive="base">
                                        <p:cTn dur="1000"/>
                                        <p:tgtEl>
                                          <p:spTgt spid="81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g11613d185f0_0_16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branch coverage</a:t>
            </a:r>
            <a:endParaRPr/>
          </a:p>
        </p:txBody>
      </p:sp>
      <p:sp>
        <p:nvSpPr>
          <p:cNvPr id="819" name="Google Shape;819;g11613d185f0_0_166"/>
          <p:cNvSpPr txBox="1"/>
          <p:nvPr/>
        </p:nvSpPr>
        <p:spPr>
          <a:xfrm>
            <a:off x="693900" y="887250"/>
            <a:ext cx="11498100" cy="5083500"/>
          </a:xfrm>
          <a:prstGeom prst="rect">
            <a:avLst/>
          </a:prstGeom>
          <a:noFill/>
          <a:ln>
            <a:noFill/>
          </a:ln>
        </p:spPr>
        <p:txBody>
          <a:bodyPr anchorCtr="0" anchor="t" bIns="45700" lIns="91425" spcFirstLastPara="1" rIns="91425" wrap="square" tIns="45700">
            <a:norm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Công thức tính độ bao phủ nhánh</a:t>
            </a:r>
            <a:endParaRPr sz="4000">
              <a:solidFill>
                <a:srgbClr val="333333"/>
              </a:solidFill>
              <a:highlight>
                <a:schemeClr val="lt1"/>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t/>
            </a:r>
            <a:endParaRPr sz="3600">
              <a:solidFill>
                <a:srgbClr val="333333"/>
              </a:solidFill>
              <a:highlight>
                <a:schemeClr val="lt1"/>
              </a:highlight>
              <a:latin typeface="Quattrocento Sans"/>
              <a:ea typeface="Quattrocento Sans"/>
              <a:cs typeface="Quattrocento Sans"/>
              <a:sym typeface="Quattrocento Sans"/>
            </a:endParaRPr>
          </a:p>
        </p:txBody>
      </p:sp>
      <p:pic>
        <p:nvPicPr>
          <p:cNvPr id="820" name="Google Shape;820;g11613d185f0_0_166"/>
          <p:cNvPicPr preferRelativeResize="0"/>
          <p:nvPr/>
        </p:nvPicPr>
        <p:blipFill>
          <a:blip r:embed="rId3">
            <a:alphaModFix/>
          </a:blip>
          <a:stretch>
            <a:fillRect/>
          </a:stretch>
        </p:blipFill>
        <p:spPr>
          <a:xfrm>
            <a:off x="693901" y="2611201"/>
            <a:ext cx="10888400" cy="1635599"/>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9">
                                            <p:txEl>
                                              <p:pRg end="0" st="0"/>
                                            </p:txEl>
                                          </p:spTgt>
                                        </p:tgtEl>
                                        <p:attrNameLst>
                                          <p:attrName>style.visibility</p:attrName>
                                        </p:attrNameLst>
                                      </p:cBhvr>
                                      <p:to>
                                        <p:strVal val="visible"/>
                                      </p:to>
                                    </p:set>
                                    <p:anim calcmode="lin" valueType="num">
                                      <p:cBhvr additive="base">
                                        <p:cTn dur="1000"/>
                                        <p:tgtEl>
                                          <p:spTgt spid="81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9">
                                            <p:txEl>
                                              <p:pRg end="1" st="1"/>
                                            </p:txEl>
                                          </p:spTgt>
                                        </p:tgtEl>
                                        <p:attrNameLst>
                                          <p:attrName>style.visibility</p:attrName>
                                        </p:attrNameLst>
                                      </p:cBhvr>
                                      <p:to>
                                        <p:strVal val="visible"/>
                                      </p:to>
                                    </p:set>
                                    <p:anim calcmode="lin" valueType="num">
                                      <p:cBhvr additive="base">
                                        <p:cTn dur="1000"/>
                                        <p:tgtEl>
                                          <p:spTgt spid="81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g11613d185f0_0_17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branch coverage</a:t>
            </a:r>
            <a:endParaRPr/>
          </a:p>
        </p:txBody>
      </p:sp>
      <p:sp>
        <p:nvSpPr>
          <p:cNvPr id="826" name="Google Shape;826;g11613d185f0_0_173"/>
          <p:cNvSpPr txBox="1"/>
          <p:nvPr/>
        </p:nvSpPr>
        <p:spPr>
          <a:xfrm>
            <a:off x="617100" y="1701675"/>
            <a:ext cx="11498100" cy="5083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480"/>
              </a:spcBef>
              <a:spcAft>
                <a:spcPts val="0"/>
              </a:spcAft>
              <a:buNone/>
            </a:pPr>
            <a:r>
              <a:rPr b="1" lang="en-US" sz="3600">
                <a:solidFill>
                  <a:srgbClr val="333333"/>
                </a:solidFill>
                <a:highlight>
                  <a:schemeClr val="lt1"/>
                </a:highlight>
                <a:latin typeface="Quattrocento Sans"/>
                <a:ea typeface="Quattrocento Sans"/>
                <a:cs typeface="Quattrocento Sans"/>
                <a:sym typeface="Quattrocento Sans"/>
              </a:rPr>
              <a:t>Source Code:</a:t>
            </a:r>
            <a:endParaRPr b="1"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     ------------  is a function </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Demo(int a) {                       </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     If (a&gt; 5)</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    		a=a*3</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     Print (a)</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    }  </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t/>
            </a:r>
            <a:endParaRPr sz="3600">
              <a:solidFill>
                <a:srgbClr val="333333"/>
              </a:solidFill>
              <a:highlight>
                <a:schemeClr val="lt1"/>
              </a:highlight>
              <a:latin typeface="Quattrocento Sans"/>
              <a:ea typeface="Quattrocento Sans"/>
              <a:cs typeface="Quattrocento Sans"/>
              <a:sym typeface="Quattrocento Sans"/>
            </a:endParaRPr>
          </a:p>
          <a:p>
            <a:pPr indent="0" lvl="0" marL="137160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     -----------   End of the source code </a:t>
            </a:r>
            <a:endParaRPr sz="3600">
              <a:solidFill>
                <a:srgbClr val="333333"/>
              </a:solidFill>
              <a:highlight>
                <a:schemeClr val="lt1"/>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t/>
            </a:r>
            <a:endParaRPr sz="3600">
              <a:solidFill>
                <a:srgbClr val="333333"/>
              </a:solidFill>
              <a:highlight>
                <a:schemeClr val="lt1"/>
              </a:highlight>
              <a:latin typeface="Quattrocento Sans"/>
              <a:ea typeface="Quattrocento Sans"/>
              <a:cs typeface="Quattrocento Sans"/>
              <a:sym typeface="Quattrocento Sans"/>
            </a:endParaRPr>
          </a:p>
        </p:txBody>
      </p:sp>
      <p:sp>
        <p:nvSpPr>
          <p:cNvPr id="827" name="Google Shape;827;g11613d185f0_0_173"/>
          <p:cNvSpPr txBox="1"/>
          <p:nvPr/>
        </p:nvSpPr>
        <p:spPr>
          <a:xfrm>
            <a:off x="617100" y="901275"/>
            <a:ext cx="114981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3900">
                <a:solidFill>
                  <a:srgbClr val="333333"/>
                </a:solidFill>
                <a:highlight>
                  <a:schemeClr val="lt1"/>
                </a:highlight>
                <a:latin typeface="Quattrocento Sans"/>
                <a:ea typeface="Quattrocento Sans"/>
                <a:cs typeface="Quattrocento Sans"/>
                <a:sym typeface="Quattrocento Sans"/>
              </a:rPr>
              <a:t>Ví dụ Kỹ thuật bao phủ nhánh(</a:t>
            </a:r>
            <a:r>
              <a:rPr lang="en-US" sz="3500">
                <a:solidFill>
                  <a:srgbClr val="333333"/>
                </a:solidFill>
                <a:highlight>
                  <a:schemeClr val="lt1"/>
                </a:highlight>
                <a:latin typeface="Quattrocento Sans"/>
                <a:ea typeface="Quattrocento Sans"/>
                <a:cs typeface="Quattrocento Sans"/>
                <a:sym typeface="Quattrocento Sans"/>
              </a:rPr>
              <a:t>Branch</a:t>
            </a:r>
            <a:r>
              <a:rPr lang="en-US" sz="3500">
                <a:solidFill>
                  <a:srgbClr val="333333"/>
                </a:solidFill>
                <a:highlight>
                  <a:schemeClr val="lt1"/>
                </a:highlight>
                <a:latin typeface="Quattrocento Sans"/>
                <a:ea typeface="Quattrocento Sans"/>
                <a:cs typeface="Quattrocento Sans"/>
                <a:sym typeface="Quattrocento Sans"/>
              </a:rPr>
              <a:t> Coverage)</a:t>
            </a:r>
            <a:endParaRPr sz="39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g11613d185f0_0_18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branch coverage</a:t>
            </a:r>
            <a:endParaRPr/>
          </a:p>
        </p:txBody>
      </p:sp>
      <p:sp>
        <p:nvSpPr>
          <p:cNvPr id="833" name="Google Shape;833;g11613d185f0_0_180"/>
          <p:cNvSpPr txBox="1"/>
          <p:nvPr/>
        </p:nvSpPr>
        <p:spPr>
          <a:xfrm>
            <a:off x="586075" y="887250"/>
            <a:ext cx="11498100" cy="508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Biểu diễn code dưới dạng sơ đồ</a:t>
            </a:r>
            <a:endParaRPr sz="3600">
              <a:solidFill>
                <a:srgbClr val="333333"/>
              </a:solidFill>
              <a:highlight>
                <a:schemeClr val="lt1"/>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t/>
            </a:r>
            <a:endParaRPr sz="3600">
              <a:solidFill>
                <a:srgbClr val="333333"/>
              </a:solidFill>
              <a:highlight>
                <a:schemeClr val="lt1"/>
              </a:highlight>
              <a:latin typeface="Quattrocento Sans"/>
              <a:ea typeface="Quattrocento Sans"/>
              <a:cs typeface="Quattrocento Sans"/>
              <a:sym typeface="Quattrocento Sans"/>
            </a:endParaRPr>
          </a:p>
        </p:txBody>
      </p:sp>
      <p:pic>
        <p:nvPicPr>
          <p:cNvPr id="834" name="Google Shape;834;g11613d185f0_0_180"/>
          <p:cNvPicPr preferRelativeResize="0"/>
          <p:nvPr/>
        </p:nvPicPr>
        <p:blipFill>
          <a:blip r:embed="rId3">
            <a:alphaModFix/>
          </a:blip>
          <a:stretch>
            <a:fillRect/>
          </a:stretch>
        </p:blipFill>
        <p:spPr>
          <a:xfrm>
            <a:off x="2606649" y="2023199"/>
            <a:ext cx="6548675" cy="31808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g11613d185f0_0_18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branch coverage</a:t>
            </a:r>
            <a:endParaRPr/>
          </a:p>
        </p:txBody>
      </p:sp>
      <p:sp>
        <p:nvSpPr>
          <p:cNvPr id="840" name="Google Shape;840;g11613d185f0_0_187"/>
          <p:cNvSpPr txBox="1"/>
          <p:nvPr/>
        </p:nvSpPr>
        <p:spPr>
          <a:xfrm>
            <a:off x="586075" y="887250"/>
            <a:ext cx="11498100" cy="508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480"/>
              </a:spcBef>
              <a:spcAft>
                <a:spcPts val="0"/>
              </a:spcAft>
              <a:buNone/>
            </a:pPr>
            <a:r>
              <a:rPr lang="en-US" sz="3600">
                <a:solidFill>
                  <a:srgbClr val="333333"/>
                </a:solidFill>
                <a:highlight>
                  <a:schemeClr val="lt1"/>
                </a:highlight>
                <a:latin typeface="Quattrocento Sans"/>
                <a:ea typeface="Quattrocento Sans"/>
                <a:cs typeface="Quattrocento Sans"/>
                <a:sym typeface="Quattrocento Sans"/>
              </a:rPr>
              <a:t>Branch Coverage sẽ xem xét nhánh unconditional branch( nhánh vô điều kiện)</a:t>
            </a:r>
            <a:endParaRPr sz="3600">
              <a:solidFill>
                <a:srgbClr val="333333"/>
              </a:solidFill>
              <a:highlight>
                <a:schemeClr val="lt1"/>
              </a:highlight>
              <a:latin typeface="Quattrocento Sans"/>
              <a:ea typeface="Quattrocento Sans"/>
              <a:cs typeface="Quattrocento Sans"/>
              <a:sym typeface="Quattrocento Sans"/>
            </a:endParaRPr>
          </a:p>
          <a:p>
            <a:pPr indent="0" lvl="0" marL="0" rtl="0" algn="l">
              <a:lnSpc>
                <a:spcPct val="90000"/>
              </a:lnSpc>
              <a:spcBef>
                <a:spcPts val="480"/>
              </a:spcBef>
              <a:spcAft>
                <a:spcPts val="0"/>
              </a:spcAft>
              <a:buNone/>
            </a:pPr>
            <a:r>
              <a:t/>
            </a:r>
            <a:endParaRPr sz="3600">
              <a:solidFill>
                <a:srgbClr val="333333"/>
              </a:solidFill>
              <a:highlight>
                <a:schemeClr val="lt1"/>
              </a:highlight>
              <a:latin typeface="Quattrocento Sans"/>
              <a:ea typeface="Quattrocento Sans"/>
              <a:cs typeface="Quattrocento Sans"/>
              <a:sym typeface="Quattrocento Sans"/>
            </a:endParaRPr>
          </a:p>
        </p:txBody>
      </p:sp>
      <p:pic>
        <p:nvPicPr>
          <p:cNvPr id="841" name="Google Shape;841;g11613d185f0_0_187"/>
          <p:cNvPicPr preferRelativeResize="0"/>
          <p:nvPr/>
        </p:nvPicPr>
        <p:blipFill>
          <a:blip r:embed="rId3">
            <a:alphaModFix/>
          </a:blip>
          <a:stretch>
            <a:fillRect/>
          </a:stretch>
        </p:blipFill>
        <p:spPr>
          <a:xfrm>
            <a:off x="956750" y="4391675"/>
            <a:ext cx="11020425" cy="2066925"/>
          </a:xfrm>
          <a:prstGeom prst="rect">
            <a:avLst/>
          </a:prstGeom>
          <a:noFill/>
          <a:ln>
            <a:noFill/>
          </a:ln>
        </p:spPr>
      </p:pic>
      <p:pic>
        <p:nvPicPr>
          <p:cNvPr id="842" name="Google Shape;842;g11613d185f0_0_187"/>
          <p:cNvPicPr preferRelativeResize="0"/>
          <p:nvPr/>
        </p:nvPicPr>
        <p:blipFill>
          <a:blip r:embed="rId4">
            <a:alphaModFix/>
          </a:blip>
          <a:stretch>
            <a:fillRect/>
          </a:stretch>
        </p:blipFill>
        <p:spPr>
          <a:xfrm>
            <a:off x="6245725" y="1534150"/>
            <a:ext cx="5731450" cy="278385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g11613d185f0_0_27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branch coverage</a:t>
            </a:r>
            <a:endParaRPr/>
          </a:p>
        </p:txBody>
      </p:sp>
      <p:sp>
        <p:nvSpPr>
          <p:cNvPr id="848" name="Google Shape;848;g11613d185f0_0_273"/>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Ưu điểm </a:t>
            </a:r>
            <a:r>
              <a:rPr lang="en-US" sz="4000">
                <a:solidFill>
                  <a:srgbClr val="333333"/>
                </a:solidFill>
                <a:highlight>
                  <a:schemeClr val="lt1"/>
                </a:highlight>
                <a:latin typeface="Quattrocento Sans"/>
                <a:ea typeface="Quattrocento Sans"/>
                <a:cs typeface="Quattrocento Sans"/>
                <a:sym typeface="Quattrocento Sans"/>
              </a:rPr>
              <a:t>Kỹ thuật bao phủ nhánh (</a:t>
            </a:r>
            <a:r>
              <a:rPr lang="en-US" sz="3600">
                <a:solidFill>
                  <a:srgbClr val="333333"/>
                </a:solidFill>
                <a:highlight>
                  <a:schemeClr val="lt1"/>
                </a:highlight>
                <a:latin typeface="Quattrocento Sans"/>
                <a:ea typeface="Quattrocento Sans"/>
                <a:cs typeface="Quattrocento Sans"/>
                <a:sym typeface="Quattrocento Sans"/>
              </a:rPr>
              <a:t>Branch Coverage)</a:t>
            </a:r>
            <a:endParaRPr sz="4000">
              <a:solidFill>
                <a:srgbClr val="333333"/>
              </a:solidFill>
              <a:highlight>
                <a:schemeClr val="lt1"/>
              </a:highlight>
              <a:latin typeface="Quattrocento Sans"/>
              <a:ea typeface="Quattrocento Sans"/>
              <a:cs typeface="Quattrocento Sans"/>
              <a:sym typeface="Quattrocento Sans"/>
            </a:endParaRPr>
          </a:p>
        </p:txBody>
      </p:sp>
      <p:sp>
        <p:nvSpPr>
          <p:cNvPr id="849" name="Google Shape;849;g11613d185f0_0_273"/>
          <p:cNvSpPr txBox="1"/>
          <p:nvPr/>
        </p:nvSpPr>
        <p:spPr>
          <a:xfrm>
            <a:off x="346950" y="1701675"/>
            <a:ext cx="11235300" cy="4088100"/>
          </a:xfrm>
          <a:prstGeom prst="rect">
            <a:avLst/>
          </a:prstGeom>
          <a:noFill/>
          <a:ln>
            <a:noFill/>
          </a:ln>
        </p:spPr>
        <p:txBody>
          <a:bodyPr anchorCtr="0" anchor="t" bIns="45700" lIns="91425" spcFirstLastPara="1" rIns="91425" wrap="square" tIns="45700">
            <a:normAutofit/>
          </a:bodyPr>
          <a:lstStyle/>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Nó bao gồm các điều kiện đúng và sai không có khả năng được gọi trong statement coverage.</a:t>
            </a:r>
            <a:endParaRPr sz="3600">
              <a:solidFill>
                <a:srgbClr val="333333"/>
              </a:solidFill>
              <a:highlight>
                <a:schemeClr val="lt1"/>
              </a:highlight>
              <a:latin typeface="Quattrocento Sans"/>
              <a:ea typeface="Quattrocento Sans"/>
              <a:cs typeface="Quattrocento Sans"/>
              <a:sym typeface="Quattrocento Sans"/>
            </a:endParaRPr>
          </a:p>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Nó đảm bảo tất cả các nhánh được kiểm thử.</a:t>
            </a:r>
            <a:endParaRPr sz="36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49">
                                            <p:txEl>
                                              <p:pRg end="0" st="0"/>
                                            </p:txEl>
                                          </p:spTgt>
                                        </p:tgtEl>
                                        <p:attrNameLst>
                                          <p:attrName>style.visibility</p:attrName>
                                        </p:attrNameLst>
                                      </p:cBhvr>
                                      <p:to>
                                        <p:strVal val="visible"/>
                                      </p:to>
                                    </p:set>
                                    <p:anim calcmode="lin" valueType="num">
                                      <p:cBhvr additive="base">
                                        <p:cTn dur="1000"/>
                                        <p:tgtEl>
                                          <p:spTgt spid="84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49">
                                            <p:txEl>
                                              <p:pRg end="1" st="1"/>
                                            </p:txEl>
                                          </p:spTgt>
                                        </p:tgtEl>
                                        <p:attrNameLst>
                                          <p:attrName>style.visibility</p:attrName>
                                        </p:attrNameLst>
                                      </p:cBhvr>
                                      <p:to>
                                        <p:strVal val="visible"/>
                                      </p:to>
                                    </p:set>
                                    <p:anim calcmode="lin" valueType="num">
                                      <p:cBhvr additive="base">
                                        <p:cTn dur="1000"/>
                                        <p:tgtEl>
                                          <p:spTgt spid="84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g11613d185f0_0_28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branch coverage</a:t>
            </a:r>
            <a:endParaRPr/>
          </a:p>
        </p:txBody>
      </p:sp>
      <p:sp>
        <p:nvSpPr>
          <p:cNvPr id="855" name="Google Shape;855;g11613d185f0_0_281"/>
          <p:cNvSpPr txBox="1"/>
          <p:nvPr/>
        </p:nvSpPr>
        <p:spPr>
          <a:xfrm>
            <a:off x="307800" y="901275"/>
            <a:ext cx="121167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480"/>
              </a:spcBef>
              <a:spcAft>
                <a:spcPts val="0"/>
              </a:spcAft>
              <a:buClr>
                <a:srgbClr val="FF5A33"/>
              </a:buClr>
              <a:buSzPts val="4000"/>
              <a:buFont typeface="Quattrocento Sans"/>
              <a:buChar char="❑"/>
            </a:pPr>
            <a:r>
              <a:rPr lang="en-US" sz="4000">
                <a:solidFill>
                  <a:srgbClr val="333333"/>
                </a:solidFill>
                <a:highlight>
                  <a:schemeClr val="lt1"/>
                </a:highlight>
                <a:latin typeface="Quattrocento Sans"/>
                <a:ea typeface="Quattrocento Sans"/>
                <a:cs typeface="Quattrocento Sans"/>
                <a:sym typeface="Quattrocento Sans"/>
              </a:rPr>
              <a:t>Nhược </a:t>
            </a:r>
            <a:r>
              <a:rPr lang="en-US" sz="4000">
                <a:solidFill>
                  <a:srgbClr val="333333"/>
                </a:solidFill>
                <a:highlight>
                  <a:schemeClr val="lt1"/>
                </a:highlight>
                <a:latin typeface="Quattrocento Sans"/>
                <a:ea typeface="Quattrocento Sans"/>
                <a:cs typeface="Quattrocento Sans"/>
                <a:sym typeface="Quattrocento Sans"/>
              </a:rPr>
              <a:t>điểm Kỹ thuật bao phủ nhánh</a:t>
            </a:r>
            <a:endParaRPr sz="4000">
              <a:solidFill>
                <a:srgbClr val="333333"/>
              </a:solidFill>
              <a:highlight>
                <a:schemeClr val="lt1"/>
              </a:highlight>
              <a:latin typeface="Quattrocento Sans"/>
              <a:ea typeface="Quattrocento Sans"/>
              <a:cs typeface="Quattrocento Sans"/>
              <a:sym typeface="Quattrocento Sans"/>
            </a:endParaRPr>
          </a:p>
        </p:txBody>
      </p:sp>
      <p:sp>
        <p:nvSpPr>
          <p:cNvPr id="856" name="Google Shape;856;g11613d185f0_0_281"/>
          <p:cNvSpPr txBox="1"/>
          <p:nvPr/>
        </p:nvSpPr>
        <p:spPr>
          <a:xfrm>
            <a:off x="346950" y="1701675"/>
            <a:ext cx="11235300" cy="4088100"/>
          </a:xfrm>
          <a:prstGeom prst="rect">
            <a:avLst/>
          </a:prstGeom>
          <a:noFill/>
          <a:ln>
            <a:noFill/>
          </a:ln>
        </p:spPr>
        <p:txBody>
          <a:bodyPr anchorCtr="0" anchor="t" bIns="45700" lIns="91425" spcFirstLastPara="1" rIns="91425" wrap="square" tIns="45700">
            <a:normAutofit/>
          </a:bodyPr>
          <a:lstStyle/>
          <a:p>
            <a:pPr indent="-361950" lvl="1" marL="742950" rtl="0" algn="l">
              <a:lnSpc>
                <a:spcPct val="90000"/>
              </a:lnSpc>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Nó bỏ qua các nhánh trong các biểu thức Boolean xảy ra do các toán tử ngắt mạch.</a:t>
            </a:r>
            <a:endParaRPr sz="3600">
              <a:solidFill>
                <a:srgbClr val="333333"/>
              </a:solidFill>
              <a:highlight>
                <a:schemeClr val="lt1"/>
              </a:highlight>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56">
                                            <p:txEl>
                                              <p:pRg end="0" st="0"/>
                                            </p:txEl>
                                          </p:spTgt>
                                        </p:tgtEl>
                                        <p:attrNameLst>
                                          <p:attrName>style.visibility</p:attrName>
                                        </p:attrNameLst>
                                      </p:cBhvr>
                                      <p:to>
                                        <p:strVal val="visible"/>
                                      </p:to>
                                    </p:set>
                                    <p:anim calcmode="lin" valueType="num">
                                      <p:cBhvr additive="base">
                                        <p:cTn dur="1000"/>
                                        <p:tgtEl>
                                          <p:spTgt spid="85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15e76f5ad1_0_57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blackbox test techniques</a:t>
            </a:r>
            <a:endParaRPr/>
          </a:p>
        </p:txBody>
      </p:sp>
      <p:sp>
        <p:nvSpPr>
          <p:cNvPr id="267" name="Google Shape;267;g115e76f5ad1_0_572"/>
          <p:cNvSpPr txBox="1"/>
          <p:nvPr/>
        </p:nvSpPr>
        <p:spPr>
          <a:xfrm>
            <a:off x="617100" y="1701675"/>
            <a:ext cx="11425200" cy="4883400"/>
          </a:xfrm>
          <a:prstGeom prst="rect">
            <a:avLst/>
          </a:prstGeom>
          <a:noFill/>
          <a:ln>
            <a:noFill/>
          </a:ln>
        </p:spPr>
        <p:txBody>
          <a:bodyPr anchorCtr="0" anchor="t" bIns="45700" lIns="91425" spcFirstLastPara="1" rIns="91425" wrap="square" tIns="45700">
            <a:normAutofit/>
          </a:bodyPr>
          <a:lstStyle/>
          <a:p>
            <a:pPr indent="-368300" lvl="1" marL="74295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Không phải với bất kỳ bài toán nào đều có thể áp dụng kỹ thuật này. Có thể bị lỗi ở biên nếu chỉ chọn giá trị ở khoảng giữa của miền tương đương. Vì vậy khi phần lớn các lỗi được tìm thấy lúc kiểm tra giá trị ở biên của các phân vùng thì chúng ta nên tìm hiểu thêm một kỹ thuật nữa là Boundary value analysis (phân tích giá trị biên).</a:t>
            </a:r>
            <a:endParaRPr sz="2741">
              <a:solidFill>
                <a:srgbClr val="333333"/>
              </a:solidFill>
              <a:highlight>
                <a:schemeClr val="lt1"/>
              </a:highlight>
              <a:latin typeface="Quattrocento Sans"/>
              <a:ea typeface="Quattrocento Sans"/>
              <a:cs typeface="Quattrocento Sans"/>
              <a:sym typeface="Quattrocento Sans"/>
            </a:endParaRPr>
          </a:p>
        </p:txBody>
      </p:sp>
      <p:sp>
        <p:nvSpPr>
          <p:cNvPr id="268" name="Google Shape;268;g115e76f5ad1_0_57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419100" lvl="0" marL="342900" rtl="0" algn="l">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a:t>
            </a:r>
            <a:r>
              <a:rPr lang="en-US" sz="4000">
                <a:solidFill>
                  <a:srgbClr val="333333"/>
                </a:solidFill>
                <a:latin typeface="Quattrocento Sans"/>
                <a:ea typeface="Quattrocento Sans"/>
                <a:cs typeface="Quattrocento Sans"/>
                <a:sym typeface="Quattrocento Sans"/>
              </a:rPr>
              <a:t> điểm Kỹ thuật phân vùng tương đương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 calcmode="lin" valueType="num">
                                      <p:cBhvr additive="base">
                                        <p:cTn dur="1000"/>
                                        <p:tgtEl>
                                          <p:spTgt spid="26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g1176cc129b2_0_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862" name="Google Shape;862;g1176cc129b2_0_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863" name="Google Shape;863;g1176cc129b2_0_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64" name="Google Shape;864;g1176cc129b2_0_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5" name="Google Shape;865;g1176cc129b2_0_0"/>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63550" lvl="0" marL="457200" rtl="0" algn="l">
              <a:lnSpc>
                <a:spcPct val="115000"/>
              </a:lnSpc>
              <a:spcBef>
                <a:spcPts val="0"/>
              </a:spcBef>
              <a:spcAft>
                <a:spcPts val="0"/>
              </a:spcAft>
              <a:buClr>
                <a:srgbClr val="333333"/>
              </a:buClr>
              <a:buSzPts val="3700"/>
              <a:buFont typeface="Quattrocento Sans"/>
              <a:buChar char="•"/>
            </a:pPr>
            <a:r>
              <a:rPr b="1" lang="en-US" sz="2700">
                <a:solidFill>
                  <a:srgbClr val="333333"/>
                </a:solidFill>
                <a:latin typeface="Quattrocento Sans"/>
                <a:ea typeface="Quattrocento Sans"/>
                <a:cs typeface="Quattrocento Sans"/>
                <a:sym typeface="Quattrocento Sans"/>
              </a:rPr>
              <a:t>White-box Test Techniques - Kỹ thuật kiểm thử hộp trắng</a:t>
            </a:r>
            <a:endParaRPr b="1" sz="2900">
              <a:solidFill>
                <a:srgbClr val="333333"/>
              </a:solidFill>
              <a:latin typeface="Quattrocento Sans"/>
              <a:ea typeface="Quattrocento Sans"/>
              <a:cs typeface="Quattrocento Sans"/>
              <a:sym typeface="Quattrocento Sans"/>
            </a:endParaRPr>
          </a:p>
        </p:txBody>
      </p:sp>
      <p:sp>
        <p:nvSpPr>
          <p:cNvPr id="866" name="Google Shape;866;g1176cc129b2_0_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867" name="Google Shape;867;g1176cc129b2_0_0"/>
          <p:cNvPicPr preferRelativeResize="0"/>
          <p:nvPr/>
        </p:nvPicPr>
        <p:blipFill rotWithShape="1">
          <a:blip r:embed="rId3">
            <a:alphaModFix/>
          </a:blip>
          <a:srcRect b="0" l="0" r="0" t="0"/>
          <a:stretch/>
        </p:blipFill>
        <p:spPr>
          <a:xfrm flipH="1">
            <a:off x="9189300" y="1095638"/>
            <a:ext cx="2782800" cy="52001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g1176cc129b2_0_1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873" name="Google Shape;873;g1176cc129b2_0_10"/>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874" name="Google Shape;874;g1176cc129b2_0_10"/>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75" name="Google Shape;875;g1176cc129b2_0_10"/>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6" name="Google Shape;876;g1176cc129b2_0_10"/>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50850" lvl="0" marL="457200" rtl="0" algn="l">
              <a:lnSpc>
                <a:spcPct val="115000"/>
              </a:lnSpc>
              <a:spcBef>
                <a:spcPts val="0"/>
              </a:spcBef>
              <a:spcAft>
                <a:spcPts val="0"/>
              </a:spcAft>
              <a:buClr>
                <a:srgbClr val="333333"/>
              </a:buClr>
              <a:buSzPts val="3500"/>
              <a:buFont typeface="Quattrocento Sans"/>
              <a:buChar char="•"/>
            </a:pPr>
            <a:r>
              <a:rPr b="1" lang="en-US" sz="2700">
                <a:solidFill>
                  <a:srgbClr val="333333"/>
                </a:solidFill>
                <a:latin typeface="Quattrocento Sans"/>
                <a:ea typeface="Quattrocento Sans"/>
                <a:cs typeface="Quattrocento Sans"/>
                <a:sym typeface="Quattrocento Sans"/>
              </a:rPr>
              <a:t>Test Plan - Lập kế hoạch kiểm thử</a:t>
            </a:r>
            <a:endParaRPr b="1" sz="2200">
              <a:solidFill>
                <a:srgbClr val="333333"/>
              </a:solidFill>
              <a:latin typeface="Quattrocento Sans"/>
              <a:ea typeface="Quattrocento Sans"/>
              <a:cs typeface="Quattrocento Sans"/>
              <a:sym typeface="Quattrocento Sans"/>
            </a:endParaRPr>
          </a:p>
        </p:txBody>
      </p:sp>
      <p:sp>
        <p:nvSpPr>
          <p:cNvPr id="877" name="Google Shape;877;g1176cc129b2_0_10"/>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lang="en-US" sz="2800">
                <a:solidFill>
                  <a:srgbClr val="F79646"/>
                </a:solidFill>
                <a:latin typeface="Quattrocento Sans"/>
                <a:ea typeface="Quattrocento Sans"/>
                <a:cs typeface="Quattrocento Sans"/>
                <a:sym typeface="Quattrocento Sans"/>
              </a:rPr>
              <a:t>Nội dung tiếp theo</a:t>
            </a:r>
            <a:endParaRPr b="1" i="0" sz="2800" u="none" cap="none" strike="noStrike">
              <a:solidFill>
                <a:srgbClr val="F79646"/>
              </a:solidFill>
              <a:latin typeface="Quattrocento Sans"/>
              <a:ea typeface="Quattrocento Sans"/>
              <a:cs typeface="Quattrocento Sans"/>
              <a:sym typeface="Quattrocento Sans"/>
            </a:endParaRPr>
          </a:p>
        </p:txBody>
      </p:sp>
      <p:pic>
        <p:nvPicPr>
          <p:cNvPr descr="D:\Pictures\PNG\present.png" id="878" name="Google Shape;878;g1176cc129b2_0_10"/>
          <p:cNvPicPr preferRelativeResize="0"/>
          <p:nvPr/>
        </p:nvPicPr>
        <p:blipFill rotWithShape="1">
          <a:blip r:embed="rId3">
            <a:alphaModFix/>
          </a:blip>
          <a:srcRect b="0" l="0" r="0" t="0"/>
          <a:stretch/>
        </p:blipFill>
        <p:spPr>
          <a:xfrm flipH="1">
            <a:off x="9469017" y="1480800"/>
            <a:ext cx="2113383" cy="4893324"/>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pic>
        <p:nvPicPr>
          <p:cNvPr id="883" name="Google Shape;883;g115e76f5ad1_0_226"/>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