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3"/>
  </p:notesMasterIdLst>
  <p:sldIdLst>
    <p:sldId id="541" r:id="rId2"/>
    <p:sldId id="562" r:id="rId3"/>
    <p:sldId id="493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05" r:id="rId12"/>
    <p:sldId id="575" r:id="rId13"/>
    <p:sldId id="578" r:id="rId14"/>
    <p:sldId id="577" r:id="rId15"/>
    <p:sldId id="579" r:id="rId16"/>
    <p:sldId id="580" r:id="rId17"/>
    <p:sldId id="581" r:id="rId18"/>
    <p:sldId id="582" r:id="rId19"/>
    <p:sldId id="584" r:id="rId20"/>
    <p:sldId id="583" r:id="rId21"/>
    <p:sldId id="585" r:id="rId22"/>
    <p:sldId id="586" r:id="rId23"/>
    <p:sldId id="587" r:id="rId24"/>
    <p:sldId id="588" r:id="rId25"/>
    <p:sldId id="592" r:id="rId26"/>
    <p:sldId id="593" r:id="rId27"/>
    <p:sldId id="594" r:id="rId28"/>
    <p:sldId id="595" r:id="rId29"/>
    <p:sldId id="596" r:id="rId30"/>
    <p:sldId id="591" r:id="rId31"/>
    <p:sldId id="4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021" autoAdjust="0"/>
  </p:normalViewPr>
  <p:slideViewPr>
    <p:cSldViewPr>
      <p:cViewPr varScale="1">
        <p:scale>
          <a:sx n="72" d="100"/>
          <a:sy n="72" d="100"/>
        </p:scale>
        <p:origin x="12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4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45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37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com.fpoly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Program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a = 8;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b = 5;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c = a + b;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quả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 + c);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9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26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8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com.fpoly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Program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a = 8;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b = 5;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c = a + b;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quả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 + c);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26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23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8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5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82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42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com.fpoly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Program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a = 8;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b = 5;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c = a + b;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quả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 + c);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95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57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2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8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71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9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6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com.fpoly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Program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a = 8;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b = 5;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c = a + b;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quả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 + c);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593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1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52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04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27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com.fpoly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Program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a = 8;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b = 5;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c = a + b;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quả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 + c);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5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2486024"/>
            <a:ext cx="2952750" cy="34625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7200" y="3505200"/>
            <a:ext cx="5029200" cy="830884"/>
          </a:xfrm>
        </p:spPr>
        <p:txBody>
          <a:bodyPr/>
          <a:lstStyle/>
          <a:p>
            <a:r>
              <a:rPr lang="en-US" dirty="0" smtClean="0"/>
              <a:t>ANDROID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Bài</a:t>
            </a:r>
            <a:r>
              <a:rPr lang="en-US" sz="3600" dirty="0" smtClean="0"/>
              <a:t> 1: </a:t>
            </a:r>
            <a:r>
              <a:rPr lang="en-US" sz="3600" dirty="0" err="1" smtClean="0"/>
              <a:t>Theard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Thread</a:t>
            </a:r>
            <a:br>
              <a:rPr lang="en-US" dirty="0"/>
            </a:br>
            <a:r>
              <a:rPr lang="en-US" dirty="0" err="1"/>
              <a:t>Cách</a:t>
            </a:r>
            <a:r>
              <a:rPr lang="en-US" dirty="0"/>
              <a:t> 1: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Class Thread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/>
              <a:t>2: </a:t>
            </a:r>
            <a:r>
              <a:rPr lang="vi-VN" dirty="0"/>
              <a:t>Trong chương trình chính ta khai báo đối tượng </a:t>
            </a:r>
            <a:r>
              <a:rPr lang="vi-VN" dirty="0">
                <a:solidFill>
                  <a:srgbClr val="FF0000"/>
                </a:solidFill>
              </a:rPr>
              <a:t>a</a:t>
            </a:r>
            <a:r>
              <a:rPr lang="vi-VN" dirty="0"/>
              <a:t> thuộc lớp </a:t>
            </a:r>
            <a:r>
              <a:rPr lang="vi-VN" dirty="0">
                <a:solidFill>
                  <a:srgbClr val="FF0000"/>
                </a:solidFill>
              </a:rPr>
              <a:t>MyThread</a:t>
            </a:r>
            <a:r>
              <a:rPr lang="vi-VN" dirty="0"/>
              <a:t> (</a:t>
            </a:r>
            <a:r>
              <a:rPr lang="vi-VN" dirty="0">
                <a:solidFill>
                  <a:srgbClr val="FF0000"/>
                </a:solidFill>
              </a:rPr>
              <a:t>toàn cục</a:t>
            </a:r>
            <a:r>
              <a:rPr lang="vi-VN" dirty="0"/>
              <a:t>). </a:t>
            </a:r>
          </a:p>
          <a:p>
            <a:pPr marL="0" indent="0">
              <a:buNone/>
            </a:pPr>
            <a:r>
              <a:rPr lang="vi-VN" dirty="0"/>
              <a:t>Trong hàm onCreate tao khởi tạo đối tượng thread và dùng hàm </a:t>
            </a:r>
            <a:r>
              <a:rPr lang="vi-VN" dirty="0">
                <a:solidFill>
                  <a:srgbClr val="FF0000"/>
                </a:solidFill>
              </a:rPr>
              <a:t>start() </a:t>
            </a:r>
            <a:r>
              <a:rPr lang="vi-VN" dirty="0"/>
              <a:t>để gọi </a:t>
            </a:r>
            <a:r>
              <a:rPr lang="vi-VN" dirty="0" smtClean="0"/>
              <a:t>thread </a:t>
            </a:r>
            <a:r>
              <a:rPr lang="vi-VN" dirty="0"/>
              <a:t>chạy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124200"/>
            <a:ext cx="4360972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1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0200" y="4800600"/>
            <a:ext cx="224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Class Thread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Thread</a:t>
            </a:r>
            <a:br>
              <a:rPr lang="en-US" dirty="0"/>
            </a:b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smtClean="0"/>
              <a:t>2: Interface Runnable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913537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/>
              <a:t>Bước</a:t>
            </a:r>
            <a:r>
              <a:rPr lang="en-US" sz="2200" dirty="0" smtClean="0"/>
              <a:t> 1: </a:t>
            </a:r>
            <a:r>
              <a:rPr lang="vi-VN" sz="2200" dirty="0"/>
              <a:t>Ta tạo 1 class, có thể kế thừa từ 1 lớp bất kì nào đó sau đó thực thi giao diện </a:t>
            </a:r>
            <a:r>
              <a:rPr lang="vi-VN" sz="2200" dirty="0" smtClean="0"/>
              <a:t>“Runnable</a:t>
            </a:r>
            <a:r>
              <a:rPr lang="vi-VN" sz="2200" dirty="0"/>
              <a:t>”. Trong class ta phải thực thi hàm </a:t>
            </a:r>
            <a:r>
              <a:rPr lang="vi-VN" sz="2200" dirty="0">
                <a:solidFill>
                  <a:srgbClr val="FF0000"/>
                </a:solidFill>
              </a:rPr>
              <a:t>run</a:t>
            </a:r>
            <a:r>
              <a:rPr lang="vi-VN" sz="2200" dirty="0"/>
              <a:t> cho giao diện</a:t>
            </a:r>
            <a:r>
              <a:rPr lang="vi-VN" sz="2200" dirty="0" smtClean="0"/>
              <a:t>.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005263"/>
            <a:ext cx="5334000" cy="34811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452" y="5411450"/>
            <a:ext cx="86637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Chú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ý: ta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thừa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 ở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đây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thừa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View, class View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thừa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tùy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thừa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ý implement 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Runnable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run.</a:t>
            </a:r>
          </a:p>
        </p:txBody>
      </p:sp>
    </p:spTree>
    <p:extLst>
      <p:ext uri="{BB962C8B-B14F-4D97-AF65-F5344CB8AC3E}">
        <p14:creationId xmlns:p14="http://schemas.microsoft.com/office/powerpoint/2010/main" val="33113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Thread</a:t>
            </a:r>
            <a:br>
              <a:rPr lang="en-US" dirty="0"/>
            </a:b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smtClean="0"/>
              <a:t>2: Interface Runnable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913537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/>
              <a:t>Bước</a:t>
            </a:r>
            <a:r>
              <a:rPr lang="en-US" sz="2200" dirty="0" smtClean="0"/>
              <a:t> 2: </a:t>
            </a:r>
            <a:r>
              <a:rPr lang="vi-VN" sz="2200" dirty="0"/>
              <a:t>Ta tạo đối tượng thuộc class ta vừa </a:t>
            </a:r>
            <a:r>
              <a:rPr lang="vi-VN" sz="2200" dirty="0" smtClean="0"/>
              <a:t>xây</a:t>
            </a:r>
            <a:r>
              <a:rPr lang="en-US" sz="2200" dirty="0" smtClean="0"/>
              <a:t>,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 </a:t>
            </a:r>
            <a:r>
              <a:rPr lang="vi-VN" sz="2200" dirty="0"/>
              <a:t>tạo ra 1 đối tượng Thread và truyền vào đối tượng của ta, cuối </a:t>
            </a:r>
          </a:p>
          <a:p>
            <a:pPr marL="0" indent="0">
              <a:buNone/>
            </a:pPr>
            <a:r>
              <a:rPr lang="vi-VN" sz="2200" dirty="0"/>
              <a:t>cùng thì dùng start() để chạy</a:t>
            </a:r>
            <a:r>
              <a:rPr lang="vi-VN" sz="2200" dirty="0" smtClean="0"/>
              <a:t>.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55575" y="4353342"/>
            <a:ext cx="866374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vi-VN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hông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gọi </a:t>
            </a:r>
            <a:r>
              <a:rPr lang="vi-VN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run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() mà gọi </a:t>
            </a:r>
            <a:r>
              <a:rPr lang="vi-VN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() vì </a:t>
            </a:r>
            <a:r>
              <a:rPr lang="vi-VN" sz="2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  <a:r>
              <a:rPr lang="en-US" sz="2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r>
              <a:rPr lang="vi-VN" sz="2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sẽ tạo ra luồng mới, </a:t>
            </a:r>
            <a:r>
              <a:rPr lang="vi-VN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cấp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phát bộ nhớ và gọi hàm run() để chạy, ta không nên gọi trực tiếp hàm run. 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vi-VN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ại sao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vi-VN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cách thực thi giao diện </a:t>
            </a:r>
            <a:r>
              <a:rPr lang="vi-VN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Runnable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r>
              <a:rPr lang="vi-VN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Vì java không cho đa </a:t>
            </a:r>
            <a:r>
              <a:rPr lang="vi-VN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thừa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kế do đó ta muốn </a:t>
            </a:r>
            <a:r>
              <a:rPr lang="vi-VN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kế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thừa từ 1 class nào đó và xem nó như luồng thì ta phải dùng cách 2.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91" y="2195513"/>
            <a:ext cx="6551309" cy="19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0200" y="4800600"/>
            <a:ext cx="279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Interface Runnable</a:t>
            </a:r>
          </a:p>
        </p:txBody>
      </p:sp>
    </p:spTree>
    <p:extLst>
      <p:ext uri="{BB962C8B-B14F-4D97-AF65-F5344CB8AC3E}">
        <p14:creationId xmlns:p14="http://schemas.microsoft.com/office/powerpoint/2010/main" val="866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Boolean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tra</a:t>
            </a:r>
            <a:r>
              <a:rPr lang="en-US" sz="2200" dirty="0" smtClean="0"/>
              <a:t> main Thread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chạy</a:t>
            </a:r>
            <a:r>
              <a:rPr lang="en-US" sz="2200" dirty="0"/>
              <a:t>?</a:t>
            </a:r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/>
              <a:t>Quay </a:t>
            </a:r>
            <a:r>
              <a:rPr lang="en-US" sz="2200" dirty="0" err="1"/>
              <a:t>về</a:t>
            </a:r>
            <a:r>
              <a:rPr lang="en-US" sz="2200" dirty="0"/>
              <a:t> class </a:t>
            </a:r>
            <a:r>
              <a:rPr lang="en-US" sz="2200" dirty="0" err="1"/>
              <a:t>chính</a:t>
            </a:r>
            <a:r>
              <a:rPr lang="en-US" sz="2200" dirty="0"/>
              <a:t> override </a:t>
            </a:r>
            <a:r>
              <a:rPr lang="en-US" sz="2200" dirty="0" err="1"/>
              <a:t>lên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onDestroy</a:t>
            </a:r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50" y="5182046"/>
            <a:ext cx="4024350" cy="14473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1438498"/>
            <a:ext cx="5715000" cy="32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update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200" dirty="0"/>
              <a:t>Android có 2 luật quan trọng cho thread:</a:t>
            </a:r>
          </a:p>
          <a:p>
            <a:pPr lvl="1"/>
            <a:r>
              <a:rPr lang="vi-VN" sz="1800" dirty="0" smtClean="0"/>
              <a:t>Không </a:t>
            </a:r>
            <a:r>
              <a:rPr lang="vi-VN" sz="1800" dirty="0"/>
              <a:t>khóa UI thread.</a:t>
            </a:r>
          </a:p>
          <a:p>
            <a:pPr lvl="1"/>
            <a:r>
              <a:rPr lang="vi-VN" sz="1800" dirty="0" smtClean="0"/>
              <a:t>Không </a:t>
            </a:r>
            <a:r>
              <a:rPr lang="vi-VN" sz="1800" dirty="0"/>
              <a:t>truy cập Android UI toolkit bên ngoài UI thread.</a:t>
            </a:r>
          </a:p>
          <a:p>
            <a:endParaRPr lang="en-US" sz="2200" dirty="0" smtClean="0"/>
          </a:p>
          <a:p>
            <a:r>
              <a:rPr lang="vi-VN" sz="2200" dirty="0" smtClean="0"/>
              <a:t>Không </a:t>
            </a:r>
            <a:r>
              <a:rPr lang="vi-VN" sz="2200" dirty="0"/>
              <a:t>thể truy cập đến giao diện từ ngoài luồng giao diện (luồng giao diện ở đây là file </a:t>
            </a:r>
            <a:r>
              <a:rPr lang="vi-VN" sz="2200" dirty="0" smtClean="0"/>
              <a:t>java </a:t>
            </a:r>
            <a:r>
              <a:rPr lang="vi-VN" sz="2200" dirty="0"/>
              <a:t>chính). Nói đơn giản không cập nhật View ngoài UI Thread(main Thread). </a:t>
            </a:r>
          </a:p>
          <a:p>
            <a:endParaRPr lang="en-US" sz="2200" dirty="0" smtClean="0"/>
          </a:p>
          <a:p>
            <a:r>
              <a:rPr lang="vi-VN" sz="2200" dirty="0" smtClean="0"/>
              <a:t>Để </a:t>
            </a:r>
            <a:r>
              <a:rPr lang="vi-VN" sz="2200" dirty="0"/>
              <a:t>thực hiện việc cập nhật UI từ những thread khác Android cung cấp các cách sửa như:</a:t>
            </a:r>
          </a:p>
          <a:p>
            <a:pPr lvl="1"/>
            <a:r>
              <a:rPr lang="vi-VN" sz="1800" dirty="0" smtClean="0"/>
              <a:t>Activity.runOnUiThread(Runnable</a:t>
            </a:r>
            <a:r>
              <a:rPr lang="vi-VN" sz="1800" dirty="0"/>
              <a:t>)</a:t>
            </a:r>
          </a:p>
          <a:p>
            <a:pPr lvl="1"/>
            <a:r>
              <a:rPr lang="vi-VN" sz="1800" dirty="0" smtClean="0"/>
              <a:t>View.post(Runnable</a:t>
            </a:r>
            <a:r>
              <a:rPr lang="vi-VN" sz="1800" dirty="0"/>
              <a:t>)</a:t>
            </a:r>
          </a:p>
          <a:p>
            <a:pPr lvl="1"/>
            <a:r>
              <a:rPr lang="vi-VN" sz="1800" dirty="0" smtClean="0"/>
              <a:t>View.postDelayed(Runnable</a:t>
            </a:r>
            <a:r>
              <a:rPr lang="vi-VN" sz="1800" dirty="0"/>
              <a:t>, long)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901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update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428750"/>
            <a:ext cx="84486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0200" y="4800600"/>
            <a:ext cx="19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update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vi-VN" dirty="0"/>
              <a:t>Tuy </a:t>
            </a:r>
            <a:r>
              <a:rPr lang="vi-VN" dirty="0" smtClean="0"/>
              <a:t>nhiên</a:t>
            </a:r>
            <a:r>
              <a:rPr lang="en-US" dirty="0" smtClean="0"/>
              <a:t> </a:t>
            </a:r>
            <a:r>
              <a:rPr lang="vi-VN" dirty="0" smtClean="0"/>
              <a:t>cách </a:t>
            </a:r>
            <a:r>
              <a:rPr lang="vi-VN" dirty="0"/>
              <a:t>này xem ra khá phức tạp khó viết và khó bảo trì. </a:t>
            </a:r>
            <a:endParaRPr lang="en-US" dirty="0" smtClean="0"/>
          </a:p>
          <a:p>
            <a:pPr marL="0" indent="0" algn="just">
              <a:buNone/>
            </a:pPr>
            <a:r>
              <a:rPr lang="vi-VN" dirty="0" smtClean="0"/>
              <a:t>Để  </a:t>
            </a:r>
            <a:r>
              <a:rPr lang="vi-VN" dirty="0"/>
              <a:t>điều khiển nhiều </a:t>
            </a:r>
            <a:r>
              <a:rPr lang="vi-VN" dirty="0" smtClean="0"/>
              <a:t>thao </a:t>
            </a:r>
            <a:r>
              <a:rPr lang="vi-VN" dirty="0"/>
              <a:t>tác phức tạp với thread con ta nên dùng lớp Handler trong lớp con để  xử  lý các </a:t>
            </a:r>
            <a:r>
              <a:rPr lang="vi-VN" dirty="0" smtClean="0"/>
              <a:t>thông </a:t>
            </a:r>
            <a:r>
              <a:rPr lang="vi-VN" dirty="0"/>
              <a:t>điệp từ  UI thread. </a:t>
            </a:r>
            <a:endParaRPr lang="en-US" dirty="0" smtClean="0"/>
          </a:p>
          <a:p>
            <a:pPr marL="0" indent="0" algn="just">
              <a:buNone/>
            </a:pPr>
            <a:r>
              <a:rPr lang="vi-VN" dirty="0" smtClean="0"/>
              <a:t>Cách </a:t>
            </a:r>
            <a:r>
              <a:rPr lang="vi-VN" dirty="0"/>
              <a:t>tốt nhất là kế  thừa lớp AsyncTask để  luồng con có </a:t>
            </a:r>
            <a:r>
              <a:rPr lang="vi-VN" dirty="0" smtClean="0"/>
              <a:t>thể</a:t>
            </a:r>
            <a:r>
              <a:rPr lang="en-US" dirty="0" smtClean="0"/>
              <a:t> </a:t>
            </a:r>
            <a:r>
              <a:rPr lang="vi-VN" dirty="0" smtClean="0"/>
              <a:t>tương </a:t>
            </a:r>
            <a:r>
              <a:rPr lang="vi-VN" dirty="0"/>
              <a:t>tác với 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lvl="1"/>
            <a:r>
              <a:rPr lang="vi-VN" sz="3200" dirty="0" smtClean="0"/>
              <a:t>Tìm </a:t>
            </a:r>
            <a:r>
              <a:rPr lang="vi-VN" sz="3200" dirty="0"/>
              <a:t>hiểu </a:t>
            </a:r>
            <a:r>
              <a:rPr lang="vi-VN" sz="3200" dirty="0" smtClean="0"/>
              <a:t>Thread</a:t>
            </a:r>
            <a:r>
              <a:rPr lang="en-US" sz="3200" dirty="0" smtClean="0"/>
              <a:t> </a:t>
            </a:r>
            <a:r>
              <a:rPr lang="vi-VN" sz="3200" dirty="0" smtClean="0"/>
              <a:t>-</a:t>
            </a:r>
            <a:r>
              <a:rPr lang="en-US" sz="3200" dirty="0" smtClean="0"/>
              <a:t> </a:t>
            </a:r>
            <a:r>
              <a:rPr lang="vi-VN" sz="3200" dirty="0" smtClean="0"/>
              <a:t>Ưu </a:t>
            </a:r>
            <a:r>
              <a:rPr lang="vi-VN" sz="3200" dirty="0"/>
              <a:t>và khuyết điểm</a:t>
            </a:r>
          </a:p>
          <a:p>
            <a:pPr lvl="1"/>
            <a:r>
              <a:rPr lang="vi-VN" sz="3200" dirty="0" smtClean="0"/>
              <a:t>Sử </a:t>
            </a:r>
            <a:r>
              <a:rPr lang="vi-VN" sz="3200" dirty="0"/>
              <a:t>dụng AsyncTask</a:t>
            </a:r>
          </a:p>
          <a:p>
            <a:pPr lvl="1"/>
            <a:r>
              <a:rPr lang="vi-VN" sz="3200" dirty="0" smtClean="0"/>
              <a:t>Class </a:t>
            </a:r>
            <a:r>
              <a:rPr lang="vi-VN" sz="3200" dirty="0"/>
              <a:t>Handler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vi-VN" dirty="0"/>
              <a:t>Class này cho phép thực hiện công việc bất đồng bộ lên giao diện người dùng. Nó thực </a:t>
            </a:r>
            <a:r>
              <a:rPr lang="vi-VN" dirty="0" smtClean="0"/>
              <a:t>hiện </a:t>
            </a:r>
            <a:r>
              <a:rPr lang="vi-VN" dirty="0"/>
              <a:t>thao tác khóa trong luồng con và sau đó cập nhật kết quả lên </a:t>
            </a:r>
            <a:r>
              <a:rPr lang="vi-VN" b="1" dirty="0"/>
              <a:t>UI thread</a:t>
            </a:r>
            <a:r>
              <a:rPr lang="vi-VN" dirty="0"/>
              <a:t>.</a:t>
            </a:r>
          </a:p>
          <a:p>
            <a:pPr algn="just"/>
            <a:r>
              <a:rPr lang="vi-VN" dirty="0"/>
              <a:t>Để sử dụng cần tạo ra </a:t>
            </a:r>
            <a:r>
              <a:rPr lang="vi-VN" b="1" dirty="0"/>
              <a:t>subclass</a:t>
            </a:r>
            <a:r>
              <a:rPr lang="vi-VN" dirty="0"/>
              <a:t> (không tách nó thành 1 file java khác</a:t>
            </a:r>
            <a:r>
              <a:rPr lang="vi-VN" dirty="0" smtClean="0"/>
              <a:t>)</a:t>
            </a:r>
            <a:r>
              <a:rPr lang="en-US" dirty="0" smtClean="0"/>
              <a:t> </a:t>
            </a:r>
            <a:r>
              <a:rPr lang="vi-VN" dirty="0" smtClean="0"/>
              <a:t>kế </a:t>
            </a:r>
            <a:r>
              <a:rPr lang="vi-VN" dirty="0"/>
              <a:t>thừa từ </a:t>
            </a:r>
            <a:r>
              <a:rPr lang="vi-VN" b="1" dirty="0"/>
              <a:t>AsyncTask</a:t>
            </a:r>
            <a:r>
              <a:rPr lang="vi-VN" dirty="0"/>
              <a:t> sau đó thực thi hàm </a:t>
            </a:r>
            <a:r>
              <a:rPr lang="vi-VN" b="1" dirty="0" smtClean="0"/>
              <a:t>doInBackground</a:t>
            </a:r>
            <a:r>
              <a:rPr lang="vi-VN" b="1" dirty="0"/>
              <a:t>()</a:t>
            </a:r>
            <a:r>
              <a:rPr lang="vi-VN" dirty="0"/>
              <a:t>. </a:t>
            </a:r>
            <a:r>
              <a:rPr lang="vi-VN" dirty="0" smtClean="0"/>
              <a:t>Để </a:t>
            </a:r>
            <a:r>
              <a:rPr lang="vi-VN" dirty="0"/>
              <a:t>cập nhật giao diện ta thực thi hàm </a:t>
            </a:r>
            <a:r>
              <a:rPr lang="vi-VN" b="1" dirty="0"/>
              <a:t>onPostExcute()</a:t>
            </a:r>
            <a:r>
              <a:rPr lang="vi-VN" dirty="0"/>
              <a:t>, hàm này </a:t>
            </a:r>
            <a:r>
              <a:rPr lang="vi-VN" dirty="0" smtClean="0"/>
              <a:t>sẽ</a:t>
            </a:r>
            <a:r>
              <a:rPr lang="en-US" dirty="0" smtClean="0"/>
              <a:t> </a:t>
            </a:r>
            <a:r>
              <a:rPr lang="vi-VN" dirty="0" smtClean="0"/>
              <a:t>chuyển </a:t>
            </a:r>
            <a:r>
              <a:rPr lang="vi-VN" dirty="0"/>
              <a:t>giao kết quả từ </a:t>
            </a:r>
            <a:r>
              <a:rPr lang="vi-VN" b="1" dirty="0"/>
              <a:t>doInBackground() </a:t>
            </a:r>
            <a:r>
              <a:rPr lang="vi-VN" dirty="0"/>
              <a:t>và chạy trên UI thread vì thế ta có cách an toàn </a:t>
            </a:r>
            <a:r>
              <a:rPr lang="vi-VN" dirty="0" smtClean="0"/>
              <a:t>để </a:t>
            </a:r>
            <a:r>
              <a:rPr lang="vi-VN" dirty="0"/>
              <a:t>cập nhật UI. </a:t>
            </a:r>
            <a:endParaRPr lang="en-US" dirty="0" smtClean="0"/>
          </a:p>
          <a:p>
            <a:pPr algn="just"/>
            <a:r>
              <a:rPr lang="vi-VN" dirty="0" smtClean="0"/>
              <a:t>Phương </a:t>
            </a:r>
            <a:r>
              <a:rPr lang="vi-VN" dirty="0"/>
              <a:t>thức </a:t>
            </a:r>
            <a:r>
              <a:rPr lang="vi-VN" b="1" dirty="0"/>
              <a:t>execute()</a:t>
            </a:r>
            <a:r>
              <a:rPr lang="vi-VN" dirty="0"/>
              <a:t> gọi doInBackground() và </a:t>
            </a:r>
            <a:r>
              <a:rPr lang="vi-VN" dirty="0" smtClean="0"/>
              <a:t>onPostExecute</a:t>
            </a:r>
            <a:r>
              <a:rPr lang="vi-VN" dirty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vi-VN" dirty="0"/>
              <a:t>Phương thức </a:t>
            </a:r>
            <a:r>
              <a:rPr lang="vi-VN" b="1" dirty="0"/>
              <a:t>doInBackground() </a:t>
            </a:r>
            <a:r>
              <a:rPr lang="vi-VN" dirty="0"/>
              <a:t>chứa mã sẽ thực thi trong background thread. Phương </a:t>
            </a:r>
            <a:r>
              <a:rPr lang="vi-VN" dirty="0" smtClean="0"/>
              <a:t>thức </a:t>
            </a:r>
            <a:r>
              <a:rPr lang="vi-VN" dirty="0"/>
              <a:t>này chạy tự động trong một luồng riêng.</a:t>
            </a:r>
          </a:p>
          <a:p>
            <a:pPr algn="just"/>
            <a:r>
              <a:rPr lang="vi-VN" dirty="0"/>
              <a:t>Phương thức </a:t>
            </a:r>
            <a:r>
              <a:rPr lang="vi-VN" b="1" dirty="0"/>
              <a:t>onPostExcute() </a:t>
            </a:r>
            <a:r>
              <a:rPr lang="vi-VN" dirty="0"/>
              <a:t>đồng bộ nó với UI thread và cho phép update UI. Phương </a:t>
            </a:r>
            <a:r>
              <a:rPr lang="vi-VN" dirty="0" smtClean="0"/>
              <a:t>thức </a:t>
            </a:r>
            <a:r>
              <a:rPr lang="vi-VN" dirty="0"/>
              <a:t>này sẽ chạy khi phương thức doInBackground() kết thúc.</a:t>
            </a:r>
          </a:p>
          <a:p>
            <a:r>
              <a:rPr lang="vi-VN" dirty="0"/>
              <a:t>Class này dùng generic như sau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b="1" dirty="0" smtClean="0"/>
              <a:t>AsyncTask&lt;Params,ProgessValue,ResultValue&gt;</a:t>
            </a:r>
            <a:r>
              <a:rPr lang="en-US" dirty="0" smtClean="0"/>
              <a:t> </a:t>
            </a:r>
            <a:r>
              <a:rPr lang="vi-VN" dirty="0" smtClean="0"/>
              <a:t>trong đó</a:t>
            </a:r>
            <a:r>
              <a:rPr lang="en-US" dirty="0" smtClean="0"/>
              <a:t>:</a:t>
            </a:r>
            <a:endParaRPr lang="vi-VN" dirty="0"/>
          </a:p>
          <a:p>
            <a:pPr lvl="1" algn="just"/>
            <a:r>
              <a:rPr lang="vi-VN" dirty="0" smtClean="0"/>
              <a:t>Params </a:t>
            </a:r>
            <a:r>
              <a:rPr lang="vi-VN" dirty="0"/>
              <a:t>: truyền vào hàm doInBackground() như input.</a:t>
            </a:r>
          </a:p>
          <a:p>
            <a:pPr lvl="1" algn="just"/>
            <a:r>
              <a:rPr lang="vi-VN" dirty="0" smtClean="0"/>
              <a:t>ProgessValue</a:t>
            </a:r>
            <a:r>
              <a:rPr lang="vi-VN" dirty="0"/>
              <a:t>: dùng để xử lý thông tin.</a:t>
            </a:r>
          </a:p>
          <a:p>
            <a:pPr lvl="1" algn="just"/>
            <a:r>
              <a:rPr lang="vi-VN" dirty="0" smtClean="0"/>
              <a:t>ResultValue</a:t>
            </a:r>
            <a:r>
              <a:rPr lang="vi-VN" dirty="0"/>
              <a:t>: trả về từ doInBackground() và truyền vào onPostExecute() như đối </a:t>
            </a:r>
            <a:r>
              <a:rPr lang="vi-VN" dirty="0" smtClean="0"/>
              <a:t>số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14400"/>
            <a:ext cx="512146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0200" y="4800600"/>
            <a:ext cx="195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Sử dụng AsyncTask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Class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vi-VN" dirty="0"/>
              <a:t>Ta có thể tạo ra các thread con tương tác với thread chính thông qua một Handler.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vi-VN" dirty="0" smtClean="0"/>
              <a:t>Khi </a:t>
            </a:r>
            <a:r>
              <a:rPr lang="vi-VN" dirty="0"/>
              <a:t>handler được tạo, nó gắn với MessageQueue (hàng đợi thông điệp) của thread tạo ra </a:t>
            </a:r>
            <a:r>
              <a:rPr lang="vi-VN" dirty="0" smtClean="0"/>
              <a:t>nó</a:t>
            </a:r>
            <a:r>
              <a:rPr lang="vi-VN" dirty="0"/>
              <a:t>. Từ đó nó sẽ gởi các các thông điệp tới hàng đợi thông điệp và thực thi chúng khi </a:t>
            </a:r>
            <a:r>
              <a:rPr lang="vi-VN" dirty="0" smtClean="0"/>
              <a:t>chúng </a:t>
            </a:r>
            <a:r>
              <a:rPr lang="vi-VN" dirty="0"/>
              <a:t>ra khỏi MessageQueue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Class Handler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09" y="1066800"/>
            <a:ext cx="826458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Class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vi-VN" dirty="0"/>
              <a:t>Các thread con cần liên lạc với Thread chính sẽ dùng phương thức obtainMessage()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lấy </a:t>
            </a:r>
            <a:r>
              <a:rPr lang="vi-VN" dirty="0"/>
              <a:t>1 message token (giống như mua vé).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vi-VN" dirty="0"/>
              <a:t>Sau khi có message token thread con sẽ ghi dữ liệu vào message token đó và gởi nó </a:t>
            </a:r>
            <a:r>
              <a:rPr lang="vi-VN" dirty="0" smtClean="0"/>
              <a:t>về</a:t>
            </a:r>
            <a:r>
              <a:rPr lang="en-US" dirty="0" smtClean="0"/>
              <a:t> </a:t>
            </a:r>
            <a:r>
              <a:rPr lang="vi-VN" dirty="0" smtClean="0"/>
              <a:t>Handler </a:t>
            </a:r>
            <a:r>
              <a:rPr lang="vi-VN" dirty="0"/>
              <a:t>để đưa nó vào cuối MessageQueue bằng phương thức sendMessage().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vi-VN" dirty="0"/>
              <a:t>MessageQueue làm việc theo cơ chế FIFO.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vi-VN" dirty="0"/>
              <a:t>Handler dùng phương thức handleMessage() để xử lý các message mới được gởi tới </a:t>
            </a:r>
            <a:r>
              <a:rPr lang="vi-VN" dirty="0" smtClean="0"/>
              <a:t>thread </a:t>
            </a:r>
            <a:r>
              <a:rPr lang="vi-VN" dirty="0"/>
              <a:t>chính.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vi-VN" dirty="0"/>
              <a:t>Các Message lấy ra từ MessageQueue có thể trả dữ liệu cho thread chính hoặc yêu cầu </a:t>
            </a:r>
            <a:r>
              <a:rPr lang="vi-VN" dirty="0" smtClean="0"/>
              <a:t>thực </a:t>
            </a:r>
            <a:r>
              <a:rPr lang="vi-VN" dirty="0"/>
              <a:t>thi các đối tượng Runnable qua phương thức post().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629400" cy="487362"/>
          </a:xfrm>
        </p:spPr>
        <p:txBody>
          <a:bodyPr/>
          <a:lstStyle/>
          <a:p>
            <a:pPr lvl="0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Class </a:t>
            </a:r>
            <a:r>
              <a:rPr lang="en-US" dirty="0" smtClean="0"/>
              <a:t>Handler</a:t>
            </a:r>
            <a:br>
              <a:rPr lang="en-US" dirty="0" smtClean="0"/>
            </a:b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post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22" y="967867"/>
            <a:ext cx="6877178" cy="55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629400" cy="487362"/>
          </a:xfrm>
        </p:spPr>
        <p:txBody>
          <a:bodyPr/>
          <a:lstStyle/>
          <a:p>
            <a:pPr lvl="0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Class </a:t>
            </a:r>
            <a:r>
              <a:rPr lang="en-US" dirty="0" smtClean="0"/>
              <a:t>Handler</a:t>
            </a:r>
            <a:br>
              <a:rPr lang="en-US" dirty="0" smtClean="0"/>
            </a:b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post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90600" y="990600"/>
            <a:ext cx="6705600" cy="5638800"/>
            <a:chOff x="2005012" y="2762250"/>
            <a:chExt cx="5133975" cy="397053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5012" y="2762250"/>
              <a:ext cx="5133975" cy="13335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0896" y="4095749"/>
              <a:ext cx="4979504" cy="2637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0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629400" cy="487362"/>
          </a:xfrm>
        </p:spPr>
        <p:txBody>
          <a:bodyPr/>
          <a:lstStyle/>
          <a:p>
            <a:pPr lvl="0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Class </a:t>
            </a:r>
            <a:r>
              <a:rPr lang="en-US" dirty="0" smtClean="0"/>
              <a:t>Handler</a:t>
            </a:r>
            <a:br>
              <a:rPr lang="en-US" dirty="0" smtClean="0"/>
            </a:br>
            <a:r>
              <a:rPr lang="vi-VN" dirty="0" smtClean="0"/>
              <a:t>Phương </a:t>
            </a:r>
            <a:r>
              <a:rPr lang="vi-VN" dirty="0"/>
              <a:t>pháp dùng Message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95400" y="990600"/>
            <a:ext cx="6248399" cy="5638799"/>
            <a:chOff x="2014537" y="1652587"/>
            <a:chExt cx="5114925" cy="463163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4537" y="1652587"/>
              <a:ext cx="5114925" cy="35528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4537" y="5188847"/>
              <a:ext cx="5095875" cy="1095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5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Thread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Thread (</a:t>
            </a:r>
            <a:r>
              <a:rPr lang="en-US" dirty="0" err="1" smtClean="0"/>
              <a:t>luồng</a:t>
            </a:r>
            <a:r>
              <a:rPr lang="en-US" dirty="0" smtClean="0"/>
              <a:t>) l</a:t>
            </a:r>
            <a:r>
              <a:rPr lang="vi-VN" dirty="0" smtClean="0"/>
              <a:t>à </a:t>
            </a:r>
            <a:r>
              <a:rPr lang="vi-VN" dirty="0"/>
              <a:t>một đơn vị thực thi song song. </a:t>
            </a:r>
          </a:p>
          <a:p>
            <a:r>
              <a:rPr lang="vi-VN" dirty="0"/>
              <a:t>Khi một chương trình được chạy sẽ có ít nhất 1 thread chính được chạy và thread có </a:t>
            </a:r>
            <a:r>
              <a:rPr lang="vi-VN" dirty="0" smtClean="0"/>
              <a:t>thể</a:t>
            </a:r>
            <a:r>
              <a:rPr lang="en-US" dirty="0" smtClean="0"/>
              <a:t> </a:t>
            </a:r>
            <a:r>
              <a:rPr lang="vi-VN" dirty="0" smtClean="0"/>
              <a:t>bật </a:t>
            </a:r>
            <a:r>
              <a:rPr lang="vi-VN" dirty="0"/>
              <a:t>các thread bổ sung để phục vụ cho các mục đích cụ thể nào đó của thread chính.</a:t>
            </a:r>
          </a:p>
          <a:p>
            <a:r>
              <a:rPr lang="vi-VN" dirty="0"/>
              <a:t>Từ đó ta có khái niệm </a:t>
            </a:r>
            <a:r>
              <a:rPr lang="en-US" dirty="0" smtClean="0"/>
              <a:t>M</a:t>
            </a:r>
            <a:r>
              <a:rPr lang="vi-VN" dirty="0" smtClean="0"/>
              <a:t>ulti</a:t>
            </a:r>
            <a:r>
              <a:rPr lang="en-US" dirty="0" smtClean="0"/>
              <a:t>_</a:t>
            </a:r>
            <a:r>
              <a:rPr lang="vi-VN" dirty="0" smtClean="0"/>
              <a:t>threaded </a:t>
            </a:r>
            <a:r>
              <a:rPr lang="vi-VN" dirty="0"/>
              <a:t>(đa luồng). Mỗi ứng dụng có thể thực hiện nhiều </a:t>
            </a:r>
            <a:r>
              <a:rPr lang="vi-VN" dirty="0" smtClean="0"/>
              <a:t>công </a:t>
            </a:r>
            <a:r>
              <a:rPr lang="vi-VN" dirty="0"/>
              <a:t>việc đồng thời (mỗi công việc là một Thread)</a:t>
            </a:r>
            <a:endParaRPr lang="vi-V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876800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Class Handler</a:t>
            </a:r>
          </a:p>
        </p:txBody>
      </p:sp>
    </p:spTree>
    <p:extLst>
      <p:ext uri="{BB962C8B-B14F-4D97-AF65-F5344CB8AC3E}">
        <p14:creationId xmlns:p14="http://schemas.microsoft.com/office/powerpoint/2010/main" val="34929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lvl="1"/>
            <a:r>
              <a:rPr lang="vi-VN" sz="3200" dirty="0" smtClean="0"/>
              <a:t>Tìm </a:t>
            </a:r>
            <a:r>
              <a:rPr lang="vi-VN" sz="3200" dirty="0"/>
              <a:t>hiểu </a:t>
            </a:r>
            <a:r>
              <a:rPr lang="vi-VN" sz="3200" dirty="0" smtClean="0"/>
              <a:t>Thread</a:t>
            </a:r>
            <a:r>
              <a:rPr lang="en-US" sz="3200" dirty="0" smtClean="0"/>
              <a:t> </a:t>
            </a:r>
            <a:r>
              <a:rPr lang="vi-VN" sz="3200" dirty="0" smtClean="0"/>
              <a:t>-</a:t>
            </a:r>
            <a:r>
              <a:rPr lang="en-US" sz="3200" dirty="0" smtClean="0"/>
              <a:t> </a:t>
            </a:r>
            <a:r>
              <a:rPr lang="vi-VN" sz="3200" dirty="0" smtClean="0"/>
              <a:t>Ưu </a:t>
            </a:r>
            <a:r>
              <a:rPr lang="vi-VN" sz="3200" dirty="0"/>
              <a:t>và khuyết </a:t>
            </a:r>
            <a:r>
              <a:rPr lang="vi-VN" sz="3200" dirty="0" smtClean="0"/>
              <a:t>điểm</a:t>
            </a:r>
            <a:endParaRPr lang="en-US" sz="3200" dirty="0" smtClean="0"/>
          </a:p>
          <a:p>
            <a:pPr lvl="1"/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vấn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endParaRPr lang="vi-VN" sz="3200" dirty="0"/>
          </a:p>
          <a:p>
            <a:pPr lvl="1"/>
            <a:r>
              <a:rPr lang="vi-VN" sz="3200" dirty="0" smtClean="0"/>
              <a:t>Sử </a:t>
            </a:r>
            <a:r>
              <a:rPr lang="vi-VN" sz="3200" dirty="0"/>
              <a:t>dụng AsyncTask</a:t>
            </a:r>
          </a:p>
          <a:p>
            <a:pPr lvl="1"/>
            <a:r>
              <a:rPr lang="vi-VN" sz="3200" dirty="0" smtClean="0"/>
              <a:t>Class </a:t>
            </a:r>
            <a:r>
              <a:rPr lang="vi-VN" sz="3200" dirty="0"/>
              <a:t>Handler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Thread?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(</a:t>
            </a:r>
            <a:r>
              <a:rPr lang="en-US" dirty="0"/>
              <a:t>M</a:t>
            </a:r>
            <a:r>
              <a:rPr lang="vi-VN" dirty="0"/>
              <a:t>ulti</a:t>
            </a:r>
            <a:r>
              <a:rPr lang="en-US" dirty="0"/>
              <a:t>_</a:t>
            </a:r>
            <a:r>
              <a:rPr lang="vi-VN" dirty="0" smtClean="0"/>
              <a:t>threaded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vi-VN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Ta </a:t>
            </a:r>
            <a:r>
              <a:rPr lang="en-US" dirty="0" err="1" smtClean="0"/>
              <a:t>có</a:t>
            </a:r>
            <a:r>
              <a:rPr lang="en-US" dirty="0" smtClean="0"/>
              <a:t> 02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Do 02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Thread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737"/>
            <a:ext cx="8229599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Thread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ta </a:t>
            </a:r>
            <a:r>
              <a:rPr lang="en-US" dirty="0" err="1" smtClean="0"/>
              <a:t>thấy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vi-VN" dirty="0" smtClean="0"/>
              <a:t>1 </a:t>
            </a:r>
            <a:r>
              <a:rPr lang="vi-VN" dirty="0"/>
              <a:t>vòng for chạy 10 ngàn lần. Khi đó ta phải chờ cho khối lệnh đó thực thi </a:t>
            </a:r>
            <a:r>
              <a:rPr lang="vi-VN" dirty="0" smtClean="0"/>
              <a:t>xong </a:t>
            </a:r>
            <a:r>
              <a:rPr lang="vi-VN" dirty="0"/>
              <a:t>mới chạy tiếp được. </a:t>
            </a:r>
          </a:p>
          <a:p>
            <a:pPr marL="0" indent="0">
              <a:buNone/>
            </a:pPr>
            <a:r>
              <a:rPr lang="vi-VN" dirty="0"/>
              <a:t>Cụ thể tv2 không hiện được xuất ra text “Chao bạn” mà phải đợi for làm xong 10 ngàn </a:t>
            </a:r>
            <a:r>
              <a:rPr lang="vi-VN" dirty="0" smtClean="0"/>
              <a:t>lần</a:t>
            </a:r>
            <a:r>
              <a:rPr lang="vi-VN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Vậy </a:t>
            </a:r>
            <a:r>
              <a:rPr lang="vi-VN" dirty="0"/>
              <a:t>ta có thể bỏ công việc chạy 10 ngàn làn vào 1 thread để chạy riêng thành 1 </a:t>
            </a:r>
            <a:r>
              <a:rPr lang="vi-VN" dirty="0" smtClean="0"/>
              <a:t>luồng </a:t>
            </a:r>
            <a:r>
              <a:rPr lang="vi-VN" dirty="0"/>
              <a:t>khác. Khi đó tv2 sẽ được cập nhật liền mà không cần đợi.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Thread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09650"/>
            <a:ext cx="82296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1: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 Thread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/>
              <a:t> 2: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Runnable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28800"/>
            <a:ext cx="5249069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4970036"/>
            <a:ext cx="7696200" cy="4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Thread</a:t>
            </a:r>
            <a:br>
              <a:rPr lang="en-US" dirty="0"/>
            </a:br>
            <a:r>
              <a:rPr lang="en-US" dirty="0" err="1"/>
              <a:t>Cách</a:t>
            </a:r>
            <a:r>
              <a:rPr lang="en-US" dirty="0"/>
              <a:t> 1: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Class Thread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Tạo</a:t>
            </a:r>
            <a:r>
              <a:rPr lang="en-US" dirty="0" smtClean="0"/>
              <a:t> 1 class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MyThread.java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828800"/>
            <a:ext cx="5847207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6366</TotalTime>
  <Words>2022</Words>
  <Application>Microsoft Office PowerPoint</Application>
  <PresentationFormat>On-screen Show (4:3)</PresentationFormat>
  <Paragraphs>223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ANDROID NETWORK</vt:lpstr>
      <vt:lpstr>Mục tiêu</vt:lpstr>
      <vt:lpstr>Thread là gì?</vt:lpstr>
      <vt:lpstr>Lợi ích của Thread?</vt:lpstr>
      <vt:lpstr>Thread – ví dụ</vt:lpstr>
      <vt:lpstr>Thread – ví dụ</vt:lpstr>
      <vt:lpstr>Thread – ví dụ</vt:lpstr>
      <vt:lpstr>Sử dụng Thread</vt:lpstr>
      <vt:lpstr>Sử dụng Thread Cách 1: Kế thừa từ Class Thread </vt:lpstr>
      <vt:lpstr>Sử dụng Thread Cách 1: Kế thừa từ Class Thread </vt:lpstr>
      <vt:lpstr>PowerPoint Presentation</vt:lpstr>
      <vt:lpstr>Sử dụng Thread Cách 2: Interface Runnable </vt:lpstr>
      <vt:lpstr>Sử dụng Thread Cách 2: Interface Runnable </vt:lpstr>
      <vt:lpstr>PowerPoint Presentation</vt:lpstr>
      <vt:lpstr>Vấn đề kết thúc Thread</vt:lpstr>
      <vt:lpstr>Vấn đề update giao diện</vt:lpstr>
      <vt:lpstr>Vấn đề update giao diện</vt:lpstr>
      <vt:lpstr>PowerPoint Presentation</vt:lpstr>
      <vt:lpstr>Vấn đề update giao diện</vt:lpstr>
      <vt:lpstr>Sử dụng AsyncTask</vt:lpstr>
      <vt:lpstr>Sử dụng AsyncTask</vt:lpstr>
      <vt:lpstr>Sử dụng AsyncTask</vt:lpstr>
      <vt:lpstr>PowerPoint Presentation</vt:lpstr>
      <vt:lpstr>Sử dụng Class Handler</vt:lpstr>
      <vt:lpstr>Sử dụng Class Handler</vt:lpstr>
      <vt:lpstr>Sử dụng Class Handler</vt:lpstr>
      <vt:lpstr>Sử dụng Class Handler Phương pháp post</vt:lpstr>
      <vt:lpstr>Sử dụng Class Handler Phương pháp post</vt:lpstr>
      <vt:lpstr>Sử dụng Class Handler Phương pháp dùng Message</vt:lpstr>
      <vt:lpstr>PowerPoint Presentation</vt:lpstr>
      <vt:lpstr>Tổng kết nội dung bài học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lekiet0917</cp:lastModifiedBy>
  <cp:revision>1295</cp:revision>
  <dcterms:created xsi:type="dcterms:W3CDTF">2013-04-23T08:05:33Z</dcterms:created>
  <dcterms:modified xsi:type="dcterms:W3CDTF">2017-01-15T07:20:17Z</dcterms:modified>
</cp:coreProperties>
</file>