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sldIdLst>
    <p:sldId id="541" r:id="rId2"/>
    <p:sldId id="562" r:id="rId3"/>
    <p:sldId id="493" r:id="rId4"/>
    <p:sldId id="597" r:id="rId5"/>
    <p:sldId id="598" r:id="rId6"/>
    <p:sldId id="599" r:id="rId7"/>
    <p:sldId id="602" r:id="rId8"/>
    <p:sldId id="608" r:id="rId9"/>
    <p:sldId id="609" r:id="rId10"/>
    <p:sldId id="610" r:id="rId11"/>
    <p:sldId id="603" r:id="rId12"/>
    <p:sldId id="604" r:id="rId13"/>
    <p:sldId id="611" r:id="rId14"/>
    <p:sldId id="612" r:id="rId15"/>
    <p:sldId id="613" r:id="rId16"/>
    <p:sldId id="601" r:id="rId17"/>
    <p:sldId id="600" r:id="rId18"/>
    <p:sldId id="605" r:id="rId19"/>
    <p:sldId id="614" r:id="rId20"/>
    <p:sldId id="615" r:id="rId21"/>
    <p:sldId id="505" r:id="rId22"/>
    <p:sldId id="607" r:id="rId23"/>
    <p:sldId id="616" r:id="rId24"/>
    <p:sldId id="617" r:id="rId25"/>
    <p:sldId id="618" r:id="rId26"/>
    <p:sldId id="4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021" autoAdjust="0"/>
  </p:normalViewPr>
  <p:slideViewPr>
    <p:cSldViewPr>
      <p:cViewPr varScale="1">
        <p:scale>
          <a:sx n="72" d="100"/>
          <a:sy n="72" d="100"/>
        </p:scale>
        <p:origin x="1242" y="7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123106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413622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2395468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85705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362515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com.fpoly</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Program {</a:t>
            </a:r>
          </a:p>
          <a:p>
            <a:r>
              <a:rPr lang="en-US" sz="1200" b="0" kern="1200" dirty="0" smtClean="0">
                <a:solidFill>
                  <a:schemeClr val="tx1"/>
                </a:solidFill>
                <a:latin typeface="+mn-lt"/>
                <a:ea typeface="+mn-ea"/>
                <a:cs typeface="+mn-cs"/>
              </a:rPr>
              <a:t>	public static void main(String[]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double a = 8;</a:t>
            </a:r>
          </a:p>
          <a:p>
            <a:r>
              <a:rPr lang="en-US" sz="1200" b="0" kern="1200" dirty="0" smtClean="0">
                <a:solidFill>
                  <a:schemeClr val="tx1"/>
                </a:solidFill>
                <a:latin typeface="+mn-lt"/>
                <a:ea typeface="+mn-ea"/>
                <a:cs typeface="+mn-cs"/>
              </a:rPr>
              <a:t>		double b = 5;</a:t>
            </a:r>
          </a:p>
          <a:p>
            <a:r>
              <a:rPr lang="en-US" sz="1200" b="0" kern="1200" dirty="0" smtClean="0">
                <a:solidFill>
                  <a:schemeClr val="tx1"/>
                </a:solidFill>
                <a:latin typeface="+mn-lt"/>
                <a:ea typeface="+mn-ea"/>
                <a:cs typeface="+mn-cs"/>
              </a:rPr>
              <a:t>		double c = a + b;</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System.out.println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Kết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quả</a:t>
            </a:r>
            <a:r>
              <a:rPr lang="en-US" sz="1200" b="0" kern="1200" dirty="0" smtClean="0">
                <a:solidFill>
                  <a:schemeClr val="tx1"/>
                </a:solidFill>
                <a:latin typeface="+mn-lt"/>
                <a:ea typeface="+mn-ea"/>
                <a:cs typeface="+mn-cs"/>
              </a:rPr>
              <a:t>: " + c);</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286110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29202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279687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3453295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304412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com.fpoly</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Program {</a:t>
            </a:r>
          </a:p>
          <a:p>
            <a:r>
              <a:rPr lang="en-US" sz="1200" b="0" kern="1200" dirty="0" smtClean="0">
                <a:solidFill>
                  <a:schemeClr val="tx1"/>
                </a:solidFill>
                <a:latin typeface="+mn-lt"/>
                <a:ea typeface="+mn-ea"/>
                <a:cs typeface="+mn-cs"/>
              </a:rPr>
              <a:t>	public static void main(String[]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double a = 8;</a:t>
            </a:r>
          </a:p>
          <a:p>
            <a:r>
              <a:rPr lang="en-US" sz="1200" b="0" kern="1200" dirty="0" smtClean="0">
                <a:solidFill>
                  <a:schemeClr val="tx1"/>
                </a:solidFill>
                <a:latin typeface="+mn-lt"/>
                <a:ea typeface="+mn-ea"/>
                <a:cs typeface="+mn-cs"/>
              </a:rPr>
              <a:t>		double b = 5;</a:t>
            </a:r>
          </a:p>
          <a:p>
            <a:r>
              <a:rPr lang="en-US" sz="1200" b="0" kern="1200" dirty="0" smtClean="0">
                <a:solidFill>
                  <a:schemeClr val="tx1"/>
                </a:solidFill>
                <a:latin typeface="+mn-lt"/>
                <a:ea typeface="+mn-ea"/>
                <a:cs typeface="+mn-cs"/>
              </a:rPr>
              <a:t>		double c = a + b;</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System.out.println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Kết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quả</a:t>
            </a:r>
            <a:r>
              <a:rPr lang="en-US" sz="1200" b="0" kern="1200" dirty="0" smtClean="0">
                <a:solidFill>
                  <a:schemeClr val="tx1"/>
                </a:solidFill>
                <a:latin typeface="+mn-lt"/>
                <a:ea typeface="+mn-ea"/>
                <a:cs typeface="+mn-cs"/>
              </a:rPr>
              <a:t>: " + c);</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162655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382235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385548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1878421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1476512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627613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26</a:t>
            </a:fld>
            <a:endParaRPr lang="en-US" smtClean="0"/>
          </a:p>
        </p:txBody>
      </p:sp>
    </p:spTree>
    <p:extLst>
      <p:ext uri="{BB962C8B-B14F-4D97-AF65-F5344CB8AC3E}">
        <p14:creationId xmlns:p14="http://schemas.microsoft.com/office/powerpoint/2010/main" val="10959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33908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4151061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93946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228617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2694822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com.fpoly</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Program {</a:t>
            </a:r>
          </a:p>
          <a:p>
            <a:r>
              <a:rPr lang="en-US" sz="1200" b="0" kern="1200" dirty="0" smtClean="0">
                <a:solidFill>
                  <a:schemeClr val="tx1"/>
                </a:solidFill>
                <a:latin typeface="+mn-lt"/>
                <a:ea typeface="+mn-ea"/>
                <a:cs typeface="+mn-cs"/>
              </a:rPr>
              <a:t>	public static void main(String[]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double a = 8;</a:t>
            </a:r>
          </a:p>
          <a:p>
            <a:r>
              <a:rPr lang="en-US" sz="1200" b="0" kern="1200" dirty="0" smtClean="0">
                <a:solidFill>
                  <a:schemeClr val="tx1"/>
                </a:solidFill>
                <a:latin typeface="+mn-lt"/>
                <a:ea typeface="+mn-ea"/>
                <a:cs typeface="+mn-cs"/>
              </a:rPr>
              <a:t>		double b = 5;</a:t>
            </a:r>
          </a:p>
          <a:p>
            <a:r>
              <a:rPr lang="en-US" sz="1200" b="0" kern="1200" dirty="0" smtClean="0">
                <a:solidFill>
                  <a:schemeClr val="tx1"/>
                </a:solidFill>
                <a:latin typeface="+mn-lt"/>
                <a:ea typeface="+mn-ea"/>
                <a:cs typeface="+mn-cs"/>
              </a:rPr>
              <a:t>		double c = a + b;</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System.out.println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Kết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quả</a:t>
            </a:r>
            <a:r>
              <a:rPr lang="en-US" sz="1200" b="0" kern="1200" dirty="0" smtClean="0">
                <a:solidFill>
                  <a:schemeClr val="tx1"/>
                </a:solidFill>
                <a:latin typeface="+mn-lt"/>
                <a:ea typeface="+mn-ea"/>
                <a:cs typeface="+mn-cs"/>
              </a:rPr>
              <a:t>: " + c);</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116378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kỹ</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ở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vẫn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375529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stretch>
            <a:fillRect/>
          </a:stretch>
        </p:blipFill>
        <p:spPr>
          <a:xfrm>
            <a:off x="609600" y="2486024"/>
            <a:ext cx="2952750" cy="3462577"/>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67200" y="3505200"/>
            <a:ext cx="5029200" cy="830884"/>
          </a:xfrm>
        </p:spPr>
        <p:txBody>
          <a:bodyPr/>
          <a:lstStyle/>
          <a:p>
            <a:r>
              <a:rPr lang="en-US" dirty="0" smtClean="0"/>
              <a:t>ANDROID NETWORK</a:t>
            </a:r>
            <a:endParaRPr lang="en-US" dirty="0"/>
          </a:p>
        </p:txBody>
      </p:sp>
      <p:sp>
        <p:nvSpPr>
          <p:cNvPr id="3" name="Subtitle 2"/>
          <p:cNvSpPr>
            <a:spLocks noGrp="1"/>
          </p:cNvSpPr>
          <p:nvPr>
            <p:ph type="subTitle" idx="1"/>
          </p:nvPr>
        </p:nvSpPr>
        <p:spPr/>
        <p:txBody>
          <a:bodyPr>
            <a:normAutofit/>
          </a:bodyPr>
          <a:lstStyle/>
          <a:p>
            <a:r>
              <a:rPr lang="en-US" sz="3600" dirty="0" err="1" smtClean="0"/>
              <a:t>Bài</a:t>
            </a:r>
            <a:r>
              <a:rPr lang="en-US" sz="3600" dirty="0" smtClean="0"/>
              <a:t> 2: </a:t>
            </a:r>
            <a:r>
              <a:rPr lang="en-US" sz="3600" dirty="0" err="1"/>
              <a:t>Kết</a:t>
            </a:r>
            <a:r>
              <a:rPr lang="en-US" sz="3600" dirty="0"/>
              <a:t> </a:t>
            </a:r>
            <a:r>
              <a:rPr lang="en-US" sz="3600" dirty="0" err="1"/>
              <a:t>nối</a:t>
            </a:r>
            <a:r>
              <a:rPr lang="en-US" sz="3600" dirty="0"/>
              <a:t> HTTP</a:t>
            </a:r>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1380506" cy="369332"/>
          </a:xfrm>
          <a:prstGeom prst="rect">
            <a:avLst/>
          </a:prstGeom>
          <a:noFill/>
        </p:spPr>
        <p:txBody>
          <a:bodyPr wrap="none" rtlCol="0">
            <a:spAutoFit/>
          </a:bodyPr>
          <a:lstStyle/>
          <a:p>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GET</a:t>
            </a:r>
            <a:endParaRPr lang="en-US" dirty="0">
              <a:solidFill>
                <a:schemeClr val="bg1"/>
              </a:solidFill>
            </a:endParaRPr>
          </a:p>
        </p:txBody>
      </p:sp>
    </p:spTree>
    <p:extLst>
      <p:ext uri="{BB962C8B-B14F-4D97-AF65-F5344CB8AC3E}">
        <p14:creationId xmlns:p14="http://schemas.microsoft.com/office/powerpoint/2010/main" val="2118537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a:t>
            </a:r>
            <a:r>
              <a:rPr lang="en-US" dirty="0" smtClean="0"/>
              <a:t>Post </a:t>
            </a:r>
            <a:r>
              <a:rPr lang="en-US" dirty="0"/>
              <a:t>Request</a:t>
            </a:r>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en-US" dirty="0" smtClean="0"/>
              <a:t>1. </a:t>
            </a:r>
            <a:r>
              <a:rPr lang="en-US" dirty="0" err="1" smtClean="0"/>
              <a:t>Tạo</a:t>
            </a:r>
            <a:r>
              <a:rPr lang="en-US" dirty="0" smtClean="0"/>
              <a:t> default client.</a:t>
            </a:r>
          </a:p>
          <a:p>
            <a:pPr marL="0" indent="0" algn="ctr">
              <a:spcBef>
                <a:spcPts val="1800"/>
              </a:spcBef>
              <a:buNone/>
            </a:pPr>
            <a:r>
              <a:rPr lang="en-US" sz="2400" b="1" dirty="0" err="1" smtClean="0">
                <a:solidFill>
                  <a:srgbClr val="0000FF"/>
                </a:solidFill>
              </a:rPr>
              <a:t>HttpClient</a:t>
            </a:r>
            <a:r>
              <a:rPr lang="en-US" sz="2400" b="1" dirty="0" smtClean="0">
                <a:solidFill>
                  <a:srgbClr val="0000FF"/>
                </a:solidFill>
              </a:rPr>
              <a:t> client = new </a:t>
            </a:r>
            <a:r>
              <a:rPr lang="en-US" sz="2400" b="1" dirty="0" err="1" smtClean="0">
                <a:solidFill>
                  <a:srgbClr val="0000FF"/>
                </a:solidFill>
              </a:rPr>
              <a:t>DefaultHttpClient</a:t>
            </a:r>
            <a:r>
              <a:rPr lang="en-US" sz="2400" b="1" dirty="0" smtClean="0">
                <a:solidFill>
                  <a:srgbClr val="0000FF"/>
                </a:solidFill>
              </a:rPr>
              <a:t>();</a:t>
            </a:r>
          </a:p>
          <a:p>
            <a:pPr marL="0" indent="0">
              <a:spcBef>
                <a:spcPts val="1800"/>
              </a:spcBef>
              <a:buNone/>
            </a:pPr>
            <a:r>
              <a:rPr lang="en-US" dirty="0" smtClean="0"/>
              <a:t>2. </a:t>
            </a:r>
            <a:r>
              <a:rPr lang="en-US" dirty="0" err="1" smtClean="0"/>
              <a:t>Tạo</a:t>
            </a:r>
            <a:r>
              <a:rPr lang="en-US" dirty="0" smtClean="0"/>
              <a:t> </a:t>
            </a:r>
            <a:r>
              <a:rPr lang="en-US" dirty="0" err="1" smtClean="0"/>
              <a:t>HttpPost</a:t>
            </a:r>
            <a:r>
              <a:rPr lang="en-US" dirty="0" smtClean="0"/>
              <a:t> </a:t>
            </a:r>
            <a:r>
              <a:rPr lang="en-US" dirty="0" err="1" smtClean="0"/>
              <a:t>với</a:t>
            </a:r>
            <a:r>
              <a:rPr lang="en-US" dirty="0" smtClean="0"/>
              <a:t> </a:t>
            </a:r>
            <a:r>
              <a:rPr lang="en-US" dirty="0" err="1" smtClean="0"/>
              <a:t>địa</a:t>
            </a:r>
            <a:r>
              <a:rPr lang="en-US" dirty="0" smtClean="0"/>
              <a:t> </a:t>
            </a:r>
            <a:r>
              <a:rPr lang="en-US" dirty="0" err="1" smtClean="0"/>
              <a:t>chỉ</a:t>
            </a:r>
            <a:r>
              <a:rPr lang="en-US" dirty="0" smtClean="0"/>
              <a:t>.</a:t>
            </a:r>
          </a:p>
          <a:p>
            <a:pPr marL="0" indent="0" algn="ctr">
              <a:spcBef>
                <a:spcPts val="1800"/>
              </a:spcBef>
              <a:buNone/>
            </a:pPr>
            <a:r>
              <a:rPr lang="en-US" sz="2400" b="1" dirty="0" err="1" smtClean="0">
                <a:solidFill>
                  <a:srgbClr val="0000FF"/>
                </a:solidFill>
              </a:rPr>
              <a:t>HttpPost</a:t>
            </a:r>
            <a:r>
              <a:rPr lang="en-US" sz="2400" b="1" dirty="0" smtClean="0">
                <a:solidFill>
                  <a:srgbClr val="0000FF"/>
                </a:solidFill>
              </a:rPr>
              <a:t> </a:t>
            </a:r>
            <a:r>
              <a:rPr lang="en-US" sz="2400" b="1" dirty="0" err="1" smtClean="0">
                <a:solidFill>
                  <a:srgbClr val="0000FF"/>
                </a:solidFill>
              </a:rPr>
              <a:t>httpPost</a:t>
            </a:r>
            <a:r>
              <a:rPr lang="en-US" sz="2400" b="1" dirty="0" smtClean="0">
                <a:solidFill>
                  <a:srgbClr val="0000FF"/>
                </a:solidFill>
              </a:rPr>
              <a:t> = new </a:t>
            </a:r>
            <a:r>
              <a:rPr lang="en-US" sz="2400" b="1" dirty="0" err="1" smtClean="0">
                <a:solidFill>
                  <a:srgbClr val="0000FF"/>
                </a:solidFill>
              </a:rPr>
              <a:t>HttpPost</a:t>
            </a:r>
            <a:r>
              <a:rPr lang="en-US" sz="2400" b="1" dirty="0" smtClean="0">
                <a:solidFill>
                  <a:srgbClr val="0000FF"/>
                </a:solidFill>
              </a:rPr>
              <a:t>(address);</a:t>
            </a:r>
          </a:p>
          <a:p>
            <a:pPr marL="0" indent="0">
              <a:spcBef>
                <a:spcPts val="1800"/>
              </a:spcBef>
              <a:buNone/>
            </a:pPr>
            <a:r>
              <a:rPr lang="en-US" dirty="0" smtClean="0"/>
              <a:t>3</a:t>
            </a:r>
            <a:r>
              <a:rPr lang="en-US" dirty="0"/>
              <a:t>. </a:t>
            </a:r>
            <a:r>
              <a:rPr lang="en-US" dirty="0" err="1" smtClean="0"/>
              <a:t>Tạo</a:t>
            </a:r>
            <a:r>
              <a:rPr lang="en-US" dirty="0" smtClean="0"/>
              <a:t> </a:t>
            </a:r>
            <a:r>
              <a:rPr lang="en-US" dirty="0" err="1"/>
              <a:t>ra</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cặp</a:t>
            </a:r>
            <a:r>
              <a:rPr lang="en-US" dirty="0"/>
              <a:t> </a:t>
            </a:r>
            <a:r>
              <a:rPr lang="en-US" dirty="0" err="1"/>
              <a:t>tên</a:t>
            </a:r>
            <a:r>
              <a:rPr lang="en-US" dirty="0"/>
              <a:t>/</a:t>
            </a:r>
            <a:r>
              <a:rPr lang="en-US" dirty="0" err="1"/>
              <a:t>giá</a:t>
            </a:r>
            <a:r>
              <a:rPr lang="en-US" dirty="0"/>
              <a:t> </a:t>
            </a:r>
            <a:r>
              <a:rPr lang="en-US" dirty="0" err="1"/>
              <a:t>trị</a:t>
            </a:r>
            <a:r>
              <a:rPr lang="en-US" dirty="0"/>
              <a:t>.</a:t>
            </a:r>
          </a:p>
          <a:p>
            <a:pPr marL="0" indent="0">
              <a:spcBef>
                <a:spcPts val="1800"/>
              </a:spcBef>
              <a:buNone/>
            </a:pPr>
            <a:r>
              <a:rPr lang="en-US" sz="2000" b="1" dirty="0">
                <a:solidFill>
                  <a:srgbClr val="0000FF"/>
                </a:solidFill>
              </a:rPr>
              <a:t>List&lt;</a:t>
            </a:r>
            <a:r>
              <a:rPr lang="en-US" sz="2000" b="1" dirty="0" err="1">
                <a:solidFill>
                  <a:srgbClr val="0000FF"/>
                </a:solidFill>
              </a:rPr>
              <a:t>NameValuePair</a:t>
            </a:r>
            <a:r>
              <a:rPr lang="en-US" sz="2000" b="1" dirty="0">
                <a:solidFill>
                  <a:srgbClr val="0000FF"/>
                </a:solidFill>
              </a:rPr>
              <a:t>&gt; </a:t>
            </a:r>
            <a:r>
              <a:rPr lang="en-US" sz="2000" b="1" dirty="0" err="1">
                <a:solidFill>
                  <a:srgbClr val="0000FF"/>
                </a:solidFill>
              </a:rPr>
              <a:t>params</a:t>
            </a:r>
            <a:r>
              <a:rPr lang="en-US" sz="2000" b="1" dirty="0">
                <a:solidFill>
                  <a:srgbClr val="0000FF"/>
                </a:solidFill>
              </a:rPr>
              <a:t> = new </a:t>
            </a:r>
            <a:r>
              <a:rPr lang="en-US" sz="2000" b="1" dirty="0" err="1" smtClean="0">
                <a:solidFill>
                  <a:srgbClr val="0000FF"/>
                </a:solidFill>
              </a:rPr>
              <a:t>arrayList</a:t>
            </a:r>
            <a:r>
              <a:rPr lang="en-US" sz="2000" b="1" dirty="0" smtClean="0">
                <a:solidFill>
                  <a:srgbClr val="0000FF"/>
                </a:solidFill>
              </a:rPr>
              <a:t>&lt;</a:t>
            </a:r>
            <a:r>
              <a:rPr lang="en-US" sz="2000" b="1" dirty="0" err="1" smtClean="0">
                <a:solidFill>
                  <a:srgbClr val="0000FF"/>
                </a:solidFill>
              </a:rPr>
              <a:t>NameValuePair</a:t>
            </a:r>
            <a:r>
              <a:rPr lang="en-US" sz="2000" b="1" dirty="0">
                <a:solidFill>
                  <a:srgbClr val="0000FF"/>
                </a:solidFill>
              </a:rPr>
              <a:t>&gt;();</a:t>
            </a:r>
          </a:p>
          <a:p>
            <a:pPr marL="0" indent="0">
              <a:spcBef>
                <a:spcPts val="1800"/>
              </a:spcBef>
              <a:buNone/>
            </a:pPr>
            <a:r>
              <a:rPr lang="en-US" sz="2000" b="1" dirty="0" err="1">
                <a:solidFill>
                  <a:srgbClr val="0000FF"/>
                </a:solidFill>
              </a:rPr>
              <a:t>params.add</a:t>
            </a:r>
            <a:r>
              <a:rPr lang="en-US" sz="2000" b="1" dirty="0">
                <a:solidFill>
                  <a:srgbClr val="0000FF"/>
                </a:solidFill>
              </a:rPr>
              <a:t>(new </a:t>
            </a:r>
            <a:r>
              <a:rPr lang="en-US" sz="2000" b="1" dirty="0" err="1">
                <a:solidFill>
                  <a:srgbClr val="0000FF"/>
                </a:solidFill>
              </a:rPr>
              <a:t>BasicNameValuePair</a:t>
            </a:r>
            <a:r>
              <a:rPr lang="en-US" sz="2000" b="1" dirty="0">
                <a:solidFill>
                  <a:srgbClr val="0000FF"/>
                </a:solidFill>
              </a:rPr>
              <a:t>(</a:t>
            </a:r>
            <a:r>
              <a:rPr lang="en-US" sz="2000" b="1" dirty="0" err="1">
                <a:solidFill>
                  <a:srgbClr val="0000FF"/>
                </a:solidFill>
              </a:rPr>
              <a:t>paramName1</a:t>
            </a:r>
            <a:r>
              <a:rPr lang="en-US" sz="2000" b="1" dirty="0">
                <a:solidFill>
                  <a:srgbClr val="0000FF"/>
                </a:solidFill>
              </a:rPr>
              <a:t>, </a:t>
            </a:r>
            <a:r>
              <a:rPr lang="en-US" sz="2000" b="1" dirty="0" err="1">
                <a:solidFill>
                  <a:srgbClr val="0000FF"/>
                </a:solidFill>
              </a:rPr>
              <a:t>paramValue1</a:t>
            </a:r>
            <a:r>
              <a:rPr lang="en-US" sz="2000" b="1" dirty="0">
                <a:solidFill>
                  <a:srgbClr val="0000FF"/>
                </a:solidFill>
              </a:rPr>
              <a:t>));</a:t>
            </a:r>
          </a:p>
          <a:p>
            <a:pPr marL="0" indent="0">
              <a:spcBef>
                <a:spcPts val="1800"/>
              </a:spcBef>
              <a:buNone/>
            </a:pPr>
            <a:r>
              <a:rPr lang="en-US" sz="2000" b="1" dirty="0" err="1">
                <a:solidFill>
                  <a:srgbClr val="0000FF"/>
                </a:solidFill>
              </a:rPr>
              <a:t>params.add</a:t>
            </a:r>
            <a:r>
              <a:rPr lang="en-US" sz="2000" b="1" dirty="0">
                <a:solidFill>
                  <a:srgbClr val="0000FF"/>
                </a:solidFill>
              </a:rPr>
              <a:t>(…); // ……………</a:t>
            </a:r>
          </a:p>
          <a:p>
            <a:pPr marL="0" indent="0">
              <a:spcBef>
                <a:spcPts val="1800"/>
              </a:spcBef>
              <a:buNone/>
            </a:pPr>
            <a:endParaRPr lang="en-US" sz="2400" b="1" dirty="0">
              <a:solidFill>
                <a:srgbClr val="0000FF"/>
              </a:solidFill>
            </a:endParaRPr>
          </a:p>
        </p:txBody>
      </p:sp>
    </p:spTree>
    <p:extLst>
      <p:ext uri="{BB962C8B-B14F-4D97-AF65-F5344CB8AC3E}">
        <p14:creationId xmlns:p14="http://schemas.microsoft.com/office/powerpoint/2010/main" val="1376784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a:t>
            </a:r>
            <a:r>
              <a:rPr lang="en-US" dirty="0" smtClean="0"/>
              <a:t>Post </a:t>
            </a:r>
            <a:r>
              <a:rPr lang="en-US" dirty="0"/>
              <a:t>Request</a:t>
            </a:r>
          </a:p>
        </p:txBody>
      </p:sp>
      <p:sp>
        <p:nvSpPr>
          <p:cNvPr id="7" name="Content Placeholder 1"/>
          <p:cNvSpPr>
            <a:spLocks noGrp="1"/>
          </p:cNvSpPr>
          <p:nvPr>
            <p:ph idx="1"/>
          </p:nvPr>
        </p:nvSpPr>
        <p:spPr>
          <a:xfrm>
            <a:off x="1" y="1066800"/>
            <a:ext cx="9144000" cy="5257800"/>
          </a:xfrm>
        </p:spPr>
        <p:txBody>
          <a:bodyPr>
            <a:normAutofit/>
          </a:bodyPr>
          <a:lstStyle/>
          <a:p>
            <a:pPr marL="0" indent="0">
              <a:spcBef>
                <a:spcPts val="1800"/>
              </a:spcBef>
              <a:buNone/>
            </a:pPr>
            <a:r>
              <a:rPr lang="en-US" dirty="0" smtClean="0"/>
              <a:t>4.  </a:t>
            </a:r>
            <a:r>
              <a:rPr lang="en-US" dirty="0" err="1"/>
              <a:t>Gắn</a:t>
            </a:r>
            <a:r>
              <a:rPr lang="en-US" dirty="0"/>
              <a:t> Post data</a:t>
            </a:r>
          </a:p>
          <a:p>
            <a:pPr marL="0" indent="0">
              <a:spcBef>
                <a:spcPts val="1800"/>
              </a:spcBef>
              <a:buNone/>
            </a:pPr>
            <a:r>
              <a:rPr lang="en-US" sz="1900" b="1" dirty="0" err="1" smtClean="0">
                <a:solidFill>
                  <a:srgbClr val="0000FF"/>
                </a:solidFill>
              </a:rPr>
              <a:t>UrlEncodedFormEntity</a:t>
            </a:r>
            <a:r>
              <a:rPr lang="en-US" sz="1900" b="1" dirty="0" smtClean="0">
                <a:solidFill>
                  <a:srgbClr val="0000FF"/>
                </a:solidFill>
              </a:rPr>
              <a:t> entity = new </a:t>
            </a:r>
            <a:r>
              <a:rPr lang="en-US" sz="1900" b="1" dirty="0" err="1" smtClean="0">
                <a:solidFill>
                  <a:srgbClr val="0000FF"/>
                </a:solidFill>
              </a:rPr>
              <a:t>UrlEncodedFormEntity</a:t>
            </a:r>
            <a:r>
              <a:rPr lang="en-US" sz="1900" b="1" dirty="0" smtClean="0">
                <a:solidFill>
                  <a:srgbClr val="0000FF"/>
                </a:solidFill>
              </a:rPr>
              <a:t>(</a:t>
            </a:r>
            <a:r>
              <a:rPr lang="en-US" sz="1900" b="1" dirty="0" err="1" smtClean="0">
                <a:solidFill>
                  <a:srgbClr val="0000FF"/>
                </a:solidFill>
              </a:rPr>
              <a:t>params</a:t>
            </a:r>
            <a:r>
              <a:rPr lang="en-US" sz="1900" b="1" dirty="0" smtClean="0">
                <a:solidFill>
                  <a:srgbClr val="0000FF"/>
                </a:solidFill>
              </a:rPr>
              <a:t>, "</a:t>
            </a:r>
            <a:r>
              <a:rPr lang="en-US" sz="1900" b="1" dirty="0" err="1" smtClean="0">
                <a:solidFill>
                  <a:srgbClr val="0000FF"/>
                </a:solidFill>
              </a:rPr>
              <a:t>UTF</a:t>
            </a:r>
            <a:r>
              <a:rPr lang="en-US" sz="1900" b="1" dirty="0" smtClean="0">
                <a:solidFill>
                  <a:srgbClr val="0000FF"/>
                </a:solidFill>
              </a:rPr>
              <a:t>-8");</a:t>
            </a:r>
          </a:p>
          <a:p>
            <a:pPr marL="0" indent="0">
              <a:spcBef>
                <a:spcPts val="1800"/>
              </a:spcBef>
              <a:buNone/>
            </a:pPr>
            <a:r>
              <a:rPr lang="en-US" sz="2200" b="1" dirty="0" err="1" smtClean="0">
                <a:solidFill>
                  <a:srgbClr val="0000FF"/>
                </a:solidFill>
              </a:rPr>
              <a:t>httpPost.setEntity</a:t>
            </a:r>
            <a:r>
              <a:rPr lang="en-US" sz="2200" b="1" dirty="0" smtClean="0">
                <a:solidFill>
                  <a:srgbClr val="0000FF"/>
                </a:solidFill>
              </a:rPr>
              <a:t>(entity);</a:t>
            </a:r>
          </a:p>
          <a:p>
            <a:pPr marL="0" indent="0">
              <a:spcBef>
                <a:spcPts val="1800"/>
              </a:spcBef>
              <a:buNone/>
            </a:pPr>
            <a:r>
              <a:rPr lang="en-US" dirty="0" smtClean="0"/>
              <a:t>5. </a:t>
            </a:r>
            <a:r>
              <a:rPr lang="en-US" dirty="0" err="1" smtClean="0"/>
              <a:t>Tạo</a:t>
            </a:r>
            <a:r>
              <a:rPr lang="en-US" dirty="0" smtClean="0"/>
              <a:t> String </a:t>
            </a:r>
            <a:r>
              <a:rPr lang="en-US" dirty="0" err="1" smtClean="0"/>
              <a:t>ResponseHandler</a:t>
            </a:r>
            <a:endParaRPr lang="en-US" dirty="0" smtClean="0"/>
          </a:p>
          <a:p>
            <a:pPr marL="0" indent="0" algn="ctr">
              <a:spcBef>
                <a:spcPts val="1800"/>
              </a:spcBef>
              <a:buNone/>
            </a:pPr>
            <a:r>
              <a:rPr lang="en-US" sz="2000" b="1" dirty="0" err="1" smtClean="0">
                <a:solidFill>
                  <a:srgbClr val="0000FF"/>
                </a:solidFill>
              </a:rPr>
              <a:t>ResponseHandler</a:t>
            </a:r>
            <a:r>
              <a:rPr lang="en-US" sz="2000" b="1" dirty="0" smtClean="0">
                <a:solidFill>
                  <a:srgbClr val="0000FF"/>
                </a:solidFill>
              </a:rPr>
              <a:t>&lt;String&gt; handler =new </a:t>
            </a:r>
            <a:r>
              <a:rPr lang="en-US" sz="2000" b="1" dirty="0" err="1" smtClean="0">
                <a:solidFill>
                  <a:srgbClr val="0000FF"/>
                </a:solidFill>
              </a:rPr>
              <a:t>BasicResponseHandler</a:t>
            </a:r>
            <a:r>
              <a:rPr lang="en-US" sz="2000" b="1" dirty="0" smtClean="0">
                <a:solidFill>
                  <a:srgbClr val="0000FF"/>
                </a:solidFill>
              </a:rPr>
              <a:t>();</a:t>
            </a:r>
          </a:p>
          <a:p>
            <a:pPr marL="0" indent="0">
              <a:spcBef>
                <a:spcPts val="1800"/>
              </a:spcBef>
              <a:buNone/>
            </a:pPr>
            <a:r>
              <a:rPr lang="en-US" dirty="0"/>
              <a:t>6</a:t>
            </a:r>
            <a:r>
              <a:rPr lang="en-US" dirty="0" smtClean="0"/>
              <a:t>. </a:t>
            </a:r>
            <a:r>
              <a:rPr lang="en-US" dirty="0" err="1" smtClean="0"/>
              <a:t>Gọi</a:t>
            </a:r>
            <a:r>
              <a:rPr lang="en-US" dirty="0" smtClean="0"/>
              <a:t> </a:t>
            </a:r>
            <a:r>
              <a:rPr lang="en-US" dirty="0" err="1" smtClean="0"/>
              <a:t>client.execute</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nhận</a:t>
            </a:r>
            <a:r>
              <a:rPr lang="en-US" dirty="0" smtClean="0"/>
              <a:t> </a:t>
            </a:r>
            <a:r>
              <a:rPr lang="en-US" dirty="0" err="1" smtClean="0"/>
              <a:t>về</a:t>
            </a:r>
            <a:r>
              <a:rPr lang="en-US" dirty="0" smtClean="0"/>
              <a:t> </a:t>
            </a:r>
            <a:r>
              <a:rPr lang="en-US" dirty="0" err="1" smtClean="0"/>
              <a:t>kết</a:t>
            </a:r>
            <a:r>
              <a:rPr lang="en-US" dirty="0" smtClean="0"/>
              <a:t> </a:t>
            </a:r>
            <a:r>
              <a:rPr lang="en-US" dirty="0" err="1" smtClean="0"/>
              <a:t>quả</a:t>
            </a:r>
            <a:endParaRPr lang="en-US" dirty="0" smtClean="0"/>
          </a:p>
          <a:p>
            <a:pPr marL="0" indent="0" algn="ctr">
              <a:spcBef>
                <a:spcPts val="1800"/>
              </a:spcBef>
              <a:buNone/>
            </a:pPr>
            <a:r>
              <a:rPr lang="en-US" sz="2400" b="1" dirty="0" smtClean="0">
                <a:solidFill>
                  <a:srgbClr val="0000FF"/>
                </a:solidFill>
              </a:rPr>
              <a:t>String content = </a:t>
            </a:r>
            <a:r>
              <a:rPr lang="en-US" sz="2400" b="1" dirty="0" err="1" smtClean="0">
                <a:solidFill>
                  <a:srgbClr val="0000FF"/>
                </a:solidFill>
              </a:rPr>
              <a:t>client.execute</a:t>
            </a:r>
            <a:r>
              <a:rPr lang="en-US" sz="2400" b="1" dirty="0" smtClean="0">
                <a:solidFill>
                  <a:srgbClr val="0000FF"/>
                </a:solidFill>
              </a:rPr>
              <a:t>(</a:t>
            </a:r>
            <a:r>
              <a:rPr lang="en-US" sz="2400" b="1" dirty="0" err="1" smtClean="0">
                <a:solidFill>
                  <a:srgbClr val="0000FF"/>
                </a:solidFill>
              </a:rPr>
              <a:t>httpPost</a:t>
            </a:r>
            <a:r>
              <a:rPr lang="en-US" sz="2400" b="1" dirty="0" smtClean="0">
                <a:solidFill>
                  <a:srgbClr val="0000FF"/>
                </a:solidFill>
              </a:rPr>
              <a:t>, handler);</a:t>
            </a:r>
            <a:endParaRPr lang="en-US" sz="2400" b="1" dirty="0">
              <a:solidFill>
                <a:srgbClr val="0000FF"/>
              </a:solidFill>
            </a:endParaRPr>
          </a:p>
        </p:txBody>
      </p:sp>
    </p:spTree>
    <p:extLst>
      <p:ext uri="{BB962C8B-B14F-4D97-AF65-F5344CB8AC3E}">
        <p14:creationId xmlns:p14="http://schemas.microsoft.com/office/powerpoint/2010/main" val="2756928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a:t>
            </a:r>
            <a:r>
              <a:rPr lang="en-US" dirty="0" smtClean="0"/>
              <a:t>Post </a:t>
            </a:r>
            <a:r>
              <a:rPr lang="en-US" dirty="0"/>
              <a:t>Request</a:t>
            </a:r>
          </a:p>
        </p:txBody>
      </p:sp>
      <p:sp>
        <p:nvSpPr>
          <p:cNvPr id="8"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en-US" sz="2400" b="1" dirty="0" err="1" smtClean="0">
                <a:solidFill>
                  <a:srgbClr val="FF0000"/>
                </a:solidFill>
              </a:rPr>
              <a:t>Triển</a:t>
            </a:r>
            <a:r>
              <a:rPr lang="en-US" sz="2400" b="1" dirty="0" smtClean="0">
                <a:solidFill>
                  <a:srgbClr val="FF0000"/>
                </a:solidFill>
              </a:rPr>
              <a:t> </a:t>
            </a:r>
            <a:r>
              <a:rPr lang="en-US" sz="2400" b="1" dirty="0" err="1" smtClean="0">
                <a:solidFill>
                  <a:srgbClr val="FF0000"/>
                </a:solidFill>
              </a:rPr>
              <a:t>khai</a:t>
            </a:r>
            <a:r>
              <a:rPr lang="en-US" sz="2400" b="1" dirty="0">
                <a:solidFill>
                  <a:srgbClr val="FF0000"/>
                </a:solidFill>
              </a:rPr>
              <a:t>:</a:t>
            </a:r>
            <a:endParaRPr lang="en-US" sz="2400" b="1" dirty="0" smtClean="0">
              <a:solidFill>
                <a:srgbClr val="FF0000"/>
              </a:solidFill>
            </a:endParaRPr>
          </a:p>
          <a:p>
            <a:pPr marL="0" indent="0">
              <a:spcBef>
                <a:spcPts val="1800"/>
              </a:spcBef>
              <a:buNone/>
            </a:pPr>
            <a:r>
              <a:rPr lang="vi-VN" sz="2200" b="1" dirty="0" smtClean="0"/>
              <a:t>Chuẩn </a:t>
            </a:r>
            <a:r>
              <a:rPr lang="vi-VN" sz="2200" b="1" dirty="0"/>
              <a:t>bị phía server (dùng PHP&amp;MySQL</a:t>
            </a:r>
            <a:r>
              <a:rPr lang="vi-VN" sz="2200" b="1" dirty="0" smtClean="0"/>
              <a:t>)</a:t>
            </a:r>
            <a:r>
              <a:rPr lang="en-US" sz="2200" b="1" dirty="0" smtClean="0"/>
              <a:t> </a:t>
            </a:r>
            <a:r>
              <a:rPr lang="en-US" sz="2200" b="1" dirty="0" err="1" smtClean="0"/>
              <a:t>Xampp</a:t>
            </a:r>
            <a:r>
              <a:rPr lang="en-US" sz="2200" dirty="0"/>
              <a:t>:</a:t>
            </a:r>
            <a:endParaRPr lang="vi-VN" sz="2200" dirty="0"/>
          </a:p>
          <a:p>
            <a:pPr marL="0" indent="0">
              <a:spcBef>
                <a:spcPts val="1800"/>
              </a:spcBef>
              <a:buNone/>
            </a:pPr>
            <a:r>
              <a:rPr lang="vi-VN" sz="2200" dirty="0"/>
              <a:t>1.  Cài </a:t>
            </a:r>
            <a:r>
              <a:rPr lang="vi-VN" sz="2200" dirty="0" smtClean="0"/>
              <a:t>webserver</a:t>
            </a:r>
            <a:r>
              <a:rPr lang="en-US" sz="2200" dirty="0" smtClean="0"/>
              <a:t>:</a:t>
            </a:r>
            <a:r>
              <a:rPr lang="vi-VN" sz="2200" dirty="0" smtClean="0"/>
              <a:t> tạo </a:t>
            </a:r>
            <a:r>
              <a:rPr lang="vi-VN" sz="2200" dirty="0"/>
              <a:t>thư mục con </a:t>
            </a:r>
            <a:r>
              <a:rPr lang="vi-VN" sz="2200" dirty="0" smtClean="0"/>
              <a:t>tên</a:t>
            </a:r>
            <a:r>
              <a:rPr lang="en-US" sz="2200" dirty="0" smtClean="0"/>
              <a:t> </a:t>
            </a:r>
            <a:r>
              <a:rPr lang="vi-VN" sz="2200" dirty="0" smtClean="0"/>
              <a:t>“testandroid</a:t>
            </a:r>
            <a:r>
              <a:rPr lang="vi-VN" sz="2200" dirty="0"/>
              <a:t>”.</a:t>
            </a:r>
          </a:p>
          <a:p>
            <a:pPr marL="0" indent="0">
              <a:spcBef>
                <a:spcPts val="1800"/>
              </a:spcBef>
              <a:buNone/>
            </a:pPr>
            <a:r>
              <a:rPr lang="en-US" sz="2200" dirty="0" smtClean="0"/>
              <a:t>2. </a:t>
            </a:r>
            <a:r>
              <a:rPr lang="vi-VN" sz="2200" dirty="0" smtClean="0"/>
              <a:t>Trong </a:t>
            </a:r>
            <a:r>
              <a:rPr lang="vi-VN" sz="2200" dirty="0"/>
              <a:t>thư mục “testandroid” tạo ra file tên “</a:t>
            </a:r>
            <a:r>
              <a:rPr lang="vi-VN" sz="2200" dirty="0" smtClean="0"/>
              <a:t>nhan</a:t>
            </a:r>
            <a:r>
              <a:rPr lang="en-US" sz="2200" dirty="0" smtClean="0"/>
              <a:t>post</a:t>
            </a:r>
            <a:r>
              <a:rPr lang="vi-VN" sz="2200" dirty="0" smtClean="0"/>
              <a:t>.php</a:t>
            </a:r>
            <a:r>
              <a:rPr lang="vi-VN" sz="2200" dirty="0"/>
              <a:t>” có mã như sau</a:t>
            </a:r>
            <a:r>
              <a:rPr lang="vi-VN" sz="2200" dirty="0" smtClean="0"/>
              <a:t>:</a:t>
            </a:r>
            <a:endParaRPr lang="en-US" sz="2200" dirty="0" smtClean="0"/>
          </a:p>
          <a:p>
            <a:pPr marL="0" indent="0">
              <a:spcBef>
                <a:spcPts val="1800"/>
              </a:spcBef>
              <a:buNone/>
            </a:pPr>
            <a:r>
              <a:rPr lang="en-US" sz="2200" b="1" dirty="0">
                <a:solidFill>
                  <a:srgbClr val="0000FF"/>
                </a:solidFill>
              </a:rPr>
              <a:t>&lt;?</a:t>
            </a:r>
          </a:p>
          <a:p>
            <a:pPr marL="0" indent="0">
              <a:spcBef>
                <a:spcPts val="1800"/>
              </a:spcBef>
              <a:buNone/>
            </a:pPr>
            <a:r>
              <a:rPr lang="en-US" sz="2200" b="1" dirty="0">
                <a:solidFill>
                  <a:srgbClr val="0000FF"/>
                </a:solidFill>
              </a:rPr>
              <a:t>echo </a:t>
            </a:r>
            <a:r>
              <a:rPr lang="en-US" sz="2200" b="1" dirty="0" smtClean="0">
                <a:solidFill>
                  <a:srgbClr val="0000FF"/>
                </a:solidFill>
              </a:rPr>
              <a:t>“Hello </a:t>
            </a:r>
            <a:r>
              <a:rPr lang="en-US" sz="2200" b="1" dirty="0">
                <a:solidFill>
                  <a:srgbClr val="0000FF"/>
                </a:solidFill>
              </a:rPr>
              <a:t>" . </a:t>
            </a:r>
            <a:r>
              <a:rPr lang="en-US" sz="2200" b="1" dirty="0" smtClean="0">
                <a:solidFill>
                  <a:srgbClr val="0000FF"/>
                </a:solidFill>
              </a:rPr>
              <a:t>$_POST["</a:t>
            </a:r>
            <a:r>
              <a:rPr lang="en-US" sz="2200" b="1" dirty="0">
                <a:solidFill>
                  <a:srgbClr val="0000FF"/>
                </a:solidFill>
              </a:rPr>
              <a:t>name"]. </a:t>
            </a:r>
            <a:r>
              <a:rPr lang="en-US" sz="2200" b="1" dirty="0" smtClean="0">
                <a:solidFill>
                  <a:srgbClr val="0000FF"/>
                </a:solidFill>
              </a:rPr>
              <a:t>“ Ban </a:t>
            </a:r>
            <a:r>
              <a:rPr lang="en-US" sz="2200" b="1" dirty="0" err="1">
                <a:solidFill>
                  <a:srgbClr val="0000FF"/>
                </a:solidFill>
              </a:rPr>
              <a:t>goi</a:t>
            </a:r>
            <a:r>
              <a:rPr lang="en-US" sz="2200" b="1" dirty="0">
                <a:solidFill>
                  <a:srgbClr val="0000FF"/>
                </a:solidFill>
              </a:rPr>
              <a:t> du lieu </a:t>
            </a:r>
            <a:r>
              <a:rPr lang="en-US" sz="2200" b="1" dirty="0" smtClean="0">
                <a:solidFill>
                  <a:srgbClr val="0000FF"/>
                </a:solidFill>
              </a:rPr>
              <a:t>bang POST";</a:t>
            </a:r>
            <a:endParaRPr lang="en-US" sz="2200" b="1" dirty="0">
              <a:solidFill>
                <a:srgbClr val="0000FF"/>
              </a:solidFill>
            </a:endParaRPr>
          </a:p>
          <a:p>
            <a:pPr marL="0" indent="0">
              <a:spcBef>
                <a:spcPts val="1800"/>
              </a:spcBef>
              <a:buNone/>
            </a:pPr>
            <a:r>
              <a:rPr lang="en-US" sz="2200" b="1" dirty="0">
                <a:solidFill>
                  <a:srgbClr val="0000FF"/>
                </a:solidFill>
              </a:rPr>
              <a:t>?&gt;</a:t>
            </a:r>
          </a:p>
        </p:txBody>
      </p:sp>
    </p:spTree>
    <p:extLst>
      <p:ext uri="{BB962C8B-B14F-4D97-AF65-F5344CB8AC3E}">
        <p14:creationId xmlns:p14="http://schemas.microsoft.com/office/powerpoint/2010/main" val="2099788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a:t>
            </a:r>
            <a:r>
              <a:rPr lang="en-US" dirty="0" smtClean="0"/>
              <a:t>Post </a:t>
            </a:r>
            <a:r>
              <a:rPr lang="en-US" dirty="0"/>
              <a:t>Request</a:t>
            </a:r>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vi-VN" sz="2200" b="1" dirty="0" smtClean="0"/>
              <a:t>Chuẩn </a:t>
            </a:r>
            <a:r>
              <a:rPr lang="vi-VN" sz="2200" b="1" dirty="0"/>
              <a:t>bị phía </a:t>
            </a:r>
            <a:r>
              <a:rPr lang="en-US" sz="2200" b="1" dirty="0" smtClean="0"/>
              <a:t>Client Android</a:t>
            </a:r>
            <a:r>
              <a:rPr lang="en-US" sz="2200" dirty="0" smtClean="0"/>
              <a:t>:</a:t>
            </a:r>
          </a:p>
          <a:p>
            <a:pPr marL="0" indent="0">
              <a:spcBef>
                <a:spcPts val="1800"/>
              </a:spcBef>
              <a:buNone/>
            </a:pPr>
            <a:r>
              <a:rPr lang="vi-VN" sz="2000" dirty="0" smtClean="0"/>
              <a:t>1. Tạo </a:t>
            </a:r>
            <a:r>
              <a:rPr lang="vi-VN" sz="2000" dirty="0"/>
              <a:t>project mới tên </a:t>
            </a:r>
            <a:r>
              <a:rPr lang="vi-VN" sz="2000" dirty="0" smtClean="0"/>
              <a:t>http</a:t>
            </a:r>
            <a:r>
              <a:rPr lang="en-US" sz="2000" dirty="0" smtClean="0"/>
              <a:t>Post</a:t>
            </a:r>
            <a:r>
              <a:rPr lang="vi-VN" sz="2000" dirty="0" smtClean="0"/>
              <a:t> </a:t>
            </a:r>
            <a:endParaRPr lang="en-US" sz="2000" dirty="0" smtClean="0"/>
          </a:p>
          <a:p>
            <a:pPr marL="0" indent="0">
              <a:spcBef>
                <a:spcPts val="1800"/>
              </a:spcBef>
              <a:buNone/>
            </a:pPr>
            <a:r>
              <a:rPr lang="en-US" sz="2000" dirty="0" smtClean="0"/>
              <a:t>2. </a:t>
            </a:r>
            <a:r>
              <a:rPr lang="vi-VN" sz="2000" dirty="0" smtClean="0"/>
              <a:t>Vào </a:t>
            </a:r>
            <a:r>
              <a:rPr lang="vi-VN" sz="2000" dirty="0"/>
              <a:t>mainfest cấp </a:t>
            </a:r>
            <a:r>
              <a:rPr lang="vi-VN" sz="2000" dirty="0" smtClean="0"/>
              <a:t>quyền</a:t>
            </a:r>
            <a:r>
              <a:rPr lang="en-US" sz="2000" dirty="0" smtClean="0"/>
              <a:t>:</a:t>
            </a:r>
          </a:p>
          <a:p>
            <a:pPr marL="0" indent="0">
              <a:spcBef>
                <a:spcPts val="1800"/>
              </a:spcBef>
              <a:buNone/>
            </a:pPr>
            <a:endParaRPr lang="en-US" sz="2000" dirty="0"/>
          </a:p>
          <a:p>
            <a:pPr marL="0" indent="0">
              <a:spcBef>
                <a:spcPts val="1800"/>
              </a:spcBef>
              <a:buNone/>
            </a:pPr>
            <a:r>
              <a:rPr lang="en-US" sz="2000" dirty="0" smtClean="0"/>
              <a:t>3. T</a:t>
            </a:r>
            <a:r>
              <a:rPr lang="vi-VN" sz="2000" dirty="0" smtClean="0"/>
              <a:t>ạo </a:t>
            </a:r>
            <a:r>
              <a:rPr lang="vi-VN" sz="2000" dirty="0"/>
              <a:t>đối tượng HttpClient và </a:t>
            </a:r>
            <a:r>
              <a:rPr lang="vi-VN" sz="2000" dirty="0" smtClean="0"/>
              <a:t>Http</a:t>
            </a:r>
            <a:r>
              <a:rPr lang="en-US" sz="2000" dirty="0" smtClean="0"/>
              <a:t>Post</a:t>
            </a:r>
          </a:p>
          <a:p>
            <a:pPr marL="0" indent="0">
              <a:spcBef>
                <a:spcPts val="1800"/>
              </a:spcBef>
              <a:buNone/>
            </a:pPr>
            <a:endParaRPr lang="en-US" sz="2000" dirty="0"/>
          </a:p>
          <a:p>
            <a:pPr marL="0" indent="0">
              <a:spcBef>
                <a:spcPts val="2400"/>
              </a:spcBef>
              <a:buNone/>
            </a:pPr>
            <a:r>
              <a:rPr lang="en-US" sz="2000" dirty="0" smtClean="0"/>
              <a:t>4</a:t>
            </a:r>
            <a:r>
              <a:rPr lang="en-US" sz="2000" dirty="0"/>
              <a:t>. </a:t>
            </a:r>
            <a:r>
              <a:rPr lang="en-US" sz="2000" dirty="0" err="1" smtClean="0"/>
              <a:t>Xây</a:t>
            </a:r>
            <a:r>
              <a:rPr lang="en-US" sz="2000" dirty="0" smtClean="0"/>
              <a:t> </a:t>
            </a:r>
            <a:r>
              <a:rPr lang="en-US" sz="2000" dirty="0" err="1"/>
              <a:t>dựng</a:t>
            </a:r>
            <a:r>
              <a:rPr lang="en-US" sz="2000" dirty="0"/>
              <a:t> </a:t>
            </a:r>
            <a:r>
              <a:rPr lang="en-US" sz="2000" dirty="0" err="1"/>
              <a:t>các</a:t>
            </a:r>
            <a:r>
              <a:rPr lang="en-US" sz="2000" dirty="0"/>
              <a:t> </a:t>
            </a:r>
            <a:r>
              <a:rPr lang="en-US" sz="2000" dirty="0" err="1"/>
              <a:t>đối</a:t>
            </a:r>
            <a:r>
              <a:rPr lang="en-US" sz="2000" dirty="0"/>
              <a:t> </a:t>
            </a:r>
            <a:r>
              <a:rPr lang="en-US" sz="2000" dirty="0" err="1"/>
              <a:t>số</a:t>
            </a:r>
            <a:endParaRPr lang="en-US" sz="2000" dirty="0" smtClean="0"/>
          </a:p>
          <a:p>
            <a:pPr marL="457200" indent="-457200">
              <a:spcBef>
                <a:spcPts val="1800"/>
              </a:spcBef>
              <a:buAutoNum type="arabicPeriod"/>
            </a:pPr>
            <a:endParaRPr lang="vi-VN" sz="2200" dirty="0"/>
          </a:p>
        </p:txBody>
      </p:sp>
      <p:pic>
        <p:nvPicPr>
          <p:cNvPr id="9" name="Picture 8"/>
          <p:cNvPicPr>
            <a:picLocks noChangeAspect="1"/>
          </p:cNvPicPr>
          <p:nvPr/>
        </p:nvPicPr>
        <p:blipFill>
          <a:blip r:embed="rId3"/>
          <a:stretch>
            <a:fillRect/>
          </a:stretch>
        </p:blipFill>
        <p:spPr>
          <a:xfrm>
            <a:off x="470314" y="2590800"/>
            <a:ext cx="7482016" cy="533400"/>
          </a:xfrm>
          <a:prstGeom prst="rect">
            <a:avLst/>
          </a:prstGeom>
        </p:spPr>
      </p:pic>
      <p:pic>
        <p:nvPicPr>
          <p:cNvPr id="3" name="Picture 2"/>
          <p:cNvPicPr>
            <a:picLocks noChangeAspect="1"/>
          </p:cNvPicPr>
          <p:nvPr/>
        </p:nvPicPr>
        <p:blipFill>
          <a:blip r:embed="rId4"/>
          <a:stretch>
            <a:fillRect/>
          </a:stretch>
        </p:blipFill>
        <p:spPr>
          <a:xfrm>
            <a:off x="460375" y="3655932"/>
            <a:ext cx="7903370" cy="718488"/>
          </a:xfrm>
          <a:prstGeom prst="rect">
            <a:avLst/>
          </a:prstGeom>
        </p:spPr>
      </p:pic>
      <p:pic>
        <p:nvPicPr>
          <p:cNvPr id="4" name="Picture 3"/>
          <p:cNvPicPr>
            <a:picLocks noChangeAspect="1"/>
          </p:cNvPicPr>
          <p:nvPr/>
        </p:nvPicPr>
        <p:blipFill>
          <a:blip r:embed="rId5"/>
          <a:stretch>
            <a:fillRect/>
          </a:stretch>
        </p:blipFill>
        <p:spPr>
          <a:xfrm>
            <a:off x="493505" y="4891232"/>
            <a:ext cx="8225222" cy="595168"/>
          </a:xfrm>
          <a:prstGeom prst="rect">
            <a:avLst/>
          </a:prstGeom>
        </p:spPr>
      </p:pic>
    </p:spTree>
    <p:extLst>
      <p:ext uri="{BB962C8B-B14F-4D97-AF65-F5344CB8AC3E}">
        <p14:creationId xmlns:p14="http://schemas.microsoft.com/office/powerpoint/2010/main" val="3197401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a:t>
            </a:r>
            <a:r>
              <a:rPr lang="en-US" dirty="0" smtClean="0"/>
              <a:t>Post </a:t>
            </a:r>
            <a:r>
              <a:rPr lang="en-US" dirty="0"/>
              <a:t>Request</a:t>
            </a:r>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vi-VN" sz="2200" b="1" dirty="0" smtClean="0"/>
              <a:t>Chuẩn </a:t>
            </a:r>
            <a:r>
              <a:rPr lang="vi-VN" sz="2200" b="1" dirty="0"/>
              <a:t>bị phía </a:t>
            </a:r>
            <a:r>
              <a:rPr lang="en-US" sz="2200" b="1" dirty="0" smtClean="0"/>
              <a:t>Client Android</a:t>
            </a:r>
            <a:r>
              <a:rPr lang="en-US" sz="2200" dirty="0" smtClean="0"/>
              <a:t>:</a:t>
            </a:r>
          </a:p>
          <a:p>
            <a:pPr marL="0" indent="0">
              <a:spcBef>
                <a:spcPts val="1800"/>
              </a:spcBef>
              <a:buNone/>
            </a:pPr>
            <a:r>
              <a:rPr lang="en-US" sz="2000" dirty="0" smtClean="0"/>
              <a:t>5</a:t>
            </a:r>
            <a:r>
              <a:rPr lang="vi-VN" sz="2000" dirty="0" smtClean="0"/>
              <a:t>. Tạo </a:t>
            </a:r>
            <a:r>
              <a:rPr lang="vi-VN" sz="2000" dirty="0"/>
              <a:t>project mới tên </a:t>
            </a:r>
            <a:r>
              <a:rPr lang="vi-VN" sz="2000" dirty="0" smtClean="0"/>
              <a:t>http</a:t>
            </a:r>
            <a:r>
              <a:rPr lang="en-US" sz="2000" dirty="0" smtClean="0"/>
              <a:t>Post</a:t>
            </a:r>
            <a:r>
              <a:rPr lang="vi-VN" sz="2000" dirty="0" smtClean="0"/>
              <a:t> </a:t>
            </a:r>
            <a:endParaRPr lang="en-US" sz="2000" dirty="0" smtClean="0"/>
          </a:p>
          <a:p>
            <a:pPr marL="457200" indent="-457200">
              <a:spcBef>
                <a:spcPts val="1800"/>
              </a:spcBef>
              <a:buAutoNum type="arabicPeriod"/>
            </a:pPr>
            <a:endParaRPr lang="vi-VN" sz="2200" dirty="0"/>
          </a:p>
        </p:txBody>
      </p:sp>
      <p:grpSp>
        <p:nvGrpSpPr>
          <p:cNvPr id="8" name="Group 7"/>
          <p:cNvGrpSpPr/>
          <p:nvPr/>
        </p:nvGrpSpPr>
        <p:grpSpPr>
          <a:xfrm>
            <a:off x="685800" y="2209800"/>
            <a:ext cx="7772400" cy="3200400"/>
            <a:chOff x="1285875" y="2790825"/>
            <a:chExt cx="6572250" cy="2105025"/>
          </a:xfrm>
        </p:grpSpPr>
        <p:pic>
          <p:nvPicPr>
            <p:cNvPr id="2" name="Picture 1"/>
            <p:cNvPicPr>
              <a:picLocks noChangeAspect="1"/>
            </p:cNvPicPr>
            <p:nvPr/>
          </p:nvPicPr>
          <p:blipFill>
            <a:blip r:embed="rId3"/>
            <a:stretch>
              <a:fillRect/>
            </a:stretch>
          </p:blipFill>
          <p:spPr>
            <a:xfrm>
              <a:off x="1285875" y="2790825"/>
              <a:ext cx="6572250" cy="1276350"/>
            </a:xfrm>
            <a:prstGeom prst="rect">
              <a:avLst/>
            </a:prstGeom>
          </p:spPr>
        </p:pic>
        <p:pic>
          <p:nvPicPr>
            <p:cNvPr id="6" name="Picture 5"/>
            <p:cNvPicPr>
              <a:picLocks noChangeAspect="1"/>
            </p:cNvPicPr>
            <p:nvPr/>
          </p:nvPicPr>
          <p:blipFill>
            <a:blip r:embed="rId4"/>
            <a:stretch>
              <a:fillRect/>
            </a:stretch>
          </p:blipFill>
          <p:spPr>
            <a:xfrm>
              <a:off x="1290637" y="4038600"/>
              <a:ext cx="6562725" cy="857250"/>
            </a:xfrm>
            <a:prstGeom prst="rect">
              <a:avLst/>
            </a:prstGeom>
          </p:spPr>
        </p:pic>
      </p:grpSp>
    </p:spTree>
    <p:extLst>
      <p:ext uri="{BB962C8B-B14F-4D97-AF65-F5344CB8AC3E}">
        <p14:creationId xmlns:p14="http://schemas.microsoft.com/office/powerpoint/2010/main" val="2970157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1497526" cy="369332"/>
          </a:xfrm>
          <a:prstGeom prst="rect">
            <a:avLst/>
          </a:prstGeom>
          <a:noFill/>
        </p:spPr>
        <p:txBody>
          <a:bodyPr wrap="none" rtlCol="0">
            <a:spAutoFit/>
          </a:bodyPr>
          <a:lstStyle/>
          <a:p>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POST</a:t>
            </a:r>
            <a:endParaRPr lang="en-US" dirty="0">
              <a:solidFill>
                <a:schemeClr val="bg1"/>
              </a:solidFill>
            </a:endParaRPr>
          </a:p>
        </p:txBody>
      </p:sp>
    </p:spTree>
    <p:extLst>
      <p:ext uri="{BB962C8B-B14F-4D97-AF65-F5344CB8AC3E}">
        <p14:creationId xmlns:p14="http://schemas.microsoft.com/office/powerpoint/2010/main" val="2872604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a:t>HttpUrlConnection</a:t>
            </a:r>
            <a:endParaRPr lang="en-US" dirty="0"/>
          </a:p>
        </p:txBody>
      </p:sp>
      <p:sp>
        <p:nvSpPr>
          <p:cNvPr id="8" name="Content Placeholder 1"/>
          <p:cNvSpPr>
            <a:spLocks noGrp="1"/>
          </p:cNvSpPr>
          <p:nvPr>
            <p:ph idx="1"/>
          </p:nvPr>
        </p:nvSpPr>
        <p:spPr>
          <a:xfrm>
            <a:off x="1" y="1066800"/>
            <a:ext cx="9144000" cy="5257800"/>
          </a:xfrm>
        </p:spPr>
        <p:txBody>
          <a:bodyPr>
            <a:noAutofit/>
          </a:bodyPr>
          <a:lstStyle/>
          <a:p>
            <a:pPr marL="0" indent="0">
              <a:spcBef>
                <a:spcPts val="1800"/>
              </a:spcBef>
              <a:buNone/>
            </a:pPr>
            <a:r>
              <a:rPr lang="en-US" sz="2200" dirty="0"/>
              <a:t>1. </a:t>
            </a:r>
            <a:r>
              <a:rPr lang="en-US" sz="2200" dirty="0" err="1"/>
              <a:t>Tạo</a:t>
            </a:r>
            <a:r>
              <a:rPr lang="en-US" sz="2200" dirty="0"/>
              <a:t> </a:t>
            </a:r>
            <a:r>
              <a:rPr lang="en-US" sz="2200" dirty="0" err="1"/>
              <a:t>ra</a:t>
            </a:r>
            <a:r>
              <a:rPr lang="en-US" sz="2200" dirty="0"/>
              <a:t> </a:t>
            </a:r>
            <a:r>
              <a:rPr lang="en-US" sz="2200" dirty="0" err="1"/>
              <a:t>kết</a:t>
            </a:r>
            <a:r>
              <a:rPr lang="en-US" sz="2200" dirty="0"/>
              <a:t> </a:t>
            </a:r>
            <a:r>
              <a:rPr lang="en-US" sz="2200" dirty="0" err="1"/>
              <a:t>nối</a:t>
            </a:r>
            <a:r>
              <a:rPr lang="en-US" sz="2200" dirty="0"/>
              <a:t> </a:t>
            </a:r>
            <a:r>
              <a:rPr lang="en-US" sz="2200" dirty="0" err="1"/>
              <a:t>từ</a:t>
            </a:r>
            <a:r>
              <a:rPr lang="en-US" sz="2200" dirty="0"/>
              <a:t> URL</a:t>
            </a:r>
          </a:p>
          <a:p>
            <a:pPr marL="0" indent="0">
              <a:spcBef>
                <a:spcPts val="1800"/>
              </a:spcBef>
              <a:buNone/>
            </a:pPr>
            <a:r>
              <a:rPr lang="en-US" sz="2200" b="1" dirty="0">
                <a:solidFill>
                  <a:srgbClr val="0000FF"/>
                </a:solidFill>
              </a:rPr>
              <a:t>URL </a:t>
            </a:r>
            <a:r>
              <a:rPr lang="en-US" sz="2200" b="1" dirty="0" err="1">
                <a:solidFill>
                  <a:srgbClr val="0000FF"/>
                </a:solidFill>
              </a:rPr>
              <a:t>url</a:t>
            </a:r>
            <a:r>
              <a:rPr lang="en-US" sz="2200" b="1" dirty="0">
                <a:solidFill>
                  <a:srgbClr val="0000FF"/>
                </a:solidFill>
              </a:rPr>
              <a:t> = new URL("http://…");</a:t>
            </a:r>
          </a:p>
          <a:p>
            <a:pPr marL="0" indent="0">
              <a:spcBef>
                <a:spcPts val="1800"/>
              </a:spcBef>
              <a:buNone/>
            </a:pPr>
            <a:r>
              <a:rPr lang="en-US" sz="1800" b="1" dirty="0" err="1">
                <a:solidFill>
                  <a:srgbClr val="0000FF"/>
                </a:solidFill>
              </a:rPr>
              <a:t>HttpURLConnection</a:t>
            </a:r>
            <a:r>
              <a:rPr lang="en-US" sz="1800" b="1" dirty="0">
                <a:solidFill>
                  <a:srgbClr val="0000FF"/>
                </a:solidFill>
              </a:rPr>
              <a:t> </a:t>
            </a:r>
            <a:r>
              <a:rPr lang="en-US" sz="1800" b="1" dirty="0" err="1">
                <a:solidFill>
                  <a:srgbClr val="0000FF"/>
                </a:solidFill>
              </a:rPr>
              <a:t>urlConnection</a:t>
            </a:r>
            <a:r>
              <a:rPr lang="en-US" sz="1800" b="1" dirty="0">
                <a:solidFill>
                  <a:srgbClr val="0000FF"/>
                </a:solidFill>
              </a:rPr>
              <a:t> </a:t>
            </a:r>
            <a:r>
              <a:rPr lang="en-US" sz="1800" b="1" dirty="0" smtClean="0">
                <a:solidFill>
                  <a:srgbClr val="0000FF"/>
                </a:solidFill>
              </a:rPr>
              <a:t>= (</a:t>
            </a:r>
            <a:r>
              <a:rPr lang="en-US" sz="1800" b="1" dirty="0" err="1">
                <a:solidFill>
                  <a:srgbClr val="0000FF"/>
                </a:solidFill>
              </a:rPr>
              <a:t>HttpURLConnection</a:t>
            </a:r>
            <a:r>
              <a:rPr lang="en-US" sz="1800" b="1" dirty="0">
                <a:solidFill>
                  <a:srgbClr val="0000FF"/>
                </a:solidFill>
              </a:rPr>
              <a:t>)</a:t>
            </a:r>
            <a:r>
              <a:rPr lang="en-US" sz="1800" b="1" dirty="0" err="1">
                <a:solidFill>
                  <a:srgbClr val="0000FF"/>
                </a:solidFill>
              </a:rPr>
              <a:t>url.openConnection</a:t>
            </a:r>
            <a:r>
              <a:rPr lang="en-US" sz="1800" b="1" dirty="0">
                <a:solidFill>
                  <a:srgbClr val="0000FF"/>
                </a:solidFill>
              </a:rPr>
              <a:t>();</a:t>
            </a:r>
            <a:endParaRPr lang="en-US" sz="1800" b="1" dirty="0" smtClean="0">
              <a:solidFill>
                <a:srgbClr val="0000FF"/>
              </a:solidFill>
            </a:endParaRPr>
          </a:p>
          <a:p>
            <a:pPr marL="0" indent="0">
              <a:spcBef>
                <a:spcPts val="1800"/>
              </a:spcBef>
              <a:buNone/>
            </a:pPr>
            <a:r>
              <a:rPr lang="en-US" sz="2200" dirty="0"/>
              <a:t>2</a:t>
            </a:r>
            <a:r>
              <a:rPr lang="en-US" sz="2200" dirty="0" smtClean="0"/>
              <a:t>. </a:t>
            </a:r>
            <a:r>
              <a:rPr lang="en-US" sz="2200" dirty="0" err="1" smtClean="0"/>
              <a:t>Đọc</a:t>
            </a:r>
            <a:r>
              <a:rPr lang="en-US" sz="2200" dirty="0" smtClean="0"/>
              <a:t> </a:t>
            </a:r>
            <a:r>
              <a:rPr lang="en-US" sz="2200" dirty="0" err="1" smtClean="0"/>
              <a:t>dữ</a:t>
            </a:r>
            <a:r>
              <a:rPr lang="en-US" sz="2200" dirty="0" smtClean="0"/>
              <a:t> </a:t>
            </a:r>
            <a:r>
              <a:rPr lang="en-US" sz="2200" dirty="0" err="1" smtClean="0"/>
              <a:t>liệu</a:t>
            </a:r>
            <a:endParaRPr lang="en-US" sz="2200" dirty="0" smtClean="0"/>
          </a:p>
          <a:p>
            <a:pPr marL="0" indent="0">
              <a:spcBef>
                <a:spcPts val="1800"/>
              </a:spcBef>
              <a:buNone/>
            </a:pPr>
            <a:r>
              <a:rPr lang="en-US" sz="2200" b="1" dirty="0" err="1">
                <a:solidFill>
                  <a:srgbClr val="0000FF"/>
                </a:solidFill>
              </a:rPr>
              <a:t>BufferedReader</a:t>
            </a:r>
            <a:r>
              <a:rPr lang="en-US" sz="2200" b="1" dirty="0">
                <a:solidFill>
                  <a:srgbClr val="0000FF"/>
                </a:solidFill>
              </a:rPr>
              <a:t> in </a:t>
            </a:r>
            <a:r>
              <a:rPr lang="en-US" sz="2200" b="1" dirty="0" smtClean="0">
                <a:solidFill>
                  <a:srgbClr val="0000FF"/>
                </a:solidFill>
              </a:rPr>
              <a:t>= new </a:t>
            </a:r>
            <a:r>
              <a:rPr lang="en-US" sz="2200" b="1" dirty="0" err="1">
                <a:solidFill>
                  <a:srgbClr val="0000FF"/>
                </a:solidFill>
              </a:rPr>
              <a:t>BufferedReader</a:t>
            </a:r>
            <a:r>
              <a:rPr lang="en-US" sz="2200" b="1" dirty="0" smtClean="0">
                <a:solidFill>
                  <a:srgbClr val="0000FF"/>
                </a:solidFill>
              </a:rPr>
              <a:t>(</a:t>
            </a:r>
          </a:p>
          <a:p>
            <a:pPr marL="0" indent="0">
              <a:spcBef>
                <a:spcPts val="1800"/>
              </a:spcBef>
              <a:buNone/>
            </a:pPr>
            <a:r>
              <a:rPr lang="en-US" sz="2200" b="1" dirty="0" smtClean="0">
                <a:solidFill>
                  <a:srgbClr val="0000FF"/>
                </a:solidFill>
              </a:rPr>
              <a:t>new    </a:t>
            </a:r>
            <a:r>
              <a:rPr lang="en-US" sz="2200" b="1" dirty="0" err="1" smtClean="0">
                <a:solidFill>
                  <a:srgbClr val="0000FF"/>
                </a:solidFill>
              </a:rPr>
              <a:t>InputStreamReader</a:t>
            </a:r>
            <a:r>
              <a:rPr lang="en-US" sz="2200" b="1" dirty="0" smtClean="0">
                <a:solidFill>
                  <a:srgbClr val="0000FF"/>
                </a:solidFill>
              </a:rPr>
              <a:t>(</a:t>
            </a:r>
            <a:r>
              <a:rPr lang="en-US" sz="2200" b="1" dirty="0" err="1" smtClean="0">
                <a:solidFill>
                  <a:srgbClr val="0000FF"/>
                </a:solidFill>
              </a:rPr>
              <a:t>urlConnection.getInputStream</a:t>
            </a:r>
            <a:r>
              <a:rPr lang="en-US" sz="2200" b="1" dirty="0" smtClean="0">
                <a:solidFill>
                  <a:srgbClr val="0000FF"/>
                </a:solidFill>
              </a:rPr>
              <a:t>()));</a:t>
            </a:r>
          </a:p>
          <a:p>
            <a:pPr marL="0" indent="0">
              <a:spcBef>
                <a:spcPts val="1800"/>
              </a:spcBef>
              <a:buNone/>
            </a:pPr>
            <a:r>
              <a:rPr lang="en-US" sz="2200" b="1" dirty="0" smtClean="0">
                <a:solidFill>
                  <a:srgbClr val="0000FF"/>
                </a:solidFill>
              </a:rPr>
              <a:t>while </a:t>
            </a:r>
            <a:r>
              <a:rPr lang="en-US" sz="2200" b="1" dirty="0">
                <a:solidFill>
                  <a:srgbClr val="0000FF"/>
                </a:solidFill>
              </a:rPr>
              <a:t>((line = </a:t>
            </a:r>
            <a:r>
              <a:rPr lang="en-US" sz="2200" b="1" dirty="0" err="1">
                <a:solidFill>
                  <a:srgbClr val="0000FF"/>
                </a:solidFill>
              </a:rPr>
              <a:t>in.readLine</a:t>
            </a:r>
            <a:r>
              <a:rPr lang="en-US" sz="2200" b="1" dirty="0">
                <a:solidFill>
                  <a:srgbClr val="0000FF"/>
                </a:solidFill>
              </a:rPr>
              <a:t>()) != null) </a:t>
            </a:r>
          </a:p>
          <a:p>
            <a:pPr marL="0" indent="0">
              <a:spcBef>
                <a:spcPts val="1800"/>
              </a:spcBef>
              <a:buNone/>
            </a:pPr>
            <a:r>
              <a:rPr lang="en-US" sz="2200" b="1" dirty="0">
                <a:solidFill>
                  <a:srgbClr val="0000FF"/>
                </a:solidFill>
              </a:rPr>
              <a:t>{</a:t>
            </a:r>
          </a:p>
          <a:p>
            <a:pPr marL="0" indent="0">
              <a:spcBef>
                <a:spcPts val="1800"/>
              </a:spcBef>
              <a:buNone/>
            </a:pPr>
            <a:r>
              <a:rPr lang="en-US" sz="2200" b="1" dirty="0" err="1">
                <a:solidFill>
                  <a:srgbClr val="0000FF"/>
                </a:solidFill>
              </a:rPr>
              <a:t>doSomethingWith</a:t>
            </a:r>
            <a:r>
              <a:rPr lang="en-US" sz="2200" b="1" dirty="0">
                <a:solidFill>
                  <a:srgbClr val="0000FF"/>
                </a:solidFill>
              </a:rPr>
              <a:t>(line);</a:t>
            </a:r>
          </a:p>
          <a:p>
            <a:pPr marL="0" indent="0">
              <a:spcBef>
                <a:spcPts val="1800"/>
              </a:spcBef>
              <a:buNone/>
            </a:pPr>
            <a:r>
              <a:rPr lang="en-US" sz="2200" b="1" dirty="0" smtClean="0">
                <a:solidFill>
                  <a:srgbClr val="0000FF"/>
                </a:solidFill>
              </a:rPr>
              <a:t>}</a:t>
            </a:r>
          </a:p>
        </p:txBody>
      </p:sp>
    </p:spTree>
    <p:extLst>
      <p:ext uri="{BB962C8B-B14F-4D97-AF65-F5344CB8AC3E}">
        <p14:creationId xmlns:p14="http://schemas.microsoft.com/office/powerpoint/2010/main" val="2740447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a:t>HttpUrlConnection</a:t>
            </a:r>
            <a:endParaRPr lang="en-US" dirty="0"/>
          </a:p>
        </p:txBody>
      </p:sp>
      <p:sp>
        <p:nvSpPr>
          <p:cNvPr id="8" name="Content Placeholder 1"/>
          <p:cNvSpPr>
            <a:spLocks noGrp="1"/>
          </p:cNvSpPr>
          <p:nvPr>
            <p:ph idx="1"/>
          </p:nvPr>
        </p:nvSpPr>
        <p:spPr>
          <a:xfrm>
            <a:off x="1" y="1600200"/>
            <a:ext cx="9144000" cy="4724400"/>
          </a:xfrm>
        </p:spPr>
        <p:txBody>
          <a:bodyPr>
            <a:normAutofit/>
          </a:bodyPr>
          <a:lstStyle/>
          <a:p>
            <a:pPr marL="0" indent="0">
              <a:spcBef>
                <a:spcPts val="1800"/>
              </a:spcBef>
              <a:buNone/>
            </a:pPr>
            <a:r>
              <a:rPr lang="vi-VN" dirty="0"/>
              <a:t>3.  Gọi các phương thức khác</a:t>
            </a:r>
          </a:p>
          <a:p>
            <a:pPr marL="0" indent="0">
              <a:spcBef>
                <a:spcPts val="1800"/>
              </a:spcBef>
              <a:buNone/>
            </a:pPr>
            <a:r>
              <a:rPr lang="en-US" sz="3200" b="1" dirty="0">
                <a:solidFill>
                  <a:srgbClr val="0000FF"/>
                </a:solidFill>
              </a:rPr>
              <a:t>Disconnect, </a:t>
            </a:r>
            <a:r>
              <a:rPr lang="en-US" sz="3200" b="1" dirty="0" err="1">
                <a:solidFill>
                  <a:srgbClr val="0000FF"/>
                </a:solidFill>
              </a:rPr>
              <a:t>getResponseCode</a:t>
            </a:r>
            <a:r>
              <a:rPr lang="en-US" sz="3200" b="1" dirty="0">
                <a:solidFill>
                  <a:srgbClr val="0000FF"/>
                </a:solidFill>
              </a:rPr>
              <a:t>, </a:t>
            </a:r>
            <a:r>
              <a:rPr lang="en-US" sz="3200" b="1" dirty="0" err="1">
                <a:solidFill>
                  <a:srgbClr val="0000FF"/>
                </a:solidFill>
              </a:rPr>
              <a:t>getHeadField</a:t>
            </a:r>
            <a:endParaRPr lang="en-US" sz="3200" b="1" dirty="0">
              <a:solidFill>
                <a:srgbClr val="0000FF"/>
              </a:solidFill>
            </a:endParaRPr>
          </a:p>
          <a:p>
            <a:pPr marL="0" indent="0">
              <a:spcBef>
                <a:spcPts val="1800"/>
              </a:spcBef>
              <a:buNone/>
            </a:pPr>
            <a:r>
              <a:rPr lang="en-US" sz="3200" b="1" dirty="0" err="1"/>
              <a:t>Gọi</a:t>
            </a:r>
            <a:r>
              <a:rPr lang="en-US" sz="3200" b="1" dirty="0"/>
              <a:t> disconnect </a:t>
            </a:r>
            <a:r>
              <a:rPr lang="en-US" sz="3200" b="1" dirty="0" err="1"/>
              <a:t>khi</a:t>
            </a:r>
            <a:r>
              <a:rPr lang="en-US" sz="3200" b="1" dirty="0"/>
              <a:t> </a:t>
            </a:r>
            <a:r>
              <a:rPr lang="en-US" sz="3200" b="1" dirty="0" err="1"/>
              <a:t>đã</a:t>
            </a:r>
            <a:r>
              <a:rPr lang="en-US" sz="3200" b="1" dirty="0"/>
              <a:t> </a:t>
            </a:r>
            <a:r>
              <a:rPr lang="en-US" sz="3200" b="1" dirty="0" err="1"/>
              <a:t>thực</a:t>
            </a:r>
            <a:r>
              <a:rPr lang="en-US" sz="3200" b="1" dirty="0"/>
              <a:t> </a:t>
            </a:r>
            <a:r>
              <a:rPr lang="en-US" sz="3200" b="1" dirty="0" err="1"/>
              <a:t>hiện</a:t>
            </a:r>
            <a:r>
              <a:rPr lang="en-US" sz="3200" b="1" dirty="0"/>
              <a:t> </a:t>
            </a:r>
            <a:r>
              <a:rPr lang="en-US" sz="3200" b="1" dirty="0" err="1"/>
              <a:t>xong</a:t>
            </a:r>
            <a:r>
              <a:rPr lang="en-US" sz="3200" b="1" dirty="0"/>
              <a:t> </a:t>
            </a:r>
            <a:r>
              <a:rPr lang="en-US" sz="3200" b="1" dirty="0" err="1" smtClean="0"/>
              <a:t>hết</a:t>
            </a:r>
            <a:endParaRPr lang="en-US" sz="3200" b="1" dirty="0" smtClean="0"/>
          </a:p>
          <a:p>
            <a:pPr marL="0" indent="0" algn="ctr">
              <a:spcBef>
                <a:spcPts val="1800"/>
              </a:spcBef>
              <a:buNone/>
            </a:pPr>
            <a:endParaRPr lang="en-US" sz="2400" b="1" dirty="0">
              <a:solidFill>
                <a:srgbClr val="0000FF"/>
              </a:solidFill>
            </a:endParaRPr>
          </a:p>
        </p:txBody>
      </p:sp>
    </p:spTree>
    <p:extLst>
      <p:ext uri="{BB962C8B-B14F-4D97-AF65-F5344CB8AC3E}">
        <p14:creationId xmlns:p14="http://schemas.microsoft.com/office/powerpoint/2010/main" val="1229362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a:t>HttpUrlConnection</a:t>
            </a:r>
            <a:endParaRPr lang="en-US" dirty="0"/>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en-US" sz="2400" b="1" dirty="0" err="1" smtClean="0">
                <a:solidFill>
                  <a:srgbClr val="FF0000"/>
                </a:solidFill>
              </a:rPr>
              <a:t>Triển</a:t>
            </a:r>
            <a:r>
              <a:rPr lang="en-US" sz="2400" b="1" dirty="0" smtClean="0">
                <a:solidFill>
                  <a:srgbClr val="FF0000"/>
                </a:solidFill>
              </a:rPr>
              <a:t> </a:t>
            </a:r>
            <a:r>
              <a:rPr lang="en-US" sz="2400" b="1" dirty="0" err="1" smtClean="0">
                <a:solidFill>
                  <a:srgbClr val="FF0000"/>
                </a:solidFill>
              </a:rPr>
              <a:t>khai</a:t>
            </a:r>
            <a:r>
              <a:rPr lang="en-US" sz="2400" b="1" dirty="0">
                <a:solidFill>
                  <a:srgbClr val="FF0000"/>
                </a:solidFill>
              </a:rPr>
              <a:t>:</a:t>
            </a:r>
            <a:endParaRPr lang="en-US" sz="2400" b="1" dirty="0" smtClean="0">
              <a:solidFill>
                <a:srgbClr val="FF0000"/>
              </a:solidFill>
            </a:endParaRPr>
          </a:p>
          <a:p>
            <a:pPr marL="0" indent="0">
              <a:spcBef>
                <a:spcPts val="1800"/>
              </a:spcBef>
              <a:buNone/>
            </a:pPr>
            <a:r>
              <a:rPr lang="vi-VN" sz="2200" b="1" dirty="0" smtClean="0"/>
              <a:t>Chuẩn </a:t>
            </a:r>
            <a:r>
              <a:rPr lang="vi-VN" sz="2200" b="1" dirty="0"/>
              <a:t>bị phía server </a:t>
            </a:r>
            <a:r>
              <a:rPr lang="en-US" sz="2200" b="1" dirty="0" smtClean="0"/>
              <a:t>(dung </a:t>
            </a:r>
            <a:r>
              <a:rPr lang="en-US" sz="2200" b="1" dirty="0" err="1" smtClean="0"/>
              <a:t>lại</a:t>
            </a:r>
            <a:r>
              <a:rPr lang="en-US" sz="2200" b="1" dirty="0" smtClean="0"/>
              <a:t> GET)</a:t>
            </a:r>
            <a:endParaRPr lang="vi-VN" sz="2200" dirty="0"/>
          </a:p>
        </p:txBody>
      </p:sp>
      <p:sp>
        <p:nvSpPr>
          <p:cNvPr id="9" name="Content Placeholder 1"/>
          <p:cNvSpPr txBox="1">
            <a:spLocks/>
          </p:cNvSpPr>
          <p:nvPr/>
        </p:nvSpPr>
        <p:spPr>
          <a:xfrm>
            <a:off x="155574" y="2209800"/>
            <a:ext cx="883602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Font typeface="Wingdings" pitchFamily="2" charset="2"/>
              <a:buNone/>
            </a:pPr>
            <a:r>
              <a:rPr lang="vi-VN" sz="2200" b="1" dirty="0" smtClean="0"/>
              <a:t>Chuẩn bị phía </a:t>
            </a:r>
            <a:r>
              <a:rPr lang="en-US" sz="2200" b="1" dirty="0" smtClean="0"/>
              <a:t>Client Android</a:t>
            </a:r>
            <a:r>
              <a:rPr lang="en-US" sz="2200" dirty="0" smtClean="0"/>
              <a:t>:</a:t>
            </a:r>
          </a:p>
          <a:p>
            <a:pPr marL="0" indent="0">
              <a:spcBef>
                <a:spcPts val="1800"/>
              </a:spcBef>
              <a:buFont typeface="Wingdings" pitchFamily="2" charset="2"/>
              <a:buNone/>
            </a:pPr>
            <a:r>
              <a:rPr lang="vi-VN" sz="2000" dirty="0" smtClean="0"/>
              <a:t>1. Tạo project mới tên http</a:t>
            </a:r>
            <a:r>
              <a:rPr lang="en-US" sz="2000" dirty="0" smtClean="0"/>
              <a:t>Post</a:t>
            </a:r>
            <a:r>
              <a:rPr lang="vi-VN" sz="2000" dirty="0" smtClean="0"/>
              <a:t> </a:t>
            </a:r>
            <a:endParaRPr lang="en-US" sz="2000" dirty="0" smtClean="0"/>
          </a:p>
          <a:p>
            <a:pPr marL="0" indent="0">
              <a:spcBef>
                <a:spcPts val="1800"/>
              </a:spcBef>
              <a:buFont typeface="Wingdings" pitchFamily="2" charset="2"/>
              <a:buNone/>
            </a:pPr>
            <a:r>
              <a:rPr lang="en-US" sz="2000" dirty="0" smtClean="0"/>
              <a:t>2. </a:t>
            </a:r>
            <a:r>
              <a:rPr lang="vi-VN" sz="2000" dirty="0" smtClean="0"/>
              <a:t>Vào mainfest cấp quyền</a:t>
            </a:r>
            <a:r>
              <a:rPr lang="en-US" sz="2000" dirty="0" smtClean="0"/>
              <a:t>:</a:t>
            </a:r>
          </a:p>
          <a:p>
            <a:pPr marL="0" indent="0">
              <a:spcBef>
                <a:spcPts val="1800"/>
              </a:spcBef>
              <a:buFont typeface="Wingdings" pitchFamily="2" charset="2"/>
              <a:buNone/>
            </a:pPr>
            <a:endParaRPr lang="en-US" sz="2000" dirty="0" smtClean="0"/>
          </a:p>
          <a:p>
            <a:pPr marL="0" indent="0">
              <a:spcBef>
                <a:spcPts val="1800"/>
              </a:spcBef>
              <a:buNone/>
            </a:pPr>
            <a:r>
              <a:rPr lang="en-US" sz="2000" dirty="0" smtClean="0"/>
              <a:t>3. T</a:t>
            </a:r>
            <a:r>
              <a:rPr lang="vi-VN" sz="2000" dirty="0" smtClean="0"/>
              <a:t>ạo </a:t>
            </a:r>
            <a:r>
              <a:rPr lang="vi-VN" sz="2000" dirty="0"/>
              <a:t>đối tượng HttpURLConnection và gọi openConnection</a:t>
            </a:r>
            <a:endParaRPr lang="en-US" sz="2000" dirty="0" smtClean="0"/>
          </a:p>
          <a:p>
            <a:pPr marL="0" indent="0">
              <a:spcBef>
                <a:spcPts val="1800"/>
              </a:spcBef>
              <a:buFont typeface="Wingdings" pitchFamily="2" charset="2"/>
              <a:buNone/>
            </a:pPr>
            <a:endParaRPr lang="en-US" sz="2000" dirty="0" smtClean="0"/>
          </a:p>
          <a:p>
            <a:pPr marL="457200" indent="-457200">
              <a:spcBef>
                <a:spcPts val="1800"/>
              </a:spcBef>
              <a:buFont typeface="Wingdings" pitchFamily="2" charset="2"/>
              <a:buAutoNum type="arabicPeriod"/>
            </a:pPr>
            <a:endParaRPr lang="vi-VN" sz="2200" dirty="0"/>
          </a:p>
        </p:txBody>
      </p:sp>
      <p:pic>
        <p:nvPicPr>
          <p:cNvPr id="10" name="Picture 9"/>
          <p:cNvPicPr>
            <a:picLocks noChangeAspect="1"/>
          </p:cNvPicPr>
          <p:nvPr/>
        </p:nvPicPr>
        <p:blipFill>
          <a:blip r:embed="rId3"/>
          <a:stretch>
            <a:fillRect/>
          </a:stretch>
        </p:blipFill>
        <p:spPr>
          <a:xfrm>
            <a:off x="470314" y="3733800"/>
            <a:ext cx="7482016" cy="533400"/>
          </a:xfrm>
          <a:prstGeom prst="rect">
            <a:avLst/>
          </a:prstGeom>
        </p:spPr>
      </p:pic>
      <p:pic>
        <p:nvPicPr>
          <p:cNvPr id="3" name="Picture 2"/>
          <p:cNvPicPr>
            <a:picLocks noChangeAspect="1"/>
          </p:cNvPicPr>
          <p:nvPr/>
        </p:nvPicPr>
        <p:blipFill>
          <a:blip r:embed="rId4"/>
          <a:stretch>
            <a:fillRect/>
          </a:stretch>
        </p:blipFill>
        <p:spPr>
          <a:xfrm>
            <a:off x="496817" y="4829175"/>
            <a:ext cx="8361701" cy="809625"/>
          </a:xfrm>
          <a:prstGeom prst="rect">
            <a:avLst/>
          </a:prstGeom>
        </p:spPr>
      </p:pic>
    </p:spTree>
    <p:extLst>
      <p:ext uri="{BB962C8B-B14F-4D97-AF65-F5344CB8AC3E}">
        <p14:creationId xmlns:p14="http://schemas.microsoft.com/office/powerpoint/2010/main" val="1951953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lvl="1"/>
            <a:r>
              <a:rPr lang="vi-VN" sz="3200" dirty="0" smtClean="0"/>
              <a:t>Tìm </a:t>
            </a:r>
            <a:r>
              <a:rPr lang="vi-VN" sz="3200" dirty="0"/>
              <a:t>hiểu kết nối HTTP giữa Client </a:t>
            </a:r>
            <a:r>
              <a:rPr lang="vi-VN" sz="3200" dirty="0" smtClean="0"/>
              <a:t>và </a:t>
            </a:r>
            <a:r>
              <a:rPr lang="vi-VN" sz="3200" dirty="0"/>
              <a:t>Server</a:t>
            </a:r>
          </a:p>
          <a:p>
            <a:pPr lvl="1"/>
            <a:r>
              <a:rPr lang="vi-VN" sz="3200" dirty="0" smtClean="0"/>
              <a:t>POST </a:t>
            </a:r>
            <a:r>
              <a:rPr lang="vi-VN" sz="3200" dirty="0"/>
              <a:t>và GET </a:t>
            </a:r>
          </a:p>
          <a:p>
            <a:pPr lvl="1"/>
            <a:r>
              <a:rPr lang="vi-VN" sz="3200" dirty="0" smtClean="0"/>
              <a:t>Triển </a:t>
            </a:r>
            <a:r>
              <a:rPr lang="vi-VN" sz="3200" dirty="0"/>
              <a:t>khai kết nối HTTP giữa Android và Server</a:t>
            </a:r>
            <a:endParaRPr lang="en-US" sz="3200" dirty="0"/>
          </a:p>
        </p:txBody>
      </p:sp>
    </p:spTree>
    <p:extLst>
      <p:ext uri="{BB962C8B-B14F-4D97-AF65-F5344CB8AC3E}">
        <p14:creationId xmlns:p14="http://schemas.microsoft.com/office/powerpoint/2010/main" val="895085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a:t>HttpUrlConnection</a:t>
            </a:r>
            <a:endParaRPr lang="en-US" dirty="0"/>
          </a:p>
        </p:txBody>
      </p:sp>
      <p:sp>
        <p:nvSpPr>
          <p:cNvPr id="9" name="Content Placeholder 1"/>
          <p:cNvSpPr txBox="1">
            <a:spLocks/>
          </p:cNvSpPr>
          <p:nvPr/>
        </p:nvSpPr>
        <p:spPr>
          <a:xfrm>
            <a:off x="155575" y="1104900"/>
            <a:ext cx="883602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Font typeface="Wingdings" pitchFamily="2" charset="2"/>
              <a:buNone/>
            </a:pPr>
            <a:r>
              <a:rPr lang="vi-VN" sz="2200" b="1" dirty="0" smtClean="0"/>
              <a:t>Chuẩn bị phía </a:t>
            </a:r>
            <a:r>
              <a:rPr lang="en-US" sz="2200" b="1" dirty="0" smtClean="0"/>
              <a:t>Client Android</a:t>
            </a:r>
            <a:r>
              <a:rPr lang="en-US" sz="2200" dirty="0" smtClean="0"/>
              <a:t>:</a:t>
            </a:r>
          </a:p>
          <a:p>
            <a:pPr marL="0" indent="0">
              <a:spcBef>
                <a:spcPts val="1800"/>
              </a:spcBef>
              <a:buNone/>
            </a:pPr>
            <a:r>
              <a:rPr lang="en-US" sz="2000" dirty="0"/>
              <a:t>4</a:t>
            </a:r>
            <a:r>
              <a:rPr lang="vi-VN" sz="2000" dirty="0"/>
              <a:t>. Đọc dữ liệu từng dòng vào </a:t>
            </a:r>
            <a:r>
              <a:rPr lang="en-US" sz="2000" dirty="0" err="1" smtClean="0"/>
              <a:t>dùng</a:t>
            </a:r>
            <a:r>
              <a:rPr lang="vi-VN" sz="2000" dirty="0" smtClean="0"/>
              <a:t> </a:t>
            </a:r>
            <a:r>
              <a:rPr lang="vi-VN" sz="2000" dirty="0"/>
              <a:t>BufferedReader và InputStreamReader</a:t>
            </a:r>
            <a:endParaRPr lang="en-US" sz="2000" dirty="0" smtClean="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r>
              <a:rPr lang="en-US" sz="2000" dirty="0" smtClean="0"/>
              <a:t>5. </a:t>
            </a:r>
            <a:r>
              <a:rPr lang="en-US" sz="2000" dirty="0" err="1" smtClean="0"/>
              <a:t>Đóng</a:t>
            </a:r>
            <a:r>
              <a:rPr lang="en-US" sz="2000" dirty="0" smtClean="0"/>
              <a:t> </a:t>
            </a:r>
            <a:r>
              <a:rPr lang="en-US" sz="2000" dirty="0" err="1" smtClean="0"/>
              <a:t>kết</a:t>
            </a:r>
            <a:r>
              <a:rPr lang="en-US" sz="2000" dirty="0" smtClean="0"/>
              <a:t> </a:t>
            </a:r>
            <a:r>
              <a:rPr lang="en-US" sz="2000" dirty="0" err="1" smtClean="0"/>
              <a:t>nối</a:t>
            </a:r>
            <a:r>
              <a:rPr lang="en-US" sz="2000" dirty="0" smtClean="0"/>
              <a:t>:</a:t>
            </a:r>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457200" indent="-457200">
              <a:spcBef>
                <a:spcPts val="1800"/>
              </a:spcBef>
              <a:buFont typeface="Wingdings" pitchFamily="2" charset="2"/>
              <a:buAutoNum type="arabicPeriod"/>
            </a:pPr>
            <a:endParaRPr lang="vi-VN" sz="2200" dirty="0"/>
          </a:p>
        </p:txBody>
      </p:sp>
      <p:pic>
        <p:nvPicPr>
          <p:cNvPr id="4" name="Picture 3"/>
          <p:cNvPicPr>
            <a:picLocks noChangeAspect="1"/>
          </p:cNvPicPr>
          <p:nvPr/>
        </p:nvPicPr>
        <p:blipFill>
          <a:blip r:embed="rId3"/>
          <a:stretch>
            <a:fillRect/>
          </a:stretch>
        </p:blipFill>
        <p:spPr>
          <a:xfrm>
            <a:off x="525651" y="2362200"/>
            <a:ext cx="8008749" cy="2057400"/>
          </a:xfrm>
          <a:prstGeom prst="rect">
            <a:avLst/>
          </a:prstGeom>
        </p:spPr>
      </p:pic>
      <p:pic>
        <p:nvPicPr>
          <p:cNvPr id="6" name="Picture 5"/>
          <p:cNvPicPr>
            <a:picLocks noChangeAspect="1"/>
          </p:cNvPicPr>
          <p:nvPr/>
        </p:nvPicPr>
        <p:blipFill>
          <a:blip r:embed="rId4"/>
          <a:stretch>
            <a:fillRect/>
          </a:stretch>
        </p:blipFill>
        <p:spPr>
          <a:xfrm>
            <a:off x="533400" y="5542251"/>
            <a:ext cx="8001000" cy="325149"/>
          </a:xfrm>
          <a:prstGeom prst="rect">
            <a:avLst/>
          </a:prstGeom>
        </p:spPr>
      </p:pic>
    </p:spTree>
    <p:extLst>
      <p:ext uri="{BB962C8B-B14F-4D97-AF65-F5344CB8AC3E}">
        <p14:creationId xmlns:p14="http://schemas.microsoft.com/office/powerpoint/2010/main" val="4241816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2895344" cy="369332"/>
          </a:xfrm>
          <a:prstGeom prst="rect">
            <a:avLst/>
          </a:prstGeom>
          <a:noFill/>
        </p:spPr>
        <p:txBody>
          <a:bodyPr wrap="none" rtlCol="0">
            <a:spAutoFit/>
          </a:bodyPr>
          <a:lstStyle/>
          <a:p>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vi-VN" dirty="0">
                <a:solidFill>
                  <a:schemeClr val="bg1"/>
                </a:solidFill>
              </a:rPr>
              <a:t>HttpUrlConnection</a:t>
            </a:r>
            <a:endParaRPr lang="en-US" dirty="0">
              <a:solidFill>
                <a:schemeClr val="bg1"/>
              </a:solidFill>
            </a:endParaRPr>
          </a:p>
        </p:txBody>
      </p:sp>
    </p:spTree>
    <p:extLst>
      <p:ext uri="{BB962C8B-B14F-4D97-AF65-F5344CB8AC3E}">
        <p14:creationId xmlns:p14="http://schemas.microsoft.com/office/powerpoint/2010/main" val="33579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752600" y="503238"/>
            <a:ext cx="7010400" cy="487362"/>
          </a:xfrm>
        </p:spPr>
        <p:txBody>
          <a:bodyPr/>
          <a:lstStyle/>
          <a:p>
            <a:r>
              <a:rPr lang="vi-VN" dirty="0"/>
              <a:t>Triển khai </a:t>
            </a:r>
            <a:r>
              <a:rPr lang="vi-VN" dirty="0" smtClean="0"/>
              <a:t>HTTP </a:t>
            </a:r>
            <a:r>
              <a:rPr lang="vi-VN" dirty="0"/>
              <a:t>giữa Android </a:t>
            </a:r>
            <a:r>
              <a:rPr lang="vi-VN" dirty="0" smtClean="0"/>
              <a:t>và</a:t>
            </a:r>
            <a:r>
              <a:rPr lang="en-US" dirty="0" smtClean="0"/>
              <a:t> </a:t>
            </a:r>
            <a:r>
              <a:rPr lang="vi-VN" dirty="0" smtClean="0"/>
              <a:t>Server</a:t>
            </a:r>
            <a:r>
              <a:rPr lang="en-US" dirty="0"/>
              <a:t/>
            </a:r>
            <a:br>
              <a:rPr lang="en-US" dirty="0"/>
            </a:br>
            <a:endParaRPr lang="en-US" dirty="0"/>
          </a:p>
        </p:txBody>
      </p:sp>
      <p:sp>
        <p:nvSpPr>
          <p:cNvPr id="7" name="Content Placeholder 1"/>
          <p:cNvSpPr>
            <a:spLocks noGrp="1"/>
          </p:cNvSpPr>
          <p:nvPr>
            <p:ph idx="1"/>
          </p:nvPr>
        </p:nvSpPr>
        <p:spPr>
          <a:xfrm>
            <a:off x="1" y="1066800"/>
            <a:ext cx="9144000" cy="5257800"/>
          </a:xfrm>
        </p:spPr>
        <p:txBody>
          <a:bodyPr>
            <a:normAutofit/>
          </a:bodyPr>
          <a:lstStyle/>
          <a:p>
            <a:pPr marL="0" indent="0">
              <a:spcBef>
                <a:spcPts val="1800"/>
              </a:spcBef>
              <a:buNone/>
            </a:pPr>
            <a:r>
              <a:rPr lang="vi-VN" sz="2400" dirty="0"/>
              <a:t>1. </a:t>
            </a:r>
            <a:r>
              <a:rPr lang="vi-VN" sz="2400" dirty="0" smtClean="0"/>
              <a:t>Nâng </a:t>
            </a:r>
            <a:r>
              <a:rPr lang="vi-VN" sz="2400" dirty="0"/>
              <a:t>cấp lên phiên bản android cao thì sẽ bị lỗi </a:t>
            </a:r>
            <a:r>
              <a:rPr lang="vi-VN" sz="2400" dirty="0" smtClean="0"/>
              <a:t>NetworkOnMainThreadException</a:t>
            </a:r>
            <a:endParaRPr lang="vi-VN" sz="2400" dirty="0"/>
          </a:p>
          <a:p>
            <a:pPr marL="0" indent="0">
              <a:spcBef>
                <a:spcPts val="1800"/>
              </a:spcBef>
              <a:buNone/>
            </a:pPr>
            <a:r>
              <a:rPr lang="en-US" sz="2400" dirty="0" smtClean="0"/>
              <a:t>2. </a:t>
            </a:r>
            <a:r>
              <a:rPr lang="vi-VN" sz="2400" dirty="0" smtClean="0"/>
              <a:t>Phải </a:t>
            </a:r>
            <a:r>
              <a:rPr lang="vi-VN" sz="2400" dirty="0"/>
              <a:t>cập nhật lại </a:t>
            </a:r>
            <a:r>
              <a:rPr lang="vi-VN" sz="2400" dirty="0" smtClean="0"/>
              <a:t>giao </a:t>
            </a:r>
            <a:r>
              <a:rPr lang="vi-VN" sz="2400" dirty="0"/>
              <a:t>diện khi có dữ liệu từ </a:t>
            </a:r>
            <a:r>
              <a:rPr lang="en-US" sz="2400" dirty="0" err="1" smtClean="0"/>
              <a:t>mạng</a:t>
            </a:r>
            <a:r>
              <a:rPr lang="en-US" sz="2400" dirty="0" smtClean="0"/>
              <a:t> </a:t>
            </a:r>
            <a:r>
              <a:rPr lang="vi-VN" sz="2400" dirty="0" smtClean="0"/>
              <a:t>được </a:t>
            </a:r>
            <a:r>
              <a:rPr lang="vi-VN" sz="2400" dirty="0"/>
              <a:t>trả về</a:t>
            </a:r>
            <a:r>
              <a:rPr lang="vi-VN" sz="2400" dirty="0" smtClean="0"/>
              <a:t>.</a:t>
            </a:r>
            <a:endParaRPr lang="en-US" sz="2400" dirty="0" smtClean="0"/>
          </a:p>
          <a:p>
            <a:pPr marL="0" indent="0">
              <a:spcBef>
                <a:spcPts val="1800"/>
              </a:spcBef>
              <a:buNone/>
            </a:pPr>
            <a:endParaRPr lang="en-US" sz="2400" dirty="0" smtClean="0"/>
          </a:p>
          <a:p>
            <a:pPr marL="0" indent="0">
              <a:spcBef>
                <a:spcPts val="1800"/>
              </a:spcBef>
              <a:buNone/>
            </a:pPr>
            <a:r>
              <a:rPr lang="en-US" b="1" dirty="0" err="1" smtClean="0">
                <a:solidFill>
                  <a:srgbClr val="FF0000"/>
                </a:solidFill>
              </a:rPr>
              <a:t>Giải</a:t>
            </a:r>
            <a:r>
              <a:rPr lang="en-US" b="1" dirty="0" smtClean="0">
                <a:solidFill>
                  <a:srgbClr val="FF0000"/>
                </a:solidFill>
              </a:rPr>
              <a:t> </a:t>
            </a:r>
            <a:r>
              <a:rPr lang="en-US" b="1" dirty="0" err="1" smtClean="0">
                <a:solidFill>
                  <a:srgbClr val="FF0000"/>
                </a:solidFill>
              </a:rPr>
              <a:t>quyết</a:t>
            </a:r>
            <a:r>
              <a:rPr lang="en-US" b="1" dirty="0" smtClean="0">
                <a:solidFill>
                  <a:srgbClr val="FF0000"/>
                </a:solidFill>
              </a:rPr>
              <a:t>:</a:t>
            </a:r>
          </a:p>
          <a:p>
            <a:pPr marL="0" indent="0">
              <a:spcBef>
                <a:spcPts val="1800"/>
              </a:spcBef>
              <a:buNone/>
            </a:pPr>
            <a:r>
              <a:rPr lang="en-US" sz="2400" dirty="0" smtClean="0"/>
              <a:t>1. D</a:t>
            </a:r>
            <a:r>
              <a:rPr lang="vi-VN" sz="2400" dirty="0" smtClean="0"/>
              <a:t>o </a:t>
            </a:r>
            <a:r>
              <a:rPr lang="vi-VN" sz="2400" dirty="0"/>
              <a:t>các phiên bản cao thì việc kết nối đến network sẽ bắt lỗi không cho đặt nó trong Thread chính, phải tạo thread riêng cho các tác vụ đụng đến network để đảm bảo an toàn cho chương trình</a:t>
            </a:r>
            <a:r>
              <a:rPr lang="vi-VN" sz="2400" dirty="0" smtClean="0"/>
              <a:t>.</a:t>
            </a:r>
            <a:endParaRPr lang="en-US" sz="2400" dirty="0" smtClean="0"/>
          </a:p>
          <a:p>
            <a:pPr marL="0" indent="0">
              <a:spcBef>
                <a:spcPts val="1800"/>
              </a:spcBef>
              <a:buNone/>
            </a:pPr>
            <a:r>
              <a:rPr lang="en-US" sz="2400" dirty="0"/>
              <a:t>2. </a:t>
            </a:r>
            <a:r>
              <a:rPr lang="en-US" sz="2400" dirty="0" err="1" smtClean="0"/>
              <a:t>Dùng</a:t>
            </a:r>
            <a:r>
              <a:rPr lang="en-US" sz="2400" dirty="0" smtClean="0"/>
              <a:t> </a:t>
            </a:r>
            <a:r>
              <a:rPr lang="en-US" sz="2400" dirty="0" err="1"/>
              <a:t>AsyncTask</a:t>
            </a:r>
            <a:endParaRPr lang="en-US" sz="2400" dirty="0"/>
          </a:p>
        </p:txBody>
      </p:sp>
    </p:spTree>
    <p:extLst>
      <p:ext uri="{BB962C8B-B14F-4D97-AF65-F5344CB8AC3E}">
        <p14:creationId xmlns:p14="http://schemas.microsoft.com/office/powerpoint/2010/main" val="22032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1000"/>
                                        <p:tgtEl>
                                          <p:spTgt spid="7">
                                            <p:txEl>
                                              <p:pRg st="5" end="5"/>
                                            </p:txEl>
                                          </p:spTgt>
                                        </p:tgtEl>
                                      </p:cBhvr>
                                    </p:animEffect>
                                    <p:anim calcmode="lin" valueType="num">
                                      <p:cBhvr>
                                        <p:cTn id="1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752600" y="503238"/>
            <a:ext cx="7010400" cy="487362"/>
          </a:xfrm>
        </p:spPr>
        <p:txBody>
          <a:bodyPr/>
          <a:lstStyle/>
          <a:p>
            <a:r>
              <a:rPr lang="vi-VN" dirty="0"/>
              <a:t>Triển khai </a:t>
            </a:r>
            <a:r>
              <a:rPr lang="vi-VN" dirty="0" smtClean="0"/>
              <a:t>HTTP </a:t>
            </a:r>
            <a:r>
              <a:rPr lang="vi-VN" dirty="0"/>
              <a:t>giữa Android </a:t>
            </a:r>
            <a:r>
              <a:rPr lang="vi-VN" dirty="0" smtClean="0"/>
              <a:t>và</a:t>
            </a:r>
            <a:r>
              <a:rPr lang="en-US" dirty="0" smtClean="0"/>
              <a:t> </a:t>
            </a:r>
            <a:r>
              <a:rPr lang="vi-VN" dirty="0" smtClean="0"/>
              <a:t>Server</a:t>
            </a:r>
            <a:r>
              <a:rPr lang="en-US" dirty="0"/>
              <a:t/>
            </a:r>
            <a:br>
              <a:rPr lang="en-US" dirty="0"/>
            </a:br>
            <a:endParaRPr lang="en-US" dirty="0"/>
          </a:p>
        </p:txBody>
      </p:sp>
      <p:sp>
        <p:nvSpPr>
          <p:cNvPr id="12" name="Content Placeholder 1"/>
          <p:cNvSpPr txBox="1">
            <a:spLocks/>
          </p:cNvSpPr>
          <p:nvPr/>
        </p:nvSpPr>
        <p:spPr>
          <a:xfrm>
            <a:off x="155575" y="1104900"/>
            <a:ext cx="883602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sz="2200" b="1" dirty="0" err="1" smtClean="0"/>
              <a:t>Sử</a:t>
            </a:r>
            <a:r>
              <a:rPr lang="en-US" sz="2200" b="1" dirty="0" smtClean="0"/>
              <a:t> </a:t>
            </a:r>
            <a:r>
              <a:rPr lang="en-US" sz="2200" b="1" dirty="0" err="1" smtClean="0"/>
              <a:t>dụng</a:t>
            </a:r>
            <a:r>
              <a:rPr lang="en-US" sz="2200" b="1" dirty="0"/>
              <a:t> </a:t>
            </a:r>
            <a:r>
              <a:rPr lang="en-US" sz="2200" b="1" dirty="0" err="1" smtClean="0"/>
              <a:t>AsyncTask</a:t>
            </a:r>
            <a:r>
              <a:rPr lang="en-US" sz="2200" dirty="0" smtClean="0"/>
              <a:t>:</a:t>
            </a:r>
          </a:p>
          <a:p>
            <a:pPr marL="0" indent="0">
              <a:spcBef>
                <a:spcPts val="1800"/>
              </a:spcBef>
              <a:buNone/>
            </a:pPr>
            <a:endParaRPr lang="en-US" sz="2200" dirty="0" smtClean="0"/>
          </a:p>
          <a:p>
            <a:pPr marL="0" indent="0">
              <a:spcBef>
                <a:spcPts val="1800"/>
              </a:spcBef>
              <a:buNone/>
            </a:pPr>
            <a:r>
              <a:rPr lang="en-US" sz="2000" b="1" dirty="0" err="1" smtClean="0">
                <a:solidFill>
                  <a:srgbClr val="FF0000"/>
                </a:solidFill>
              </a:rPr>
              <a:t>Tạo</a:t>
            </a:r>
            <a:r>
              <a:rPr lang="en-US" sz="2000" b="1" dirty="0" smtClean="0">
                <a:solidFill>
                  <a:srgbClr val="FF0000"/>
                </a:solidFill>
              </a:rPr>
              <a:t> file java </a:t>
            </a:r>
            <a:r>
              <a:rPr lang="en-US" sz="2000" b="1" dirty="0" err="1" smtClean="0">
                <a:solidFill>
                  <a:srgbClr val="FF0000"/>
                </a:solidFill>
              </a:rPr>
              <a:t>BackgroundTask_GET</a:t>
            </a:r>
            <a:r>
              <a:rPr lang="en-US" sz="2000" b="1" dirty="0" smtClean="0">
                <a:solidFill>
                  <a:srgbClr val="FF0000"/>
                </a:solidFill>
              </a:rPr>
              <a:t> </a:t>
            </a:r>
            <a:r>
              <a:rPr lang="en-US" sz="2000" b="1" dirty="0" err="1" smtClean="0">
                <a:solidFill>
                  <a:srgbClr val="FF0000"/>
                </a:solidFill>
              </a:rPr>
              <a:t>kế</a:t>
            </a:r>
            <a:r>
              <a:rPr lang="en-US" sz="2000" b="1" dirty="0" smtClean="0">
                <a:solidFill>
                  <a:srgbClr val="FF0000"/>
                </a:solidFill>
              </a:rPr>
              <a:t> </a:t>
            </a:r>
            <a:r>
              <a:rPr lang="en-US" sz="2000" b="1" dirty="0" err="1" smtClean="0">
                <a:solidFill>
                  <a:srgbClr val="FF0000"/>
                </a:solidFill>
              </a:rPr>
              <a:t>thừa</a:t>
            </a:r>
            <a:r>
              <a:rPr lang="en-US" sz="2000" b="1" dirty="0" smtClean="0">
                <a:solidFill>
                  <a:srgbClr val="FF0000"/>
                </a:solidFill>
              </a:rPr>
              <a:t> </a:t>
            </a:r>
            <a:r>
              <a:rPr lang="en-US" sz="2000" b="1" dirty="0" err="1" smtClean="0">
                <a:solidFill>
                  <a:srgbClr val="FF0000"/>
                </a:solidFill>
              </a:rPr>
              <a:t>AsyncTask</a:t>
            </a:r>
            <a:r>
              <a:rPr lang="en-US" sz="2000" b="1" dirty="0" smtClean="0">
                <a:solidFill>
                  <a:srgbClr val="FF0000"/>
                </a:solidFill>
              </a:rPr>
              <a:t>:</a:t>
            </a:r>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457200" indent="-457200">
              <a:spcBef>
                <a:spcPts val="1800"/>
              </a:spcBef>
              <a:buFont typeface="Wingdings" pitchFamily="2" charset="2"/>
              <a:buAutoNum type="arabicPeriod"/>
            </a:pPr>
            <a:endParaRPr lang="vi-VN" sz="2200" dirty="0"/>
          </a:p>
        </p:txBody>
      </p:sp>
      <p:grpSp>
        <p:nvGrpSpPr>
          <p:cNvPr id="8" name="Group 7"/>
          <p:cNvGrpSpPr/>
          <p:nvPr/>
        </p:nvGrpSpPr>
        <p:grpSpPr>
          <a:xfrm>
            <a:off x="609600" y="2590800"/>
            <a:ext cx="8153400" cy="3962400"/>
            <a:chOff x="609600" y="2133600"/>
            <a:chExt cx="8382000" cy="4229099"/>
          </a:xfrm>
        </p:grpSpPr>
        <p:pic>
          <p:nvPicPr>
            <p:cNvPr id="13" name="Picture 12"/>
            <p:cNvPicPr/>
            <p:nvPr/>
          </p:nvPicPr>
          <p:blipFill rotWithShape="1">
            <a:blip r:embed="rId3"/>
            <a:srcRect r="4838"/>
            <a:stretch/>
          </p:blipFill>
          <p:spPr bwMode="auto">
            <a:xfrm>
              <a:off x="609600" y="2133600"/>
              <a:ext cx="6553200" cy="1981200"/>
            </a:xfrm>
            <a:prstGeom prst="rect">
              <a:avLst/>
            </a:prstGeom>
            <a:ln>
              <a:noFill/>
            </a:ln>
            <a:extLst>
              <a:ext uri="{53640926-AAD7-44D8-BBD7-CCE9431645EC}">
                <a14:shadowObscured xmlns:a14="http://schemas.microsoft.com/office/drawing/2010/main"/>
              </a:ext>
            </a:extLst>
          </p:spPr>
        </p:pic>
        <p:pic>
          <p:nvPicPr>
            <p:cNvPr id="14" name="Picture 13"/>
            <p:cNvPicPr/>
            <p:nvPr/>
          </p:nvPicPr>
          <p:blipFill>
            <a:blip r:embed="rId4"/>
            <a:stretch>
              <a:fillRect/>
            </a:stretch>
          </p:blipFill>
          <p:spPr>
            <a:xfrm>
              <a:off x="977900" y="4212534"/>
              <a:ext cx="8013700" cy="2150165"/>
            </a:xfrm>
            <a:prstGeom prst="rect">
              <a:avLst/>
            </a:prstGeom>
          </p:spPr>
        </p:pic>
      </p:grpSp>
      <p:pic>
        <p:nvPicPr>
          <p:cNvPr id="15" name="Picture 14"/>
          <p:cNvPicPr/>
          <p:nvPr/>
        </p:nvPicPr>
        <p:blipFill>
          <a:blip r:embed="rId5"/>
          <a:stretch>
            <a:fillRect/>
          </a:stretch>
        </p:blipFill>
        <p:spPr>
          <a:xfrm>
            <a:off x="609600" y="1534160"/>
            <a:ext cx="7848600" cy="675640"/>
          </a:xfrm>
          <a:prstGeom prst="rect">
            <a:avLst/>
          </a:prstGeom>
        </p:spPr>
      </p:pic>
    </p:spTree>
    <p:extLst>
      <p:ext uri="{BB962C8B-B14F-4D97-AF65-F5344CB8AC3E}">
        <p14:creationId xmlns:p14="http://schemas.microsoft.com/office/powerpoint/2010/main" val="2411030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752600" y="503238"/>
            <a:ext cx="7010400" cy="487362"/>
          </a:xfrm>
        </p:spPr>
        <p:txBody>
          <a:bodyPr/>
          <a:lstStyle/>
          <a:p>
            <a:r>
              <a:rPr lang="vi-VN" dirty="0"/>
              <a:t>Triển khai </a:t>
            </a:r>
            <a:r>
              <a:rPr lang="vi-VN" dirty="0" smtClean="0"/>
              <a:t>HTTP </a:t>
            </a:r>
            <a:r>
              <a:rPr lang="vi-VN" dirty="0"/>
              <a:t>giữa Android </a:t>
            </a:r>
            <a:r>
              <a:rPr lang="vi-VN" dirty="0" smtClean="0"/>
              <a:t>và</a:t>
            </a:r>
            <a:r>
              <a:rPr lang="en-US" dirty="0" smtClean="0"/>
              <a:t> </a:t>
            </a:r>
            <a:r>
              <a:rPr lang="vi-VN" dirty="0" smtClean="0"/>
              <a:t>Server</a:t>
            </a:r>
            <a:r>
              <a:rPr lang="en-US" dirty="0"/>
              <a:t/>
            </a:r>
            <a:br>
              <a:rPr lang="en-US" dirty="0"/>
            </a:br>
            <a:endParaRPr lang="en-US" dirty="0"/>
          </a:p>
        </p:txBody>
      </p:sp>
      <p:sp>
        <p:nvSpPr>
          <p:cNvPr id="12" name="Content Placeholder 1"/>
          <p:cNvSpPr txBox="1">
            <a:spLocks/>
          </p:cNvSpPr>
          <p:nvPr/>
        </p:nvSpPr>
        <p:spPr>
          <a:xfrm>
            <a:off x="155575" y="1104900"/>
            <a:ext cx="883602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buFont typeface="Wingdings" panose="05000000000000000000" pitchFamily="2" charset="2"/>
              <a:buChar char="ü"/>
            </a:pPr>
            <a:r>
              <a:rPr lang="en-US" sz="2000" dirty="0" err="1"/>
              <a:t>Viết</a:t>
            </a:r>
            <a:r>
              <a:rPr lang="en-US" sz="2000" dirty="0"/>
              <a:t> code </a:t>
            </a:r>
            <a:r>
              <a:rPr lang="en-US" sz="2000" dirty="0" err="1"/>
              <a:t>hiển</a:t>
            </a:r>
            <a:r>
              <a:rPr lang="en-US" sz="2000" dirty="0"/>
              <a:t> </a:t>
            </a:r>
            <a:r>
              <a:rPr lang="en-US" sz="2000" dirty="0" err="1"/>
              <a:t>thị</a:t>
            </a:r>
            <a:r>
              <a:rPr lang="en-US" sz="2000" dirty="0"/>
              <a:t> </a:t>
            </a:r>
            <a:r>
              <a:rPr lang="en-US" sz="2000" dirty="0" err="1"/>
              <a:t>ProgressDialog</a:t>
            </a:r>
            <a:r>
              <a:rPr lang="en-US" sz="2000" dirty="0"/>
              <a:t> </a:t>
            </a:r>
            <a:r>
              <a:rPr lang="en-US" sz="2000" dirty="0" err="1"/>
              <a:t>chờ</a:t>
            </a:r>
            <a:r>
              <a:rPr lang="en-US" sz="2000" dirty="0"/>
              <a:t> </a:t>
            </a:r>
            <a:r>
              <a:rPr lang="en-US" sz="2000" dirty="0" err="1"/>
              <a:t>trong</a:t>
            </a:r>
            <a:r>
              <a:rPr lang="en-US" sz="2000" dirty="0"/>
              <a:t> </a:t>
            </a:r>
            <a:r>
              <a:rPr lang="en-US" sz="2000" dirty="0" err="1"/>
              <a:t>hàm</a:t>
            </a:r>
            <a:r>
              <a:rPr lang="en-US" sz="2000" dirty="0"/>
              <a:t> </a:t>
            </a:r>
            <a:r>
              <a:rPr lang="en-US" sz="2000" dirty="0" err="1"/>
              <a:t>onPreExecute</a:t>
            </a:r>
            <a:r>
              <a:rPr lang="en-US" sz="2000" dirty="0" smtClean="0"/>
              <a:t>:</a:t>
            </a:r>
          </a:p>
          <a:p>
            <a:pPr>
              <a:spcBef>
                <a:spcPts val="1800"/>
              </a:spcBef>
              <a:buFont typeface="Wingdings" panose="05000000000000000000" pitchFamily="2" charset="2"/>
              <a:buChar char="ü"/>
            </a:pPr>
            <a:endParaRPr lang="en-US" sz="2000" dirty="0"/>
          </a:p>
          <a:p>
            <a:pPr>
              <a:spcBef>
                <a:spcPts val="1800"/>
              </a:spcBef>
              <a:buFont typeface="Wingdings" panose="05000000000000000000" pitchFamily="2" charset="2"/>
              <a:buChar char="ü"/>
            </a:pPr>
            <a:endParaRPr lang="en-US" sz="2000" dirty="0" smtClean="0"/>
          </a:p>
          <a:p>
            <a:pPr>
              <a:spcBef>
                <a:spcPts val="1800"/>
              </a:spcBef>
              <a:buFont typeface="Wingdings" panose="05000000000000000000" pitchFamily="2" charset="2"/>
              <a:buChar char="ü"/>
            </a:pPr>
            <a:endParaRPr lang="en-US" sz="2000" dirty="0"/>
          </a:p>
          <a:p>
            <a:pPr>
              <a:spcBef>
                <a:spcPts val="1800"/>
              </a:spcBef>
              <a:buFont typeface="Wingdings" panose="05000000000000000000" pitchFamily="2" charset="2"/>
              <a:buChar char="ü"/>
            </a:pPr>
            <a:r>
              <a:rPr lang="fr-FR" sz="2000" dirty="0" smtClean="0"/>
              <a:t>Code </a:t>
            </a:r>
            <a:r>
              <a:rPr lang="fr-FR" sz="2000" dirty="0" err="1"/>
              <a:t>gửi</a:t>
            </a:r>
            <a:r>
              <a:rPr lang="fr-FR" sz="2000" dirty="0"/>
              <a:t> </a:t>
            </a:r>
            <a:r>
              <a:rPr lang="fr-FR" sz="2000" dirty="0" err="1"/>
              <a:t>và</a:t>
            </a:r>
            <a:r>
              <a:rPr lang="fr-FR" sz="2000" dirty="0"/>
              <a:t> </a:t>
            </a:r>
            <a:r>
              <a:rPr lang="fr-FR" sz="2000" dirty="0" err="1"/>
              <a:t>nhận</a:t>
            </a:r>
            <a:r>
              <a:rPr lang="fr-FR" sz="2000" dirty="0"/>
              <a:t> </a:t>
            </a:r>
            <a:r>
              <a:rPr lang="fr-FR" sz="2000" dirty="0" err="1"/>
              <a:t>dữ</a:t>
            </a:r>
            <a:r>
              <a:rPr lang="fr-FR" sz="2000" dirty="0"/>
              <a:t> </a:t>
            </a:r>
            <a:r>
              <a:rPr lang="fr-FR" sz="2000" dirty="0" err="1"/>
              <a:t>liệu</a:t>
            </a:r>
            <a:r>
              <a:rPr lang="fr-FR" sz="2000" dirty="0"/>
              <a:t> </a:t>
            </a:r>
            <a:r>
              <a:rPr lang="fr-FR" sz="2000" dirty="0" err="1"/>
              <a:t>từ</a:t>
            </a:r>
            <a:r>
              <a:rPr lang="fr-FR" sz="2000" dirty="0"/>
              <a:t> server </a:t>
            </a:r>
            <a:r>
              <a:rPr lang="fr-FR" sz="2000" dirty="0" err="1"/>
              <a:t>trong</a:t>
            </a:r>
            <a:r>
              <a:rPr lang="fr-FR" sz="2000" dirty="0"/>
              <a:t> </a:t>
            </a:r>
            <a:r>
              <a:rPr lang="fr-FR" sz="2000" dirty="0" err="1"/>
              <a:t>hàm</a:t>
            </a:r>
            <a:r>
              <a:rPr lang="fr-FR" sz="2000" dirty="0"/>
              <a:t> </a:t>
            </a:r>
            <a:r>
              <a:rPr lang="fr-FR" sz="2000" dirty="0" err="1"/>
              <a:t>doInBackground</a:t>
            </a:r>
            <a:endParaRPr lang="en-US" sz="2000" dirty="0" smtClean="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457200" indent="-457200">
              <a:spcBef>
                <a:spcPts val="1800"/>
              </a:spcBef>
              <a:buFont typeface="Wingdings" pitchFamily="2" charset="2"/>
              <a:buAutoNum type="arabicPeriod"/>
            </a:pPr>
            <a:endParaRPr lang="vi-VN" sz="2200" dirty="0"/>
          </a:p>
        </p:txBody>
      </p:sp>
      <p:pic>
        <p:nvPicPr>
          <p:cNvPr id="8" name="Picture 7"/>
          <p:cNvPicPr/>
          <p:nvPr/>
        </p:nvPicPr>
        <p:blipFill rotWithShape="1">
          <a:blip r:embed="rId3"/>
          <a:srcRect b="11927"/>
          <a:stretch/>
        </p:blipFill>
        <p:spPr bwMode="auto">
          <a:xfrm>
            <a:off x="609600" y="1524000"/>
            <a:ext cx="4495800" cy="1676400"/>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4"/>
          <a:stretch>
            <a:fillRect/>
          </a:stretch>
        </p:blipFill>
        <p:spPr>
          <a:xfrm>
            <a:off x="457200" y="3657600"/>
            <a:ext cx="7315200" cy="3124200"/>
          </a:xfrm>
          <a:prstGeom prst="rect">
            <a:avLst/>
          </a:prstGeom>
        </p:spPr>
      </p:pic>
    </p:spTree>
    <p:extLst>
      <p:ext uri="{BB962C8B-B14F-4D97-AF65-F5344CB8AC3E}">
        <p14:creationId xmlns:p14="http://schemas.microsoft.com/office/powerpoint/2010/main" val="3841600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1752600" y="503238"/>
            <a:ext cx="7010400" cy="487362"/>
          </a:xfrm>
        </p:spPr>
        <p:txBody>
          <a:bodyPr/>
          <a:lstStyle/>
          <a:p>
            <a:r>
              <a:rPr lang="vi-VN" dirty="0"/>
              <a:t>Triển khai </a:t>
            </a:r>
            <a:r>
              <a:rPr lang="vi-VN" dirty="0" smtClean="0"/>
              <a:t>HTTP </a:t>
            </a:r>
            <a:r>
              <a:rPr lang="vi-VN" dirty="0"/>
              <a:t>giữa Android </a:t>
            </a:r>
            <a:r>
              <a:rPr lang="vi-VN" dirty="0" smtClean="0"/>
              <a:t>và</a:t>
            </a:r>
            <a:r>
              <a:rPr lang="en-US" dirty="0" smtClean="0"/>
              <a:t> </a:t>
            </a:r>
            <a:r>
              <a:rPr lang="vi-VN" dirty="0" smtClean="0"/>
              <a:t>Server</a:t>
            </a:r>
            <a:r>
              <a:rPr lang="en-US" dirty="0"/>
              <a:t/>
            </a:r>
            <a:br>
              <a:rPr lang="en-US" dirty="0"/>
            </a:br>
            <a:endParaRPr lang="en-US" dirty="0"/>
          </a:p>
        </p:txBody>
      </p:sp>
      <p:sp>
        <p:nvSpPr>
          <p:cNvPr id="12" name="Content Placeholder 1"/>
          <p:cNvSpPr txBox="1">
            <a:spLocks/>
          </p:cNvSpPr>
          <p:nvPr/>
        </p:nvSpPr>
        <p:spPr>
          <a:xfrm>
            <a:off x="155575" y="1104900"/>
            <a:ext cx="883602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buFont typeface="Wingdings" panose="05000000000000000000" pitchFamily="2" charset="2"/>
              <a:buChar char="ü"/>
            </a:pPr>
            <a:r>
              <a:rPr lang="en-US" sz="2000" dirty="0" err="1"/>
              <a:t>Viết</a:t>
            </a:r>
            <a:r>
              <a:rPr lang="en-US" sz="2000" dirty="0"/>
              <a:t> code </a:t>
            </a:r>
            <a:r>
              <a:rPr lang="en-US" sz="2000" dirty="0" err="1"/>
              <a:t>gán</a:t>
            </a:r>
            <a:r>
              <a:rPr lang="en-US" sz="2000" dirty="0"/>
              <a:t> </a:t>
            </a:r>
            <a:r>
              <a:rPr lang="en-US" sz="2000" dirty="0" err="1"/>
              <a:t>dữ</a:t>
            </a:r>
            <a:r>
              <a:rPr lang="en-US" sz="2000" dirty="0"/>
              <a:t> </a:t>
            </a:r>
            <a:r>
              <a:rPr lang="en-US" sz="2000" dirty="0" err="1"/>
              <a:t>liệu</a:t>
            </a:r>
            <a:r>
              <a:rPr lang="en-US" sz="2000" dirty="0"/>
              <a:t> </a:t>
            </a:r>
            <a:r>
              <a:rPr lang="en-US" sz="2000" dirty="0" err="1"/>
              <a:t>cho</a:t>
            </a:r>
            <a:r>
              <a:rPr lang="en-US" sz="2000" dirty="0"/>
              <a:t> </a:t>
            </a:r>
            <a:r>
              <a:rPr lang="en-US" sz="2000" dirty="0" err="1"/>
              <a:t>textview</a:t>
            </a:r>
            <a:r>
              <a:rPr lang="en-US" sz="2000" dirty="0" smtClean="0"/>
              <a:t>:</a:t>
            </a:r>
          </a:p>
          <a:p>
            <a:pPr>
              <a:spcBef>
                <a:spcPts val="1800"/>
              </a:spcBef>
              <a:buFont typeface="Wingdings" panose="05000000000000000000" pitchFamily="2" charset="2"/>
              <a:buChar char="ü"/>
            </a:pPr>
            <a:endParaRPr lang="en-US" sz="2000" dirty="0"/>
          </a:p>
          <a:p>
            <a:pPr>
              <a:spcBef>
                <a:spcPts val="1800"/>
              </a:spcBef>
              <a:buFont typeface="Wingdings" panose="05000000000000000000" pitchFamily="2" charset="2"/>
              <a:buChar char="ü"/>
            </a:pPr>
            <a:endParaRPr lang="en-US" sz="2000" dirty="0" smtClean="0"/>
          </a:p>
          <a:p>
            <a:pPr>
              <a:spcBef>
                <a:spcPts val="1800"/>
              </a:spcBef>
              <a:buFont typeface="Wingdings" panose="05000000000000000000" pitchFamily="2" charset="2"/>
              <a:buChar char="ü"/>
            </a:pPr>
            <a:endParaRPr lang="en-US" sz="2000" dirty="0"/>
          </a:p>
          <a:p>
            <a:pPr>
              <a:spcBef>
                <a:spcPts val="1800"/>
              </a:spcBef>
              <a:buFont typeface="Wingdings" panose="05000000000000000000" pitchFamily="2" charset="2"/>
              <a:buChar char="ü"/>
            </a:pPr>
            <a:r>
              <a:rPr lang="fr-FR" sz="2000" dirty="0" smtClean="0"/>
              <a:t>Code </a:t>
            </a:r>
            <a:r>
              <a:rPr lang="fr-FR" sz="2000" dirty="0" err="1" smtClean="0"/>
              <a:t>MainActivity.java</a:t>
            </a:r>
            <a:r>
              <a:rPr lang="fr-FR" sz="2000" dirty="0" smtClean="0"/>
              <a:t> </a:t>
            </a:r>
            <a:r>
              <a:rPr lang="fr-FR" sz="2000" dirty="0" err="1" smtClean="0"/>
              <a:t>cho</a:t>
            </a:r>
            <a:r>
              <a:rPr lang="fr-FR" sz="2000" dirty="0" smtClean="0"/>
              <a:t> </a:t>
            </a:r>
            <a:r>
              <a:rPr lang="fr-FR" sz="2000" dirty="0" err="1" smtClean="0"/>
              <a:t>nút</a:t>
            </a:r>
            <a:r>
              <a:rPr lang="fr-FR" sz="2000" dirty="0" smtClean="0"/>
              <a:t> </a:t>
            </a:r>
            <a:r>
              <a:rPr lang="fr-FR" sz="2000" dirty="0" err="1" smtClean="0"/>
              <a:t>send</a:t>
            </a:r>
            <a:r>
              <a:rPr lang="fr-FR" sz="2000" dirty="0" smtClean="0"/>
              <a:t>:</a:t>
            </a:r>
          </a:p>
          <a:p>
            <a:pPr>
              <a:spcBef>
                <a:spcPts val="1800"/>
              </a:spcBef>
              <a:buFont typeface="Wingdings" panose="05000000000000000000" pitchFamily="2" charset="2"/>
              <a:buChar char="ü"/>
            </a:pPr>
            <a:endParaRPr lang="en-US" sz="2000" dirty="0" smtClean="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0" indent="0">
              <a:spcBef>
                <a:spcPts val="1800"/>
              </a:spcBef>
              <a:buFont typeface="Wingdings" pitchFamily="2" charset="2"/>
              <a:buNone/>
            </a:pPr>
            <a:endParaRPr lang="en-US" sz="2000" dirty="0" smtClean="0"/>
          </a:p>
          <a:p>
            <a:pPr marL="457200" indent="-457200">
              <a:spcBef>
                <a:spcPts val="1800"/>
              </a:spcBef>
              <a:buFont typeface="Wingdings" pitchFamily="2" charset="2"/>
              <a:buAutoNum type="arabicPeriod"/>
            </a:pPr>
            <a:endParaRPr lang="vi-VN" sz="2200" dirty="0"/>
          </a:p>
        </p:txBody>
      </p:sp>
      <p:pic>
        <p:nvPicPr>
          <p:cNvPr id="10" name="Picture 9"/>
          <p:cNvPicPr/>
          <p:nvPr/>
        </p:nvPicPr>
        <p:blipFill>
          <a:blip r:embed="rId3"/>
          <a:stretch>
            <a:fillRect/>
          </a:stretch>
        </p:blipFill>
        <p:spPr>
          <a:xfrm>
            <a:off x="609600" y="1600200"/>
            <a:ext cx="3505200" cy="1600200"/>
          </a:xfrm>
          <a:prstGeom prst="rect">
            <a:avLst/>
          </a:prstGeom>
        </p:spPr>
      </p:pic>
      <p:pic>
        <p:nvPicPr>
          <p:cNvPr id="11" name="Picture 10"/>
          <p:cNvPicPr/>
          <p:nvPr/>
        </p:nvPicPr>
        <p:blipFill>
          <a:blip r:embed="rId4"/>
          <a:stretch>
            <a:fillRect/>
          </a:stretch>
        </p:blipFill>
        <p:spPr>
          <a:xfrm>
            <a:off x="589722" y="3713922"/>
            <a:ext cx="7716078" cy="2763078"/>
          </a:xfrm>
          <a:prstGeom prst="rect">
            <a:avLst/>
          </a:prstGeom>
        </p:spPr>
      </p:pic>
    </p:spTree>
    <p:extLst>
      <p:ext uri="{BB962C8B-B14F-4D97-AF65-F5344CB8AC3E}">
        <p14:creationId xmlns:p14="http://schemas.microsoft.com/office/powerpoint/2010/main" val="2819637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7" name="Content Placeholder 2"/>
          <p:cNvSpPr>
            <a:spLocks noGrp="1"/>
          </p:cNvSpPr>
          <p:nvPr>
            <p:ph idx="1"/>
          </p:nvPr>
        </p:nvSpPr>
        <p:spPr>
          <a:xfrm>
            <a:off x="457200" y="1143000"/>
            <a:ext cx="7391400" cy="4648200"/>
          </a:xfrm>
        </p:spPr>
        <p:txBody>
          <a:bodyPr>
            <a:normAutofit/>
          </a:bodyPr>
          <a:lstStyle/>
          <a:p>
            <a:pPr lvl="1"/>
            <a:r>
              <a:rPr lang="vi-VN" sz="3200" dirty="0" smtClean="0"/>
              <a:t>Tìm </a:t>
            </a:r>
            <a:r>
              <a:rPr lang="vi-VN" sz="3200" dirty="0"/>
              <a:t>hiểu kết nối HTTP giữa </a:t>
            </a:r>
            <a:r>
              <a:rPr lang="vi-VN" sz="3200" dirty="0" smtClean="0"/>
              <a:t>Client </a:t>
            </a:r>
            <a:r>
              <a:rPr lang="vi-VN" sz="3200" dirty="0"/>
              <a:t>và Server</a:t>
            </a:r>
          </a:p>
          <a:p>
            <a:pPr lvl="1"/>
            <a:r>
              <a:rPr lang="vi-VN" sz="3200" dirty="0" smtClean="0"/>
              <a:t>POST </a:t>
            </a:r>
            <a:r>
              <a:rPr lang="vi-VN" sz="3200" dirty="0"/>
              <a:t>và GET </a:t>
            </a:r>
          </a:p>
          <a:p>
            <a:pPr lvl="1"/>
            <a:r>
              <a:rPr lang="vi-VN" sz="3200" dirty="0" smtClean="0"/>
              <a:t>Triển </a:t>
            </a:r>
            <a:r>
              <a:rPr lang="vi-VN" sz="3200" dirty="0"/>
              <a:t>khai kết nối HTTP giữa Android và Server</a:t>
            </a:r>
            <a:endParaRPr lang="en-US" sz="3200"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en-US" dirty="0" smtClean="0"/>
              <a:t>K</a:t>
            </a:r>
            <a:r>
              <a:rPr lang="vi-VN" dirty="0" smtClean="0"/>
              <a:t>ết </a:t>
            </a:r>
            <a:r>
              <a:rPr lang="vi-VN" dirty="0"/>
              <a:t>nối HTTP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vi-VN" dirty="0"/>
              <a:t>Giao thức quen thuộc trên Internet theo mô hình client-server. </a:t>
            </a:r>
          </a:p>
          <a:p>
            <a:r>
              <a:rPr lang="vi-VN" dirty="0"/>
              <a:t>Một chương trình ở máy client (vd: trình duyệt) gởi một yêu cầu HTTP (HTTP </a:t>
            </a:r>
            <a:r>
              <a:rPr lang="vi-VN" dirty="0" smtClean="0"/>
              <a:t>Re) </a:t>
            </a:r>
            <a:r>
              <a:rPr lang="vi-VN" dirty="0" smtClean="0"/>
              <a:t>lên </a:t>
            </a:r>
            <a:r>
              <a:rPr lang="vi-VN" dirty="0"/>
              <a:t>máy server. Máy server sẽ thực hiện và gởi trả dữ </a:t>
            </a:r>
            <a:r>
              <a:rPr lang="vi-VN" dirty="0" smtClean="0"/>
              <a:t>liệu</a:t>
            </a:r>
            <a:r>
              <a:rPr lang="en-US" dirty="0" smtClean="0"/>
              <a:t> </a:t>
            </a:r>
            <a:r>
              <a:rPr lang="vi-VN" dirty="0"/>
              <a:t>(HTTP Response) </a:t>
            </a:r>
            <a:r>
              <a:rPr lang="vi-VN" dirty="0"/>
              <a:t>về cho máy client.</a:t>
            </a:r>
          </a:p>
          <a:p>
            <a:r>
              <a:rPr lang="vi-VN" dirty="0"/>
              <a:t>Đối tượng request sẽ chứa địa chỉ truy cập đến tài nguyên đồng thời gởi thêm tham số </a:t>
            </a:r>
            <a:r>
              <a:rPr lang="vi-VN" dirty="0" smtClean="0"/>
              <a:t>để</a:t>
            </a:r>
            <a:r>
              <a:rPr lang="en-US" dirty="0" smtClean="0"/>
              <a:t> </a:t>
            </a:r>
            <a:r>
              <a:rPr lang="vi-VN" dirty="0" smtClean="0"/>
              <a:t>xác </a:t>
            </a:r>
            <a:r>
              <a:rPr lang="vi-VN" dirty="0"/>
              <a:t>định tác vụ cần thực thi và loại dữ liệu cần lấy.</a:t>
            </a:r>
            <a:endParaRPr lang="en-US" dirty="0"/>
          </a:p>
        </p:txBody>
      </p:sp>
    </p:spTree>
    <p:extLst>
      <p:ext uri="{BB962C8B-B14F-4D97-AF65-F5344CB8AC3E}">
        <p14:creationId xmlns:p14="http://schemas.microsoft.com/office/powerpoint/2010/main" val="391208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en-US" dirty="0" smtClean="0"/>
              <a:t>GET &amp; POST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dirty="0" err="1" smtClean="0"/>
              <a:t>Kết</a:t>
            </a:r>
            <a:r>
              <a:rPr lang="en-US" dirty="0" smtClean="0"/>
              <a:t> </a:t>
            </a:r>
            <a:r>
              <a:rPr lang="en-US" dirty="0" err="1" smtClean="0"/>
              <a:t>nối</a:t>
            </a:r>
            <a:r>
              <a:rPr lang="en-US" dirty="0" smtClean="0"/>
              <a:t> HTTP </a:t>
            </a:r>
            <a:r>
              <a:rPr lang="en-US" dirty="0" err="1" smtClean="0"/>
              <a:t>có</a:t>
            </a:r>
            <a:r>
              <a:rPr lang="en-US" dirty="0" smtClean="0"/>
              <a:t> </a:t>
            </a:r>
            <a:r>
              <a:rPr lang="vi-VN" dirty="0" smtClean="0"/>
              <a:t>2 </a:t>
            </a:r>
            <a:r>
              <a:rPr lang="vi-VN" dirty="0"/>
              <a:t>dạng </a:t>
            </a:r>
            <a:r>
              <a:rPr lang="en-US" dirty="0" err="1" smtClean="0"/>
              <a:t>gửi</a:t>
            </a:r>
            <a:r>
              <a:rPr lang="en-US" dirty="0" smtClean="0"/>
              <a:t> </a:t>
            </a:r>
            <a:r>
              <a:rPr lang="en-US" dirty="0" err="1" smtClean="0"/>
              <a:t>dữ</a:t>
            </a:r>
            <a:r>
              <a:rPr lang="en-US" dirty="0" smtClean="0"/>
              <a:t> </a:t>
            </a:r>
            <a:r>
              <a:rPr lang="en-US" dirty="0" err="1" smtClean="0"/>
              <a:t>liệu</a:t>
            </a:r>
            <a:r>
              <a:rPr lang="vi-VN" dirty="0" smtClean="0"/>
              <a:t>là</a:t>
            </a:r>
            <a:r>
              <a:rPr lang="vi-VN" dirty="0"/>
              <a:t>: </a:t>
            </a:r>
          </a:p>
          <a:p>
            <a:pPr lvl="1">
              <a:buFont typeface="Arial" panose="020B0604020202020204" pitchFamily="34" charset="0"/>
              <a:buChar char="•"/>
            </a:pPr>
            <a:r>
              <a:rPr lang="vi-VN" dirty="0" smtClean="0"/>
              <a:t>POST</a:t>
            </a:r>
            <a:endParaRPr lang="vi-VN" dirty="0"/>
          </a:p>
          <a:p>
            <a:pPr lvl="1">
              <a:buFont typeface="Arial" panose="020B0604020202020204" pitchFamily="34" charset="0"/>
              <a:buChar char="•"/>
            </a:pPr>
            <a:r>
              <a:rPr lang="vi-VN" dirty="0" smtClean="0"/>
              <a:t>GET</a:t>
            </a:r>
            <a:endParaRPr lang="vi-VN" dirty="0"/>
          </a:p>
          <a:p>
            <a:r>
              <a:rPr lang="vi-VN" dirty="0" smtClean="0"/>
              <a:t>G</a:t>
            </a:r>
            <a:r>
              <a:rPr lang="en-US" dirty="0" smtClean="0"/>
              <a:t>ử</a:t>
            </a:r>
            <a:r>
              <a:rPr lang="vi-VN" dirty="0" smtClean="0"/>
              <a:t>i </a:t>
            </a:r>
            <a:r>
              <a:rPr lang="vi-VN" dirty="0"/>
              <a:t>theo kiểu GET các tham số sẽ kèm theo trên địa </a:t>
            </a:r>
            <a:r>
              <a:rPr lang="vi-VN" dirty="0" smtClean="0"/>
              <a:t>chỉ</a:t>
            </a:r>
            <a:r>
              <a:rPr lang="en-US" dirty="0" smtClean="0"/>
              <a:t>.</a:t>
            </a:r>
            <a:r>
              <a:rPr lang="vi-VN" dirty="0" smtClean="0"/>
              <a:t> </a:t>
            </a:r>
            <a:endParaRPr lang="en-US" dirty="0" smtClean="0"/>
          </a:p>
          <a:p>
            <a:r>
              <a:rPr lang="en-US" dirty="0" err="1" smtClean="0"/>
              <a:t>Gử</a:t>
            </a:r>
            <a:r>
              <a:rPr lang="vi-VN" dirty="0" smtClean="0"/>
              <a:t>i theo kiểu POST sẽ không kèm tham số trên địa chỉ</a:t>
            </a:r>
            <a:r>
              <a:rPr lang="en-US" dirty="0" smtClean="0"/>
              <a:t> </a:t>
            </a:r>
            <a:r>
              <a:rPr lang="en-US" dirty="0" err="1" smtClean="0"/>
              <a:t>mà</a:t>
            </a:r>
            <a:r>
              <a:rPr lang="en-US" dirty="0" smtClean="0"/>
              <a:t> </a:t>
            </a:r>
            <a:r>
              <a:rPr lang="en-US" dirty="0" err="1" smtClean="0"/>
              <a:t>thông</a:t>
            </a:r>
            <a:r>
              <a:rPr lang="en-US" dirty="0" smtClean="0"/>
              <a:t> qua </a:t>
            </a:r>
            <a:r>
              <a:rPr lang="en-US" dirty="0" err="1" smtClean="0"/>
              <a:t>phần</a:t>
            </a:r>
            <a:r>
              <a:rPr lang="en-US" dirty="0" smtClean="0"/>
              <a:t> </a:t>
            </a:r>
            <a:r>
              <a:rPr lang="en-US" dirty="0" err="1" smtClean="0"/>
              <a:t>thân</a:t>
            </a:r>
            <a:r>
              <a:rPr lang="en-US" dirty="0" smtClean="0"/>
              <a:t> html.</a:t>
            </a:r>
            <a:endParaRPr lang="vi-VN" dirty="0"/>
          </a:p>
          <a:p>
            <a:r>
              <a:rPr lang="vi-VN" dirty="0"/>
              <a:t>Server sẽ phân tích </a:t>
            </a:r>
            <a:r>
              <a:rPr lang="vi-VN" dirty="0" smtClean="0"/>
              <a:t>trong </a:t>
            </a:r>
            <a:r>
              <a:rPr lang="vi-VN"/>
              <a:t>HTTP </a:t>
            </a:r>
            <a:r>
              <a:rPr lang="vi-VN" smtClean="0"/>
              <a:t>Re</a:t>
            </a:r>
            <a:r>
              <a:rPr lang="en-US" smtClean="0"/>
              <a:t>quest</a:t>
            </a:r>
            <a:r>
              <a:rPr lang="vi-VN" dirty="0" smtClean="0"/>
              <a:t> </a:t>
            </a:r>
            <a:r>
              <a:rPr lang="vi-VN" dirty="0"/>
              <a:t>để biết client muốn gì rồi xử lý và trả về </a:t>
            </a:r>
            <a:r>
              <a:rPr lang="vi-VN" dirty="0" smtClean="0"/>
              <a:t>dữ</a:t>
            </a:r>
            <a:r>
              <a:rPr lang="en-US" dirty="0" smtClean="0"/>
              <a:t> </a:t>
            </a:r>
            <a:r>
              <a:rPr lang="vi-VN" dirty="0" smtClean="0"/>
              <a:t>liệu</a:t>
            </a:r>
            <a:r>
              <a:rPr lang="vi-VN" dirty="0"/>
              <a:t>. Client sẽ phân tích dữ liệu trả về để lấy thông tin cần thiết.</a:t>
            </a:r>
            <a:endParaRPr lang="en-US" dirty="0"/>
          </a:p>
        </p:txBody>
      </p:sp>
    </p:spTree>
    <p:extLst>
      <p:ext uri="{BB962C8B-B14F-4D97-AF65-F5344CB8AC3E}">
        <p14:creationId xmlns:p14="http://schemas.microsoft.com/office/powerpoint/2010/main" val="3116936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en-US" dirty="0" smtClean="0"/>
              <a:t>GET &amp; POST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buNone/>
            </a:pPr>
            <a:r>
              <a:rPr lang="en-US" sz="3200" b="1" dirty="0"/>
              <a:t>J</a:t>
            </a:r>
            <a:r>
              <a:rPr lang="vi-VN" sz="3200" b="1" dirty="0" smtClean="0"/>
              <a:t>ava </a:t>
            </a:r>
            <a:r>
              <a:rPr lang="vi-VN" sz="3200" b="1" dirty="0"/>
              <a:t>có 2 đối tượng dùng để xử lý </a:t>
            </a:r>
            <a:r>
              <a:rPr lang="en-US" sz="3200" b="1" dirty="0" smtClean="0"/>
              <a:t>HTTP:</a:t>
            </a:r>
            <a:r>
              <a:rPr lang="vi-VN" sz="3200" b="1" dirty="0" smtClean="0"/>
              <a:t> </a:t>
            </a:r>
            <a:endParaRPr lang="en-US" sz="3200" b="1" dirty="0" smtClean="0"/>
          </a:p>
          <a:p>
            <a:pPr>
              <a:spcBef>
                <a:spcPts val="2400"/>
              </a:spcBef>
              <a:buFont typeface="Wingdings" panose="05000000000000000000" pitchFamily="2" charset="2"/>
              <a:buChar char="v"/>
            </a:pPr>
            <a:r>
              <a:rPr lang="vi-VN" dirty="0" smtClean="0"/>
              <a:t>HttpUrlConnection </a:t>
            </a:r>
            <a:r>
              <a:rPr lang="vi-VN" dirty="0"/>
              <a:t>(thuộc </a:t>
            </a:r>
            <a:r>
              <a:rPr lang="en-US" dirty="0" smtClean="0"/>
              <a:t>S</a:t>
            </a:r>
            <a:r>
              <a:rPr lang="vi-VN" dirty="0" smtClean="0"/>
              <a:t>tands </a:t>
            </a:r>
            <a:r>
              <a:rPr lang="vi-VN" dirty="0"/>
              <a:t>Java </a:t>
            </a:r>
            <a:r>
              <a:rPr lang="vi-VN" dirty="0" smtClean="0"/>
              <a:t>SE</a:t>
            </a:r>
            <a:r>
              <a:rPr lang="en-US" dirty="0" smtClean="0"/>
              <a:t> </a:t>
            </a:r>
            <a:r>
              <a:rPr lang="vi-VN" dirty="0" smtClean="0"/>
              <a:t>API</a:t>
            </a:r>
            <a:r>
              <a:rPr lang="vi-VN" dirty="0"/>
              <a:t>) </a:t>
            </a:r>
            <a:endParaRPr lang="en-US" dirty="0" smtClean="0"/>
          </a:p>
          <a:p>
            <a:pPr>
              <a:spcBef>
                <a:spcPts val="2400"/>
              </a:spcBef>
              <a:buFont typeface="Wingdings" panose="05000000000000000000" pitchFamily="2" charset="2"/>
              <a:buChar char="v"/>
            </a:pPr>
            <a:r>
              <a:rPr lang="vi-VN" dirty="0" smtClean="0"/>
              <a:t>HttpClient </a:t>
            </a:r>
            <a:r>
              <a:rPr lang="vi-VN" dirty="0"/>
              <a:t>(Apache Common library</a:t>
            </a:r>
            <a:r>
              <a:rPr lang="vi-VN" dirty="0" smtClean="0"/>
              <a:t>)</a:t>
            </a:r>
            <a:endParaRPr lang="en-US" dirty="0"/>
          </a:p>
        </p:txBody>
      </p:sp>
    </p:spTree>
    <p:extLst>
      <p:ext uri="{BB962C8B-B14F-4D97-AF65-F5344CB8AC3E}">
        <p14:creationId xmlns:p14="http://schemas.microsoft.com/office/powerpoint/2010/main" val="4204396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a:t>HttpClient</a:t>
            </a:r>
            <a:endParaRPr lang="en-US" dirty="0"/>
          </a:p>
        </p:txBody>
      </p:sp>
      <p:sp>
        <p:nvSpPr>
          <p:cNvPr id="7" name="Content Placeholder 1"/>
          <p:cNvSpPr>
            <a:spLocks noGrp="1"/>
          </p:cNvSpPr>
          <p:nvPr>
            <p:ph idx="1"/>
          </p:nvPr>
        </p:nvSpPr>
        <p:spPr>
          <a:xfrm>
            <a:off x="457200" y="1066800"/>
            <a:ext cx="8229600" cy="5257800"/>
          </a:xfrm>
        </p:spPr>
        <p:txBody>
          <a:bodyPr/>
          <a:lstStyle/>
          <a:p>
            <a:pPr marL="0" indent="0">
              <a:buClrTx/>
              <a:buNone/>
            </a:pPr>
            <a:r>
              <a:rPr lang="vi-VN" dirty="0"/>
              <a:t>Dùng post hoặc get khác nhau </a:t>
            </a:r>
            <a:r>
              <a:rPr lang="en-US" dirty="0" err="1" smtClean="0"/>
              <a:t>nhưng</a:t>
            </a:r>
            <a:r>
              <a:rPr lang="vi-VN" dirty="0" smtClean="0"/>
              <a:t> </a:t>
            </a:r>
            <a:r>
              <a:rPr lang="vi-VN" dirty="0"/>
              <a:t>nhìn chung chúng có các bước tiến hành </a:t>
            </a:r>
            <a:r>
              <a:rPr lang="vi-VN" dirty="0" smtClean="0"/>
              <a:t>như sau</a:t>
            </a:r>
            <a:r>
              <a:rPr lang="en-US" dirty="0" smtClean="0"/>
              <a:t>:</a:t>
            </a:r>
          </a:p>
          <a:p>
            <a:pPr marL="0" indent="0">
              <a:buClrTx/>
              <a:buNone/>
            </a:pPr>
            <a:endParaRPr lang="en-US" dirty="0" smtClean="0"/>
          </a:p>
          <a:p>
            <a:pPr marL="514350" indent="-514350">
              <a:buClrTx/>
              <a:buFont typeface="+mj-lt"/>
              <a:buAutoNum type="arabicPeriod"/>
            </a:pPr>
            <a:r>
              <a:rPr lang="vi-VN" dirty="0"/>
              <a:t>Khởi tạo đối tượng HTTPClient </a:t>
            </a:r>
          </a:p>
          <a:p>
            <a:pPr marL="514350" indent="-514350">
              <a:spcBef>
                <a:spcPts val="1800"/>
              </a:spcBef>
              <a:buClrTx/>
              <a:buFont typeface="+mj-lt"/>
              <a:buAutoNum type="arabicPeriod"/>
            </a:pPr>
            <a:r>
              <a:rPr lang="vi-VN" dirty="0" smtClean="0"/>
              <a:t>Tạo </a:t>
            </a:r>
            <a:r>
              <a:rPr lang="vi-VN" dirty="0"/>
              <a:t>đối tượng HTTP (với post hoặc get). Đưa vào các tham số.</a:t>
            </a:r>
          </a:p>
          <a:p>
            <a:pPr marL="514350" indent="-514350">
              <a:spcBef>
                <a:spcPts val="1800"/>
              </a:spcBef>
              <a:buClrTx/>
              <a:buFont typeface="+mj-lt"/>
              <a:buAutoNum type="arabicPeriod"/>
            </a:pPr>
            <a:r>
              <a:rPr lang="vi-VN" dirty="0" smtClean="0"/>
              <a:t>Gởi </a:t>
            </a:r>
            <a:r>
              <a:rPr lang="vi-VN" dirty="0"/>
              <a:t>lên HTTP request lên server.</a:t>
            </a:r>
          </a:p>
          <a:p>
            <a:pPr marL="514350" indent="-514350">
              <a:spcBef>
                <a:spcPts val="1800"/>
              </a:spcBef>
              <a:buClrTx/>
              <a:buFont typeface="+mj-lt"/>
              <a:buAutoNum type="arabicPeriod"/>
            </a:pPr>
            <a:r>
              <a:rPr lang="vi-VN" dirty="0" smtClean="0"/>
              <a:t>Nhận </a:t>
            </a:r>
            <a:r>
              <a:rPr lang="vi-VN" dirty="0"/>
              <a:t>về HTTP response và phân tích để lấy thông tin.</a:t>
            </a:r>
            <a:endParaRPr lang="en-US" dirty="0"/>
          </a:p>
        </p:txBody>
      </p:sp>
    </p:spTree>
    <p:extLst>
      <p:ext uri="{BB962C8B-B14F-4D97-AF65-F5344CB8AC3E}">
        <p14:creationId xmlns:p14="http://schemas.microsoft.com/office/powerpoint/2010/main" val="2513655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Get Request</a:t>
            </a:r>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en-US" dirty="0" smtClean="0"/>
              <a:t>1. </a:t>
            </a:r>
            <a:r>
              <a:rPr lang="en-US" dirty="0" err="1" smtClean="0"/>
              <a:t>Tạo</a:t>
            </a:r>
            <a:r>
              <a:rPr lang="en-US" dirty="0" smtClean="0"/>
              <a:t> </a:t>
            </a:r>
            <a:r>
              <a:rPr lang="en-US" dirty="0"/>
              <a:t>default client</a:t>
            </a:r>
            <a:r>
              <a:rPr lang="en-US" dirty="0" smtClean="0"/>
              <a:t>.</a:t>
            </a:r>
          </a:p>
          <a:p>
            <a:pPr marL="0" indent="0" algn="ctr">
              <a:spcBef>
                <a:spcPts val="1800"/>
              </a:spcBef>
              <a:buNone/>
            </a:pPr>
            <a:r>
              <a:rPr lang="en-US" sz="2400" b="1" dirty="0" err="1">
                <a:solidFill>
                  <a:srgbClr val="0000FF"/>
                </a:solidFill>
              </a:rPr>
              <a:t>HttpClient</a:t>
            </a:r>
            <a:r>
              <a:rPr lang="en-US" sz="2400" b="1" dirty="0">
                <a:solidFill>
                  <a:srgbClr val="0000FF"/>
                </a:solidFill>
              </a:rPr>
              <a:t> client = new </a:t>
            </a:r>
            <a:r>
              <a:rPr lang="en-US" sz="2400" b="1" dirty="0" err="1">
                <a:solidFill>
                  <a:srgbClr val="0000FF"/>
                </a:solidFill>
              </a:rPr>
              <a:t>DefaultHttpClient</a:t>
            </a:r>
            <a:r>
              <a:rPr lang="en-US" sz="2400" b="1" dirty="0" smtClean="0">
                <a:solidFill>
                  <a:srgbClr val="0000FF"/>
                </a:solidFill>
              </a:rPr>
              <a:t>();</a:t>
            </a:r>
          </a:p>
          <a:p>
            <a:pPr marL="0" indent="0">
              <a:spcBef>
                <a:spcPts val="1800"/>
              </a:spcBef>
              <a:buNone/>
            </a:pPr>
            <a:r>
              <a:rPr lang="en-US" dirty="0" smtClean="0"/>
              <a:t>2. </a:t>
            </a:r>
            <a:r>
              <a:rPr lang="en-US" dirty="0" err="1" smtClean="0"/>
              <a:t>Tạo</a:t>
            </a:r>
            <a:r>
              <a:rPr lang="en-US" dirty="0" smtClean="0"/>
              <a:t> </a:t>
            </a:r>
            <a:r>
              <a:rPr lang="en-US" dirty="0" err="1"/>
              <a:t>HttpGet</a:t>
            </a:r>
            <a:r>
              <a:rPr lang="en-US" dirty="0"/>
              <a:t> </a:t>
            </a:r>
            <a:r>
              <a:rPr lang="en-US" dirty="0" err="1"/>
              <a:t>với</a:t>
            </a:r>
            <a:r>
              <a:rPr lang="en-US" dirty="0"/>
              <a:t> </a:t>
            </a:r>
            <a:r>
              <a:rPr lang="en-US" dirty="0" err="1"/>
              <a:t>địa</a:t>
            </a:r>
            <a:r>
              <a:rPr lang="en-US" dirty="0"/>
              <a:t> </a:t>
            </a:r>
            <a:r>
              <a:rPr lang="en-US" dirty="0" err="1"/>
              <a:t>chỉ</a:t>
            </a:r>
            <a:r>
              <a:rPr lang="en-US" dirty="0"/>
              <a:t>.</a:t>
            </a:r>
          </a:p>
          <a:p>
            <a:pPr marL="0" indent="0" algn="ctr">
              <a:spcBef>
                <a:spcPts val="1800"/>
              </a:spcBef>
              <a:buNone/>
            </a:pPr>
            <a:r>
              <a:rPr lang="en-US" sz="2400" b="1" dirty="0" err="1">
                <a:solidFill>
                  <a:srgbClr val="0000FF"/>
                </a:solidFill>
              </a:rPr>
              <a:t>HttpGet</a:t>
            </a:r>
            <a:r>
              <a:rPr lang="en-US" sz="2400" b="1" dirty="0">
                <a:solidFill>
                  <a:srgbClr val="0000FF"/>
                </a:solidFill>
              </a:rPr>
              <a:t> </a:t>
            </a:r>
            <a:r>
              <a:rPr lang="en-US" sz="2400" b="1" dirty="0" err="1">
                <a:solidFill>
                  <a:srgbClr val="0000FF"/>
                </a:solidFill>
              </a:rPr>
              <a:t>httpGet</a:t>
            </a:r>
            <a:r>
              <a:rPr lang="en-US" sz="2400" b="1" dirty="0">
                <a:solidFill>
                  <a:srgbClr val="0000FF"/>
                </a:solidFill>
              </a:rPr>
              <a:t> = new </a:t>
            </a:r>
            <a:r>
              <a:rPr lang="en-US" sz="2400" b="1" dirty="0" err="1">
                <a:solidFill>
                  <a:srgbClr val="0000FF"/>
                </a:solidFill>
              </a:rPr>
              <a:t>HttpGet</a:t>
            </a:r>
            <a:r>
              <a:rPr lang="en-US" sz="2400" b="1" dirty="0">
                <a:solidFill>
                  <a:srgbClr val="0000FF"/>
                </a:solidFill>
              </a:rPr>
              <a:t>(address);</a:t>
            </a:r>
          </a:p>
          <a:p>
            <a:pPr marL="0" indent="0">
              <a:spcBef>
                <a:spcPts val="1800"/>
              </a:spcBef>
              <a:buNone/>
            </a:pPr>
            <a:r>
              <a:rPr lang="en-US" dirty="0"/>
              <a:t>3. </a:t>
            </a:r>
            <a:r>
              <a:rPr lang="en-US" dirty="0" err="1" smtClean="0"/>
              <a:t>Tạo</a:t>
            </a:r>
            <a:r>
              <a:rPr lang="en-US" dirty="0" smtClean="0"/>
              <a:t> </a:t>
            </a:r>
            <a:r>
              <a:rPr lang="en-US" dirty="0"/>
              <a:t>String </a:t>
            </a:r>
            <a:r>
              <a:rPr lang="en-US" dirty="0" err="1"/>
              <a:t>ResponseHandler</a:t>
            </a:r>
            <a:endParaRPr lang="en-US" dirty="0"/>
          </a:p>
          <a:p>
            <a:pPr marL="0" indent="0" algn="ctr">
              <a:spcBef>
                <a:spcPts val="1800"/>
              </a:spcBef>
              <a:buNone/>
            </a:pPr>
            <a:r>
              <a:rPr lang="en-US" sz="2000" b="1" dirty="0" err="1">
                <a:solidFill>
                  <a:srgbClr val="0000FF"/>
                </a:solidFill>
              </a:rPr>
              <a:t>ResponseHandler</a:t>
            </a:r>
            <a:r>
              <a:rPr lang="en-US" sz="2000" b="1" dirty="0">
                <a:solidFill>
                  <a:srgbClr val="0000FF"/>
                </a:solidFill>
              </a:rPr>
              <a:t>&lt;String&gt; handler =</a:t>
            </a:r>
            <a:r>
              <a:rPr lang="en-US" sz="2000" b="1" dirty="0" smtClean="0">
                <a:solidFill>
                  <a:srgbClr val="0000FF"/>
                </a:solidFill>
              </a:rPr>
              <a:t>new </a:t>
            </a:r>
            <a:r>
              <a:rPr lang="en-US" sz="2000" b="1" dirty="0" err="1" smtClean="0">
                <a:solidFill>
                  <a:srgbClr val="0000FF"/>
                </a:solidFill>
              </a:rPr>
              <a:t>BasicResponseHandler</a:t>
            </a:r>
            <a:r>
              <a:rPr lang="en-US" sz="2000" b="1" dirty="0">
                <a:solidFill>
                  <a:srgbClr val="0000FF"/>
                </a:solidFill>
              </a:rPr>
              <a:t>();</a:t>
            </a:r>
          </a:p>
          <a:p>
            <a:pPr marL="0" indent="0">
              <a:spcBef>
                <a:spcPts val="1800"/>
              </a:spcBef>
              <a:buNone/>
            </a:pPr>
            <a:r>
              <a:rPr lang="en-US" dirty="0"/>
              <a:t>4. </a:t>
            </a:r>
            <a:r>
              <a:rPr lang="en-US" dirty="0" err="1" smtClean="0"/>
              <a:t>Gọi</a:t>
            </a:r>
            <a:r>
              <a:rPr lang="en-US" dirty="0" smtClean="0"/>
              <a:t> </a:t>
            </a:r>
            <a:r>
              <a:rPr lang="en-US" dirty="0" err="1"/>
              <a:t>client.execute</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nhận</a:t>
            </a:r>
            <a:r>
              <a:rPr lang="en-US" dirty="0"/>
              <a:t> </a:t>
            </a:r>
            <a:r>
              <a:rPr lang="en-US" dirty="0" err="1"/>
              <a:t>về</a:t>
            </a:r>
            <a:r>
              <a:rPr lang="en-US" dirty="0"/>
              <a:t> </a:t>
            </a:r>
            <a:r>
              <a:rPr lang="en-US" dirty="0" err="1"/>
              <a:t>kết</a:t>
            </a:r>
            <a:r>
              <a:rPr lang="en-US" dirty="0"/>
              <a:t> </a:t>
            </a:r>
            <a:r>
              <a:rPr lang="en-US" dirty="0" err="1"/>
              <a:t>quả</a:t>
            </a:r>
            <a:endParaRPr lang="en-US" dirty="0"/>
          </a:p>
          <a:p>
            <a:pPr marL="0" indent="0" algn="ctr">
              <a:spcBef>
                <a:spcPts val="1800"/>
              </a:spcBef>
              <a:buNone/>
            </a:pPr>
            <a:r>
              <a:rPr lang="en-US" sz="2400" b="1" dirty="0">
                <a:solidFill>
                  <a:srgbClr val="0000FF"/>
                </a:solidFill>
              </a:rPr>
              <a:t>String content = </a:t>
            </a:r>
            <a:r>
              <a:rPr lang="en-US" sz="2400" b="1" dirty="0" err="1">
                <a:solidFill>
                  <a:srgbClr val="0000FF"/>
                </a:solidFill>
              </a:rPr>
              <a:t>client.execute</a:t>
            </a:r>
            <a:r>
              <a:rPr lang="en-US" sz="2400" b="1" dirty="0">
                <a:solidFill>
                  <a:srgbClr val="0000FF"/>
                </a:solidFill>
              </a:rPr>
              <a:t>(</a:t>
            </a:r>
            <a:r>
              <a:rPr lang="en-US" sz="2400" b="1" dirty="0" err="1">
                <a:solidFill>
                  <a:srgbClr val="0000FF"/>
                </a:solidFill>
              </a:rPr>
              <a:t>httpGet</a:t>
            </a:r>
            <a:r>
              <a:rPr lang="en-US" sz="2400" b="1" dirty="0">
                <a:solidFill>
                  <a:srgbClr val="0000FF"/>
                </a:solidFill>
              </a:rPr>
              <a:t>, handler);</a:t>
            </a:r>
          </a:p>
        </p:txBody>
      </p:sp>
    </p:spTree>
    <p:extLst>
      <p:ext uri="{BB962C8B-B14F-4D97-AF65-F5344CB8AC3E}">
        <p14:creationId xmlns:p14="http://schemas.microsoft.com/office/powerpoint/2010/main" val="3397231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Get Request</a:t>
            </a:r>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en-US" sz="2400" b="1" dirty="0" err="1" smtClean="0">
                <a:solidFill>
                  <a:srgbClr val="FF0000"/>
                </a:solidFill>
              </a:rPr>
              <a:t>Triển</a:t>
            </a:r>
            <a:r>
              <a:rPr lang="en-US" sz="2400" b="1" dirty="0" smtClean="0">
                <a:solidFill>
                  <a:srgbClr val="FF0000"/>
                </a:solidFill>
              </a:rPr>
              <a:t> </a:t>
            </a:r>
            <a:r>
              <a:rPr lang="en-US" sz="2400" b="1" dirty="0" err="1" smtClean="0">
                <a:solidFill>
                  <a:srgbClr val="FF0000"/>
                </a:solidFill>
              </a:rPr>
              <a:t>khai</a:t>
            </a:r>
            <a:r>
              <a:rPr lang="en-US" sz="2400" b="1" dirty="0">
                <a:solidFill>
                  <a:srgbClr val="FF0000"/>
                </a:solidFill>
              </a:rPr>
              <a:t>:</a:t>
            </a:r>
            <a:endParaRPr lang="en-US" sz="2400" b="1" dirty="0" smtClean="0">
              <a:solidFill>
                <a:srgbClr val="FF0000"/>
              </a:solidFill>
            </a:endParaRPr>
          </a:p>
          <a:p>
            <a:pPr marL="0" indent="0">
              <a:spcBef>
                <a:spcPts val="1800"/>
              </a:spcBef>
              <a:buNone/>
            </a:pPr>
            <a:r>
              <a:rPr lang="vi-VN" sz="2200" b="1" dirty="0" smtClean="0"/>
              <a:t>Chuẩn </a:t>
            </a:r>
            <a:r>
              <a:rPr lang="vi-VN" sz="2200" b="1" dirty="0"/>
              <a:t>bị phía server (dùng PHP&amp;MySQL</a:t>
            </a:r>
            <a:r>
              <a:rPr lang="vi-VN" sz="2200" b="1" dirty="0" smtClean="0"/>
              <a:t>)</a:t>
            </a:r>
            <a:r>
              <a:rPr lang="en-US" sz="2200" b="1" dirty="0" smtClean="0"/>
              <a:t> </a:t>
            </a:r>
            <a:r>
              <a:rPr lang="en-US" sz="2200" b="1" dirty="0" err="1" smtClean="0"/>
              <a:t>Xampp</a:t>
            </a:r>
            <a:r>
              <a:rPr lang="en-US" sz="2200" dirty="0"/>
              <a:t>:</a:t>
            </a:r>
            <a:endParaRPr lang="vi-VN" sz="2200" dirty="0"/>
          </a:p>
          <a:p>
            <a:pPr marL="0" indent="0">
              <a:spcBef>
                <a:spcPts val="1800"/>
              </a:spcBef>
              <a:buNone/>
            </a:pPr>
            <a:r>
              <a:rPr lang="vi-VN" sz="2200" dirty="0"/>
              <a:t>1.  Cài </a:t>
            </a:r>
            <a:r>
              <a:rPr lang="vi-VN" sz="2200" dirty="0" smtClean="0"/>
              <a:t>webserver</a:t>
            </a:r>
            <a:r>
              <a:rPr lang="en-US" sz="2200" dirty="0" smtClean="0"/>
              <a:t>:</a:t>
            </a:r>
            <a:r>
              <a:rPr lang="vi-VN" sz="2200" dirty="0" smtClean="0"/>
              <a:t> tạo </a:t>
            </a:r>
            <a:r>
              <a:rPr lang="vi-VN" sz="2200" dirty="0"/>
              <a:t>thư mục con </a:t>
            </a:r>
            <a:r>
              <a:rPr lang="vi-VN" sz="2200" dirty="0" smtClean="0"/>
              <a:t>tên</a:t>
            </a:r>
            <a:r>
              <a:rPr lang="en-US" sz="2200" dirty="0" smtClean="0"/>
              <a:t> </a:t>
            </a:r>
            <a:r>
              <a:rPr lang="vi-VN" sz="2200" dirty="0" smtClean="0"/>
              <a:t>“testandroid</a:t>
            </a:r>
            <a:r>
              <a:rPr lang="vi-VN" sz="2200" dirty="0"/>
              <a:t>”.</a:t>
            </a:r>
          </a:p>
          <a:p>
            <a:pPr marL="0" indent="0">
              <a:spcBef>
                <a:spcPts val="1800"/>
              </a:spcBef>
              <a:buNone/>
            </a:pPr>
            <a:r>
              <a:rPr lang="en-US" sz="2200" dirty="0" smtClean="0"/>
              <a:t>2. </a:t>
            </a:r>
            <a:r>
              <a:rPr lang="vi-VN" sz="2200" dirty="0" smtClean="0"/>
              <a:t>Trong </a:t>
            </a:r>
            <a:r>
              <a:rPr lang="vi-VN" sz="2200" dirty="0"/>
              <a:t>thư mục “testandroid” tạo ra file tên “</a:t>
            </a:r>
            <a:r>
              <a:rPr lang="vi-VN" sz="2200" dirty="0" smtClean="0"/>
              <a:t>nhan</a:t>
            </a:r>
            <a:r>
              <a:rPr lang="en-US" sz="2200" dirty="0" smtClean="0"/>
              <a:t>get</a:t>
            </a:r>
            <a:r>
              <a:rPr lang="vi-VN" sz="2200" dirty="0" smtClean="0"/>
              <a:t>.php</a:t>
            </a:r>
            <a:r>
              <a:rPr lang="vi-VN" sz="2200" dirty="0"/>
              <a:t>” có mã như sau</a:t>
            </a:r>
            <a:r>
              <a:rPr lang="vi-VN" sz="2200" dirty="0" smtClean="0"/>
              <a:t>:</a:t>
            </a:r>
            <a:endParaRPr lang="en-US" sz="2200" dirty="0" smtClean="0"/>
          </a:p>
          <a:p>
            <a:pPr marL="0" indent="0">
              <a:spcBef>
                <a:spcPts val="1800"/>
              </a:spcBef>
              <a:buNone/>
            </a:pPr>
            <a:r>
              <a:rPr lang="en-US" sz="2200" b="1" dirty="0">
                <a:solidFill>
                  <a:srgbClr val="0000FF"/>
                </a:solidFill>
              </a:rPr>
              <a:t>&lt;?</a:t>
            </a:r>
          </a:p>
          <a:p>
            <a:pPr marL="0" indent="0">
              <a:spcBef>
                <a:spcPts val="1800"/>
              </a:spcBef>
              <a:buNone/>
            </a:pPr>
            <a:r>
              <a:rPr lang="en-US" sz="2200" b="1" dirty="0">
                <a:solidFill>
                  <a:srgbClr val="0000FF"/>
                </a:solidFill>
              </a:rPr>
              <a:t>echo </a:t>
            </a:r>
            <a:r>
              <a:rPr lang="en-US" sz="2200" b="1" dirty="0" smtClean="0">
                <a:solidFill>
                  <a:srgbClr val="0000FF"/>
                </a:solidFill>
              </a:rPr>
              <a:t>“Hello </a:t>
            </a:r>
            <a:r>
              <a:rPr lang="en-US" sz="2200" b="1" dirty="0">
                <a:solidFill>
                  <a:srgbClr val="0000FF"/>
                </a:solidFill>
              </a:rPr>
              <a:t>" . $_GET["name"]. </a:t>
            </a:r>
            <a:r>
              <a:rPr lang="en-US" sz="2200" b="1" dirty="0" smtClean="0">
                <a:solidFill>
                  <a:srgbClr val="0000FF"/>
                </a:solidFill>
              </a:rPr>
              <a:t>“ Ban </a:t>
            </a:r>
            <a:r>
              <a:rPr lang="en-US" sz="2200" b="1" dirty="0" err="1">
                <a:solidFill>
                  <a:srgbClr val="0000FF"/>
                </a:solidFill>
              </a:rPr>
              <a:t>goi</a:t>
            </a:r>
            <a:r>
              <a:rPr lang="en-US" sz="2200" b="1" dirty="0">
                <a:solidFill>
                  <a:srgbClr val="0000FF"/>
                </a:solidFill>
              </a:rPr>
              <a:t> du lieu </a:t>
            </a:r>
            <a:r>
              <a:rPr lang="en-US" sz="2200" b="1" dirty="0" smtClean="0">
                <a:solidFill>
                  <a:srgbClr val="0000FF"/>
                </a:solidFill>
              </a:rPr>
              <a:t>bang GET";</a:t>
            </a:r>
            <a:endParaRPr lang="en-US" sz="2200" b="1" dirty="0">
              <a:solidFill>
                <a:srgbClr val="0000FF"/>
              </a:solidFill>
            </a:endParaRPr>
          </a:p>
          <a:p>
            <a:pPr marL="0" indent="0">
              <a:spcBef>
                <a:spcPts val="1800"/>
              </a:spcBef>
              <a:buNone/>
            </a:pPr>
            <a:r>
              <a:rPr lang="en-US" sz="2200" b="1" dirty="0">
                <a:solidFill>
                  <a:srgbClr val="0000FF"/>
                </a:solidFill>
              </a:rPr>
              <a:t>?&gt;</a:t>
            </a:r>
          </a:p>
        </p:txBody>
      </p:sp>
    </p:spTree>
    <p:extLst>
      <p:ext uri="{BB962C8B-B14F-4D97-AF65-F5344CB8AC3E}">
        <p14:creationId xmlns:p14="http://schemas.microsoft.com/office/powerpoint/2010/main" val="1725862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pPr lvl="0"/>
            <a:r>
              <a:rPr lang="vi-VN" dirty="0" smtClean="0"/>
              <a:t>HttpClient</a:t>
            </a:r>
            <a:r>
              <a:rPr lang="en-US" dirty="0"/>
              <a:t> - Get Request</a:t>
            </a:r>
          </a:p>
        </p:txBody>
      </p:sp>
      <p:sp>
        <p:nvSpPr>
          <p:cNvPr id="7" name="Content Placeholder 1"/>
          <p:cNvSpPr>
            <a:spLocks noGrp="1"/>
          </p:cNvSpPr>
          <p:nvPr>
            <p:ph idx="1"/>
          </p:nvPr>
        </p:nvSpPr>
        <p:spPr>
          <a:xfrm>
            <a:off x="155575" y="1066800"/>
            <a:ext cx="8836025" cy="5257800"/>
          </a:xfrm>
        </p:spPr>
        <p:txBody>
          <a:bodyPr>
            <a:normAutofit/>
          </a:bodyPr>
          <a:lstStyle/>
          <a:p>
            <a:pPr marL="0" indent="0">
              <a:spcBef>
                <a:spcPts val="1800"/>
              </a:spcBef>
              <a:buNone/>
            </a:pPr>
            <a:r>
              <a:rPr lang="vi-VN" sz="2200" b="1" dirty="0" smtClean="0"/>
              <a:t>Chuẩn </a:t>
            </a:r>
            <a:r>
              <a:rPr lang="vi-VN" sz="2200" b="1" dirty="0"/>
              <a:t>bị phía </a:t>
            </a:r>
            <a:r>
              <a:rPr lang="en-US" sz="2200" b="1" dirty="0" smtClean="0"/>
              <a:t>Client Android</a:t>
            </a:r>
            <a:r>
              <a:rPr lang="en-US" sz="2200" dirty="0" smtClean="0"/>
              <a:t>:</a:t>
            </a:r>
          </a:p>
          <a:p>
            <a:pPr marL="0" indent="0">
              <a:spcBef>
                <a:spcPts val="1800"/>
              </a:spcBef>
              <a:buNone/>
            </a:pPr>
            <a:r>
              <a:rPr lang="vi-VN" sz="2000" dirty="0" smtClean="0"/>
              <a:t>1. Tạo </a:t>
            </a:r>
            <a:r>
              <a:rPr lang="vi-VN" sz="2000" dirty="0"/>
              <a:t>project mới tên </a:t>
            </a:r>
            <a:r>
              <a:rPr lang="vi-VN" sz="2000" dirty="0" smtClean="0"/>
              <a:t>http</a:t>
            </a:r>
            <a:r>
              <a:rPr lang="en-US" sz="2000" dirty="0" smtClean="0"/>
              <a:t>Get</a:t>
            </a:r>
            <a:r>
              <a:rPr lang="vi-VN" sz="2000" dirty="0" smtClean="0"/>
              <a:t> </a:t>
            </a:r>
            <a:endParaRPr lang="en-US" sz="2000" dirty="0" smtClean="0"/>
          </a:p>
          <a:p>
            <a:pPr marL="0" indent="0">
              <a:spcBef>
                <a:spcPts val="1800"/>
              </a:spcBef>
              <a:buNone/>
            </a:pPr>
            <a:r>
              <a:rPr lang="en-US" sz="2000" dirty="0" smtClean="0"/>
              <a:t>2. </a:t>
            </a:r>
            <a:r>
              <a:rPr lang="vi-VN" sz="2000" dirty="0" smtClean="0"/>
              <a:t>Vào </a:t>
            </a:r>
            <a:r>
              <a:rPr lang="vi-VN" sz="2000" dirty="0"/>
              <a:t>mainfest cấp </a:t>
            </a:r>
            <a:r>
              <a:rPr lang="vi-VN" sz="2000" dirty="0" smtClean="0"/>
              <a:t>quyền</a:t>
            </a:r>
            <a:r>
              <a:rPr lang="en-US" sz="2000" dirty="0" smtClean="0"/>
              <a:t>:</a:t>
            </a:r>
          </a:p>
          <a:p>
            <a:pPr marL="0" indent="0">
              <a:spcBef>
                <a:spcPts val="1800"/>
              </a:spcBef>
              <a:buNone/>
            </a:pPr>
            <a:endParaRPr lang="en-US" sz="2000" dirty="0"/>
          </a:p>
          <a:p>
            <a:pPr marL="0" indent="0">
              <a:spcBef>
                <a:spcPts val="1800"/>
              </a:spcBef>
              <a:buNone/>
            </a:pPr>
            <a:r>
              <a:rPr lang="en-US" sz="2000" dirty="0" smtClean="0"/>
              <a:t>3. T</a:t>
            </a:r>
            <a:r>
              <a:rPr lang="vi-VN" sz="2000" dirty="0" smtClean="0"/>
              <a:t>ạo </a:t>
            </a:r>
            <a:r>
              <a:rPr lang="vi-VN" sz="2000" dirty="0"/>
              <a:t>đối tượng HttpClient và </a:t>
            </a:r>
            <a:r>
              <a:rPr lang="vi-VN" sz="2000" dirty="0" smtClean="0"/>
              <a:t>HttpGet</a:t>
            </a:r>
            <a:endParaRPr lang="en-US" sz="2000" dirty="0" smtClean="0"/>
          </a:p>
          <a:p>
            <a:pPr marL="0" indent="0">
              <a:spcBef>
                <a:spcPts val="1800"/>
              </a:spcBef>
              <a:buNone/>
            </a:pPr>
            <a:endParaRPr lang="en-US" sz="2000" dirty="0"/>
          </a:p>
          <a:p>
            <a:pPr marL="0" indent="0">
              <a:spcBef>
                <a:spcPts val="2400"/>
              </a:spcBef>
              <a:buNone/>
            </a:pPr>
            <a:r>
              <a:rPr lang="en-US" sz="2000" dirty="0" smtClean="0"/>
              <a:t>4. </a:t>
            </a:r>
            <a:r>
              <a:rPr lang="en-US" sz="2000" dirty="0" err="1" smtClean="0"/>
              <a:t>Tạo</a:t>
            </a:r>
            <a:r>
              <a:rPr lang="en-US" sz="2000" dirty="0" smtClean="0"/>
              <a:t> </a:t>
            </a:r>
            <a:r>
              <a:rPr lang="en-US" sz="2000" dirty="0" err="1"/>
              <a:t>ResponseHandler</a:t>
            </a:r>
            <a:r>
              <a:rPr lang="en-US" sz="2000" dirty="0"/>
              <a:t> </a:t>
            </a:r>
            <a:r>
              <a:rPr lang="en-US" sz="2000" dirty="0" err="1"/>
              <a:t>rồi</a:t>
            </a:r>
            <a:r>
              <a:rPr lang="en-US" sz="2000" dirty="0"/>
              <a:t> </a:t>
            </a:r>
            <a:r>
              <a:rPr lang="en-US" sz="2000" dirty="0" err="1"/>
              <a:t>gọi</a:t>
            </a:r>
            <a:r>
              <a:rPr lang="en-US" sz="2000" dirty="0"/>
              <a:t> execute </a:t>
            </a:r>
            <a:r>
              <a:rPr lang="en-US" sz="2000" dirty="0" err="1"/>
              <a:t>để</a:t>
            </a:r>
            <a:r>
              <a:rPr lang="en-US" sz="2000" dirty="0"/>
              <a:t> </a:t>
            </a:r>
            <a:r>
              <a:rPr lang="en-US" sz="2000" dirty="0" err="1"/>
              <a:t>thực</a:t>
            </a:r>
            <a:r>
              <a:rPr lang="en-US" sz="2000" dirty="0"/>
              <a:t> </a:t>
            </a:r>
            <a:r>
              <a:rPr lang="en-US" sz="2000" dirty="0" err="1"/>
              <a:t>thi</a:t>
            </a:r>
            <a:r>
              <a:rPr lang="en-US" sz="2000" dirty="0"/>
              <a:t> </a:t>
            </a:r>
            <a:r>
              <a:rPr lang="en-US" sz="2000" dirty="0" err="1"/>
              <a:t>và</a:t>
            </a:r>
            <a:r>
              <a:rPr lang="en-US" sz="2000" dirty="0"/>
              <a:t> </a:t>
            </a:r>
            <a:r>
              <a:rPr lang="en-US" sz="2000" dirty="0" err="1"/>
              <a:t>lấy</a:t>
            </a:r>
            <a:r>
              <a:rPr lang="en-US" sz="2000" dirty="0"/>
              <a:t> </a:t>
            </a:r>
            <a:r>
              <a:rPr lang="en-US" sz="2000" dirty="0" err="1"/>
              <a:t>kết</a:t>
            </a:r>
            <a:r>
              <a:rPr lang="en-US" sz="2000" dirty="0"/>
              <a:t> </a:t>
            </a:r>
            <a:r>
              <a:rPr lang="en-US" sz="2000" dirty="0" err="1"/>
              <a:t>quả</a:t>
            </a:r>
            <a:r>
              <a:rPr lang="en-US" sz="2000" dirty="0"/>
              <a:t> </a:t>
            </a:r>
            <a:r>
              <a:rPr lang="en-US" sz="2000" dirty="0" err="1"/>
              <a:t>về</a:t>
            </a:r>
            <a:endParaRPr lang="en-US" sz="2000" dirty="0" smtClean="0"/>
          </a:p>
          <a:p>
            <a:pPr marL="457200" indent="-457200">
              <a:spcBef>
                <a:spcPts val="1800"/>
              </a:spcBef>
              <a:buAutoNum type="arabicPeriod"/>
            </a:pPr>
            <a:endParaRPr lang="vi-VN" sz="2200" dirty="0"/>
          </a:p>
        </p:txBody>
      </p:sp>
      <p:pic>
        <p:nvPicPr>
          <p:cNvPr id="2" name="Picture 1"/>
          <p:cNvPicPr>
            <a:picLocks noChangeAspect="1"/>
          </p:cNvPicPr>
          <p:nvPr/>
        </p:nvPicPr>
        <p:blipFill>
          <a:blip r:embed="rId3"/>
          <a:stretch>
            <a:fillRect/>
          </a:stretch>
        </p:blipFill>
        <p:spPr>
          <a:xfrm>
            <a:off x="470314" y="2590800"/>
            <a:ext cx="7482016" cy="533400"/>
          </a:xfrm>
          <a:prstGeom prst="rect">
            <a:avLst/>
          </a:prstGeom>
        </p:spPr>
      </p:pic>
      <p:pic>
        <p:nvPicPr>
          <p:cNvPr id="3" name="Picture 2"/>
          <p:cNvPicPr>
            <a:picLocks noChangeAspect="1"/>
          </p:cNvPicPr>
          <p:nvPr/>
        </p:nvPicPr>
        <p:blipFill>
          <a:blip r:embed="rId4"/>
          <a:stretch>
            <a:fillRect/>
          </a:stretch>
        </p:blipFill>
        <p:spPr>
          <a:xfrm>
            <a:off x="522706" y="3668712"/>
            <a:ext cx="7859294" cy="750888"/>
          </a:xfrm>
          <a:prstGeom prst="rect">
            <a:avLst/>
          </a:prstGeom>
        </p:spPr>
      </p:pic>
      <p:grpSp>
        <p:nvGrpSpPr>
          <p:cNvPr id="8" name="Group 7"/>
          <p:cNvGrpSpPr/>
          <p:nvPr/>
        </p:nvGrpSpPr>
        <p:grpSpPr>
          <a:xfrm>
            <a:off x="529332" y="4845049"/>
            <a:ext cx="7852668" cy="1708151"/>
            <a:chOff x="529332" y="4845049"/>
            <a:chExt cx="6591300" cy="1514475"/>
          </a:xfrm>
        </p:grpSpPr>
        <p:pic>
          <p:nvPicPr>
            <p:cNvPr id="4" name="Picture 3"/>
            <p:cNvPicPr>
              <a:picLocks noChangeAspect="1"/>
            </p:cNvPicPr>
            <p:nvPr/>
          </p:nvPicPr>
          <p:blipFill>
            <a:blip r:embed="rId5"/>
            <a:stretch>
              <a:fillRect/>
            </a:stretch>
          </p:blipFill>
          <p:spPr>
            <a:xfrm>
              <a:off x="542584" y="4845049"/>
              <a:ext cx="6562725" cy="238125"/>
            </a:xfrm>
            <a:prstGeom prst="rect">
              <a:avLst/>
            </a:prstGeom>
          </p:spPr>
        </p:pic>
        <p:pic>
          <p:nvPicPr>
            <p:cNvPr id="6" name="Picture 5"/>
            <p:cNvPicPr>
              <a:picLocks noChangeAspect="1"/>
            </p:cNvPicPr>
            <p:nvPr/>
          </p:nvPicPr>
          <p:blipFill>
            <a:blip r:embed="rId6"/>
            <a:stretch>
              <a:fillRect/>
            </a:stretch>
          </p:blipFill>
          <p:spPr>
            <a:xfrm>
              <a:off x="529332" y="5092699"/>
              <a:ext cx="6591300" cy="1266825"/>
            </a:xfrm>
            <a:prstGeom prst="rect">
              <a:avLst/>
            </a:prstGeom>
          </p:spPr>
        </p:pic>
      </p:grpSp>
    </p:spTree>
    <p:extLst>
      <p:ext uri="{BB962C8B-B14F-4D97-AF65-F5344CB8AC3E}">
        <p14:creationId xmlns:p14="http://schemas.microsoft.com/office/powerpoint/2010/main" val="2962962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6566</TotalTime>
  <Words>1723</Words>
  <Application>Microsoft Office PowerPoint</Application>
  <PresentationFormat>On-screen Show (4:3)</PresentationFormat>
  <Paragraphs>245</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Roboto</vt:lpstr>
      <vt:lpstr>Roboto Lt</vt:lpstr>
      <vt:lpstr>Segoe UI</vt:lpstr>
      <vt:lpstr>Wingdings</vt:lpstr>
      <vt:lpstr>Custom Design</vt:lpstr>
      <vt:lpstr>ANDROID NETWORK</vt:lpstr>
      <vt:lpstr>Mục tiêu</vt:lpstr>
      <vt:lpstr>Kết nối HTTP</vt:lpstr>
      <vt:lpstr>GET &amp; POST</vt:lpstr>
      <vt:lpstr>GET &amp; POST</vt:lpstr>
      <vt:lpstr>HttpClient</vt:lpstr>
      <vt:lpstr>HttpClient - Get Request</vt:lpstr>
      <vt:lpstr>HttpClient - Get Request</vt:lpstr>
      <vt:lpstr>HttpClient - Get Request</vt:lpstr>
      <vt:lpstr>PowerPoint Presentation</vt:lpstr>
      <vt:lpstr>HttpClient - Post Request</vt:lpstr>
      <vt:lpstr>HttpClient - Post Request</vt:lpstr>
      <vt:lpstr>HttpClient - Post Request</vt:lpstr>
      <vt:lpstr>HttpClient - Post Request</vt:lpstr>
      <vt:lpstr>HttpClient - Post Request</vt:lpstr>
      <vt:lpstr>PowerPoint Presentation</vt:lpstr>
      <vt:lpstr>HttpUrlConnection</vt:lpstr>
      <vt:lpstr>HttpUrlConnection</vt:lpstr>
      <vt:lpstr>HttpUrlConnection</vt:lpstr>
      <vt:lpstr>HttpUrlConnection</vt:lpstr>
      <vt:lpstr>PowerPoint Presentation</vt:lpstr>
      <vt:lpstr>Triển khai HTTP giữa Android và Server </vt:lpstr>
      <vt:lpstr>Triển khai HTTP giữa Android và Server </vt:lpstr>
      <vt:lpstr>Triển khai HTTP giữa Android và Server </vt:lpstr>
      <vt:lpstr>Triển khai HTTP giữa Android và Server </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lekiet0917</cp:lastModifiedBy>
  <cp:revision>1315</cp:revision>
  <dcterms:created xsi:type="dcterms:W3CDTF">2013-04-23T08:05:33Z</dcterms:created>
  <dcterms:modified xsi:type="dcterms:W3CDTF">2017-02-17T02:11:40Z</dcterms:modified>
</cp:coreProperties>
</file>