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5"/>
  </p:notesMasterIdLst>
  <p:sldIdLst>
    <p:sldId id="541" r:id="rId2"/>
    <p:sldId id="562" r:id="rId3"/>
    <p:sldId id="493" r:id="rId4"/>
    <p:sldId id="632" r:id="rId5"/>
    <p:sldId id="633" r:id="rId6"/>
    <p:sldId id="635" r:id="rId7"/>
    <p:sldId id="637" r:id="rId8"/>
    <p:sldId id="638" r:id="rId9"/>
    <p:sldId id="639" r:id="rId10"/>
    <p:sldId id="640" r:id="rId11"/>
    <p:sldId id="641" r:id="rId12"/>
    <p:sldId id="642" r:id="rId13"/>
    <p:sldId id="643" r:id="rId14"/>
    <p:sldId id="644" r:id="rId15"/>
    <p:sldId id="645" r:id="rId16"/>
    <p:sldId id="624" r:id="rId17"/>
    <p:sldId id="646" r:id="rId18"/>
    <p:sldId id="647" r:id="rId19"/>
    <p:sldId id="648" r:id="rId20"/>
    <p:sldId id="650" r:id="rId21"/>
    <p:sldId id="651" r:id="rId22"/>
    <p:sldId id="649" r:id="rId23"/>
    <p:sldId id="4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53" autoAdjust="0"/>
  </p:normalViewPr>
  <p:slideViewPr>
    <p:cSldViewPr>
      <p:cViewPr varScale="1">
        <p:scale>
          <a:sx n="65" d="100"/>
          <a:sy n="65" d="100"/>
        </p:scale>
        <p:origin x="1452" y="66"/>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3</a:t>
            </a:fld>
            <a:endParaRPr lang="en-US"/>
          </a:p>
        </p:txBody>
      </p:sp>
    </p:spTree>
    <p:extLst>
      <p:ext uri="{BB962C8B-B14F-4D97-AF65-F5344CB8AC3E}">
        <p14:creationId xmlns:p14="http://schemas.microsoft.com/office/powerpoint/2010/main" val="123106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29772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err="1" smtClean="0"/>
              <a:t>o7planning.org</a:t>
            </a:r>
            <a:r>
              <a:rPr lang="en-US" dirty="0" smtClean="0"/>
              <a:t>/vi/10393/</a:t>
            </a:r>
            <a:r>
              <a:rPr lang="en-US" dirty="0" err="1" smtClean="0"/>
              <a:t>huong-dan-lap-trinh-java-socket#a766994</a:t>
            </a:r>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243348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272858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448038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3227253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178284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419341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165470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967512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143531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4</a:t>
            </a:fld>
            <a:endParaRPr lang="en-US"/>
          </a:p>
        </p:txBody>
      </p:sp>
    </p:spTree>
    <p:extLst>
      <p:ext uri="{BB962C8B-B14F-4D97-AF65-F5344CB8AC3E}">
        <p14:creationId xmlns:p14="http://schemas.microsoft.com/office/powerpoint/2010/main" val="348653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2652076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23</a:t>
            </a:fld>
            <a:endParaRPr lang="en-US" smtClean="0"/>
          </a:p>
        </p:txBody>
      </p:sp>
    </p:spTree>
    <p:extLst>
      <p:ext uri="{BB962C8B-B14F-4D97-AF65-F5344CB8AC3E}">
        <p14:creationId xmlns:p14="http://schemas.microsoft.com/office/powerpoint/2010/main" val="10959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52710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56083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262578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277086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2568172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377449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16623035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4114800" y="4038600"/>
            <a:ext cx="50292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smtClean="0"/>
              <a:t>Lập</a:t>
            </a:r>
            <a:r>
              <a:rPr lang="en-US" dirty="0" smtClean="0"/>
              <a:t> </a:t>
            </a:r>
            <a:r>
              <a:rPr lang="en-US" dirty="0" err="1" smtClean="0"/>
              <a:t>trình</a:t>
            </a:r>
            <a:r>
              <a:rPr lang="en-US" dirty="0" smtClean="0"/>
              <a:t> java </a:t>
            </a:r>
            <a:r>
              <a:rPr lang="en-US" dirty="0" err="1" smtClean="0"/>
              <a:t>cơ</a:t>
            </a:r>
            <a:r>
              <a:rPr lang="en-US" dirty="0" smtClean="0"/>
              <a:t> </a:t>
            </a:r>
            <a:r>
              <a:rPr lang="en-US" dirty="0" err="1" smtClean="0"/>
              <a:t>bản</a:t>
            </a:r>
            <a:endParaRPr lang="en-US" dirty="0"/>
          </a:p>
        </p:txBody>
      </p:sp>
      <p:sp>
        <p:nvSpPr>
          <p:cNvPr id="3" name="Subtitle 2"/>
          <p:cNvSpPr>
            <a:spLocks noGrp="1"/>
          </p:cNvSpPr>
          <p:nvPr>
            <p:ph type="subTitle" idx="1"/>
          </p:nvPr>
        </p:nvSpPr>
        <p:spPr>
          <a:xfrm>
            <a:off x="4114800" y="47244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p:cNvPicPr>
            <a:picLocks noChangeAspect="1"/>
          </p:cNvPicPr>
          <p:nvPr userDrawn="1"/>
        </p:nvPicPr>
        <p:blipFill>
          <a:blip r:embed="rId3"/>
          <a:stretch>
            <a:fillRect/>
          </a:stretch>
        </p:blipFill>
        <p:spPr>
          <a:xfrm>
            <a:off x="609600" y="2486024"/>
            <a:ext cx="2952750" cy="3462577"/>
          </a:xfrm>
          <a:prstGeom prst="ellipse">
            <a:avLst/>
          </a:prstGeom>
          <a:ln>
            <a:noFill/>
          </a:ln>
          <a:effectLst>
            <a:softEdge rad="112500"/>
          </a:effectLst>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8719"/>
            <a:ext cx="1524000" cy="461818"/>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67200" y="3505200"/>
            <a:ext cx="5029200" cy="830884"/>
          </a:xfrm>
        </p:spPr>
        <p:txBody>
          <a:bodyPr/>
          <a:lstStyle/>
          <a:p>
            <a:r>
              <a:rPr lang="en-US" dirty="0" smtClean="0"/>
              <a:t>ANDROID NETWORK</a:t>
            </a:r>
            <a:endParaRPr lang="en-US" dirty="0"/>
          </a:p>
        </p:txBody>
      </p:sp>
      <p:sp>
        <p:nvSpPr>
          <p:cNvPr id="3" name="Subtitle 2"/>
          <p:cNvSpPr>
            <a:spLocks noGrp="1"/>
          </p:cNvSpPr>
          <p:nvPr>
            <p:ph type="subTitle" idx="1"/>
          </p:nvPr>
        </p:nvSpPr>
        <p:spPr/>
        <p:txBody>
          <a:bodyPr>
            <a:normAutofit/>
          </a:bodyPr>
          <a:lstStyle/>
          <a:p>
            <a:r>
              <a:rPr lang="en-US" sz="3600" dirty="0" err="1" smtClean="0"/>
              <a:t>Bài</a:t>
            </a:r>
            <a:r>
              <a:rPr lang="en-US" sz="3600" dirty="0" smtClean="0"/>
              <a:t> </a:t>
            </a:r>
            <a:r>
              <a:rPr lang="en-US" sz="3600" dirty="0"/>
              <a:t>7</a:t>
            </a:r>
            <a:r>
              <a:rPr lang="en-US" sz="3600" dirty="0" smtClean="0"/>
              <a:t>: SOCKET</a:t>
            </a:r>
            <a:endParaRPr lang="en-US" sz="3600" dirty="0"/>
          </a:p>
        </p:txBody>
      </p:sp>
    </p:spTree>
    <p:extLst>
      <p:ext uri="{BB962C8B-B14F-4D97-AF65-F5344CB8AC3E}">
        <p14:creationId xmlns:p14="http://schemas.microsoft.com/office/powerpoint/2010/main" val="2485863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1800"/>
              </a:spcBef>
              <a:buNone/>
            </a:pPr>
            <a:r>
              <a:rPr lang="vi-VN" sz="2400" b="1" dirty="0"/>
              <a:t>ServerSocket </a:t>
            </a:r>
            <a:r>
              <a:rPr lang="vi-VN" sz="2400" b="1" dirty="0" smtClean="0"/>
              <a:t>class</a:t>
            </a:r>
            <a:r>
              <a:rPr lang="en-US" sz="2400" b="1"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sau</a:t>
            </a:r>
            <a:r>
              <a:rPr lang="en-US" sz="2400" dirty="0" smtClean="0"/>
              <a:t>:</a:t>
            </a:r>
          </a:p>
          <a:p>
            <a:pPr>
              <a:spcBef>
                <a:spcPts val="1800"/>
              </a:spcBef>
              <a:buFont typeface="Wingdings" panose="05000000000000000000" pitchFamily="2" charset="2"/>
              <a:buChar char="ü"/>
            </a:pPr>
            <a:r>
              <a:rPr lang="en-US" b="1" dirty="0"/>
              <a:t>public </a:t>
            </a:r>
            <a:r>
              <a:rPr lang="en-US" b="1" dirty="0" err="1"/>
              <a:t>int</a:t>
            </a:r>
            <a:r>
              <a:rPr lang="en-US" b="1" dirty="0"/>
              <a:t> </a:t>
            </a:r>
            <a:r>
              <a:rPr lang="en-US" b="1" dirty="0" err="1"/>
              <a:t>getLocalPort</a:t>
            </a:r>
            <a:r>
              <a:rPr lang="en-US" b="1" dirty="0" smtClean="0"/>
              <a:t>(): </a:t>
            </a:r>
            <a:r>
              <a:rPr lang="en-US" dirty="0" err="1"/>
              <a:t>Trả</a:t>
            </a:r>
            <a:r>
              <a:rPr lang="en-US" dirty="0"/>
              <a:t> </a:t>
            </a:r>
            <a:r>
              <a:rPr lang="en-US" dirty="0" err="1"/>
              <a:t>về</a:t>
            </a:r>
            <a:r>
              <a:rPr lang="en-US" dirty="0"/>
              <a:t> </a:t>
            </a:r>
            <a:r>
              <a:rPr lang="en-US" dirty="0" err="1"/>
              <a:t>cổng</a:t>
            </a:r>
            <a:r>
              <a:rPr lang="en-US" dirty="0"/>
              <a:t> </a:t>
            </a:r>
            <a:r>
              <a:rPr lang="en-US" dirty="0" err="1"/>
              <a:t>mà</a:t>
            </a:r>
            <a:r>
              <a:rPr lang="en-US" dirty="0"/>
              <a:t> Server Socket </a:t>
            </a:r>
            <a:r>
              <a:rPr lang="en-US" dirty="0" err="1"/>
              <a:t>đang</a:t>
            </a:r>
            <a:r>
              <a:rPr lang="en-US" dirty="0"/>
              <a:t> </a:t>
            </a:r>
            <a:r>
              <a:rPr lang="en-US" dirty="0" err="1"/>
              <a:t>lắng</a:t>
            </a:r>
            <a:r>
              <a:rPr lang="en-US" dirty="0"/>
              <a:t> </a:t>
            </a:r>
            <a:r>
              <a:rPr lang="en-US" dirty="0" err="1" smtClean="0"/>
              <a:t>nghe</a:t>
            </a:r>
            <a:endParaRPr lang="en-US" dirty="0" smtClean="0"/>
          </a:p>
          <a:p>
            <a:pPr>
              <a:spcBef>
                <a:spcPts val="1800"/>
              </a:spcBef>
              <a:buFont typeface="Wingdings" panose="05000000000000000000" pitchFamily="2" charset="2"/>
              <a:buChar char="ü"/>
            </a:pPr>
            <a:r>
              <a:rPr lang="en-US" b="1" dirty="0"/>
              <a:t>public Socket accept() throws </a:t>
            </a:r>
            <a:r>
              <a:rPr lang="en-US" b="1" dirty="0" err="1" smtClean="0"/>
              <a:t>IOException</a:t>
            </a:r>
            <a:r>
              <a:rPr lang="en-US" b="1" dirty="0" smtClean="0"/>
              <a:t>: </a:t>
            </a:r>
            <a:r>
              <a:rPr lang="vi-VN" dirty="0"/>
              <a:t>Đợi một yêu cầu kết nối từ client. Phương thức này sẽ khóa ứng dụng cho tới khi có một yêu cầu kết nối từ client đến trên cổng cụ thể hoặc hết thời gian chờ (Time-out), giả sử rằng thời gian time-out được thiết lập sử dụng phương thức </a:t>
            </a:r>
            <a:r>
              <a:rPr lang="vi-VN" b="1" i="1" dirty="0"/>
              <a:t>setSoTimeout()</a:t>
            </a:r>
            <a:r>
              <a:rPr lang="vi-VN" dirty="0"/>
              <a:t>. Ngược lại method sẽ bị khóa vô thời hạn.</a:t>
            </a:r>
            <a:endParaRPr lang="en-US" dirty="0" smtClean="0"/>
          </a:p>
        </p:txBody>
      </p:sp>
    </p:spTree>
    <p:extLst>
      <p:ext uri="{BB962C8B-B14F-4D97-AF65-F5344CB8AC3E}">
        <p14:creationId xmlns:p14="http://schemas.microsoft.com/office/powerpoint/2010/main" val="4280335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1800"/>
              </a:spcBef>
              <a:buNone/>
            </a:pPr>
            <a:r>
              <a:rPr lang="vi-VN" sz="2400" b="1" dirty="0"/>
              <a:t>ServerSocket </a:t>
            </a:r>
            <a:r>
              <a:rPr lang="vi-VN" sz="2400" b="1" dirty="0" smtClean="0"/>
              <a:t>class</a:t>
            </a:r>
            <a:r>
              <a:rPr lang="en-US" sz="2400" b="1"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sau</a:t>
            </a:r>
            <a:r>
              <a:rPr lang="en-US" sz="2400" dirty="0" smtClean="0"/>
              <a:t>:</a:t>
            </a:r>
          </a:p>
          <a:p>
            <a:pPr>
              <a:spcBef>
                <a:spcPts val="1800"/>
              </a:spcBef>
              <a:buFont typeface="Wingdings" panose="05000000000000000000" pitchFamily="2" charset="2"/>
              <a:buChar char="ü"/>
            </a:pPr>
            <a:r>
              <a:rPr lang="en-US" b="1" dirty="0"/>
              <a:t>public void </a:t>
            </a:r>
            <a:r>
              <a:rPr lang="en-US" b="1" dirty="0" err="1"/>
              <a:t>setSoTimeout</a:t>
            </a:r>
            <a:r>
              <a:rPr lang="en-US" b="1" dirty="0"/>
              <a:t>(</a:t>
            </a:r>
            <a:r>
              <a:rPr lang="en-US" b="1" dirty="0" err="1"/>
              <a:t>int</a:t>
            </a:r>
            <a:r>
              <a:rPr lang="en-US" b="1" dirty="0"/>
              <a:t> timeout</a:t>
            </a:r>
            <a:r>
              <a:rPr lang="en-US" b="1" dirty="0" smtClean="0"/>
              <a:t>): </a:t>
            </a:r>
            <a:r>
              <a:rPr lang="en-US" dirty="0" err="1" smtClean="0"/>
              <a:t>Thiết</a:t>
            </a:r>
            <a:r>
              <a:rPr lang="en-US" dirty="0" smtClean="0"/>
              <a:t> </a:t>
            </a:r>
            <a:r>
              <a:rPr lang="en-US" dirty="0" err="1" smtClean="0"/>
              <a:t>lập</a:t>
            </a:r>
            <a:r>
              <a:rPr lang="vi-VN" dirty="0" smtClean="0"/>
              <a:t> </a:t>
            </a:r>
            <a:r>
              <a:rPr lang="vi-VN" dirty="0"/>
              <a:t>thời gian chờ tối đa (time-out) nghĩa là thời gian Server Socket sẽ chờ yêu cầu kết nối từ người dùng trong quá trình accept(). </a:t>
            </a:r>
            <a:endParaRPr lang="en-US" dirty="0" smtClean="0"/>
          </a:p>
          <a:p>
            <a:pPr>
              <a:spcBef>
                <a:spcPts val="1800"/>
              </a:spcBef>
              <a:buFont typeface="Wingdings" panose="05000000000000000000" pitchFamily="2" charset="2"/>
              <a:buChar char="ü"/>
            </a:pPr>
            <a:r>
              <a:rPr lang="en-US" b="1" dirty="0"/>
              <a:t>public void bind(</a:t>
            </a:r>
            <a:r>
              <a:rPr lang="en-US" b="1" dirty="0" err="1"/>
              <a:t>SocketAddress</a:t>
            </a:r>
            <a:r>
              <a:rPr lang="en-US" b="1" dirty="0"/>
              <a:t> host, </a:t>
            </a:r>
            <a:r>
              <a:rPr lang="en-US" b="1" dirty="0" err="1"/>
              <a:t>int</a:t>
            </a:r>
            <a:r>
              <a:rPr lang="en-US" b="1" dirty="0"/>
              <a:t> backlog</a:t>
            </a:r>
            <a:r>
              <a:rPr lang="en-US" b="1" dirty="0" smtClean="0"/>
              <a:t>): </a:t>
            </a:r>
            <a:r>
              <a:rPr lang="vi-VN" dirty="0"/>
              <a:t>Nối Server Socket tới một server cụ thể có cổng định sẵn trong đối tượng SocketAddress</a:t>
            </a:r>
            <a:r>
              <a:rPr lang="vi-VN" dirty="0" smtClean="0"/>
              <a:t>.</a:t>
            </a:r>
            <a:r>
              <a:rPr lang="en-US" dirty="0" smtClean="0"/>
              <a:t> </a:t>
            </a:r>
            <a:r>
              <a:rPr lang="vi-VN" dirty="0">
                <a:solidFill>
                  <a:srgbClr val="FF0000"/>
                </a:solidFill>
              </a:rPr>
              <a:t>Sử dụng phương thức này nếu bạn khởi tạo ServerSocket </a:t>
            </a:r>
            <a:r>
              <a:rPr lang="en-US" dirty="0" smtClean="0">
                <a:solidFill>
                  <a:srgbClr val="FF0000"/>
                </a:solidFill>
              </a:rPr>
              <a:t>k</a:t>
            </a:r>
            <a:r>
              <a:rPr lang="vi-VN" dirty="0" smtClean="0">
                <a:solidFill>
                  <a:srgbClr val="FF0000"/>
                </a:solidFill>
              </a:rPr>
              <a:t>hông </a:t>
            </a:r>
            <a:r>
              <a:rPr lang="vi-VN" dirty="0">
                <a:solidFill>
                  <a:srgbClr val="FF0000"/>
                </a:solidFill>
              </a:rPr>
              <a:t>tham </a:t>
            </a:r>
            <a:r>
              <a:rPr lang="vi-VN" dirty="0" smtClean="0">
                <a:solidFill>
                  <a:srgbClr val="FF0000"/>
                </a:solidFill>
              </a:rPr>
              <a:t>số</a:t>
            </a:r>
            <a:r>
              <a:rPr lang="en-US" dirty="0" smtClean="0"/>
              <a:t>.</a:t>
            </a:r>
          </a:p>
        </p:txBody>
      </p:sp>
    </p:spTree>
    <p:extLst>
      <p:ext uri="{BB962C8B-B14F-4D97-AF65-F5344CB8AC3E}">
        <p14:creationId xmlns:p14="http://schemas.microsoft.com/office/powerpoint/2010/main" val="2776811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1800"/>
              </a:spcBef>
              <a:buFont typeface="Wingdings" panose="05000000000000000000" pitchFamily="2" charset="2"/>
              <a:buChar char="ü"/>
            </a:pPr>
            <a:r>
              <a:rPr lang="vi-VN" sz="2400" dirty="0"/>
              <a:t>Thông thường, một chương trình server chạy trên một máy tính cụ </a:t>
            </a:r>
            <a:r>
              <a:rPr lang="vi-VN" sz="2400" dirty="0" smtClean="0"/>
              <a:t>thể (</a:t>
            </a:r>
            <a:r>
              <a:rPr lang="vi-VN" sz="2400" dirty="0"/>
              <a:t>Server Socket), </a:t>
            </a:r>
            <a:r>
              <a:rPr lang="vi-VN" sz="2400" dirty="0" smtClean="0"/>
              <a:t>được </a:t>
            </a:r>
            <a:r>
              <a:rPr lang="vi-VN" sz="2400" dirty="0"/>
              <a:t>ràng buộc bởi cổng (Port number) cụ thể. Các chương trình phục vụ (Server program) chỉ chờ đợi, lắng nghe tại </a:t>
            </a:r>
            <a:r>
              <a:rPr lang="vi-VN" sz="2400" dirty="0" smtClean="0"/>
              <a:t>Server Socket </a:t>
            </a:r>
            <a:r>
              <a:rPr lang="vi-VN" sz="2400" dirty="0"/>
              <a:t>các Client để thực hiện một yêu cầu kết nối.</a:t>
            </a:r>
          </a:p>
          <a:p>
            <a:pPr>
              <a:spcBef>
                <a:spcPts val="1800"/>
              </a:spcBef>
              <a:buFont typeface="Wingdings" panose="05000000000000000000" pitchFamily="2" charset="2"/>
              <a:buChar char="ü"/>
            </a:pPr>
            <a:r>
              <a:rPr lang="en-US" sz="2400" dirty="0"/>
              <a:t>M</a:t>
            </a:r>
            <a:r>
              <a:rPr lang="vi-VN" sz="2400" dirty="0" smtClean="0"/>
              <a:t>ột </a:t>
            </a:r>
            <a:r>
              <a:rPr lang="vi-VN" sz="2400" dirty="0"/>
              <a:t>kết nối giữa chương trình chủ (Server) và 1 Client được tạo ra, bạn nên để chúng </a:t>
            </a:r>
            <a:r>
              <a:rPr lang="en-US" sz="2400" dirty="0" err="1" smtClean="0"/>
              <a:t>giao</a:t>
            </a:r>
            <a:r>
              <a:rPr lang="en-US" sz="2400" dirty="0" smtClean="0"/>
              <a:t> </a:t>
            </a:r>
            <a:r>
              <a:rPr lang="en-US" sz="2400" dirty="0" err="1" smtClean="0"/>
              <a:t>tiếp</a:t>
            </a:r>
            <a:r>
              <a:rPr lang="en-US" sz="2400" dirty="0" smtClean="0"/>
              <a:t> </a:t>
            </a:r>
            <a:r>
              <a:rPr lang="vi-VN" sz="2400" dirty="0" smtClean="0"/>
              <a:t>với </a:t>
            </a:r>
            <a:r>
              <a:rPr lang="vi-VN" sz="2400" dirty="0"/>
              <a:t>nhau trên một luồng (Thread</a:t>
            </a:r>
            <a:r>
              <a:rPr lang="vi-VN" sz="2400" dirty="0" smtClean="0"/>
              <a:t>), </a:t>
            </a:r>
            <a:r>
              <a:rPr lang="vi-VN" sz="2400" dirty="0"/>
              <a:t>như vậy mỗi khi có một kết nối mới một luồng mới lại được tạo ra. </a:t>
            </a:r>
            <a:endParaRPr lang="en-US" dirty="0" smtClean="0"/>
          </a:p>
        </p:txBody>
      </p:sp>
      <p:pic>
        <p:nvPicPr>
          <p:cNvPr id="2" name="Picture 1"/>
          <p:cNvPicPr>
            <a:picLocks noChangeAspect="1"/>
          </p:cNvPicPr>
          <p:nvPr/>
        </p:nvPicPr>
        <p:blipFill>
          <a:blip r:embed="rId3"/>
          <a:stretch>
            <a:fillRect/>
          </a:stretch>
        </p:blipFill>
        <p:spPr>
          <a:xfrm>
            <a:off x="292735" y="5105400"/>
            <a:ext cx="8772526" cy="671581"/>
          </a:xfrm>
          <a:prstGeom prst="rect">
            <a:avLst/>
          </a:prstGeom>
        </p:spPr>
      </p:pic>
    </p:spTree>
    <p:extLst>
      <p:ext uri="{BB962C8B-B14F-4D97-AF65-F5344CB8AC3E}">
        <p14:creationId xmlns:p14="http://schemas.microsoft.com/office/powerpoint/2010/main" val="1414727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pic>
        <p:nvPicPr>
          <p:cNvPr id="6" name="Picture 5"/>
          <p:cNvPicPr>
            <a:picLocks noChangeAspect="1"/>
          </p:cNvPicPr>
          <p:nvPr/>
        </p:nvPicPr>
        <p:blipFill>
          <a:blip r:embed="rId3"/>
          <a:stretch>
            <a:fillRect/>
          </a:stretch>
        </p:blipFill>
        <p:spPr>
          <a:xfrm>
            <a:off x="1443037" y="914400"/>
            <a:ext cx="6257925" cy="5724525"/>
          </a:xfrm>
          <a:prstGeom prst="rect">
            <a:avLst/>
          </a:prstGeom>
        </p:spPr>
      </p:pic>
    </p:spTree>
    <p:extLst>
      <p:ext uri="{BB962C8B-B14F-4D97-AF65-F5344CB8AC3E}">
        <p14:creationId xmlns:p14="http://schemas.microsoft.com/office/powerpoint/2010/main" val="200321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pic>
        <p:nvPicPr>
          <p:cNvPr id="2" name="Picture 1"/>
          <p:cNvPicPr>
            <a:picLocks noChangeAspect="1"/>
          </p:cNvPicPr>
          <p:nvPr/>
        </p:nvPicPr>
        <p:blipFill>
          <a:blip r:embed="rId3"/>
          <a:stretch>
            <a:fillRect/>
          </a:stretch>
        </p:blipFill>
        <p:spPr>
          <a:xfrm>
            <a:off x="304800" y="762000"/>
            <a:ext cx="8534400" cy="6172200"/>
          </a:xfrm>
          <a:prstGeom prst="rect">
            <a:avLst/>
          </a:prstGeom>
        </p:spPr>
      </p:pic>
    </p:spTree>
    <p:extLst>
      <p:ext uri="{BB962C8B-B14F-4D97-AF65-F5344CB8AC3E}">
        <p14:creationId xmlns:p14="http://schemas.microsoft.com/office/powerpoint/2010/main" val="1598997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pic>
        <p:nvPicPr>
          <p:cNvPr id="3" name="Picture 2"/>
          <p:cNvPicPr>
            <a:picLocks noChangeAspect="1"/>
          </p:cNvPicPr>
          <p:nvPr/>
        </p:nvPicPr>
        <p:blipFill>
          <a:blip r:embed="rId3"/>
          <a:stretch>
            <a:fillRect/>
          </a:stretch>
        </p:blipFill>
        <p:spPr>
          <a:xfrm>
            <a:off x="433387" y="1066800"/>
            <a:ext cx="8277225" cy="1181100"/>
          </a:xfrm>
          <a:prstGeom prst="rect">
            <a:avLst/>
          </a:prstGeom>
        </p:spPr>
      </p:pic>
    </p:spTree>
    <p:extLst>
      <p:ext uri="{BB962C8B-B14F-4D97-AF65-F5344CB8AC3E}">
        <p14:creationId xmlns:p14="http://schemas.microsoft.com/office/powerpoint/2010/main" val="3236026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1451872" cy="369332"/>
          </a:xfrm>
          <a:prstGeom prst="rect">
            <a:avLst/>
          </a:prstGeom>
          <a:noFill/>
        </p:spPr>
        <p:txBody>
          <a:bodyPr wrap="none" rtlCol="0">
            <a:spAutoFit/>
          </a:bodyPr>
          <a:lstStyle/>
          <a:p>
            <a:r>
              <a:rPr lang="en-US" dirty="0" smtClean="0">
                <a:solidFill>
                  <a:schemeClr val="bg1"/>
                </a:solidFill>
              </a:rPr>
              <a:t>Server Socket</a:t>
            </a:r>
            <a:endParaRPr lang="en-US" dirty="0">
              <a:solidFill>
                <a:schemeClr val="bg1"/>
              </a:solidFill>
            </a:endParaRPr>
          </a:p>
        </p:txBody>
      </p:sp>
    </p:spTree>
    <p:extLst>
      <p:ext uri="{BB962C8B-B14F-4D97-AF65-F5344CB8AC3E}">
        <p14:creationId xmlns:p14="http://schemas.microsoft.com/office/powerpoint/2010/main" val="1329823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52400"/>
            <a:ext cx="6629400" cy="487362"/>
          </a:xfrm>
        </p:spPr>
        <p:txBody>
          <a:bodyPr/>
          <a:lstStyle/>
          <a:p>
            <a:r>
              <a:rPr lang="vi-VN" dirty="0"/>
              <a:t>Triển khai </a:t>
            </a:r>
            <a:r>
              <a:rPr lang="vi-VN" dirty="0" smtClean="0"/>
              <a:t>kết </a:t>
            </a:r>
            <a:r>
              <a:rPr lang="vi-VN" dirty="0"/>
              <a:t>nối giữa android (client) với server bằng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1800"/>
              </a:spcBef>
              <a:buNone/>
            </a:pPr>
            <a:r>
              <a:rPr lang="vi-VN" sz="2400" b="1" dirty="0" smtClean="0"/>
              <a:t>Socket class</a:t>
            </a:r>
            <a:r>
              <a:rPr lang="en-US" sz="2400" b="1" dirty="0" smtClean="0"/>
              <a:t>:</a:t>
            </a:r>
          </a:p>
          <a:p>
            <a:pPr>
              <a:spcBef>
                <a:spcPts val="1800"/>
              </a:spcBef>
              <a:buFont typeface="Wingdings" panose="05000000000000000000" pitchFamily="2" charset="2"/>
              <a:buChar char="ü"/>
            </a:pPr>
            <a:r>
              <a:rPr lang="en-US" dirty="0" smtClean="0"/>
              <a:t>Class </a:t>
            </a:r>
            <a:r>
              <a:rPr lang="en-US" dirty="0" err="1" smtClean="0"/>
              <a:t>dùng</a:t>
            </a:r>
            <a:r>
              <a:rPr lang="en-US" dirty="0" smtClean="0"/>
              <a:t> </a:t>
            </a:r>
            <a:r>
              <a:rPr lang="en-US" dirty="0" err="1" smtClean="0"/>
              <a:t>kết</a:t>
            </a:r>
            <a:r>
              <a:rPr lang="en-US" dirty="0" smtClean="0"/>
              <a:t> </a:t>
            </a:r>
            <a:r>
              <a:rPr lang="en-US" dirty="0" err="1" smtClean="0"/>
              <a:t>nối</a:t>
            </a:r>
            <a:r>
              <a:rPr lang="en-US" dirty="0" smtClean="0"/>
              <a:t> server </a:t>
            </a:r>
          </a:p>
          <a:p>
            <a:pPr marL="0" indent="0" algn="ctr">
              <a:spcBef>
                <a:spcPts val="1800"/>
              </a:spcBef>
              <a:buNone/>
            </a:pPr>
            <a:r>
              <a:rPr lang="en-US" b="1" dirty="0">
                <a:solidFill>
                  <a:srgbClr val="FF0000"/>
                </a:solidFill>
              </a:rPr>
              <a:t>public Socket(</a:t>
            </a:r>
            <a:r>
              <a:rPr lang="en-US" b="1" dirty="0" err="1">
                <a:solidFill>
                  <a:srgbClr val="FF0000"/>
                </a:solidFill>
              </a:rPr>
              <a:t>InetAddress</a:t>
            </a:r>
            <a:r>
              <a:rPr lang="en-US" b="1" dirty="0">
                <a:solidFill>
                  <a:srgbClr val="FF0000"/>
                </a:solidFill>
              </a:rPr>
              <a:t> host, </a:t>
            </a:r>
            <a:r>
              <a:rPr lang="en-US" b="1" dirty="0" err="1">
                <a:solidFill>
                  <a:srgbClr val="FF0000"/>
                </a:solidFill>
              </a:rPr>
              <a:t>int</a:t>
            </a:r>
            <a:r>
              <a:rPr lang="en-US" b="1" dirty="0">
                <a:solidFill>
                  <a:srgbClr val="FF0000"/>
                </a:solidFill>
              </a:rPr>
              <a:t> port) throws </a:t>
            </a:r>
            <a:r>
              <a:rPr lang="en-US" b="1" dirty="0" err="1" smtClean="0">
                <a:solidFill>
                  <a:srgbClr val="FF0000"/>
                </a:solidFill>
              </a:rPr>
              <a:t>IOException</a:t>
            </a:r>
            <a:endParaRPr lang="en-US" b="1" dirty="0" smtClean="0">
              <a:solidFill>
                <a:srgbClr val="FF0000"/>
              </a:solidFill>
            </a:endParaRPr>
          </a:p>
          <a:p>
            <a:pPr marL="0" indent="0" algn="ctr">
              <a:spcBef>
                <a:spcPts val="1800"/>
              </a:spcBef>
              <a:buNone/>
            </a:pPr>
            <a:r>
              <a:rPr lang="en-US" b="1" dirty="0" err="1" smtClean="0">
                <a:solidFill>
                  <a:srgbClr val="FF0000"/>
                </a:solidFill>
              </a:rPr>
              <a:t>Hoặc</a:t>
            </a:r>
            <a:endParaRPr lang="en-US" b="1" dirty="0" smtClean="0">
              <a:solidFill>
                <a:srgbClr val="FF0000"/>
              </a:solidFill>
            </a:endParaRPr>
          </a:p>
          <a:p>
            <a:pPr marL="0" indent="0" algn="ctr">
              <a:spcBef>
                <a:spcPts val="1800"/>
              </a:spcBef>
              <a:buNone/>
            </a:pPr>
            <a:r>
              <a:rPr lang="en-US" b="1" dirty="0">
                <a:solidFill>
                  <a:srgbClr val="FF0000"/>
                </a:solidFill>
              </a:rPr>
              <a:t>public </a:t>
            </a:r>
            <a:r>
              <a:rPr lang="en-US" b="1" dirty="0" smtClean="0">
                <a:solidFill>
                  <a:srgbClr val="FF0000"/>
                </a:solidFill>
              </a:rPr>
              <a:t>Socket(String </a:t>
            </a:r>
            <a:r>
              <a:rPr lang="en-US" b="1" dirty="0">
                <a:solidFill>
                  <a:srgbClr val="FF0000"/>
                </a:solidFill>
              </a:rPr>
              <a:t>host, </a:t>
            </a:r>
            <a:r>
              <a:rPr lang="en-US" b="1" dirty="0" err="1">
                <a:solidFill>
                  <a:srgbClr val="FF0000"/>
                </a:solidFill>
              </a:rPr>
              <a:t>int</a:t>
            </a:r>
            <a:r>
              <a:rPr lang="en-US" b="1" dirty="0">
                <a:solidFill>
                  <a:srgbClr val="FF0000"/>
                </a:solidFill>
              </a:rPr>
              <a:t> port) throws </a:t>
            </a:r>
            <a:r>
              <a:rPr lang="en-US" b="1" dirty="0" err="1">
                <a:solidFill>
                  <a:srgbClr val="FF0000"/>
                </a:solidFill>
              </a:rPr>
              <a:t>IOException</a:t>
            </a:r>
            <a:endParaRPr lang="en-US" b="1" dirty="0">
              <a:solidFill>
                <a:srgbClr val="FF0000"/>
              </a:solidFill>
            </a:endParaRPr>
          </a:p>
          <a:p>
            <a:pPr lvl="1">
              <a:spcBef>
                <a:spcPts val="1800"/>
              </a:spcBef>
              <a:buFont typeface="Wingdings" panose="05000000000000000000" pitchFamily="2" charset="2"/>
              <a:buChar char="ü"/>
            </a:pPr>
            <a:r>
              <a:rPr lang="en-US" dirty="0" smtClean="0">
                <a:solidFill>
                  <a:srgbClr val="FF0000"/>
                </a:solidFill>
              </a:rPr>
              <a:t>Host</a:t>
            </a:r>
            <a:r>
              <a:rPr lang="en-US" dirty="0" smtClean="0"/>
              <a:t>: </a:t>
            </a:r>
            <a:r>
              <a:rPr lang="en-US" dirty="0" err="1" smtClean="0"/>
              <a:t>địa</a:t>
            </a:r>
            <a:r>
              <a:rPr lang="en-US" dirty="0" smtClean="0"/>
              <a:t> </a:t>
            </a:r>
            <a:r>
              <a:rPr lang="en-US" dirty="0" err="1" smtClean="0"/>
              <a:t>chỉ</a:t>
            </a:r>
            <a:r>
              <a:rPr lang="en-US" dirty="0" smtClean="0"/>
              <a:t> Server (IP </a:t>
            </a:r>
            <a:r>
              <a:rPr lang="en-US" dirty="0" err="1" smtClean="0"/>
              <a:t>hoặc</a:t>
            </a:r>
            <a:r>
              <a:rPr lang="en-US" dirty="0" smtClean="0"/>
              <a:t> </a:t>
            </a:r>
            <a:r>
              <a:rPr lang="en-US" dirty="0" err="1" smtClean="0"/>
              <a:t>tên</a:t>
            </a:r>
            <a:r>
              <a:rPr lang="en-US" dirty="0" smtClean="0"/>
              <a:t> </a:t>
            </a:r>
            <a:r>
              <a:rPr lang="en-US" dirty="0" err="1" smtClean="0"/>
              <a:t>miền</a:t>
            </a:r>
            <a:r>
              <a:rPr lang="en-US" dirty="0" smtClean="0"/>
              <a:t>)</a:t>
            </a:r>
            <a:endParaRPr lang="en-US" dirty="0" smtClean="0">
              <a:solidFill>
                <a:srgbClr val="FF0000"/>
              </a:solidFill>
            </a:endParaRPr>
          </a:p>
          <a:p>
            <a:pPr lvl="1">
              <a:spcBef>
                <a:spcPts val="1800"/>
              </a:spcBef>
              <a:buFont typeface="Wingdings" panose="05000000000000000000" pitchFamily="2" charset="2"/>
              <a:buChar char="ü"/>
            </a:pPr>
            <a:r>
              <a:rPr lang="en-US" dirty="0" smtClean="0">
                <a:solidFill>
                  <a:srgbClr val="FF0000"/>
                </a:solidFill>
              </a:rPr>
              <a:t>Port</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a:t>
            </a:r>
          </a:p>
          <a:p>
            <a:pPr lvl="1">
              <a:spcBef>
                <a:spcPts val="1800"/>
              </a:spcBef>
              <a:buFont typeface="Wingdings" panose="05000000000000000000" pitchFamily="2" charset="2"/>
              <a:buChar char="ü"/>
            </a:pPr>
            <a:endParaRPr lang="vi-VN" dirty="0"/>
          </a:p>
        </p:txBody>
      </p:sp>
    </p:spTree>
    <p:extLst>
      <p:ext uri="{BB962C8B-B14F-4D97-AF65-F5344CB8AC3E}">
        <p14:creationId xmlns:p14="http://schemas.microsoft.com/office/powerpoint/2010/main" val="3079730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52400"/>
            <a:ext cx="6629400" cy="487362"/>
          </a:xfrm>
        </p:spPr>
        <p:txBody>
          <a:bodyPr/>
          <a:lstStyle/>
          <a:p>
            <a:r>
              <a:rPr lang="vi-VN" dirty="0"/>
              <a:t>Triển khai </a:t>
            </a:r>
            <a:r>
              <a:rPr lang="vi-VN" dirty="0" smtClean="0"/>
              <a:t>kết </a:t>
            </a:r>
            <a:r>
              <a:rPr lang="vi-VN" dirty="0"/>
              <a:t>nối giữa android (client) với server bằng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marL="0" indent="0">
              <a:spcBef>
                <a:spcPts val="1800"/>
              </a:spcBef>
              <a:buNone/>
            </a:pPr>
            <a:r>
              <a:rPr lang="vi-VN" sz="2400" b="1" dirty="0" smtClean="0"/>
              <a:t>Socket class</a:t>
            </a:r>
            <a:r>
              <a:rPr lang="en-US" sz="2400" b="1"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sau</a:t>
            </a:r>
            <a:r>
              <a:rPr lang="en-US" sz="2400" dirty="0" smtClean="0"/>
              <a:t>:</a:t>
            </a:r>
          </a:p>
          <a:p>
            <a:pPr>
              <a:spcBef>
                <a:spcPts val="1800"/>
              </a:spcBef>
              <a:buFont typeface="Wingdings" panose="05000000000000000000" pitchFamily="2" charset="2"/>
              <a:buChar char="ü"/>
            </a:pPr>
            <a:r>
              <a:rPr lang="en-US" sz="2400" b="1" dirty="0"/>
              <a:t>public void connect(</a:t>
            </a:r>
            <a:r>
              <a:rPr lang="en-US" sz="2400" b="1" dirty="0" err="1"/>
              <a:t>SocketAddress</a:t>
            </a:r>
            <a:r>
              <a:rPr lang="en-US" sz="2400" b="1" dirty="0"/>
              <a:t> host, </a:t>
            </a:r>
            <a:r>
              <a:rPr lang="en-US" sz="2400" b="1" dirty="0" err="1"/>
              <a:t>int</a:t>
            </a:r>
            <a:r>
              <a:rPr lang="en-US" sz="2400" b="1" dirty="0"/>
              <a:t> timeout) throws </a:t>
            </a:r>
            <a:r>
              <a:rPr lang="en-US" sz="2400" b="1" dirty="0" err="1"/>
              <a:t>IOException</a:t>
            </a:r>
            <a:r>
              <a:rPr lang="en-US" sz="2400" b="1" dirty="0" smtClean="0"/>
              <a:t>: </a:t>
            </a:r>
            <a:r>
              <a:rPr lang="vi-VN" sz="2400" dirty="0" smtClean="0"/>
              <a:t>kết </a:t>
            </a:r>
            <a:r>
              <a:rPr lang="vi-VN" sz="2400" dirty="0"/>
              <a:t>nối socket này tới host chỉ </a:t>
            </a:r>
            <a:r>
              <a:rPr lang="vi-VN" sz="2400" dirty="0" smtClean="0"/>
              <a:t>định</a:t>
            </a:r>
            <a:r>
              <a:rPr lang="en-US" sz="2400" dirty="0" smtClean="0"/>
              <a:t>, </a:t>
            </a:r>
            <a:r>
              <a:rPr lang="en-US" sz="2400" dirty="0" err="1" smtClean="0"/>
              <a:t>chỉ</a:t>
            </a:r>
            <a:r>
              <a:rPr lang="en-US" sz="2400" dirty="0" smtClean="0"/>
              <a:t> dung </a:t>
            </a:r>
            <a:r>
              <a:rPr lang="en-US" sz="2400" dirty="0" err="1" smtClean="0"/>
              <a:t>nếu</a:t>
            </a:r>
            <a:r>
              <a:rPr lang="en-US" sz="2400" dirty="0" smtClean="0"/>
              <a:t> </a:t>
            </a:r>
            <a:r>
              <a:rPr lang="en-US" sz="2400" dirty="0" err="1" smtClean="0"/>
              <a:t>khởi</a:t>
            </a:r>
            <a:r>
              <a:rPr lang="en-US" sz="2400" dirty="0" smtClean="0"/>
              <a:t> </a:t>
            </a:r>
            <a:r>
              <a:rPr lang="en-US" sz="2400" dirty="0" err="1" smtClean="0"/>
              <a:t>tạo</a:t>
            </a:r>
            <a:r>
              <a:rPr lang="en-US" sz="2400" dirty="0" smtClean="0"/>
              <a:t> Socket </a:t>
            </a:r>
            <a:r>
              <a:rPr lang="en-US" sz="2400" dirty="0" err="1" smtClean="0"/>
              <a:t>không</a:t>
            </a:r>
            <a:r>
              <a:rPr lang="en-US" sz="2400" dirty="0" smtClean="0"/>
              <a:t> </a:t>
            </a:r>
            <a:r>
              <a:rPr lang="en-US" sz="2400" dirty="0" err="1" smtClean="0"/>
              <a:t>có</a:t>
            </a:r>
            <a:r>
              <a:rPr lang="en-US" sz="2400" dirty="0" smtClean="0"/>
              <a:t> </a:t>
            </a:r>
            <a:r>
              <a:rPr lang="en-US" sz="2400" dirty="0" err="1" smtClean="0"/>
              <a:t>tham</a:t>
            </a:r>
            <a:r>
              <a:rPr lang="en-US" sz="2400" dirty="0" smtClean="0"/>
              <a:t> </a:t>
            </a:r>
            <a:r>
              <a:rPr lang="en-US" sz="2400" dirty="0" err="1"/>
              <a:t>s</a:t>
            </a:r>
            <a:r>
              <a:rPr lang="en-US" sz="2400" dirty="0" err="1" smtClean="0"/>
              <a:t>ố</a:t>
            </a:r>
            <a:r>
              <a:rPr lang="en-US" sz="2400" dirty="0" smtClean="0"/>
              <a:t> </a:t>
            </a:r>
            <a:r>
              <a:rPr lang="en-US" sz="2400" dirty="0" err="1" smtClean="0"/>
              <a:t>kết</a:t>
            </a:r>
            <a:r>
              <a:rPr lang="en-US" sz="2400" dirty="0" smtClean="0"/>
              <a:t> </a:t>
            </a:r>
            <a:r>
              <a:rPr lang="en-US" sz="2400" dirty="0" err="1" smtClean="0"/>
              <a:t>nối</a:t>
            </a:r>
            <a:r>
              <a:rPr lang="en-US" sz="2400" dirty="0" smtClean="0"/>
              <a:t>.</a:t>
            </a:r>
          </a:p>
          <a:p>
            <a:pPr>
              <a:spcBef>
                <a:spcPts val="1800"/>
              </a:spcBef>
              <a:buFont typeface="Wingdings" panose="05000000000000000000" pitchFamily="2" charset="2"/>
              <a:buChar char="ü"/>
            </a:pPr>
            <a:r>
              <a:rPr lang="en-US" sz="2400" b="1" dirty="0"/>
              <a:t>public </a:t>
            </a:r>
            <a:r>
              <a:rPr lang="en-US" sz="2400" b="1" dirty="0" err="1"/>
              <a:t>InetAddress</a:t>
            </a:r>
            <a:r>
              <a:rPr lang="en-US" sz="2400" b="1" dirty="0"/>
              <a:t> </a:t>
            </a:r>
            <a:r>
              <a:rPr lang="en-US" sz="2400" b="1" dirty="0" err="1"/>
              <a:t>getInetAddress</a:t>
            </a:r>
            <a:r>
              <a:rPr lang="en-US" sz="2400" b="1" dirty="0"/>
              <a:t>(): </a:t>
            </a:r>
            <a:r>
              <a:rPr lang="en-US" sz="2400" dirty="0" err="1"/>
              <a:t>trả</a:t>
            </a:r>
            <a:r>
              <a:rPr lang="en-US" sz="2400" dirty="0"/>
              <a:t> </a:t>
            </a:r>
            <a:r>
              <a:rPr lang="en-US" sz="2400" dirty="0" err="1"/>
              <a:t>về</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máy</a:t>
            </a:r>
            <a:r>
              <a:rPr lang="en-US" sz="2400" dirty="0"/>
              <a:t> </a:t>
            </a:r>
            <a:r>
              <a:rPr lang="en-US" sz="2400" dirty="0" err="1"/>
              <a:t>tính</a:t>
            </a:r>
            <a:r>
              <a:rPr lang="en-US" sz="2400" dirty="0"/>
              <a:t> </a:t>
            </a:r>
            <a:r>
              <a:rPr lang="en-US" sz="2400" dirty="0" err="1"/>
              <a:t>mà</a:t>
            </a:r>
            <a:r>
              <a:rPr lang="en-US" sz="2400" dirty="0"/>
              <a:t> socket </a:t>
            </a:r>
            <a:r>
              <a:rPr lang="en-US" sz="2400" dirty="0" err="1"/>
              <a:t>này</a:t>
            </a:r>
            <a:r>
              <a:rPr lang="en-US" sz="2400" dirty="0"/>
              <a:t> </a:t>
            </a:r>
            <a:r>
              <a:rPr lang="en-US" sz="2400" dirty="0" err="1"/>
              <a:t>kết</a:t>
            </a:r>
            <a:r>
              <a:rPr lang="en-US" sz="2400" dirty="0"/>
              <a:t> </a:t>
            </a:r>
            <a:r>
              <a:rPr lang="en-US" sz="2400" dirty="0" err="1"/>
              <a:t>nối</a:t>
            </a:r>
            <a:r>
              <a:rPr lang="en-US" sz="2400" dirty="0"/>
              <a:t> </a:t>
            </a:r>
            <a:r>
              <a:rPr lang="en-US" sz="2400" dirty="0" err="1"/>
              <a:t>tới</a:t>
            </a:r>
            <a:r>
              <a:rPr lang="vi-VN" sz="2400" dirty="0" smtClean="0"/>
              <a:t>.</a:t>
            </a:r>
            <a:endParaRPr lang="en-US" sz="2400" dirty="0" smtClean="0"/>
          </a:p>
          <a:p>
            <a:pPr>
              <a:spcBef>
                <a:spcPts val="1800"/>
              </a:spcBef>
              <a:buFont typeface="Wingdings" panose="05000000000000000000" pitchFamily="2" charset="2"/>
              <a:buChar char="ü"/>
            </a:pPr>
            <a:r>
              <a:rPr lang="en-US" sz="2400" b="1" dirty="0"/>
              <a:t>public </a:t>
            </a:r>
            <a:r>
              <a:rPr lang="en-US" sz="2400" b="1" dirty="0" err="1"/>
              <a:t>int</a:t>
            </a:r>
            <a:r>
              <a:rPr lang="en-US" sz="2400" b="1" dirty="0"/>
              <a:t> </a:t>
            </a:r>
            <a:r>
              <a:rPr lang="en-US" sz="2400" b="1" dirty="0" err="1"/>
              <a:t>getPort</a:t>
            </a:r>
            <a:r>
              <a:rPr lang="en-US" sz="2400" b="1" dirty="0" smtClean="0"/>
              <a:t>(): </a:t>
            </a:r>
            <a:r>
              <a:rPr lang="en-US" sz="2400" dirty="0" err="1"/>
              <a:t>Trả</a:t>
            </a:r>
            <a:r>
              <a:rPr lang="en-US" sz="2400" dirty="0"/>
              <a:t> </a:t>
            </a:r>
            <a:r>
              <a:rPr lang="en-US" sz="2400" dirty="0" err="1"/>
              <a:t>về</a:t>
            </a:r>
            <a:r>
              <a:rPr lang="en-US" sz="2400" dirty="0"/>
              <a:t> </a:t>
            </a:r>
            <a:r>
              <a:rPr lang="en-US" sz="2400" dirty="0" err="1"/>
              <a:t>cổng</a:t>
            </a:r>
            <a:r>
              <a:rPr lang="en-US" sz="2400" dirty="0"/>
              <a:t> </a:t>
            </a:r>
            <a:r>
              <a:rPr lang="en-US" sz="2400" dirty="0" err="1"/>
              <a:t>giàng</a:t>
            </a:r>
            <a:r>
              <a:rPr lang="en-US" sz="2400" dirty="0"/>
              <a:t> </a:t>
            </a:r>
            <a:r>
              <a:rPr lang="en-US" sz="2400" dirty="0" err="1"/>
              <a:t>buộc</a:t>
            </a:r>
            <a:r>
              <a:rPr lang="en-US" sz="2400" dirty="0"/>
              <a:t> </a:t>
            </a:r>
            <a:r>
              <a:rPr lang="en-US" sz="2400" dirty="0" err="1"/>
              <a:t>tới</a:t>
            </a:r>
            <a:r>
              <a:rPr lang="en-US" sz="2400" dirty="0"/>
              <a:t> </a:t>
            </a:r>
            <a:r>
              <a:rPr lang="en-US" sz="2400" dirty="0" err="1"/>
              <a:t>máy</a:t>
            </a:r>
            <a:r>
              <a:rPr lang="en-US" sz="2400" dirty="0"/>
              <a:t> </a:t>
            </a:r>
            <a:r>
              <a:rPr lang="en-US" sz="2400" dirty="0" err="1"/>
              <a:t>tính</a:t>
            </a:r>
            <a:r>
              <a:rPr lang="en-US" sz="2400" dirty="0"/>
              <a:t> </a:t>
            </a:r>
            <a:r>
              <a:rPr lang="en-US" sz="2400" dirty="0" err="1"/>
              <a:t>từ</a:t>
            </a:r>
            <a:r>
              <a:rPr lang="en-US" sz="2400" dirty="0"/>
              <a:t> </a:t>
            </a:r>
            <a:r>
              <a:rPr lang="en-US" sz="2400" dirty="0" err="1"/>
              <a:t>xa</a:t>
            </a:r>
            <a:r>
              <a:rPr lang="en-US" sz="2400" dirty="0" smtClean="0"/>
              <a:t>.</a:t>
            </a:r>
          </a:p>
          <a:p>
            <a:pPr>
              <a:spcBef>
                <a:spcPts val="1800"/>
              </a:spcBef>
              <a:buFont typeface="Wingdings" panose="05000000000000000000" pitchFamily="2" charset="2"/>
              <a:buChar char="ü"/>
            </a:pPr>
            <a:r>
              <a:rPr lang="en-US" sz="2400" b="1" dirty="0"/>
              <a:t>public void close() throws </a:t>
            </a:r>
            <a:r>
              <a:rPr lang="en-US" sz="2400" b="1" dirty="0" err="1" smtClean="0"/>
              <a:t>IOException</a:t>
            </a:r>
            <a:r>
              <a:rPr lang="en-US" sz="2400" b="1" dirty="0" smtClean="0"/>
              <a:t>: </a:t>
            </a:r>
            <a:r>
              <a:rPr lang="en-US" sz="2400" dirty="0" err="1"/>
              <a:t>Đóng</a:t>
            </a:r>
            <a:r>
              <a:rPr lang="en-US" sz="2400" dirty="0"/>
              <a:t> socket</a:t>
            </a:r>
            <a:endParaRPr lang="en-US" sz="2400" dirty="0"/>
          </a:p>
          <a:p>
            <a:pPr lvl="1">
              <a:spcBef>
                <a:spcPts val="1800"/>
              </a:spcBef>
              <a:buFont typeface="Wingdings" panose="05000000000000000000" pitchFamily="2" charset="2"/>
              <a:buChar char="ü"/>
            </a:pPr>
            <a:endParaRPr lang="vi-VN" dirty="0"/>
          </a:p>
        </p:txBody>
      </p:sp>
    </p:spTree>
    <p:extLst>
      <p:ext uri="{BB962C8B-B14F-4D97-AF65-F5344CB8AC3E}">
        <p14:creationId xmlns:p14="http://schemas.microsoft.com/office/powerpoint/2010/main" val="370139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52400"/>
            <a:ext cx="6629400" cy="487362"/>
          </a:xfrm>
        </p:spPr>
        <p:txBody>
          <a:bodyPr/>
          <a:lstStyle/>
          <a:p>
            <a:r>
              <a:rPr lang="vi-VN" dirty="0"/>
              <a:t>Triển khai </a:t>
            </a:r>
            <a:r>
              <a:rPr lang="vi-VN" dirty="0" smtClean="0"/>
              <a:t>kết </a:t>
            </a:r>
            <a:r>
              <a:rPr lang="vi-VN" dirty="0"/>
              <a:t>nối giữa android (client) với server bằng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1800"/>
              </a:spcBef>
              <a:buFont typeface="Wingdings" panose="05000000000000000000" pitchFamily="2" charset="2"/>
              <a:buChar char="ü"/>
            </a:pPr>
            <a:r>
              <a:rPr lang="en-US" sz="2400" b="1" dirty="0" smtClean="0"/>
              <a:t>public </a:t>
            </a:r>
            <a:r>
              <a:rPr lang="en-US" sz="2400" b="1" dirty="0" err="1"/>
              <a:t>int</a:t>
            </a:r>
            <a:r>
              <a:rPr lang="en-US" sz="2400" b="1" dirty="0"/>
              <a:t> </a:t>
            </a:r>
            <a:r>
              <a:rPr lang="en-US" sz="2400" b="1" dirty="0" err="1"/>
              <a:t>getLocalPort</a:t>
            </a:r>
            <a:r>
              <a:rPr lang="en-US" sz="2400" b="1" dirty="0"/>
              <a:t>(): </a:t>
            </a:r>
            <a:r>
              <a:rPr lang="vi-VN" sz="2400" dirty="0"/>
              <a:t>Trả về cổng socket là ràng buộc để trên máy </a:t>
            </a:r>
            <a:r>
              <a:rPr lang="en-US" sz="2400" dirty="0" smtClean="0"/>
              <a:t>local.</a:t>
            </a:r>
            <a:r>
              <a:rPr lang="en-US" sz="2400" b="1" dirty="0"/>
              <a:t> </a:t>
            </a:r>
            <a:endParaRPr lang="en-US" sz="2400" b="1" dirty="0" smtClean="0"/>
          </a:p>
          <a:p>
            <a:pPr>
              <a:spcBef>
                <a:spcPts val="1800"/>
              </a:spcBef>
              <a:buFont typeface="Wingdings" panose="05000000000000000000" pitchFamily="2" charset="2"/>
              <a:buChar char="ü"/>
            </a:pPr>
            <a:r>
              <a:rPr lang="en-US" sz="2400" b="1" dirty="0" smtClean="0"/>
              <a:t>public </a:t>
            </a:r>
            <a:r>
              <a:rPr lang="en-US" sz="2400" b="1" dirty="0" err="1"/>
              <a:t>SocketAddress</a:t>
            </a:r>
            <a:r>
              <a:rPr lang="en-US" sz="2400" b="1" dirty="0"/>
              <a:t> </a:t>
            </a:r>
            <a:r>
              <a:rPr lang="en-US" sz="2400" b="1" dirty="0" err="1"/>
              <a:t>getRemoteSocketAddress</a:t>
            </a:r>
            <a:r>
              <a:rPr lang="en-US" sz="2400" b="1" dirty="0" smtClean="0"/>
              <a:t>(): </a:t>
            </a:r>
            <a:r>
              <a:rPr lang="en-US" sz="2400" dirty="0" err="1"/>
              <a:t>Trả</a:t>
            </a:r>
            <a:r>
              <a:rPr lang="en-US" sz="2400" dirty="0"/>
              <a:t> </a:t>
            </a:r>
            <a:r>
              <a:rPr lang="en-US" sz="2400" dirty="0" err="1"/>
              <a:t>về</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socket </a:t>
            </a:r>
            <a:r>
              <a:rPr lang="en-US" sz="2400" dirty="0" err="1"/>
              <a:t>từ</a:t>
            </a:r>
            <a:r>
              <a:rPr lang="en-US" sz="2400" dirty="0"/>
              <a:t> </a:t>
            </a:r>
            <a:r>
              <a:rPr lang="en-US" sz="2400" dirty="0" err="1"/>
              <a:t>xa</a:t>
            </a:r>
            <a:r>
              <a:rPr lang="en-US" sz="2400" dirty="0"/>
              <a:t> (remote socket</a:t>
            </a:r>
            <a:r>
              <a:rPr lang="en-US" sz="2400" dirty="0" smtClean="0"/>
              <a:t>).</a:t>
            </a:r>
          </a:p>
          <a:p>
            <a:pPr>
              <a:spcBef>
                <a:spcPts val="1800"/>
              </a:spcBef>
              <a:buFont typeface="Wingdings" panose="05000000000000000000" pitchFamily="2" charset="2"/>
              <a:buChar char="ü"/>
            </a:pPr>
            <a:r>
              <a:rPr lang="en-US" sz="2400" b="1" dirty="0"/>
              <a:t>public </a:t>
            </a:r>
            <a:r>
              <a:rPr lang="en-US" sz="2400" b="1" dirty="0" err="1"/>
              <a:t>InputStream</a:t>
            </a:r>
            <a:r>
              <a:rPr lang="en-US" sz="2400" b="1" dirty="0"/>
              <a:t> </a:t>
            </a:r>
            <a:r>
              <a:rPr lang="en-US" sz="2400" b="1" dirty="0" err="1"/>
              <a:t>getInputStream</a:t>
            </a:r>
            <a:r>
              <a:rPr lang="en-US" sz="2400" b="1" dirty="0"/>
              <a:t>() throws </a:t>
            </a:r>
            <a:r>
              <a:rPr lang="en-US" sz="2400" b="1" dirty="0" err="1" smtClean="0"/>
              <a:t>IOException</a:t>
            </a:r>
            <a:r>
              <a:rPr lang="en-US" sz="2400" b="1" dirty="0" smtClean="0"/>
              <a:t>: </a:t>
            </a:r>
            <a:r>
              <a:rPr lang="vi-VN" sz="2400" dirty="0"/>
              <a:t>Trả về luồng đầu vào của Socket. Luồng đầu vào này được kết nối với luồng đầu ra của Socket từ xa (remote socket</a:t>
            </a:r>
            <a:r>
              <a:rPr lang="vi-VN" sz="2400" dirty="0" smtClean="0"/>
              <a:t>)</a:t>
            </a:r>
            <a:r>
              <a:rPr lang="en-US" sz="2400" dirty="0" smtClean="0"/>
              <a:t>.</a:t>
            </a:r>
          </a:p>
          <a:p>
            <a:pPr>
              <a:spcBef>
                <a:spcPts val="1800"/>
              </a:spcBef>
              <a:buFont typeface="Wingdings" panose="05000000000000000000" pitchFamily="2" charset="2"/>
              <a:buChar char="ü"/>
            </a:pPr>
            <a:r>
              <a:rPr lang="en-US" sz="2400" b="1" dirty="0"/>
              <a:t>public </a:t>
            </a:r>
            <a:r>
              <a:rPr lang="en-US" sz="2400" b="1" dirty="0" err="1"/>
              <a:t>OutputStream</a:t>
            </a:r>
            <a:r>
              <a:rPr lang="en-US" sz="2400" b="1" dirty="0"/>
              <a:t> </a:t>
            </a:r>
            <a:r>
              <a:rPr lang="en-US" sz="2400" b="1" dirty="0" err="1"/>
              <a:t>getOutputStream</a:t>
            </a:r>
            <a:r>
              <a:rPr lang="en-US" sz="2400" b="1" dirty="0"/>
              <a:t>() throws </a:t>
            </a:r>
            <a:r>
              <a:rPr lang="en-US" sz="2400" b="1" dirty="0" err="1" smtClean="0"/>
              <a:t>IOException</a:t>
            </a:r>
            <a:r>
              <a:rPr lang="en-US" sz="2400" b="1" dirty="0" smtClean="0"/>
              <a:t>: </a:t>
            </a:r>
            <a:r>
              <a:rPr lang="en-US" sz="2400" dirty="0" err="1"/>
              <a:t>Trả</a:t>
            </a:r>
            <a:r>
              <a:rPr lang="en-US" sz="2400" dirty="0"/>
              <a:t> </a:t>
            </a:r>
            <a:r>
              <a:rPr lang="en-US" sz="2400" dirty="0" err="1"/>
              <a:t>về</a:t>
            </a:r>
            <a:r>
              <a:rPr lang="en-US" sz="2400" dirty="0"/>
              <a:t> </a:t>
            </a:r>
            <a:r>
              <a:rPr lang="en-US" sz="2400" dirty="0" err="1"/>
              <a:t>luồng</a:t>
            </a:r>
            <a:r>
              <a:rPr lang="en-US" sz="2400" dirty="0"/>
              <a:t> </a:t>
            </a:r>
            <a:r>
              <a:rPr lang="en-US" sz="2400" dirty="0" err="1"/>
              <a:t>đầu</a:t>
            </a:r>
            <a:r>
              <a:rPr lang="en-US" sz="2400" dirty="0"/>
              <a:t> </a:t>
            </a:r>
            <a:r>
              <a:rPr lang="en-US" sz="2400" dirty="0" err="1"/>
              <a:t>ra</a:t>
            </a:r>
            <a:r>
              <a:rPr lang="en-US" sz="2400" dirty="0"/>
              <a:t> </a:t>
            </a:r>
            <a:r>
              <a:rPr lang="en-US" sz="2400" dirty="0" err="1"/>
              <a:t>của</a:t>
            </a:r>
            <a:r>
              <a:rPr lang="en-US" sz="2400" dirty="0"/>
              <a:t> Socket. </a:t>
            </a:r>
            <a:r>
              <a:rPr lang="en-US" sz="2400" dirty="0" err="1"/>
              <a:t>Luồng</a:t>
            </a:r>
            <a:r>
              <a:rPr lang="en-US" sz="2400" dirty="0"/>
              <a:t> </a:t>
            </a:r>
            <a:r>
              <a:rPr lang="en-US" sz="2400" dirty="0" err="1"/>
              <a:t>đầu</a:t>
            </a:r>
            <a:r>
              <a:rPr lang="en-US" sz="2400" dirty="0"/>
              <a:t> </a:t>
            </a:r>
            <a:r>
              <a:rPr lang="en-US" sz="2400" dirty="0" err="1"/>
              <a:t>ra</a:t>
            </a:r>
            <a:r>
              <a:rPr lang="en-US" sz="2400" dirty="0"/>
              <a:t> </a:t>
            </a:r>
            <a:r>
              <a:rPr lang="en-US" sz="2400" dirty="0" err="1"/>
              <a:t>này</a:t>
            </a:r>
            <a:r>
              <a:rPr lang="en-US" sz="2400" dirty="0"/>
              <a:t> </a:t>
            </a:r>
            <a:r>
              <a:rPr lang="en-US" sz="2400" dirty="0" err="1"/>
              <a:t>kết</a:t>
            </a:r>
            <a:r>
              <a:rPr lang="en-US" sz="2400" dirty="0"/>
              <a:t> </a:t>
            </a:r>
            <a:r>
              <a:rPr lang="en-US" sz="2400" dirty="0" err="1"/>
              <a:t>nối</a:t>
            </a:r>
            <a:r>
              <a:rPr lang="en-US" sz="2400" dirty="0"/>
              <a:t> </a:t>
            </a:r>
            <a:r>
              <a:rPr lang="en-US" sz="2400" dirty="0" err="1"/>
              <a:t>với</a:t>
            </a:r>
            <a:r>
              <a:rPr lang="en-US" sz="2400" dirty="0"/>
              <a:t> </a:t>
            </a:r>
            <a:r>
              <a:rPr lang="en-US" sz="2400" dirty="0" err="1"/>
              <a:t>luồng</a:t>
            </a:r>
            <a:r>
              <a:rPr lang="en-US" sz="2400" dirty="0"/>
              <a:t> </a:t>
            </a:r>
            <a:r>
              <a:rPr lang="en-US" sz="2400" dirty="0" err="1"/>
              <a:t>đầu</a:t>
            </a:r>
            <a:r>
              <a:rPr lang="en-US" sz="2400" dirty="0"/>
              <a:t> </a:t>
            </a:r>
            <a:r>
              <a:rPr lang="en-US" sz="2400" dirty="0" err="1"/>
              <a:t>vào</a:t>
            </a:r>
            <a:r>
              <a:rPr lang="en-US" sz="2400" dirty="0"/>
              <a:t> </a:t>
            </a:r>
            <a:r>
              <a:rPr lang="en-US" sz="2400" dirty="0" err="1"/>
              <a:t>của</a:t>
            </a:r>
            <a:r>
              <a:rPr lang="en-US" sz="2400" dirty="0"/>
              <a:t> Socket </a:t>
            </a:r>
            <a:r>
              <a:rPr lang="en-US" sz="2400" dirty="0" err="1"/>
              <a:t>từ</a:t>
            </a:r>
            <a:r>
              <a:rPr lang="en-US" sz="2400" dirty="0"/>
              <a:t> </a:t>
            </a:r>
            <a:r>
              <a:rPr lang="en-US" sz="2400" dirty="0" err="1"/>
              <a:t>xa</a:t>
            </a:r>
            <a:endParaRPr lang="en-US" sz="2400" dirty="0"/>
          </a:p>
          <a:p>
            <a:pPr lvl="1">
              <a:spcBef>
                <a:spcPts val="1800"/>
              </a:spcBef>
              <a:buFont typeface="Wingdings" panose="05000000000000000000" pitchFamily="2" charset="2"/>
              <a:buChar char="ü"/>
            </a:pPr>
            <a:endParaRPr lang="vi-VN" dirty="0"/>
          </a:p>
        </p:txBody>
      </p:sp>
    </p:spTree>
    <p:extLst>
      <p:ext uri="{BB962C8B-B14F-4D97-AF65-F5344CB8AC3E}">
        <p14:creationId xmlns:p14="http://schemas.microsoft.com/office/powerpoint/2010/main" val="1501297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spcBef>
                <a:spcPts val="3000"/>
              </a:spcBef>
            </a:pPr>
            <a:r>
              <a:rPr lang="vi-VN" sz="3200" dirty="0"/>
              <a:t>Tìm hiểu giao tiếp Socket</a:t>
            </a:r>
          </a:p>
          <a:p>
            <a:pPr lvl="1">
              <a:spcBef>
                <a:spcPts val="3000"/>
              </a:spcBef>
            </a:pPr>
            <a:r>
              <a:rPr lang="vi-VN" sz="3200" dirty="0" smtClean="0"/>
              <a:t>Triển </a:t>
            </a:r>
            <a:r>
              <a:rPr lang="vi-VN" sz="3200" dirty="0"/>
              <a:t>khai app trên server kiểu </a:t>
            </a:r>
            <a:r>
              <a:rPr lang="vi-VN" sz="3200" dirty="0" smtClean="0"/>
              <a:t>Socket</a:t>
            </a:r>
            <a:endParaRPr lang="en-US" sz="3200" dirty="0" smtClean="0"/>
          </a:p>
          <a:p>
            <a:pPr lvl="1">
              <a:spcBef>
                <a:spcPts val="3000"/>
              </a:spcBef>
            </a:pPr>
            <a:r>
              <a:rPr lang="vi-VN" sz="3200" dirty="0"/>
              <a:t>Triển khai được cách kết nối giữa android (client) với server bằng Socket.</a:t>
            </a:r>
          </a:p>
          <a:p>
            <a:pPr lvl="1">
              <a:spcBef>
                <a:spcPts val="3000"/>
              </a:spcBef>
            </a:pPr>
            <a:endParaRPr lang="en-US" sz="3200" dirty="0"/>
          </a:p>
        </p:txBody>
      </p:sp>
    </p:spTree>
    <p:extLst>
      <p:ext uri="{BB962C8B-B14F-4D97-AF65-F5344CB8AC3E}">
        <p14:creationId xmlns:p14="http://schemas.microsoft.com/office/powerpoint/2010/main" val="895085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52400"/>
            <a:ext cx="6629400" cy="487362"/>
          </a:xfrm>
        </p:spPr>
        <p:txBody>
          <a:bodyPr/>
          <a:lstStyle/>
          <a:p>
            <a:r>
              <a:rPr lang="vi-VN" dirty="0"/>
              <a:t>Triển khai </a:t>
            </a:r>
            <a:r>
              <a:rPr lang="vi-VN" dirty="0" smtClean="0"/>
              <a:t>kết </a:t>
            </a:r>
            <a:r>
              <a:rPr lang="vi-VN" dirty="0"/>
              <a:t>nối giữa android (client) với server bằng Socket</a:t>
            </a:r>
            <a:endParaRPr lang="en-US" dirty="0"/>
          </a:p>
        </p:txBody>
      </p:sp>
      <p:pic>
        <p:nvPicPr>
          <p:cNvPr id="4" name="Picture 3"/>
          <p:cNvPicPr>
            <a:picLocks noChangeAspect="1"/>
          </p:cNvPicPr>
          <p:nvPr/>
        </p:nvPicPr>
        <p:blipFill>
          <a:blip r:embed="rId3"/>
          <a:stretch>
            <a:fillRect/>
          </a:stretch>
        </p:blipFill>
        <p:spPr>
          <a:xfrm>
            <a:off x="614362" y="1447800"/>
            <a:ext cx="7915275" cy="4295775"/>
          </a:xfrm>
          <a:prstGeom prst="rect">
            <a:avLst/>
          </a:prstGeom>
        </p:spPr>
      </p:pic>
    </p:spTree>
    <p:extLst>
      <p:ext uri="{BB962C8B-B14F-4D97-AF65-F5344CB8AC3E}">
        <p14:creationId xmlns:p14="http://schemas.microsoft.com/office/powerpoint/2010/main" val="2638418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a:xfrm>
            <a:off x="2057400" y="152400"/>
            <a:ext cx="6629400" cy="487362"/>
          </a:xfrm>
        </p:spPr>
        <p:txBody>
          <a:bodyPr/>
          <a:lstStyle/>
          <a:p>
            <a:r>
              <a:rPr lang="vi-VN" dirty="0"/>
              <a:t>Triển khai </a:t>
            </a:r>
            <a:r>
              <a:rPr lang="vi-VN" dirty="0" smtClean="0"/>
              <a:t>kết </a:t>
            </a:r>
            <a:r>
              <a:rPr lang="vi-VN" dirty="0"/>
              <a:t>nối giữa android (client) với server bằng Socket</a:t>
            </a:r>
            <a:endParaRPr lang="en-US" dirty="0"/>
          </a:p>
        </p:txBody>
      </p:sp>
      <p:pic>
        <p:nvPicPr>
          <p:cNvPr id="2" name="Picture 1"/>
          <p:cNvPicPr>
            <a:picLocks noChangeAspect="1"/>
          </p:cNvPicPr>
          <p:nvPr/>
        </p:nvPicPr>
        <p:blipFill>
          <a:blip r:embed="rId3"/>
          <a:stretch>
            <a:fillRect/>
          </a:stretch>
        </p:blipFill>
        <p:spPr>
          <a:xfrm>
            <a:off x="1042987" y="1181100"/>
            <a:ext cx="7058025" cy="4762500"/>
          </a:xfrm>
          <a:prstGeom prst="rect">
            <a:avLst/>
          </a:prstGeom>
        </p:spPr>
      </p:pic>
    </p:spTree>
    <p:extLst>
      <p:ext uri="{BB962C8B-B14F-4D97-AF65-F5344CB8AC3E}">
        <p14:creationId xmlns:p14="http://schemas.microsoft.com/office/powerpoint/2010/main" val="29700355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00200" y="4800600"/>
            <a:ext cx="1392176" cy="369332"/>
          </a:xfrm>
          <a:prstGeom prst="rect">
            <a:avLst/>
          </a:prstGeom>
          <a:noFill/>
        </p:spPr>
        <p:txBody>
          <a:bodyPr wrap="none" rtlCol="0">
            <a:spAutoFit/>
          </a:bodyPr>
          <a:lstStyle/>
          <a:p>
            <a:r>
              <a:rPr lang="en-US" dirty="0" smtClean="0">
                <a:solidFill>
                  <a:schemeClr val="bg1"/>
                </a:solidFill>
              </a:rPr>
              <a:t>Client Socket</a:t>
            </a:r>
            <a:endParaRPr lang="en-US" dirty="0">
              <a:solidFill>
                <a:schemeClr val="bg1"/>
              </a:solidFill>
            </a:endParaRPr>
          </a:p>
        </p:txBody>
      </p:sp>
    </p:spTree>
    <p:extLst>
      <p:ext uri="{BB962C8B-B14F-4D97-AF65-F5344CB8AC3E}">
        <p14:creationId xmlns:p14="http://schemas.microsoft.com/office/powerpoint/2010/main" val="3737346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7010400" y="2514600"/>
            <a:ext cx="2624974"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err="1">
                <a:ea typeface="Roboto"/>
              </a:rPr>
              <a:t>Tổng</a:t>
            </a:r>
            <a:r>
              <a:rPr lang="en-US" dirty="0">
                <a:ea typeface="Roboto"/>
              </a:rPr>
              <a:t> </a:t>
            </a:r>
            <a:r>
              <a:rPr lang="en-US" dirty="0" err="1">
                <a:ea typeface="Roboto"/>
              </a:rPr>
              <a:t>kết</a:t>
            </a:r>
            <a:r>
              <a:rPr lang="en-US" dirty="0">
                <a:ea typeface="Roboto"/>
              </a:rPr>
              <a:t> </a:t>
            </a:r>
            <a:r>
              <a:rPr lang="en-US" dirty="0" err="1">
                <a:ea typeface="Roboto"/>
              </a:rPr>
              <a:t>nội</a:t>
            </a:r>
            <a:r>
              <a:rPr lang="en-US" dirty="0">
                <a:ea typeface="Roboto"/>
              </a:rPr>
              <a:t> dung </a:t>
            </a:r>
            <a:r>
              <a:rPr lang="en-US" dirty="0" err="1">
                <a:ea typeface="Roboto"/>
              </a:rPr>
              <a:t>bài</a:t>
            </a:r>
            <a:r>
              <a:rPr lang="en-US" dirty="0">
                <a:ea typeface="Roboto"/>
              </a:rPr>
              <a:t> </a:t>
            </a:r>
            <a:r>
              <a:rPr lang="en-US" dirty="0" err="1" smtClean="0">
                <a:ea typeface="Roboto"/>
              </a:rPr>
              <a:t>học</a:t>
            </a:r>
            <a:endParaRPr lang="en-US" dirty="0"/>
          </a:p>
        </p:txBody>
      </p:sp>
      <p:sp>
        <p:nvSpPr>
          <p:cNvPr id="15" name="Content Placeholder 2"/>
          <p:cNvSpPr>
            <a:spLocks noGrp="1"/>
          </p:cNvSpPr>
          <p:nvPr>
            <p:ph idx="1"/>
          </p:nvPr>
        </p:nvSpPr>
        <p:spPr>
          <a:xfrm>
            <a:off x="457200" y="1600200"/>
            <a:ext cx="7391400" cy="4724400"/>
          </a:xfrm>
        </p:spPr>
        <p:txBody>
          <a:bodyPr>
            <a:normAutofit/>
          </a:bodyPr>
          <a:lstStyle/>
          <a:p>
            <a:pPr lvl="1">
              <a:spcBef>
                <a:spcPts val="3000"/>
              </a:spcBef>
            </a:pPr>
            <a:r>
              <a:rPr lang="vi-VN" sz="3200" dirty="0"/>
              <a:t>Tìm hiểu giao tiếp Socket</a:t>
            </a:r>
          </a:p>
          <a:p>
            <a:pPr lvl="1">
              <a:spcBef>
                <a:spcPts val="3000"/>
              </a:spcBef>
            </a:pPr>
            <a:r>
              <a:rPr lang="vi-VN" sz="3200" dirty="0" smtClean="0"/>
              <a:t>Triển </a:t>
            </a:r>
            <a:r>
              <a:rPr lang="vi-VN" sz="3200" dirty="0"/>
              <a:t>khai app trên server kiểu </a:t>
            </a:r>
            <a:r>
              <a:rPr lang="vi-VN" sz="3200" dirty="0" smtClean="0"/>
              <a:t>Socket</a:t>
            </a:r>
            <a:endParaRPr lang="en-US" sz="3200" dirty="0" smtClean="0"/>
          </a:p>
          <a:p>
            <a:pPr lvl="1">
              <a:spcBef>
                <a:spcPts val="3000"/>
              </a:spcBef>
            </a:pPr>
            <a:r>
              <a:rPr lang="vi-VN" sz="3200" dirty="0"/>
              <a:t>Triển khai được cách kết nối giữa android (client) với server bằng Socket.</a:t>
            </a:r>
          </a:p>
          <a:p>
            <a:pPr lvl="1">
              <a:spcBef>
                <a:spcPts val="3000"/>
              </a:spcBef>
            </a:pPr>
            <a:endParaRPr lang="en-US" sz="3200" dirty="0"/>
          </a:p>
        </p:txBody>
      </p:sp>
    </p:spTree>
    <p:extLst>
      <p:ext uri="{BB962C8B-B14F-4D97-AF65-F5344CB8AC3E}">
        <p14:creationId xmlns:p14="http://schemas.microsoft.com/office/powerpoint/2010/main" val="1013296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về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1800"/>
              </a:spcBef>
              <a:buFont typeface="Wingdings" panose="05000000000000000000" pitchFamily="2" charset="2"/>
              <a:buChar char="ü"/>
            </a:pPr>
            <a:r>
              <a:rPr lang="vi-VN" dirty="0"/>
              <a:t>Socket là một giao diện lập trình ứng dụng (API-Application Programming Interface). </a:t>
            </a:r>
            <a:endParaRPr lang="en-US" dirty="0" smtClean="0"/>
          </a:p>
          <a:p>
            <a:pPr>
              <a:spcBef>
                <a:spcPts val="1800"/>
              </a:spcBef>
              <a:buFont typeface="Wingdings" panose="05000000000000000000" pitchFamily="2" charset="2"/>
              <a:buChar char="ü"/>
            </a:pPr>
            <a:r>
              <a:rPr lang="vi-VN" dirty="0" smtClean="0"/>
              <a:t>Nó </a:t>
            </a:r>
            <a:r>
              <a:rPr lang="vi-VN" dirty="0"/>
              <a:t>được giới thiệu lần đầu tiên trong ấn bản UNIX - BSD 4.2. dưới dạng các hàm hệ thống theo cú pháp ngôn ngữ C (socket(), bind(), connect(), send(), receive(), read(), write(), close</a:t>
            </a:r>
            <a:r>
              <a:rPr lang="vi-VN" dirty="0" smtClean="0"/>
              <a:t>(),..). </a:t>
            </a:r>
            <a:endParaRPr lang="en-US" dirty="0" smtClean="0"/>
          </a:p>
          <a:p>
            <a:pPr>
              <a:spcBef>
                <a:spcPts val="1800"/>
              </a:spcBef>
              <a:buFont typeface="Wingdings" panose="05000000000000000000" pitchFamily="2" charset="2"/>
              <a:buChar char="ü"/>
            </a:pPr>
            <a:r>
              <a:rPr lang="vi-VN" dirty="0" smtClean="0"/>
              <a:t>Ngày </a:t>
            </a:r>
            <a:r>
              <a:rPr lang="vi-VN" dirty="0"/>
              <a:t>nay, Socket được hỗ trợ trong hầu hết các hệ điều hành như MS Windows, Linux và được sử dụng trong nhiều ngôn ngữ lập trình khác nhau: như C, C++, Java, Visual Basic, Visual C++, . . </a:t>
            </a:r>
            <a:r>
              <a:rPr lang="vi-VN" dirty="0" smtClean="0"/>
              <a:t>.</a:t>
            </a:r>
            <a:endParaRPr lang="vi-VN" dirty="0"/>
          </a:p>
        </p:txBody>
      </p:sp>
    </p:spTree>
    <p:extLst>
      <p:ext uri="{BB962C8B-B14F-4D97-AF65-F5344CB8AC3E}">
        <p14:creationId xmlns:p14="http://schemas.microsoft.com/office/powerpoint/2010/main" val="3912087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về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1800"/>
              </a:spcBef>
              <a:buFont typeface="Wingdings" panose="05000000000000000000" pitchFamily="2" charset="2"/>
              <a:buChar char="ü"/>
            </a:pPr>
            <a:r>
              <a:rPr lang="vi-VN" dirty="0" smtClean="0"/>
              <a:t>Socket </a:t>
            </a:r>
            <a:r>
              <a:rPr lang="vi-VN" dirty="0"/>
              <a:t>cho phép thiết lập các kênh giao tiếp mà hai đầu kênh được đánh dấu bởi hai cổng (port). Thông qua các cổng này một quá trình có thể nhận và gởi dữ liệu với các quá trình khác.</a:t>
            </a:r>
          </a:p>
        </p:txBody>
      </p:sp>
      <p:pic>
        <p:nvPicPr>
          <p:cNvPr id="2" name="Picture 1"/>
          <p:cNvPicPr>
            <a:picLocks noChangeAspect="1"/>
          </p:cNvPicPr>
          <p:nvPr/>
        </p:nvPicPr>
        <p:blipFill>
          <a:blip r:embed="rId3"/>
          <a:stretch>
            <a:fillRect/>
          </a:stretch>
        </p:blipFill>
        <p:spPr>
          <a:xfrm>
            <a:off x="2695575" y="3048000"/>
            <a:ext cx="3752850" cy="2743200"/>
          </a:xfrm>
          <a:prstGeom prst="rect">
            <a:avLst/>
          </a:prstGeom>
        </p:spPr>
      </p:pic>
    </p:spTree>
    <p:extLst>
      <p:ext uri="{BB962C8B-B14F-4D97-AF65-F5344CB8AC3E}">
        <p14:creationId xmlns:p14="http://schemas.microsoft.com/office/powerpoint/2010/main" val="940567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về socket</a:t>
            </a:r>
            <a:endParaRPr lang="en-US" dirty="0"/>
          </a:p>
        </p:txBody>
      </p:sp>
      <p:sp>
        <p:nvSpPr>
          <p:cNvPr id="3" name="Content Placeholder 2"/>
          <p:cNvSpPr>
            <a:spLocks noGrp="1"/>
          </p:cNvSpPr>
          <p:nvPr>
            <p:ph idx="1"/>
          </p:nvPr>
        </p:nvSpPr>
        <p:spPr>
          <a:xfrm>
            <a:off x="457200" y="990600"/>
            <a:ext cx="8229600" cy="5334000"/>
          </a:xfrm>
        </p:spPr>
        <p:txBody>
          <a:bodyPr>
            <a:normAutofit fontScale="77500" lnSpcReduction="20000"/>
          </a:bodyPr>
          <a:lstStyle/>
          <a:p>
            <a:pPr marL="0" indent="0">
              <a:spcBef>
                <a:spcPts val="1800"/>
              </a:spcBef>
              <a:buNone/>
            </a:pPr>
            <a:r>
              <a:rPr lang="vi-VN" b="1" dirty="0"/>
              <a:t>Port </a:t>
            </a:r>
            <a:r>
              <a:rPr lang="vi-VN" b="1" dirty="0" smtClean="0"/>
              <a:t>Number </a:t>
            </a:r>
            <a:r>
              <a:rPr lang="vi-VN" b="1" dirty="0"/>
              <a:t>của </a:t>
            </a:r>
            <a:r>
              <a:rPr lang="vi-VN" b="1" dirty="0" smtClean="0"/>
              <a:t>Socket</a:t>
            </a:r>
            <a:r>
              <a:rPr lang="en-US" b="1" dirty="0" smtClean="0"/>
              <a:t>:</a:t>
            </a:r>
          </a:p>
          <a:p>
            <a:pPr>
              <a:spcBef>
                <a:spcPts val="1800"/>
              </a:spcBef>
              <a:buFont typeface="Wingdings" panose="05000000000000000000" pitchFamily="2" charset="2"/>
              <a:buChar char="ü"/>
            </a:pPr>
            <a:r>
              <a:rPr lang="vi-VN" dirty="0" smtClean="0"/>
              <a:t>Để </a:t>
            </a:r>
            <a:r>
              <a:rPr lang="vi-VN" dirty="0"/>
              <a:t>có thể thực hiện các cuộc giao tiếp, một trong hai quá trình phải công bố số hiệu cổng của socket mà mình sử dụng. </a:t>
            </a:r>
            <a:endParaRPr lang="en-US" dirty="0" smtClean="0"/>
          </a:p>
          <a:p>
            <a:pPr>
              <a:spcBef>
                <a:spcPts val="1800"/>
              </a:spcBef>
              <a:buFont typeface="Wingdings" panose="05000000000000000000" pitchFamily="2" charset="2"/>
              <a:buChar char="ü"/>
            </a:pPr>
            <a:r>
              <a:rPr lang="vi-VN" dirty="0" smtClean="0"/>
              <a:t>Mỗi </a:t>
            </a:r>
            <a:r>
              <a:rPr lang="vi-VN" dirty="0"/>
              <a:t>cổng giao tiếp thể hiện một địa chỉ xác định trong hệ thống. </a:t>
            </a:r>
            <a:endParaRPr lang="en-US" dirty="0" smtClean="0"/>
          </a:p>
          <a:p>
            <a:pPr>
              <a:spcBef>
                <a:spcPts val="1800"/>
              </a:spcBef>
              <a:buFont typeface="Wingdings" panose="05000000000000000000" pitchFamily="2" charset="2"/>
              <a:buChar char="ü"/>
            </a:pPr>
            <a:r>
              <a:rPr lang="vi-VN" dirty="0" smtClean="0"/>
              <a:t>Khi </a:t>
            </a:r>
            <a:r>
              <a:rPr lang="vi-VN" dirty="0"/>
              <a:t>quá trình được gán một số hiệu cổng, nó có thể nhận dữ liệu gởi đến cổng này từ các quá trình khác. Quá trình còn lại cũng được yêu cầu tạo ra một socket.</a:t>
            </a:r>
          </a:p>
          <a:p>
            <a:pPr>
              <a:spcBef>
                <a:spcPts val="1800"/>
              </a:spcBef>
              <a:buFont typeface="Wingdings" panose="05000000000000000000" pitchFamily="2" charset="2"/>
              <a:buChar char="ü"/>
            </a:pPr>
            <a:r>
              <a:rPr lang="vi-VN" dirty="0"/>
              <a:t>Ngoài số hiệu cổng, hai bên giao tiếp còn phải biết địa chỉ IP của nhau. </a:t>
            </a:r>
            <a:endParaRPr lang="en-US" dirty="0" smtClean="0"/>
          </a:p>
          <a:p>
            <a:pPr marL="0" indent="0">
              <a:spcBef>
                <a:spcPts val="1800"/>
              </a:spcBef>
              <a:buNone/>
            </a:pPr>
            <a:r>
              <a:rPr lang="vi-VN" b="1" dirty="0" smtClean="0">
                <a:solidFill>
                  <a:srgbClr val="FF0000"/>
                </a:solidFill>
              </a:rPr>
              <a:t>Địa </a:t>
            </a:r>
            <a:r>
              <a:rPr lang="vi-VN" b="1" dirty="0">
                <a:solidFill>
                  <a:srgbClr val="FF0000"/>
                </a:solidFill>
              </a:rPr>
              <a:t>chỉ IP giúp phân biệt máy tính này với máy tính kia trên mạng TCP/IP. </a:t>
            </a:r>
            <a:endParaRPr lang="en-US" b="1" dirty="0" smtClean="0">
              <a:solidFill>
                <a:srgbClr val="FF0000"/>
              </a:solidFill>
            </a:endParaRPr>
          </a:p>
          <a:p>
            <a:pPr marL="0" indent="0">
              <a:spcBef>
                <a:spcPts val="1800"/>
              </a:spcBef>
              <a:buNone/>
            </a:pPr>
            <a:r>
              <a:rPr lang="vi-VN" b="1" dirty="0" smtClean="0">
                <a:solidFill>
                  <a:srgbClr val="FF0000"/>
                </a:solidFill>
              </a:rPr>
              <a:t>Trong </a:t>
            </a:r>
            <a:r>
              <a:rPr lang="vi-VN" b="1" dirty="0">
                <a:solidFill>
                  <a:srgbClr val="FF0000"/>
                </a:solidFill>
              </a:rPr>
              <a:t>khi số hiệu cổng dùng để phân biệt các quá trình khác nhau trên cùng một máy tính</a:t>
            </a:r>
            <a:r>
              <a:rPr lang="vi-VN" b="1" dirty="0" smtClean="0">
                <a:solidFill>
                  <a:srgbClr val="FF0000"/>
                </a:solidFill>
              </a:rPr>
              <a:t>.</a:t>
            </a:r>
            <a:endParaRPr lang="vi-VN" b="1" dirty="0">
              <a:solidFill>
                <a:srgbClr val="FF0000"/>
              </a:solidFill>
            </a:endParaRPr>
          </a:p>
        </p:txBody>
      </p:sp>
    </p:spTree>
    <p:extLst>
      <p:ext uri="{BB962C8B-B14F-4D97-AF65-F5344CB8AC3E}">
        <p14:creationId xmlns:p14="http://schemas.microsoft.com/office/powerpoint/2010/main" val="260449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về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1800"/>
              </a:spcBef>
              <a:buFont typeface="Wingdings" panose="05000000000000000000" pitchFamily="2" charset="2"/>
              <a:buChar char="ü"/>
            </a:pPr>
            <a:r>
              <a:rPr lang="vi-VN" sz="2400" dirty="0"/>
              <a:t>Số hiệu cổng gán cho Socket phải duy nhất trên phạm vi máy tính đó, có giá trị trong khoảng từ 0 đến 65535 (16 bits). Trong đó, các cổng từ 1 đến 1023 được gọi là cổng hệ thống được dành riêng cho các quá trình của hệ thống. </a:t>
            </a:r>
            <a:endParaRPr lang="en-US" sz="2400" dirty="0" smtClean="0"/>
          </a:p>
          <a:p>
            <a:pPr>
              <a:spcBef>
                <a:spcPts val="1800"/>
              </a:spcBef>
              <a:buFont typeface="Wingdings" panose="05000000000000000000" pitchFamily="2" charset="2"/>
              <a:buChar char="ü"/>
            </a:pPr>
            <a:r>
              <a:rPr lang="en-US" sz="2400" dirty="0" err="1" smtClean="0"/>
              <a:t>Ví</a:t>
            </a:r>
            <a:r>
              <a:rPr lang="en-US" sz="2400" dirty="0" smtClean="0"/>
              <a:t> </a:t>
            </a:r>
            <a:r>
              <a:rPr lang="en-US" sz="2400" dirty="0" err="1" smtClean="0"/>
              <a:t>dụ</a:t>
            </a:r>
            <a:r>
              <a:rPr lang="en-US" sz="2400" dirty="0" smtClean="0"/>
              <a:t>:</a:t>
            </a:r>
          </a:p>
          <a:p>
            <a:pPr lvl="1">
              <a:spcBef>
                <a:spcPts val="1800"/>
              </a:spcBef>
              <a:buFont typeface="Wingdings" panose="05000000000000000000" pitchFamily="2" charset="2"/>
              <a:buChar char="ü"/>
            </a:pPr>
            <a:r>
              <a:rPr lang="en-US" sz="2000" dirty="0" smtClean="0"/>
              <a:t>HTTP: 80</a:t>
            </a:r>
          </a:p>
          <a:p>
            <a:pPr lvl="1">
              <a:spcBef>
                <a:spcPts val="1800"/>
              </a:spcBef>
              <a:buFont typeface="Wingdings" panose="05000000000000000000" pitchFamily="2" charset="2"/>
              <a:buChar char="ü"/>
            </a:pPr>
            <a:r>
              <a:rPr lang="en-US" sz="2000" dirty="0" smtClean="0"/>
              <a:t>HTTPS: 443</a:t>
            </a:r>
          </a:p>
          <a:p>
            <a:pPr lvl="1">
              <a:spcBef>
                <a:spcPts val="1800"/>
              </a:spcBef>
              <a:buFont typeface="Wingdings" panose="05000000000000000000" pitchFamily="2" charset="2"/>
              <a:buChar char="ü"/>
            </a:pPr>
            <a:r>
              <a:rPr lang="en-US" sz="2000" dirty="0" smtClean="0"/>
              <a:t>FTP: 21</a:t>
            </a:r>
          </a:p>
          <a:p>
            <a:pPr lvl="1">
              <a:spcBef>
                <a:spcPts val="1800"/>
              </a:spcBef>
              <a:buFont typeface="Wingdings" panose="05000000000000000000" pitchFamily="2" charset="2"/>
              <a:buChar char="ü"/>
            </a:pPr>
            <a:r>
              <a:rPr lang="en-US" sz="2000" dirty="0" smtClean="0"/>
              <a:t>POP: 110</a:t>
            </a:r>
          </a:p>
        </p:txBody>
      </p:sp>
      <p:pic>
        <p:nvPicPr>
          <p:cNvPr id="6" name="Picture 5"/>
          <p:cNvPicPr>
            <a:picLocks noChangeAspect="1"/>
          </p:cNvPicPr>
          <p:nvPr/>
        </p:nvPicPr>
        <p:blipFill>
          <a:blip r:embed="rId3"/>
          <a:stretch>
            <a:fillRect/>
          </a:stretch>
        </p:blipFill>
        <p:spPr>
          <a:xfrm>
            <a:off x="3286125" y="2819400"/>
            <a:ext cx="5400675" cy="3162300"/>
          </a:xfrm>
          <a:prstGeom prst="rect">
            <a:avLst/>
          </a:prstGeom>
        </p:spPr>
      </p:pic>
    </p:spTree>
    <p:extLst>
      <p:ext uri="{BB962C8B-B14F-4D97-AF65-F5344CB8AC3E}">
        <p14:creationId xmlns:p14="http://schemas.microsoft.com/office/powerpoint/2010/main" val="1622909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về socket</a:t>
            </a: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pPr marL="0" indent="0">
              <a:spcBef>
                <a:spcPts val="1800"/>
              </a:spcBef>
              <a:buNone/>
            </a:pPr>
            <a:r>
              <a:rPr lang="en-US" sz="2400" b="1" dirty="0" err="1" smtClean="0"/>
              <a:t>Giao</a:t>
            </a:r>
            <a:r>
              <a:rPr lang="en-US" sz="2400" b="1" dirty="0" smtClean="0"/>
              <a:t> </a:t>
            </a:r>
            <a:r>
              <a:rPr lang="en-US" sz="2400" b="1" dirty="0" err="1" smtClean="0"/>
              <a:t>thức</a:t>
            </a:r>
            <a:r>
              <a:rPr lang="vi-VN" sz="2400" b="1" dirty="0" smtClean="0"/>
              <a:t> giao </a:t>
            </a:r>
            <a:r>
              <a:rPr lang="vi-VN" sz="2400" b="1" dirty="0"/>
              <a:t>tiếp</a:t>
            </a:r>
            <a:r>
              <a:rPr lang="en-US" sz="2400" b="1" dirty="0" smtClean="0"/>
              <a:t>:</a:t>
            </a:r>
          </a:p>
          <a:p>
            <a:pPr>
              <a:spcBef>
                <a:spcPts val="1800"/>
              </a:spcBef>
              <a:buFont typeface="Wingdings" panose="05000000000000000000" pitchFamily="2" charset="2"/>
              <a:buChar char="ü"/>
            </a:pPr>
            <a:r>
              <a:rPr lang="en-US" sz="2400" dirty="0" smtClean="0"/>
              <a:t>TCP: </a:t>
            </a:r>
            <a:r>
              <a:rPr lang="vi-VN" sz="2400" dirty="0" smtClean="0"/>
              <a:t>Giao </a:t>
            </a:r>
            <a:r>
              <a:rPr lang="vi-VN" sz="2400" dirty="0"/>
              <a:t>tiếp có nối </a:t>
            </a:r>
            <a:r>
              <a:rPr lang="vi-VN" sz="2400" dirty="0" smtClean="0"/>
              <a:t>kết</a:t>
            </a:r>
            <a:endParaRPr lang="vi-VN" sz="2400" dirty="0"/>
          </a:p>
          <a:p>
            <a:pPr>
              <a:spcBef>
                <a:spcPts val="1800"/>
              </a:spcBef>
              <a:buFont typeface="Wingdings" panose="05000000000000000000" pitchFamily="2" charset="2"/>
              <a:buChar char="ü"/>
            </a:pPr>
            <a:r>
              <a:rPr lang="en-US" sz="2400" dirty="0" err="1" smtClean="0"/>
              <a:t>UPD</a:t>
            </a:r>
            <a:r>
              <a:rPr lang="en-US" sz="2400" dirty="0" smtClean="0"/>
              <a:t>: G</a:t>
            </a:r>
            <a:r>
              <a:rPr lang="vi-VN" sz="2400" dirty="0" smtClean="0"/>
              <a:t>iao </a:t>
            </a:r>
            <a:r>
              <a:rPr lang="vi-VN" sz="2400" dirty="0"/>
              <a:t>tiếp không nối </a:t>
            </a:r>
            <a:r>
              <a:rPr lang="vi-VN" sz="2400" dirty="0" smtClean="0"/>
              <a:t>kết</a:t>
            </a:r>
            <a:endParaRPr lang="en-US" sz="2400" dirty="0" smtClean="0"/>
          </a:p>
          <a:p>
            <a:pPr>
              <a:spcBef>
                <a:spcPts val="1800"/>
              </a:spcBef>
              <a:buFont typeface="Wingdings" panose="05000000000000000000" pitchFamily="2" charset="2"/>
              <a:buChar char="ü"/>
            </a:pPr>
            <a:endParaRPr lang="en-US" sz="2400" dirty="0"/>
          </a:p>
          <a:p>
            <a:pPr>
              <a:spcBef>
                <a:spcPts val="1800"/>
              </a:spcBef>
              <a:buFont typeface="Wingdings" panose="05000000000000000000" pitchFamily="2" charset="2"/>
              <a:buChar char="ü"/>
            </a:pPr>
            <a:endParaRPr lang="en-US" sz="2400" dirty="0" smtClean="0"/>
          </a:p>
          <a:p>
            <a:pPr>
              <a:spcBef>
                <a:spcPts val="1800"/>
              </a:spcBef>
              <a:buFont typeface="Wingdings" panose="05000000000000000000" pitchFamily="2" charset="2"/>
              <a:buChar char="ü"/>
            </a:pPr>
            <a:endParaRPr lang="en-US" sz="2400" dirty="0"/>
          </a:p>
          <a:p>
            <a:pPr>
              <a:spcBef>
                <a:spcPts val="1800"/>
              </a:spcBef>
              <a:buFont typeface="Wingdings" panose="05000000000000000000" pitchFamily="2" charset="2"/>
              <a:buChar char="ü"/>
            </a:pPr>
            <a:endParaRPr lang="en-US" sz="2400" dirty="0" smtClean="0"/>
          </a:p>
          <a:p>
            <a:pPr>
              <a:spcBef>
                <a:spcPts val="1800"/>
              </a:spcBef>
              <a:buFont typeface="Wingdings" panose="05000000000000000000" pitchFamily="2" charset="2"/>
              <a:buChar char="ü"/>
            </a:pPr>
            <a:endParaRPr lang="en-US" sz="2400" dirty="0"/>
          </a:p>
          <a:p>
            <a:pPr>
              <a:spcBef>
                <a:spcPts val="1800"/>
              </a:spcBef>
              <a:buFont typeface="Wingdings" panose="05000000000000000000" pitchFamily="2" charset="2"/>
              <a:buChar char="ü"/>
            </a:pPr>
            <a:endParaRPr lang="en-US" sz="2400" dirty="0" smtClean="0"/>
          </a:p>
          <a:p>
            <a:pPr>
              <a:spcBef>
                <a:spcPts val="1800"/>
              </a:spcBef>
              <a:buFont typeface="Wingdings" panose="05000000000000000000" pitchFamily="2" charset="2"/>
              <a:buChar char="ü"/>
            </a:pPr>
            <a:r>
              <a:rPr lang="vi-VN" sz="2400" dirty="0" smtClean="0"/>
              <a:t>Tầng </a:t>
            </a:r>
            <a:r>
              <a:rPr lang="vi-VN" sz="2400" dirty="0"/>
              <a:t>vận chuyển giúp chuyển tiếp các thông điệp giữa các chương trình ứng dụng với nhau</a:t>
            </a:r>
            <a:endParaRPr lang="en-US" sz="2400" dirty="0" smtClean="0"/>
          </a:p>
          <a:p>
            <a:pPr>
              <a:spcBef>
                <a:spcPts val="1800"/>
              </a:spcBef>
              <a:buFont typeface="Wingdings" panose="05000000000000000000" pitchFamily="2" charset="2"/>
              <a:buChar char="ü"/>
            </a:pPr>
            <a:endParaRPr lang="vi-VN" b="1" dirty="0">
              <a:solidFill>
                <a:srgbClr val="FF0000"/>
              </a:solidFill>
            </a:endParaRPr>
          </a:p>
        </p:txBody>
      </p:sp>
      <p:pic>
        <p:nvPicPr>
          <p:cNvPr id="2" name="Picture 1"/>
          <p:cNvPicPr>
            <a:picLocks noChangeAspect="1"/>
          </p:cNvPicPr>
          <p:nvPr/>
        </p:nvPicPr>
        <p:blipFill>
          <a:blip r:embed="rId3"/>
          <a:stretch>
            <a:fillRect/>
          </a:stretch>
        </p:blipFill>
        <p:spPr>
          <a:xfrm>
            <a:off x="1905000" y="2565748"/>
            <a:ext cx="4876800" cy="3073052"/>
          </a:xfrm>
          <a:prstGeom prst="rect">
            <a:avLst/>
          </a:prstGeom>
        </p:spPr>
      </p:pic>
    </p:spTree>
    <p:extLst>
      <p:ext uri="{BB962C8B-B14F-4D97-AF65-F5344CB8AC3E}">
        <p14:creationId xmlns:p14="http://schemas.microsoft.com/office/powerpoint/2010/main" val="1496239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Giới thiệu về socket</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spcBef>
                <a:spcPts val="1800"/>
              </a:spcBef>
              <a:buFont typeface="Wingdings" panose="05000000000000000000" pitchFamily="2" charset="2"/>
              <a:buChar char="ü"/>
            </a:pPr>
            <a:r>
              <a:rPr lang="vi-VN" sz="2400" dirty="0"/>
              <a:t>Socket là giao diện giữa chương trình ứng dụng với tầng vận chuyển.  </a:t>
            </a:r>
            <a:endParaRPr lang="en-US" sz="2400" dirty="0" smtClean="0"/>
          </a:p>
          <a:p>
            <a:pPr>
              <a:spcBef>
                <a:spcPts val="1800"/>
              </a:spcBef>
              <a:buFont typeface="Wingdings" panose="05000000000000000000" pitchFamily="2" charset="2"/>
              <a:buChar char="ü"/>
            </a:pPr>
            <a:r>
              <a:rPr lang="vi-VN" sz="2400" dirty="0" smtClean="0"/>
              <a:t>Nó</a:t>
            </a:r>
            <a:r>
              <a:rPr lang="vi-VN" sz="2400" dirty="0"/>
              <a:t>  cho phép ta chọn giao thức sử dụng ở tầng vận chuyển là TCP hay UDP cho chương trình ứng dụng của mình. </a:t>
            </a:r>
            <a:endParaRPr lang="vi-VN" b="1" dirty="0">
              <a:solidFill>
                <a:srgbClr val="FF0000"/>
              </a:solidFill>
            </a:endParaRPr>
          </a:p>
        </p:txBody>
      </p:sp>
      <p:pic>
        <p:nvPicPr>
          <p:cNvPr id="4" name="Picture 3"/>
          <p:cNvPicPr>
            <a:picLocks noChangeAspect="1"/>
          </p:cNvPicPr>
          <p:nvPr/>
        </p:nvPicPr>
        <p:blipFill>
          <a:blip r:embed="rId3"/>
          <a:stretch>
            <a:fillRect/>
          </a:stretch>
        </p:blipFill>
        <p:spPr>
          <a:xfrm>
            <a:off x="609600" y="3505200"/>
            <a:ext cx="8027232" cy="2743200"/>
          </a:xfrm>
          <a:prstGeom prst="rect">
            <a:avLst/>
          </a:prstGeom>
        </p:spPr>
      </p:pic>
    </p:spTree>
    <p:extLst>
      <p:ext uri="{BB962C8B-B14F-4D97-AF65-F5344CB8AC3E}">
        <p14:creationId xmlns:p14="http://schemas.microsoft.com/office/powerpoint/2010/main" val="80370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http://studio-creator.com/blog/public/html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itle 4"/>
          <p:cNvSpPr>
            <a:spLocks noGrp="1"/>
          </p:cNvSpPr>
          <p:nvPr>
            <p:ph type="title"/>
          </p:nvPr>
        </p:nvSpPr>
        <p:spPr/>
        <p:txBody>
          <a:bodyPr/>
          <a:lstStyle/>
          <a:p>
            <a:r>
              <a:rPr lang="vi-VN" dirty="0"/>
              <a:t>Triển khai app trên server kiểu Socket</a:t>
            </a: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pPr marL="0" indent="0">
              <a:spcBef>
                <a:spcPts val="1800"/>
              </a:spcBef>
              <a:buNone/>
            </a:pPr>
            <a:r>
              <a:rPr lang="vi-VN" sz="2400" b="1" dirty="0"/>
              <a:t>ServerSocket </a:t>
            </a:r>
            <a:r>
              <a:rPr lang="vi-VN" sz="2400" b="1" dirty="0" smtClean="0"/>
              <a:t>class</a:t>
            </a:r>
            <a:r>
              <a:rPr lang="en-US" sz="2400" b="1" dirty="0" smtClean="0"/>
              <a:t>:</a:t>
            </a:r>
          </a:p>
          <a:p>
            <a:pPr>
              <a:spcBef>
                <a:spcPts val="1800"/>
              </a:spcBef>
              <a:buFont typeface="Wingdings" panose="05000000000000000000" pitchFamily="2" charset="2"/>
              <a:buChar char="ü"/>
            </a:pPr>
            <a:r>
              <a:rPr lang="en-US" dirty="0" smtClean="0"/>
              <a:t>Class </a:t>
            </a:r>
            <a:r>
              <a:rPr lang="en-US" dirty="0" err="1" smtClean="0"/>
              <a:t>dùng</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socket </a:t>
            </a:r>
            <a:r>
              <a:rPr lang="en-US" dirty="0" err="1" smtClean="0"/>
              <a:t>phía</a:t>
            </a:r>
            <a:r>
              <a:rPr lang="en-US" dirty="0" smtClean="0"/>
              <a:t> server </a:t>
            </a:r>
          </a:p>
          <a:p>
            <a:pPr marL="0" indent="0" algn="ctr">
              <a:spcBef>
                <a:spcPts val="1800"/>
              </a:spcBef>
              <a:buNone/>
            </a:pPr>
            <a:r>
              <a:rPr lang="en-US" b="1" dirty="0">
                <a:solidFill>
                  <a:srgbClr val="FF0000"/>
                </a:solidFill>
              </a:rPr>
              <a:t>public </a:t>
            </a:r>
            <a:r>
              <a:rPr lang="en-US" b="1" dirty="0" err="1">
                <a:solidFill>
                  <a:srgbClr val="FF0000"/>
                </a:solidFill>
              </a:rPr>
              <a:t>ServerSocket</a:t>
            </a:r>
            <a:r>
              <a:rPr lang="en-US" b="1" dirty="0">
                <a:solidFill>
                  <a:srgbClr val="FF0000"/>
                </a:solidFill>
              </a:rPr>
              <a:t>(</a:t>
            </a:r>
            <a:r>
              <a:rPr lang="en-US" b="1" dirty="0" err="1">
                <a:solidFill>
                  <a:srgbClr val="FF0000"/>
                </a:solidFill>
              </a:rPr>
              <a:t>int</a:t>
            </a:r>
            <a:r>
              <a:rPr lang="en-US" b="1" dirty="0">
                <a:solidFill>
                  <a:srgbClr val="FF0000"/>
                </a:solidFill>
              </a:rPr>
              <a:t> port, </a:t>
            </a:r>
            <a:r>
              <a:rPr lang="en-US" b="1" dirty="0" err="1">
                <a:solidFill>
                  <a:srgbClr val="FF0000"/>
                </a:solidFill>
              </a:rPr>
              <a:t>int</a:t>
            </a:r>
            <a:r>
              <a:rPr lang="en-US" b="1" dirty="0">
                <a:solidFill>
                  <a:srgbClr val="FF0000"/>
                </a:solidFill>
              </a:rPr>
              <a:t> backlog, </a:t>
            </a:r>
            <a:r>
              <a:rPr lang="en-US" b="1" dirty="0" err="1">
                <a:solidFill>
                  <a:srgbClr val="FF0000"/>
                </a:solidFill>
              </a:rPr>
              <a:t>InetAddress</a:t>
            </a:r>
            <a:r>
              <a:rPr lang="en-US" b="1" dirty="0">
                <a:solidFill>
                  <a:srgbClr val="FF0000"/>
                </a:solidFill>
              </a:rPr>
              <a:t> address) throws </a:t>
            </a:r>
            <a:r>
              <a:rPr lang="en-US" b="1" dirty="0" err="1" smtClean="0">
                <a:solidFill>
                  <a:srgbClr val="FF0000"/>
                </a:solidFill>
              </a:rPr>
              <a:t>IOException</a:t>
            </a:r>
            <a:endParaRPr lang="en-US" b="1" dirty="0" smtClean="0">
              <a:solidFill>
                <a:srgbClr val="FF0000"/>
              </a:solidFill>
            </a:endParaRPr>
          </a:p>
          <a:p>
            <a:pPr lvl="1">
              <a:spcBef>
                <a:spcPts val="1800"/>
              </a:spcBef>
              <a:buFont typeface="Wingdings" panose="05000000000000000000" pitchFamily="2" charset="2"/>
              <a:buChar char="ü"/>
            </a:pPr>
            <a:r>
              <a:rPr lang="en-US" dirty="0" smtClean="0">
                <a:solidFill>
                  <a:srgbClr val="FF0000"/>
                </a:solidFill>
              </a:rPr>
              <a:t>Port</a:t>
            </a:r>
            <a:r>
              <a:rPr lang="en-US" dirty="0" smtClean="0"/>
              <a:t>: </a:t>
            </a:r>
            <a:r>
              <a:rPr lang="en-US" dirty="0" err="1" smtClean="0"/>
              <a:t>số</a:t>
            </a:r>
            <a:r>
              <a:rPr lang="en-US" dirty="0" smtClean="0"/>
              <a:t> </a:t>
            </a:r>
            <a:r>
              <a:rPr lang="en-US" dirty="0" err="1" smtClean="0"/>
              <a:t>hiệu</a:t>
            </a:r>
            <a:r>
              <a:rPr lang="en-US" dirty="0" smtClean="0"/>
              <a:t> </a:t>
            </a:r>
            <a:r>
              <a:rPr lang="en-US" dirty="0" err="1" smtClean="0"/>
              <a:t>cổng</a:t>
            </a:r>
            <a:r>
              <a:rPr lang="en-US" dirty="0" smtClean="0"/>
              <a:t>.</a:t>
            </a:r>
          </a:p>
          <a:p>
            <a:pPr lvl="1">
              <a:spcBef>
                <a:spcPts val="1800"/>
              </a:spcBef>
              <a:buFont typeface="Wingdings" panose="05000000000000000000" pitchFamily="2" charset="2"/>
              <a:buChar char="ü"/>
            </a:pPr>
            <a:r>
              <a:rPr lang="en-US" dirty="0" smtClean="0">
                <a:solidFill>
                  <a:srgbClr val="FF0000"/>
                </a:solidFill>
              </a:rPr>
              <a:t>Backlog</a:t>
            </a:r>
            <a:r>
              <a:rPr lang="en-US" dirty="0" smtClean="0"/>
              <a:t>: </a:t>
            </a:r>
            <a:r>
              <a:rPr lang="vi-VN" dirty="0"/>
              <a:t>định rõ có bao nhiêu client đến để lưu trữ trên hàng </a:t>
            </a:r>
            <a:r>
              <a:rPr lang="vi-VN" dirty="0" smtClean="0"/>
              <a:t>đợi</a:t>
            </a:r>
            <a:r>
              <a:rPr lang="en-US" dirty="0" smtClean="0"/>
              <a:t>.</a:t>
            </a:r>
          </a:p>
          <a:p>
            <a:pPr lvl="1">
              <a:spcBef>
                <a:spcPts val="1800"/>
              </a:spcBef>
              <a:buFont typeface="Wingdings" panose="05000000000000000000" pitchFamily="2" charset="2"/>
              <a:buChar char="ü"/>
            </a:pPr>
            <a:r>
              <a:rPr lang="en-US" dirty="0" smtClean="0">
                <a:solidFill>
                  <a:srgbClr val="FF0000"/>
                </a:solidFill>
              </a:rPr>
              <a:t>Address</a:t>
            </a:r>
            <a:r>
              <a:rPr lang="en-US" dirty="0" smtClean="0"/>
              <a:t>: </a:t>
            </a:r>
            <a:r>
              <a:rPr lang="vi-VN" dirty="0"/>
              <a:t>chỉ rõ địa chỉ IP </a:t>
            </a:r>
            <a:r>
              <a:rPr lang="en-US" dirty="0" smtClean="0"/>
              <a:t>local </a:t>
            </a:r>
            <a:r>
              <a:rPr lang="vi-VN" dirty="0" smtClean="0"/>
              <a:t>sẽ </a:t>
            </a:r>
            <a:r>
              <a:rPr lang="vi-VN" dirty="0"/>
              <a:t>được nối (bind) tới. </a:t>
            </a:r>
            <a:r>
              <a:rPr lang="en-US" dirty="0" err="1" smtClean="0"/>
              <a:t>Nó</a:t>
            </a:r>
            <a:r>
              <a:rPr lang="en-US" dirty="0" smtClean="0"/>
              <a:t> </a:t>
            </a:r>
            <a:r>
              <a:rPr lang="en-US" dirty="0" err="1" smtClean="0"/>
              <a:t>dùng</a:t>
            </a:r>
            <a:r>
              <a:rPr lang="en-US" dirty="0" smtClean="0"/>
              <a:t> </a:t>
            </a:r>
            <a:r>
              <a:rPr lang="vi-VN" dirty="0" smtClean="0"/>
              <a:t>cho </a:t>
            </a:r>
            <a:r>
              <a:rPr lang="vi-VN" dirty="0"/>
              <a:t>các máy chủ có thể có nhiều địa chỉ IP, cho phép các máy chủ để xác định các địa chỉ IP của nó để chấp nhận yêu cầu của client.</a:t>
            </a:r>
            <a:endParaRPr lang="en-US" dirty="0" smtClean="0"/>
          </a:p>
          <a:p>
            <a:pPr lvl="1">
              <a:spcBef>
                <a:spcPts val="1800"/>
              </a:spcBef>
              <a:buFont typeface="Wingdings" panose="05000000000000000000" pitchFamily="2" charset="2"/>
              <a:buChar char="ü"/>
            </a:pPr>
            <a:endParaRPr lang="vi-VN" dirty="0"/>
          </a:p>
        </p:txBody>
      </p:sp>
    </p:spTree>
    <p:extLst>
      <p:ext uri="{BB962C8B-B14F-4D97-AF65-F5344CB8AC3E}">
        <p14:creationId xmlns:p14="http://schemas.microsoft.com/office/powerpoint/2010/main" val="512546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6880</TotalTime>
  <Words>1240</Words>
  <Application>Microsoft Office PowerPoint</Application>
  <PresentationFormat>On-screen Show (4:3)</PresentationFormat>
  <Paragraphs>111</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 New</vt:lpstr>
      <vt:lpstr>Roboto</vt:lpstr>
      <vt:lpstr>Roboto Lt</vt:lpstr>
      <vt:lpstr>Segoe UI</vt:lpstr>
      <vt:lpstr>Wingdings</vt:lpstr>
      <vt:lpstr>Custom Design</vt:lpstr>
      <vt:lpstr>ANDROID NETWORK</vt:lpstr>
      <vt:lpstr>Mục tiêu</vt:lpstr>
      <vt:lpstr>Giới thiệu về socket</vt:lpstr>
      <vt:lpstr>Giới thiệu về socket</vt:lpstr>
      <vt:lpstr>Giới thiệu về socket</vt:lpstr>
      <vt:lpstr>Giới thiệu về socket</vt:lpstr>
      <vt:lpstr>Giới thiệu về socket</vt:lpstr>
      <vt:lpstr>Giới thiệu về socket</vt:lpstr>
      <vt:lpstr>Triển khai app trên server kiểu Socket</vt:lpstr>
      <vt:lpstr>Triển khai app trên server kiểu Socket</vt:lpstr>
      <vt:lpstr>Triển khai app trên server kiểu Socket</vt:lpstr>
      <vt:lpstr>Triển khai app trên server kiểu Socket</vt:lpstr>
      <vt:lpstr>Triển khai app trên server kiểu Socket</vt:lpstr>
      <vt:lpstr>Triển khai app trên server kiểu Socket</vt:lpstr>
      <vt:lpstr>Triển khai app trên server kiểu Socket</vt:lpstr>
      <vt:lpstr>PowerPoint Presentation</vt:lpstr>
      <vt:lpstr>Triển khai kết nối giữa android (client) với server bằng Socket</vt:lpstr>
      <vt:lpstr>Triển khai kết nối giữa android (client) với server bằng Socket</vt:lpstr>
      <vt:lpstr>Triển khai kết nối giữa android (client) với server bằng Socket</vt:lpstr>
      <vt:lpstr>Triển khai kết nối giữa android (client) với server bằng Socket</vt:lpstr>
      <vt:lpstr>Triển khai kết nối giữa android (client) với server bằng Socket</vt:lpstr>
      <vt:lpstr>PowerPoint Presentation</vt:lpstr>
      <vt:lpstr>Tổng kết nội dung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lekiet0917</cp:lastModifiedBy>
  <cp:revision>1335</cp:revision>
  <dcterms:created xsi:type="dcterms:W3CDTF">2013-04-23T08:05:33Z</dcterms:created>
  <dcterms:modified xsi:type="dcterms:W3CDTF">2017-02-15T07:45:13Z</dcterms:modified>
</cp:coreProperties>
</file>