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5"/>
  </p:notesMasterIdLst>
  <p:sldIdLst>
    <p:sldId id="541" r:id="rId2"/>
    <p:sldId id="562" r:id="rId3"/>
    <p:sldId id="635" r:id="rId4"/>
    <p:sldId id="636" r:id="rId5"/>
    <p:sldId id="638" r:id="rId6"/>
    <p:sldId id="637" r:id="rId7"/>
    <p:sldId id="639" r:id="rId8"/>
    <p:sldId id="640" r:id="rId9"/>
    <p:sldId id="632" r:id="rId10"/>
    <p:sldId id="641" r:id="rId11"/>
    <p:sldId id="642" r:id="rId12"/>
    <p:sldId id="643" r:id="rId13"/>
    <p:sldId id="644" r:id="rId14"/>
    <p:sldId id="624" r:id="rId15"/>
    <p:sldId id="633" r:id="rId16"/>
    <p:sldId id="645" r:id="rId17"/>
    <p:sldId id="646" r:id="rId18"/>
    <p:sldId id="647" r:id="rId19"/>
    <p:sldId id="648" r:id="rId20"/>
    <p:sldId id="649" r:id="rId21"/>
    <p:sldId id="634" r:id="rId22"/>
    <p:sldId id="631" r:id="rId23"/>
    <p:sldId id="4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53" autoAdjust="0"/>
  </p:normalViewPr>
  <p:slideViewPr>
    <p:cSldViewPr>
      <p:cViewPr varScale="1">
        <p:scale>
          <a:sx n="65" d="100"/>
          <a:sy n="65" d="100"/>
        </p:scale>
        <p:origin x="1452" y="6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2/16/2017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extLst>
      <p:ext uri="{BB962C8B-B14F-4D97-AF65-F5344CB8AC3E}">
        <p14:creationId xmlns:p14="http://schemas.microsoft.com/office/powerpoint/2010/main" val="625314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34710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255900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3227253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834406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3290070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Lưu</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3963054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21660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232252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64182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421611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2018250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3938112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23</a:t>
            </a:fld>
            <a:endParaRPr lang="en-US" smtClean="0"/>
          </a:p>
        </p:txBody>
      </p:sp>
    </p:spTree>
    <p:extLst>
      <p:ext uri="{BB962C8B-B14F-4D97-AF65-F5344CB8AC3E}">
        <p14:creationId xmlns:p14="http://schemas.microsoft.com/office/powerpoint/2010/main" val="10959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4248584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2551193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3764701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420269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3663183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186449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2653545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smtClean="0"/>
              <a:t>Lập</a:t>
            </a:r>
            <a:r>
              <a:rPr lang="en-US" dirty="0" smtClean="0"/>
              <a:t> </a:t>
            </a:r>
            <a:r>
              <a:rPr lang="en-US" dirty="0" err="1" smtClean="0"/>
              <a:t>trình</a:t>
            </a:r>
            <a:r>
              <a:rPr lang="en-US" dirty="0" smtClean="0"/>
              <a:t> java </a:t>
            </a:r>
            <a:r>
              <a:rPr lang="en-US" dirty="0" err="1" smtClean="0"/>
              <a:t>cơ</a:t>
            </a:r>
            <a:r>
              <a:rPr lang="en-US" dirty="0" smtClean="0"/>
              <a:t> </a:t>
            </a:r>
            <a:r>
              <a:rPr lang="en-US" dirty="0" err="1" smtClean="0"/>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a:stretch>
            <a:fillRect/>
          </a:stretch>
        </p:blipFill>
        <p:spPr>
          <a:xfrm>
            <a:off x="609600" y="2486024"/>
            <a:ext cx="2952750" cy="3462577"/>
          </a:xfrm>
          <a:prstGeom prst="ellipse">
            <a:avLst/>
          </a:prstGeom>
          <a:ln>
            <a:noFill/>
          </a:ln>
          <a:effectLst>
            <a:softEdge rad="112500"/>
          </a:effec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67200" y="3505200"/>
            <a:ext cx="5029200" cy="830884"/>
          </a:xfrm>
        </p:spPr>
        <p:txBody>
          <a:bodyPr/>
          <a:lstStyle/>
          <a:p>
            <a:r>
              <a:rPr lang="en-US" dirty="0" smtClean="0"/>
              <a:t>ANDROID NETWORK</a:t>
            </a:r>
            <a:endParaRPr lang="en-US" dirty="0"/>
          </a:p>
        </p:txBody>
      </p:sp>
      <p:sp>
        <p:nvSpPr>
          <p:cNvPr id="3" name="Subtitle 2"/>
          <p:cNvSpPr>
            <a:spLocks noGrp="1"/>
          </p:cNvSpPr>
          <p:nvPr>
            <p:ph type="subTitle" idx="1"/>
          </p:nvPr>
        </p:nvSpPr>
        <p:spPr/>
        <p:txBody>
          <a:bodyPr>
            <a:normAutofit/>
          </a:bodyPr>
          <a:lstStyle/>
          <a:p>
            <a:r>
              <a:rPr lang="en-US" sz="3600" dirty="0" err="1" smtClean="0"/>
              <a:t>Bài</a:t>
            </a:r>
            <a:r>
              <a:rPr lang="en-US" sz="3600" dirty="0" smtClean="0"/>
              <a:t> 8</a:t>
            </a:r>
            <a:r>
              <a:rPr lang="en-US" sz="3600" dirty="0"/>
              <a:t>: </a:t>
            </a:r>
            <a:r>
              <a:rPr lang="en-US" sz="3600" dirty="0" smtClean="0"/>
              <a:t>FIREBASE</a:t>
            </a:r>
            <a:endParaRPr lang="en-US" sz="3600" dirty="0"/>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Tạo project trên </a:t>
            </a:r>
            <a:r>
              <a:rPr lang="vi-VN" dirty="0" smtClean="0"/>
              <a:t>FireBase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514350" indent="-514350">
              <a:spcBef>
                <a:spcPts val="2400"/>
              </a:spcBef>
              <a:buFont typeface="+mj-lt"/>
              <a:buAutoNum type="arabicPeriod" startAt="3"/>
            </a:pPr>
            <a:r>
              <a:rPr lang="en-US" dirty="0" err="1" smtClean="0"/>
              <a:t>Nhập</a:t>
            </a:r>
            <a:r>
              <a:rPr lang="en-US" dirty="0" smtClean="0"/>
              <a:t> </a:t>
            </a:r>
            <a:r>
              <a:rPr lang="en-US" dirty="0" err="1" smtClean="0"/>
              <a:t>tên</a:t>
            </a:r>
            <a:r>
              <a:rPr lang="en-US" dirty="0" smtClean="0"/>
              <a:t> project </a:t>
            </a:r>
            <a:r>
              <a:rPr lang="en-US" dirty="0" err="1" smtClean="0"/>
              <a:t>và</a:t>
            </a:r>
            <a:r>
              <a:rPr lang="en-US" dirty="0" smtClean="0"/>
              <a:t> </a:t>
            </a:r>
            <a:r>
              <a:rPr lang="en-US" dirty="0" err="1" smtClean="0"/>
              <a:t>chọn</a:t>
            </a:r>
            <a:r>
              <a:rPr lang="en-US" dirty="0" smtClean="0"/>
              <a:t> </a:t>
            </a:r>
            <a:r>
              <a:rPr lang="en-US" dirty="0" err="1" smtClean="0"/>
              <a:t>quốc</a:t>
            </a:r>
            <a:r>
              <a:rPr lang="en-US" dirty="0" smtClean="0"/>
              <a:t> </a:t>
            </a:r>
            <a:r>
              <a:rPr lang="en-US" dirty="0" err="1" smtClean="0"/>
              <a:t>gia</a:t>
            </a:r>
            <a:endParaRPr lang="en-US" dirty="0" smtClean="0">
              <a:solidFill>
                <a:srgbClr val="0000FF"/>
              </a:solidFill>
            </a:endParaRPr>
          </a:p>
          <a:p>
            <a:pPr marL="514350" indent="-514350">
              <a:spcBef>
                <a:spcPts val="2400"/>
              </a:spcBef>
              <a:buFont typeface="+mj-lt"/>
              <a:buAutoNum type="arabicPeriod" startAt="3"/>
            </a:pPr>
            <a:r>
              <a:rPr lang="en-US" dirty="0" err="1" smtClean="0"/>
              <a:t>Chọn</a:t>
            </a:r>
            <a:r>
              <a:rPr lang="en-US" dirty="0" smtClean="0"/>
              <a:t> </a:t>
            </a:r>
            <a:r>
              <a:rPr lang="en-US" b="1" dirty="0" smtClean="0"/>
              <a:t>Create project</a:t>
            </a:r>
          </a:p>
          <a:p>
            <a:pPr marL="514350" indent="-514350">
              <a:spcBef>
                <a:spcPts val="2400"/>
              </a:spcBef>
              <a:buFont typeface="+mj-lt"/>
              <a:buAutoNum type="arabicPeriod" startAt="3"/>
            </a:pPr>
            <a:endParaRPr lang="en-US" dirty="0">
              <a:solidFill>
                <a:srgbClr val="0000FF"/>
              </a:solidFill>
            </a:endParaRPr>
          </a:p>
        </p:txBody>
      </p:sp>
      <p:pic>
        <p:nvPicPr>
          <p:cNvPr id="4" name="Picture 3"/>
          <p:cNvPicPr>
            <a:picLocks noChangeAspect="1"/>
          </p:cNvPicPr>
          <p:nvPr/>
        </p:nvPicPr>
        <p:blipFill>
          <a:blip r:embed="rId3"/>
          <a:stretch>
            <a:fillRect/>
          </a:stretch>
        </p:blipFill>
        <p:spPr>
          <a:xfrm>
            <a:off x="2481262" y="2438400"/>
            <a:ext cx="4181475" cy="3657600"/>
          </a:xfrm>
          <a:prstGeom prst="rect">
            <a:avLst/>
          </a:prstGeom>
        </p:spPr>
      </p:pic>
    </p:spTree>
    <p:extLst>
      <p:ext uri="{BB962C8B-B14F-4D97-AF65-F5344CB8AC3E}">
        <p14:creationId xmlns:p14="http://schemas.microsoft.com/office/powerpoint/2010/main" val="1720815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Tạo project trên </a:t>
            </a:r>
            <a:r>
              <a:rPr lang="vi-VN" dirty="0" smtClean="0"/>
              <a:t>FireBase</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marL="514350" indent="-514350">
              <a:buFont typeface="+mj-lt"/>
              <a:buAutoNum type="arabicPeriod" startAt="4"/>
            </a:pPr>
            <a:r>
              <a:rPr lang="en-US" dirty="0" err="1" smtClean="0"/>
              <a:t>Chọn</a:t>
            </a:r>
            <a:r>
              <a:rPr lang="en-US" dirty="0" smtClean="0"/>
              <a:t> </a:t>
            </a:r>
            <a:r>
              <a:rPr lang="en-US" b="1" dirty="0"/>
              <a:t>Add Firebase to your Android </a:t>
            </a:r>
            <a:r>
              <a:rPr lang="en-US" b="1" dirty="0" smtClean="0"/>
              <a:t>app</a:t>
            </a:r>
          </a:p>
          <a:p>
            <a:pPr marL="514350" indent="-514350">
              <a:buFont typeface="+mj-lt"/>
              <a:buAutoNum type="arabicPeriod" startAt="4"/>
            </a:pPr>
            <a:endParaRPr lang="en-US" dirty="0"/>
          </a:p>
          <a:p>
            <a:pPr marL="514350" indent="-514350">
              <a:buFont typeface="+mj-lt"/>
              <a:buAutoNum type="arabicPeriod" startAt="4"/>
            </a:pPr>
            <a:endParaRPr lang="en-US" dirty="0" smtClean="0"/>
          </a:p>
          <a:p>
            <a:pPr marL="514350" indent="-514350">
              <a:buFont typeface="+mj-lt"/>
              <a:buAutoNum type="arabicPeriod" startAt="4"/>
            </a:pPr>
            <a:endParaRPr lang="en-US" dirty="0"/>
          </a:p>
          <a:p>
            <a:pPr marL="514350" indent="-514350">
              <a:buFont typeface="+mj-lt"/>
              <a:buAutoNum type="arabicPeriod" startAt="4"/>
            </a:pPr>
            <a:endParaRPr lang="en-US" dirty="0" smtClean="0"/>
          </a:p>
          <a:p>
            <a:pPr marL="514350" indent="-514350">
              <a:buFont typeface="+mj-lt"/>
              <a:buAutoNum type="arabicPeriod" startAt="4"/>
            </a:pPr>
            <a:endParaRPr lang="en-US" dirty="0"/>
          </a:p>
          <a:p>
            <a:pPr marL="514350" indent="-514350">
              <a:buFont typeface="+mj-lt"/>
              <a:buAutoNum type="arabicPeriod" startAt="4"/>
            </a:pPr>
            <a:endParaRPr lang="en-US" dirty="0" smtClean="0"/>
          </a:p>
          <a:p>
            <a:pPr marL="514350" indent="-514350">
              <a:buFont typeface="+mj-lt"/>
              <a:buAutoNum type="arabicPeriod" startAt="4"/>
            </a:pPr>
            <a:endParaRPr lang="en-US" dirty="0" smtClean="0"/>
          </a:p>
          <a:p>
            <a:pPr marL="514350" indent="-514350">
              <a:buFont typeface="+mj-lt"/>
              <a:buAutoNum type="arabicPeriod" startAt="4"/>
            </a:pPr>
            <a:endParaRPr lang="en-US" dirty="0"/>
          </a:p>
          <a:p>
            <a:pPr marL="514350" indent="-514350">
              <a:spcBef>
                <a:spcPts val="2400"/>
              </a:spcBef>
              <a:buFont typeface="+mj-lt"/>
              <a:buAutoNum type="arabicPeriod" startAt="4"/>
            </a:pPr>
            <a:r>
              <a:rPr lang="en-US" dirty="0" err="1" smtClean="0"/>
              <a:t>Nhập</a:t>
            </a:r>
            <a:r>
              <a:rPr lang="en-US" dirty="0" smtClean="0"/>
              <a:t> package name </a:t>
            </a:r>
            <a:r>
              <a:rPr lang="en-US" dirty="0" err="1" smtClean="0"/>
              <a:t>và</a:t>
            </a:r>
            <a:r>
              <a:rPr lang="en-US" dirty="0" smtClean="0"/>
              <a:t> </a:t>
            </a:r>
            <a:r>
              <a:rPr lang="en-US" dirty="0" err="1" smtClean="0"/>
              <a:t>Chọn</a:t>
            </a:r>
            <a:r>
              <a:rPr lang="en-US" dirty="0" smtClean="0"/>
              <a:t> </a:t>
            </a:r>
            <a:r>
              <a:rPr lang="en-US" b="1" dirty="0" smtClean="0"/>
              <a:t>Add App</a:t>
            </a:r>
          </a:p>
          <a:p>
            <a:pPr marL="514350" indent="-514350">
              <a:spcBef>
                <a:spcPts val="2400"/>
              </a:spcBef>
              <a:buFont typeface="+mj-lt"/>
              <a:buAutoNum type="arabicPeriod" startAt="4"/>
            </a:pPr>
            <a:endParaRPr lang="en-US" dirty="0">
              <a:solidFill>
                <a:srgbClr val="0000FF"/>
              </a:solidFill>
            </a:endParaRPr>
          </a:p>
        </p:txBody>
      </p:sp>
      <p:pic>
        <p:nvPicPr>
          <p:cNvPr id="2" name="Picture 1"/>
          <p:cNvPicPr>
            <a:picLocks noChangeAspect="1"/>
          </p:cNvPicPr>
          <p:nvPr/>
        </p:nvPicPr>
        <p:blipFill>
          <a:blip r:embed="rId3"/>
          <a:stretch>
            <a:fillRect/>
          </a:stretch>
        </p:blipFill>
        <p:spPr>
          <a:xfrm>
            <a:off x="1524000" y="1546587"/>
            <a:ext cx="4648200" cy="4244613"/>
          </a:xfrm>
          <a:prstGeom prst="rect">
            <a:avLst/>
          </a:prstGeom>
        </p:spPr>
      </p:pic>
    </p:spTree>
    <p:extLst>
      <p:ext uri="{BB962C8B-B14F-4D97-AF65-F5344CB8AC3E}">
        <p14:creationId xmlns:p14="http://schemas.microsoft.com/office/powerpoint/2010/main" val="178145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Tạo project trên </a:t>
            </a:r>
            <a:r>
              <a:rPr lang="vi-VN" dirty="0" smtClean="0"/>
              <a:t>FireBase</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marL="514350" indent="-514350">
              <a:buFont typeface="+mj-lt"/>
              <a:buAutoNum type="arabicPeriod" startAt="6"/>
            </a:pPr>
            <a:r>
              <a:rPr lang="en-US" dirty="0" smtClean="0"/>
              <a:t>Copy </a:t>
            </a:r>
            <a:r>
              <a:rPr lang="en-US" dirty="0"/>
              <a:t>file </a:t>
            </a:r>
            <a:r>
              <a:rPr lang="en-US" dirty="0" smtClean="0"/>
              <a:t>google-</a:t>
            </a:r>
            <a:r>
              <a:rPr lang="en-US" dirty="0" err="1" smtClean="0"/>
              <a:t>services.json</a:t>
            </a:r>
            <a:r>
              <a:rPr lang="en-US" dirty="0" smtClean="0"/>
              <a:t> </a:t>
            </a:r>
            <a:r>
              <a:rPr lang="en-US" dirty="0" err="1" smtClean="0"/>
              <a:t>vào</a:t>
            </a:r>
            <a:r>
              <a:rPr lang="en-US" dirty="0" smtClean="0"/>
              <a:t> </a:t>
            </a:r>
            <a:r>
              <a:rPr lang="en-US" dirty="0" err="1" smtClean="0"/>
              <a:t>thư</a:t>
            </a:r>
            <a:r>
              <a:rPr lang="en-US" dirty="0" smtClean="0"/>
              <a:t> </a:t>
            </a:r>
            <a:r>
              <a:rPr lang="en-US" dirty="0" err="1" smtClean="0"/>
              <a:t>mục</a:t>
            </a:r>
            <a:r>
              <a:rPr lang="en-US" dirty="0" smtClean="0"/>
              <a:t> app</a:t>
            </a:r>
          </a:p>
          <a:p>
            <a:pPr marL="514350" indent="-514350">
              <a:buFont typeface="+mj-lt"/>
              <a:buAutoNum type="arabicPeriod" startAt="6"/>
            </a:pPr>
            <a:endParaRPr lang="en-US" dirty="0"/>
          </a:p>
          <a:p>
            <a:pPr marL="514350" indent="-514350">
              <a:buFont typeface="+mj-lt"/>
              <a:buAutoNum type="arabicPeriod" startAt="6"/>
            </a:pPr>
            <a:endParaRPr lang="en-US" dirty="0" smtClean="0"/>
          </a:p>
          <a:p>
            <a:pPr marL="514350" indent="-514350">
              <a:buFont typeface="+mj-lt"/>
              <a:buAutoNum type="arabicPeriod" startAt="6"/>
            </a:pPr>
            <a:endParaRPr lang="en-US" dirty="0"/>
          </a:p>
          <a:p>
            <a:pPr marL="514350" indent="-514350">
              <a:buFont typeface="+mj-lt"/>
              <a:buAutoNum type="arabicPeriod" startAt="6"/>
            </a:pPr>
            <a:endParaRPr lang="en-US" dirty="0" smtClean="0"/>
          </a:p>
          <a:p>
            <a:pPr marL="514350" indent="-514350">
              <a:buFont typeface="+mj-lt"/>
              <a:buAutoNum type="arabicPeriod" startAt="6"/>
            </a:pPr>
            <a:endParaRPr lang="en-US" dirty="0"/>
          </a:p>
          <a:p>
            <a:pPr marL="514350" indent="-514350">
              <a:buFont typeface="+mj-lt"/>
              <a:buAutoNum type="arabicPeriod" startAt="6"/>
            </a:pPr>
            <a:endParaRPr lang="en-US" dirty="0" smtClean="0"/>
          </a:p>
          <a:p>
            <a:pPr marL="514350" indent="-514350">
              <a:spcBef>
                <a:spcPts val="2400"/>
              </a:spcBef>
              <a:buFont typeface="+mj-lt"/>
              <a:buAutoNum type="arabicPeriod" startAt="6"/>
            </a:pPr>
            <a:r>
              <a:rPr lang="en-US" dirty="0" err="1" smtClean="0"/>
              <a:t>Chọn</a:t>
            </a:r>
            <a:r>
              <a:rPr lang="en-US" dirty="0" smtClean="0"/>
              <a:t> </a:t>
            </a:r>
            <a:r>
              <a:rPr lang="en-US" b="1" dirty="0" smtClean="0"/>
              <a:t>continue</a:t>
            </a:r>
            <a:r>
              <a:rPr lang="en-US" dirty="0" smtClean="0"/>
              <a:t> </a:t>
            </a:r>
            <a:r>
              <a:rPr lang="en-US" dirty="0" err="1" smtClean="0"/>
              <a:t>trên</a:t>
            </a:r>
            <a:r>
              <a:rPr lang="en-US" dirty="0" smtClean="0"/>
              <a:t> Firebase</a:t>
            </a:r>
          </a:p>
          <a:p>
            <a:pPr marL="514350" indent="-514350">
              <a:spcBef>
                <a:spcPts val="2400"/>
              </a:spcBef>
              <a:buFont typeface="+mj-lt"/>
              <a:buAutoNum type="arabicPeriod" startAt="6"/>
            </a:pPr>
            <a:endParaRPr lang="en-US" dirty="0">
              <a:solidFill>
                <a:srgbClr val="0000FF"/>
              </a:solidFill>
            </a:endParaRPr>
          </a:p>
        </p:txBody>
      </p:sp>
      <p:pic>
        <p:nvPicPr>
          <p:cNvPr id="4" name="Picture 3"/>
          <p:cNvPicPr>
            <a:picLocks noChangeAspect="1"/>
          </p:cNvPicPr>
          <p:nvPr/>
        </p:nvPicPr>
        <p:blipFill>
          <a:blip r:embed="rId3"/>
          <a:stretch>
            <a:fillRect/>
          </a:stretch>
        </p:blipFill>
        <p:spPr>
          <a:xfrm>
            <a:off x="881062" y="1828800"/>
            <a:ext cx="7381875" cy="2381250"/>
          </a:xfrm>
          <a:prstGeom prst="rect">
            <a:avLst/>
          </a:prstGeom>
        </p:spPr>
      </p:pic>
    </p:spTree>
    <p:extLst>
      <p:ext uri="{BB962C8B-B14F-4D97-AF65-F5344CB8AC3E}">
        <p14:creationId xmlns:p14="http://schemas.microsoft.com/office/powerpoint/2010/main" val="51414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Tạo project trên </a:t>
            </a:r>
            <a:r>
              <a:rPr lang="vi-VN" dirty="0" smtClean="0"/>
              <a:t>FireBase</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marL="514350" indent="-514350">
              <a:buFont typeface="+mj-lt"/>
              <a:buAutoNum type="arabicPeriod" startAt="8"/>
            </a:pPr>
            <a:r>
              <a:rPr lang="en-US" dirty="0" err="1" smtClean="0"/>
              <a:t>Làm</a:t>
            </a:r>
            <a:r>
              <a:rPr lang="en-US" dirty="0" smtClean="0"/>
              <a:t> </a:t>
            </a:r>
            <a:r>
              <a:rPr lang="en-US" dirty="0" err="1" smtClean="0"/>
              <a:t>theo</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và</a:t>
            </a:r>
            <a:r>
              <a:rPr lang="en-US" dirty="0" smtClean="0"/>
              <a:t> </a:t>
            </a:r>
            <a:r>
              <a:rPr lang="en-US" dirty="0" err="1" smtClean="0"/>
              <a:t>chọn</a:t>
            </a:r>
            <a:r>
              <a:rPr lang="en-US" dirty="0" smtClean="0"/>
              <a:t> </a:t>
            </a:r>
            <a:r>
              <a:rPr lang="en-US" b="1" dirty="0" smtClean="0"/>
              <a:t>Finish</a:t>
            </a:r>
            <a:endParaRPr lang="en-US" b="1" dirty="0" smtClean="0"/>
          </a:p>
        </p:txBody>
      </p:sp>
      <p:pic>
        <p:nvPicPr>
          <p:cNvPr id="2" name="Picture 1"/>
          <p:cNvPicPr>
            <a:picLocks noChangeAspect="1"/>
          </p:cNvPicPr>
          <p:nvPr/>
        </p:nvPicPr>
        <p:blipFill>
          <a:blip r:embed="rId3"/>
          <a:stretch>
            <a:fillRect/>
          </a:stretch>
        </p:blipFill>
        <p:spPr>
          <a:xfrm>
            <a:off x="1423987" y="1447800"/>
            <a:ext cx="6187097" cy="5410200"/>
          </a:xfrm>
          <a:prstGeom prst="rect">
            <a:avLst/>
          </a:prstGeom>
        </p:spPr>
      </p:pic>
    </p:spTree>
    <p:extLst>
      <p:ext uri="{BB962C8B-B14F-4D97-AF65-F5344CB8AC3E}">
        <p14:creationId xmlns:p14="http://schemas.microsoft.com/office/powerpoint/2010/main" val="1378627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2787943" cy="369332"/>
          </a:xfrm>
          <a:prstGeom prst="rect">
            <a:avLst/>
          </a:prstGeom>
          <a:noFill/>
        </p:spPr>
        <p:txBody>
          <a:bodyPr wrap="none" rtlCol="0">
            <a:spAutoFit/>
          </a:bodyPr>
          <a:lstStyle/>
          <a:p>
            <a:r>
              <a:rPr lang="vi-VN" dirty="0">
                <a:solidFill>
                  <a:schemeClr val="bg1"/>
                </a:solidFill>
              </a:rPr>
              <a:t>Tạo project trên FireBase</a:t>
            </a:r>
            <a:endParaRPr lang="en-US" dirty="0">
              <a:solidFill>
                <a:schemeClr val="bg1"/>
              </a:solidFill>
            </a:endParaRPr>
          </a:p>
        </p:txBody>
      </p:sp>
    </p:spTree>
    <p:extLst>
      <p:ext uri="{BB962C8B-B14F-4D97-AF65-F5344CB8AC3E}">
        <p14:creationId xmlns:p14="http://schemas.microsoft.com/office/powerpoint/2010/main" val="1329823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FireBase</a:t>
            </a:r>
            <a:r>
              <a:rPr lang="en-US" dirty="0"/>
              <a:t> – Notification</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514350" indent="-514350">
              <a:spcBef>
                <a:spcPts val="2400"/>
              </a:spcBef>
              <a:buFont typeface="+mj-lt"/>
              <a:buAutoNum type="arabicPeriod"/>
            </a:pPr>
            <a:r>
              <a:rPr lang="en-US" dirty="0" err="1" smtClean="0"/>
              <a:t>Thêm</a:t>
            </a:r>
            <a:r>
              <a:rPr lang="en-US" dirty="0" smtClean="0"/>
              <a:t> </a:t>
            </a:r>
            <a:r>
              <a:rPr lang="en-US" dirty="0" err="1" smtClean="0"/>
              <a:t>vào</a:t>
            </a:r>
            <a:r>
              <a:rPr lang="en-US" dirty="0" smtClean="0"/>
              <a:t> app/</a:t>
            </a:r>
            <a:r>
              <a:rPr lang="en-US" dirty="0" err="1" smtClean="0"/>
              <a:t>build.gradle</a:t>
            </a:r>
            <a:endParaRPr lang="en-US" dirty="0" smtClean="0"/>
          </a:p>
          <a:p>
            <a:pPr marL="514350" indent="-514350">
              <a:spcBef>
                <a:spcPts val="2400"/>
              </a:spcBef>
              <a:buFont typeface="+mj-lt"/>
              <a:buAutoNum type="arabicPeriod"/>
            </a:pPr>
            <a:endParaRPr lang="en-US" dirty="0"/>
          </a:p>
          <a:p>
            <a:pPr marL="514350" indent="-514350">
              <a:spcBef>
                <a:spcPts val="2400"/>
              </a:spcBef>
              <a:buFont typeface="+mj-lt"/>
              <a:buAutoNum type="arabicPeriod"/>
            </a:pPr>
            <a:endParaRPr lang="en-US" dirty="0" smtClean="0"/>
          </a:p>
          <a:p>
            <a:pPr marL="514350" indent="-514350">
              <a:spcBef>
                <a:spcPts val="2400"/>
              </a:spcBef>
              <a:buFont typeface="+mj-lt"/>
              <a:buAutoNum type="arabicPeriod"/>
            </a:pPr>
            <a:endParaRPr lang="en-US" dirty="0"/>
          </a:p>
          <a:p>
            <a:pPr marL="514350" indent="-514350">
              <a:spcBef>
                <a:spcPts val="2400"/>
              </a:spcBef>
              <a:buFont typeface="+mj-lt"/>
              <a:buAutoNum type="arabicPeriod"/>
            </a:pPr>
            <a:r>
              <a:rPr lang="vi-VN" dirty="0"/>
              <a:t>Compile chạy chương trình 1 lần rồi nhấn back. Giờ chương trình của ta đã có thể nhận notification </a:t>
            </a:r>
            <a:r>
              <a:rPr lang="vi-VN" dirty="0" smtClean="0"/>
              <a:t>message</a:t>
            </a:r>
            <a:r>
              <a:rPr lang="en-US" dirty="0" smtClean="0"/>
              <a:t>.</a:t>
            </a:r>
          </a:p>
        </p:txBody>
      </p:sp>
      <p:pic>
        <p:nvPicPr>
          <p:cNvPr id="2" name="Picture 1"/>
          <p:cNvPicPr>
            <a:picLocks noChangeAspect="1"/>
          </p:cNvPicPr>
          <p:nvPr/>
        </p:nvPicPr>
        <p:blipFill>
          <a:blip r:embed="rId3"/>
          <a:stretch>
            <a:fillRect/>
          </a:stretch>
        </p:blipFill>
        <p:spPr>
          <a:xfrm>
            <a:off x="990600" y="1828800"/>
            <a:ext cx="7077517" cy="1905000"/>
          </a:xfrm>
          <a:prstGeom prst="rect">
            <a:avLst/>
          </a:prstGeom>
        </p:spPr>
      </p:pic>
    </p:spTree>
    <p:extLst>
      <p:ext uri="{BB962C8B-B14F-4D97-AF65-F5344CB8AC3E}">
        <p14:creationId xmlns:p14="http://schemas.microsoft.com/office/powerpoint/2010/main" val="382150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FireBase</a:t>
            </a:r>
            <a:r>
              <a:rPr lang="en-US" dirty="0"/>
              <a:t> – Notification</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514350" indent="-514350">
              <a:spcBef>
                <a:spcPts val="2400"/>
              </a:spcBef>
              <a:buFont typeface="+mj-lt"/>
              <a:buAutoNum type="arabicPeriod" startAt="3"/>
            </a:pPr>
            <a:r>
              <a:rPr lang="vi-VN" dirty="0" smtClean="0"/>
              <a:t>Quay </a:t>
            </a:r>
            <a:r>
              <a:rPr lang="vi-VN" dirty="0"/>
              <a:t>về project web FireBase (chọn vào project). Cuộn menu bên trái xuống chọn </a:t>
            </a:r>
            <a:r>
              <a:rPr lang="en-US" dirty="0" smtClean="0"/>
              <a:t>N</a:t>
            </a:r>
            <a:r>
              <a:rPr lang="vi-VN" b="1" dirty="0" smtClean="0"/>
              <a:t>otification</a:t>
            </a:r>
            <a:r>
              <a:rPr lang="vi-VN" dirty="0"/>
              <a:t>. Sau đó chọn “</a:t>
            </a:r>
            <a:r>
              <a:rPr lang="vi-VN" b="1" dirty="0"/>
              <a:t>Send Your First Message</a:t>
            </a:r>
            <a:r>
              <a:rPr lang="vi-VN" dirty="0"/>
              <a:t>”</a:t>
            </a:r>
            <a:endParaRPr lang="en-US" dirty="0" smtClean="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295400" y="2971800"/>
            <a:ext cx="6553200" cy="3276600"/>
          </a:xfrm>
          <a:prstGeom prst="rect">
            <a:avLst/>
          </a:prstGeom>
          <a:ln>
            <a:solidFill>
              <a:schemeClr val="accent1"/>
            </a:solidFill>
          </a:ln>
        </p:spPr>
      </p:pic>
    </p:spTree>
    <p:extLst>
      <p:ext uri="{BB962C8B-B14F-4D97-AF65-F5344CB8AC3E}">
        <p14:creationId xmlns:p14="http://schemas.microsoft.com/office/powerpoint/2010/main" val="1372916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FireBase</a:t>
            </a:r>
            <a:r>
              <a:rPr lang="en-US" dirty="0"/>
              <a:t> – Notification</a:t>
            </a:r>
            <a:endParaRPr lang="en-US" dirty="0"/>
          </a:p>
        </p:txBody>
      </p:sp>
      <p:sp>
        <p:nvSpPr>
          <p:cNvPr id="3" name="Content Placeholder 2"/>
          <p:cNvSpPr>
            <a:spLocks noGrp="1"/>
          </p:cNvSpPr>
          <p:nvPr>
            <p:ph idx="1"/>
          </p:nvPr>
        </p:nvSpPr>
        <p:spPr>
          <a:xfrm>
            <a:off x="457200" y="990600"/>
            <a:ext cx="8229600" cy="1754116"/>
          </a:xfrm>
        </p:spPr>
        <p:txBody>
          <a:bodyPr>
            <a:normAutofit fontScale="85000" lnSpcReduction="10000"/>
          </a:bodyPr>
          <a:lstStyle/>
          <a:p>
            <a:pPr marL="514350" indent="-514350">
              <a:spcBef>
                <a:spcPts val="2400"/>
              </a:spcBef>
              <a:buFont typeface="+mj-lt"/>
              <a:buAutoNum type="arabicPeriod" startAt="4"/>
            </a:pPr>
            <a:r>
              <a:rPr lang="vi-VN" dirty="0"/>
              <a:t>Trong cửa sổ tiếp theo đánh vào tên message text, message label, chọn vào App để chọn chương trình cần gởi rồi nhấn nút “send </a:t>
            </a:r>
            <a:r>
              <a:rPr lang="vi-VN" dirty="0" smtClean="0"/>
              <a:t>message”</a:t>
            </a:r>
            <a:endParaRPr lang="en-US" dirty="0" smtClean="0"/>
          </a:p>
          <a:p>
            <a:pPr marL="0" indent="0">
              <a:spcBef>
                <a:spcPts val="2400"/>
              </a:spcBef>
              <a:buNone/>
            </a:pPr>
            <a:r>
              <a:rPr lang="en-US" dirty="0" err="1" smtClean="0"/>
              <a:t>Lưu</a:t>
            </a:r>
            <a:r>
              <a:rPr lang="en-US" dirty="0" smtClean="0"/>
              <a:t> ý: </a:t>
            </a:r>
            <a:r>
              <a:rPr lang="en-US" dirty="0" err="1" smtClean="0"/>
              <a:t>Nếu</a:t>
            </a:r>
            <a:r>
              <a:rPr lang="en-US" dirty="0" smtClean="0"/>
              <a:t> </a:t>
            </a:r>
            <a:r>
              <a:rPr lang="en-US" dirty="0" err="1" smtClean="0"/>
              <a:t>máy</a:t>
            </a:r>
            <a:r>
              <a:rPr lang="en-US" dirty="0" smtClean="0"/>
              <a:t> </a:t>
            </a:r>
            <a:r>
              <a:rPr lang="en-US" dirty="0" err="1" smtClean="0"/>
              <a:t>ảo</a:t>
            </a:r>
            <a:r>
              <a:rPr lang="en-US" dirty="0" smtClean="0"/>
              <a:t> </a:t>
            </a:r>
            <a:r>
              <a:rPr lang="en-US" dirty="0" err="1" smtClean="0"/>
              <a:t>không</a:t>
            </a:r>
            <a:r>
              <a:rPr lang="en-US" dirty="0" smtClean="0"/>
              <a:t> </a:t>
            </a:r>
            <a:r>
              <a:rPr lang="en-US" dirty="0" err="1" smtClean="0"/>
              <a:t>chạy</a:t>
            </a:r>
            <a:r>
              <a:rPr lang="en-US" dirty="0" smtClean="0"/>
              <a:t> </a:t>
            </a:r>
            <a:r>
              <a:rPr lang="en-US" dirty="0" err="1" smtClean="0"/>
              <a:t>thì</a:t>
            </a:r>
            <a:r>
              <a:rPr lang="en-US" dirty="0" smtClean="0"/>
              <a:t> dung </a:t>
            </a:r>
            <a:r>
              <a:rPr lang="en-US" dirty="0" err="1" smtClean="0"/>
              <a:t>máy</a:t>
            </a:r>
            <a:r>
              <a:rPr lang="en-US" dirty="0" smtClean="0"/>
              <a:t> </a:t>
            </a:r>
            <a:r>
              <a:rPr lang="en-US" dirty="0" err="1" smtClean="0"/>
              <a:t>thật</a:t>
            </a:r>
            <a:r>
              <a:rPr lang="en-US" dirty="0" smtClean="0"/>
              <a:t> </a:t>
            </a:r>
            <a:r>
              <a:rPr lang="en-US" dirty="0" err="1" smtClean="0"/>
              <a:t>để</a:t>
            </a:r>
            <a:r>
              <a:rPr lang="en-US" dirty="0" smtClean="0"/>
              <a:t> test</a:t>
            </a: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2002155" y="2744716"/>
            <a:ext cx="5139690" cy="3801110"/>
          </a:xfrm>
          <a:prstGeom prst="rect">
            <a:avLst/>
          </a:prstGeom>
        </p:spPr>
      </p:pic>
    </p:spTree>
    <p:extLst>
      <p:ext uri="{BB962C8B-B14F-4D97-AF65-F5344CB8AC3E}">
        <p14:creationId xmlns:p14="http://schemas.microsoft.com/office/powerpoint/2010/main" val="996499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FireBase</a:t>
            </a:r>
            <a:r>
              <a:rPr lang="en-US" dirty="0"/>
              <a:t> – Notification</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pPr>
              <a:spcBef>
                <a:spcPts val="2400"/>
              </a:spcBef>
              <a:buFont typeface="Wingdings" panose="05000000000000000000" pitchFamily="2" charset="2"/>
              <a:buChar char="ü"/>
            </a:pPr>
            <a:r>
              <a:rPr lang="en-US" dirty="0" smtClean="0"/>
              <a:t>N</a:t>
            </a:r>
            <a:r>
              <a:rPr lang="vi-VN" dirty="0" smtClean="0"/>
              <a:t>otification chỉ </a:t>
            </a:r>
            <a:r>
              <a:rPr lang="vi-VN" dirty="0"/>
              <a:t>được gởi khi chương trình ở dạng background. Khi chương trình đang Foreground (đang chạy) thì sẽ không nhận được message</a:t>
            </a:r>
            <a:r>
              <a:rPr lang="vi-VN" dirty="0" smtClean="0"/>
              <a:t>.</a:t>
            </a:r>
            <a:endParaRPr lang="en-US" dirty="0" smtClean="0"/>
          </a:p>
          <a:p>
            <a:pPr>
              <a:spcBef>
                <a:spcPts val="2400"/>
              </a:spcBef>
              <a:buFont typeface="Wingdings" panose="05000000000000000000" pitchFamily="2" charset="2"/>
              <a:buChar char="ü"/>
            </a:pPr>
            <a:r>
              <a:rPr lang="vi-VN" dirty="0"/>
              <a:t>Để có thể notification khi chương trình đang chạy ta sẽ tạo ra service để nhận tính hiệu và hiển thị notification</a:t>
            </a:r>
            <a:endParaRPr lang="en-US" dirty="0"/>
          </a:p>
        </p:txBody>
      </p:sp>
    </p:spTree>
    <p:extLst>
      <p:ext uri="{BB962C8B-B14F-4D97-AF65-F5344CB8AC3E}">
        <p14:creationId xmlns:p14="http://schemas.microsoft.com/office/powerpoint/2010/main" val="3086391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FireBase</a:t>
            </a:r>
            <a:r>
              <a:rPr lang="en-US" dirty="0"/>
              <a:t> – Notification</a:t>
            </a:r>
            <a:endParaRPr lang="en-US" dirty="0"/>
          </a:p>
        </p:txBody>
      </p:sp>
      <p:sp>
        <p:nvSpPr>
          <p:cNvPr id="3" name="Content Placeholder 2"/>
          <p:cNvSpPr>
            <a:spLocks noGrp="1"/>
          </p:cNvSpPr>
          <p:nvPr>
            <p:ph idx="1"/>
          </p:nvPr>
        </p:nvSpPr>
        <p:spPr>
          <a:xfrm>
            <a:off x="457200" y="990600"/>
            <a:ext cx="8229600" cy="1227138"/>
          </a:xfrm>
        </p:spPr>
        <p:txBody>
          <a:bodyPr>
            <a:normAutofit fontScale="92500" lnSpcReduction="10000"/>
          </a:bodyPr>
          <a:lstStyle/>
          <a:p>
            <a:pPr marL="514350" indent="-514350">
              <a:spcBef>
                <a:spcPts val="2400"/>
              </a:spcBef>
              <a:buFont typeface="+mj-lt"/>
              <a:buAutoNum type="arabicPeriod" startAt="5"/>
            </a:pPr>
            <a:r>
              <a:rPr lang="vi-VN" dirty="0"/>
              <a:t>Tạo một class mới tên MyFireBaseService kế thừa từ FirebaseMessagingSevice. Override lên hàm onMessageReceived và gọi hàm showNotification</a:t>
            </a:r>
            <a:endParaRPr lang="en-US" dirty="0" smtClean="0"/>
          </a:p>
        </p:txBody>
      </p:sp>
      <p:pic>
        <p:nvPicPr>
          <p:cNvPr id="2" name="Picture 1"/>
          <p:cNvPicPr>
            <a:picLocks noChangeAspect="1"/>
          </p:cNvPicPr>
          <p:nvPr/>
        </p:nvPicPr>
        <p:blipFill>
          <a:blip r:embed="rId3"/>
          <a:stretch>
            <a:fillRect/>
          </a:stretch>
        </p:blipFill>
        <p:spPr>
          <a:xfrm>
            <a:off x="1142999" y="2436506"/>
            <a:ext cx="6834123" cy="3735694"/>
          </a:xfrm>
          <a:prstGeom prst="rect">
            <a:avLst/>
          </a:prstGeom>
        </p:spPr>
      </p:pic>
    </p:spTree>
    <p:extLst>
      <p:ext uri="{BB962C8B-B14F-4D97-AF65-F5344CB8AC3E}">
        <p14:creationId xmlns:p14="http://schemas.microsoft.com/office/powerpoint/2010/main" val="349279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spcBef>
                <a:spcPts val="3000"/>
              </a:spcBef>
            </a:pPr>
            <a:r>
              <a:rPr lang="vi-VN" sz="3200" dirty="0"/>
              <a:t>Giới thiệu FireBase </a:t>
            </a:r>
          </a:p>
          <a:p>
            <a:pPr lvl="1">
              <a:spcBef>
                <a:spcPts val="3000"/>
              </a:spcBef>
            </a:pPr>
            <a:r>
              <a:rPr lang="vi-VN" sz="3200" dirty="0" smtClean="0"/>
              <a:t>Tạo </a:t>
            </a:r>
            <a:r>
              <a:rPr lang="vi-VN" sz="3200" dirty="0"/>
              <a:t>project trên </a:t>
            </a:r>
            <a:r>
              <a:rPr lang="vi-VN" sz="3200" dirty="0" smtClean="0"/>
              <a:t>FireBase</a:t>
            </a:r>
            <a:endParaRPr lang="en-US" sz="3200" dirty="0" smtClean="0"/>
          </a:p>
          <a:p>
            <a:pPr lvl="1">
              <a:spcBef>
                <a:spcPts val="3000"/>
              </a:spcBef>
            </a:pPr>
            <a:r>
              <a:rPr lang="en-US" sz="3200" dirty="0" err="1"/>
              <a:t>FireBase</a:t>
            </a:r>
            <a:r>
              <a:rPr lang="en-US" sz="3200" dirty="0"/>
              <a:t> – Notification</a:t>
            </a:r>
          </a:p>
        </p:txBody>
      </p:sp>
    </p:spTree>
    <p:extLst>
      <p:ext uri="{BB962C8B-B14F-4D97-AF65-F5344CB8AC3E}">
        <p14:creationId xmlns:p14="http://schemas.microsoft.com/office/powerpoint/2010/main" val="895085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FireBase</a:t>
            </a:r>
            <a:r>
              <a:rPr lang="en-US" dirty="0"/>
              <a:t> – Notification</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marL="514350" indent="-514350">
              <a:spcBef>
                <a:spcPts val="2400"/>
              </a:spcBef>
              <a:buFont typeface="+mj-lt"/>
              <a:buAutoNum type="arabicPeriod" startAt="6"/>
            </a:pPr>
            <a:r>
              <a:rPr lang="en-US" dirty="0" err="1" smtClean="0"/>
              <a:t>Thêm</a:t>
            </a:r>
            <a:r>
              <a:rPr lang="en-US" dirty="0" smtClean="0"/>
              <a:t> </a:t>
            </a:r>
            <a:r>
              <a:rPr lang="en-US" dirty="0" err="1" smtClean="0"/>
              <a:t>thông</a:t>
            </a:r>
            <a:r>
              <a:rPr lang="en-US" dirty="0" smtClean="0"/>
              <a:t> tin </a:t>
            </a:r>
            <a:r>
              <a:rPr lang="vi-VN" dirty="0" smtClean="0"/>
              <a:t>manifrest</a:t>
            </a:r>
            <a:r>
              <a:rPr lang="en-US" dirty="0" smtClean="0"/>
              <a:t> </a:t>
            </a:r>
            <a:r>
              <a:rPr lang="en-US" dirty="0" err="1" smtClean="0"/>
              <a:t>như</a:t>
            </a:r>
            <a:r>
              <a:rPr lang="en-US" dirty="0" smtClean="0"/>
              <a:t> </a:t>
            </a:r>
            <a:r>
              <a:rPr lang="en-US" dirty="0" err="1" smtClean="0"/>
              <a:t>sau</a:t>
            </a:r>
            <a:r>
              <a:rPr lang="en-US" dirty="0" smtClean="0"/>
              <a:t>:</a:t>
            </a:r>
          </a:p>
          <a:p>
            <a:pPr marL="914400" lvl="1" indent="-514350">
              <a:spcBef>
                <a:spcPts val="2400"/>
              </a:spcBef>
            </a:pPr>
            <a:r>
              <a:rPr lang="en-US" dirty="0" err="1" smtClean="0"/>
              <a:t>Quyền</a:t>
            </a:r>
            <a:r>
              <a:rPr lang="en-US" dirty="0" smtClean="0"/>
              <a:t> Internet</a:t>
            </a:r>
          </a:p>
          <a:p>
            <a:pPr marL="914400" lvl="1" indent="-514350">
              <a:spcBef>
                <a:spcPts val="2400"/>
              </a:spcBef>
            </a:pPr>
            <a:r>
              <a:rPr lang="en-US" dirty="0" err="1" smtClean="0"/>
              <a:t>Thêm</a:t>
            </a:r>
            <a:r>
              <a:rPr lang="en-US" dirty="0" smtClean="0"/>
              <a:t> </a:t>
            </a:r>
            <a:r>
              <a:rPr lang="en-US" dirty="0" err="1" smtClean="0"/>
              <a:t>thẻ</a:t>
            </a:r>
            <a:r>
              <a:rPr lang="en-US" dirty="0" smtClean="0"/>
              <a:t> service</a:t>
            </a:r>
          </a:p>
          <a:p>
            <a:pPr marL="914400" lvl="1" indent="-514350">
              <a:spcBef>
                <a:spcPts val="2400"/>
              </a:spcBef>
            </a:pPr>
            <a:endParaRPr lang="en-US" dirty="0"/>
          </a:p>
          <a:p>
            <a:pPr marL="914400" lvl="1" indent="-514350">
              <a:spcBef>
                <a:spcPts val="2400"/>
              </a:spcBef>
            </a:pPr>
            <a:endParaRPr lang="en-US" dirty="0" smtClean="0"/>
          </a:p>
          <a:p>
            <a:pPr marL="914400" lvl="1" indent="-514350">
              <a:spcBef>
                <a:spcPts val="2400"/>
              </a:spcBef>
            </a:pPr>
            <a:r>
              <a:rPr lang="en-US" dirty="0" err="1" smtClean="0"/>
              <a:t>Thêm</a:t>
            </a:r>
            <a:r>
              <a:rPr lang="en-US" dirty="0" smtClean="0"/>
              <a:t> </a:t>
            </a:r>
            <a:r>
              <a:rPr lang="en-US" dirty="0" err="1" smtClean="0"/>
              <a:t>thuộc</a:t>
            </a:r>
            <a:r>
              <a:rPr lang="en-US" dirty="0" smtClean="0"/>
              <a:t> </a:t>
            </a:r>
            <a:r>
              <a:rPr lang="en-US" dirty="0" err="1" smtClean="0"/>
              <a:t>tính</a:t>
            </a:r>
            <a:r>
              <a:rPr lang="en-US" dirty="0" smtClean="0"/>
              <a:t> </a:t>
            </a:r>
            <a:r>
              <a:rPr lang="vi-VN" dirty="0"/>
              <a:t>launchMode bằng </a:t>
            </a:r>
            <a:r>
              <a:rPr lang="vi-VN" dirty="0" smtClean="0"/>
              <a:t>singleTask</a:t>
            </a:r>
            <a:r>
              <a:rPr lang="en-US" dirty="0" smtClean="0"/>
              <a:t> </a:t>
            </a:r>
            <a:r>
              <a:rPr lang="en-US" dirty="0" err="1" smtClean="0"/>
              <a:t>trong</a:t>
            </a:r>
            <a:r>
              <a:rPr lang="en-US" dirty="0" smtClean="0"/>
              <a:t> </a:t>
            </a:r>
            <a:r>
              <a:rPr lang="en-US" dirty="0" err="1" smtClean="0"/>
              <a:t>thẻ</a:t>
            </a:r>
            <a:r>
              <a:rPr lang="en-US" dirty="0" smtClean="0"/>
              <a:t> activity</a:t>
            </a:r>
          </a:p>
          <a:p>
            <a:pPr marL="914400" lvl="1" indent="-514350">
              <a:spcBef>
                <a:spcPts val="2400"/>
              </a:spcBef>
            </a:pPr>
            <a:endParaRPr lang="en-US" dirty="0" smtClean="0"/>
          </a:p>
        </p:txBody>
      </p:sp>
      <p:pic>
        <p:nvPicPr>
          <p:cNvPr id="4" name="Picture 3"/>
          <p:cNvPicPr>
            <a:picLocks noChangeAspect="1"/>
          </p:cNvPicPr>
          <p:nvPr/>
        </p:nvPicPr>
        <p:blipFill>
          <a:blip r:embed="rId3"/>
          <a:stretch>
            <a:fillRect/>
          </a:stretch>
        </p:blipFill>
        <p:spPr>
          <a:xfrm>
            <a:off x="1447800" y="3019425"/>
            <a:ext cx="7194884" cy="1095375"/>
          </a:xfrm>
          <a:prstGeom prst="rect">
            <a:avLst/>
          </a:prstGeom>
        </p:spPr>
      </p:pic>
      <p:pic>
        <p:nvPicPr>
          <p:cNvPr id="6" name="Picture 5"/>
          <p:cNvPicPr>
            <a:picLocks noChangeAspect="1"/>
          </p:cNvPicPr>
          <p:nvPr/>
        </p:nvPicPr>
        <p:blipFill>
          <a:blip r:embed="rId4"/>
          <a:stretch>
            <a:fillRect/>
          </a:stretch>
        </p:blipFill>
        <p:spPr>
          <a:xfrm>
            <a:off x="1295400" y="5486400"/>
            <a:ext cx="7446682" cy="609600"/>
          </a:xfrm>
          <a:prstGeom prst="rect">
            <a:avLst/>
          </a:prstGeom>
        </p:spPr>
      </p:pic>
    </p:spTree>
    <p:extLst>
      <p:ext uri="{BB962C8B-B14F-4D97-AF65-F5344CB8AC3E}">
        <p14:creationId xmlns:p14="http://schemas.microsoft.com/office/powerpoint/2010/main" val="2587837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2299989" cy="369332"/>
          </a:xfrm>
          <a:prstGeom prst="rect">
            <a:avLst/>
          </a:prstGeom>
          <a:noFill/>
        </p:spPr>
        <p:txBody>
          <a:bodyPr wrap="none" rtlCol="0">
            <a:spAutoFit/>
          </a:bodyPr>
          <a:lstStyle/>
          <a:p>
            <a:r>
              <a:rPr lang="en-US" dirty="0" err="1">
                <a:solidFill>
                  <a:schemeClr val="bg1"/>
                </a:solidFill>
              </a:rPr>
              <a:t>FireBase</a:t>
            </a:r>
            <a:r>
              <a:rPr lang="en-US" dirty="0">
                <a:solidFill>
                  <a:schemeClr val="bg1"/>
                </a:solidFill>
              </a:rPr>
              <a:t> – Notification</a:t>
            </a:r>
            <a:endParaRPr lang="en-US" dirty="0">
              <a:solidFill>
                <a:schemeClr val="bg1"/>
              </a:solidFill>
            </a:endParaRPr>
          </a:p>
        </p:txBody>
      </p:sp>
    </p:spTree>
    <p:extLst>
      <p:ext uri="{BB962C8B-B14F-4D97-AF65-F5344CB8AC3E}">
        <p14:creationId xmlns:p14="http://schemas.microsoft.com/office/powerpoint/2010/main" val="971256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THẢO</a:t>
            </a:r>
            <a:r>
              <a:rPr lang="en-US" dirty="0" smtClean="0"/>
              <a:t> </a:t>
            </a:r>
            <a:r>
              <a:rPr lang="en-US" dirty="0" err="1" smtClean="0"/>
              <a:t>LUẬN</a:t>
            </a:r>
            <a:endParaRPr lang="vi-VN" dirty="0"/>
          </a:p>
        </p:txBody>
      </p:sp>
      <p:sp>
        <p:nvSpPr>
          <p:cNvPr id="3" name="Content Placeholder 2"/>
          <p:cNvSpPr>
            <a:spLocks noGrp="1"/>
          </p:cNvSpPr>
          <p:nvPr>
            <p:ph idx="1"/>
          </p:nvPr>
        </p:nvSpPr>
        <p:spPr>
          <a:xfrm>
            <a:off x="307975" y="1600200"/>
            <a:ext cx="8508028" cy="4191000"/>
          </a:xfrm>
        </p:spPr>
        <p:txBody>
          <a:bodyPr>
            <a:normAutofit/>
          </a:bodyPr>
          <a:lstStyle/>
          <a:p>
            <a:pPr marL="0" indent="0" algn="ctr">
              <a:lnSpc>
                <a:spcPct val="200000"/>
              </a:lnSpc>
              <a:buNone/>
            </a:pPr>
            <a:r>
              <a:rPr lang="en-US" sz="3600" b="1" dirty="0" err="1" smtClean="0"/>
              <a:t>SINH</a:t>
            </a:r>
            <a:r>
              <a:rPr lang="en-US" sz="3600" b="1" dirty="0" smtClean="0"/>
              <a:t> </a:t>
            </a:r>
            <a:r>
              <a:rPr lang="en-US" sz="3600" b="1" dirty="0" err="1" smtClean="0"/>
              <a:t>VIÊN</a:t>
            </a:r>
            <a:r>
              <a:rPr lang="en-US" sz="3600" b="1" dirty="0" smtClean="0"/>
              <a:t> </a:t>
            </a:r>
            <a:r>
              <a:rPr lang="en-US" sz="3600" b="1" dirty="0" err="1" smtClean="0"/>
              <a:t>TÌM</a:t>
            </a:r>
            <a:r>
              <a:rPr lang="en-US" sz="3600" b="1" dirty="0" smtClean="0"/>
              <a:t> </a:t>
            </a:r>
            <a:r>
              <a:rPr lang="en-US" sz="3600" b="1" dirty="0" err="1" smtClean="0"/>
              <a:t>HIỂU</a:t>
            </a:r>
            <a:r>
              <a:rPr lang="en-US" sz="3600" b="1" dirty="0" smtClean="0"/>
              <a:t> </a:t>
            </a:r>
            <a:r>
              <a:rPr lang="en-US" sz="3600" b="1" dirty="0" err="1" smtClean="0"/>
              <a:t>SỬ</a:t>
            </a:r>
            <a:r>
              <a:rPr lang="en-US" sz="3600" b="1" dirty="0" smtClean="0"/>
              <a:t> </a:t>
            </a:r>
            <a:r>
              <a:rPr lang="en-US" sz="3600" b="1" dirty="0" err="1" smtClean="0"/>
              <a:t>DỤNG</a:t>
            </a:r>
            <a:r>
              <a:rPr lang="en-US" sz="3600" b="1" dirty="0" smtClean="0"/>
              <a:t>:</a:t>
            </a:r>
          </a:p>
          <a:p>
            <a:pPr>
              <a:lnSpc>
                <a:spcPct val="200000"/>
              </a:lnSpc>
            </a:pPr>
            <a:r>
              <a:rPr lang="en-US" sz="3600" b="1" dirty="0" smtClean="0"/>
              <a:t>DATABASE </a:t>
            </a:r>
            <a:r>
              <a:rPr lang="en-US" sz="3600" b="1" dirty="0" err="1" smtClean="0"/>
              <a:t>REALTIME</a:t>
            </a:r>
            <a:endParaRPr lang="en-US" sz="3600" b="1" dirty="0" smtClean="0"/>
          </a:p>
          <a:p>
            <a:pPr>
              <a:lnSpc>
                <a:spcPct val="200000"/>
              </a:lnSpc>
            </a:pPr>
            <a:r>
              <a:rPr lang="en-US" sz="3600" b="1" dirty="0" err="1" smtClean="0"/>
              <a:t>XÁC</a:t>
            </a:r>
            <a:r>
              <a:rPr lang="en-US" sz="3600" b="1" dirty="0" smtClean="0"/>
              <a:t> </a:t>
            </a:r>
            <a:r>
              <a:rPr lang="en-US" sz="3600" b="1" dirty="0" err="1" smtClean="0"/>
              <a:t>THỰC</a:t>
            </a:r>
            <a:r>
              <a:rPr lang="en-US" sz="3600" b="1" dirty="0" smtClean="0"/>
              <a:t> </a:t>
            </a:r>
            <a:r>
              <a:rPr lang="en-US" sz="3600" b="1" dirty="0" err="1" smtClean="0"/>
              <a:t>CỦA</a:t>
            </a:r>
            <a:r>
              <a:rPr lang="en-US" sz="3600" b="1" dirty="0" smtClean="0"/>
              <a:t> FIREBASE</a:t>
            </a:r>
          </a:p>
          <a:p>
            <a:pPr marL="0" indent="0" algn="ctr">
              <a:lnSpc>
                <a:spcPct val="200000"/>
              </a:lnSpc>
              <a:buNone/>
            </a:pPr>
            <a:endParaRPr lang="vi-VN" sz="3600" b="1" dirty="0"/>
          </a:p>
          <a:p>
            <a:pPr marL="0" indent="0" algn="ctr">
              <a:buNone/>
            </a:pPr>
            <a:endParaRPr lang="vi-VN" sz="3600" b="1" dirty="0"/>
          </a:p>
        </p:txBody>
      </p:sp>
    </p:spTree>
    <p:extLst>
      <p:ext uri="{BB962C8B-B14F-4D97-AF65-F5344CB8AC3E}">
        <p14:creationId xmlns:p14="http://schemas.microsoft.com/office/powerpoint/2010/main" val="2368308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7010400" y="25146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err="1">
                <a:ea typeface="Roboto"/>
              </a:rPr>
              <a:t>Tổng</a:t>
            </a:r>
            <a:r>
              <a:rPr lang="en-US" dirty="0">
                <a:ea typeface="Roboto"/>
              </a:rPr>
              <a:t> </a:t>
            </a:r>
            <a:r>
              <a:rPr lang="en-US" dirty="0" err="1">
                <a:ea typeface="Roboto"/>
              </a:rPr>
              <a:t>kết</a:t>
            </a:r>
            <a:r>
              <a:rPr lang="en-US" dirty="0">
                <a:ea typeface="Roboto"/>
              </a:rPr>
              <a:t> </a:t>
            </a:r>
            <a:r>
              <a:rPr lang="en-US" dirty="0" err="1">
                <a:ea typeface="Roboto"/>
              </a:rPr>
              <a:t>nội</a:t>
            </a:r>
            <a:r>
              <a:rPr lang="en-US" dirty="0">
                <a:ea typeface="Roboto"/>
              </a:rPr>
              <a:t> dung </a:t>
            </a:r>
            <a:r>
              <a:rPr lang="en-US" dirty="0" err="1">
                <a:ea typeface="Roboto"/>
              </a:rPr>
              <a:t>bài</a:t>
            </a:r>
            <a:r>
              <a:rPr lang="en-US" dirty="0">
                <a:ea typeface="Roboto"/>
              </a:rPr>
              <a:t> </a:t>
            </a:r>
            <a:r>
              <a:rPr lang="en-US" dirty="0" err="1" smtClean="0">
                <a:ea typeface="Roboto"/>
              </a:rPr>
              <a:t>học</a:t>
            </a:r>
            <a:endParaRPr lang="en-US" dirty="0"/>
          </a:p>
        </p:txBody>
      </p:sp>
      <p:sp>
        <p:nvSpPr>
          <p:cNvPr id="17" name="Content Placeholder 2"/>
          <p:cNvSpPr txBox="1">
            <a:spLocks/>
          </p:cNvSpPr>
          <p:nvPr/>
        </p:nvSpPr>
        <p:spPr>
          <a:xfrm>
            <a:off x="457200" y="1600200"/>
            <a:ext cx="82296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3000"/>
              </a:spcBef>
            </a:pPr>
            <a:r>
              <a:rPr lang="vi-VN" sz="3200" smtClean="0"/>
              <a:t>Giới thiệu FireBase </a:t>
            </a:r>
          </a:p>
          <a:p>
            <a:pPr lvl="1">
              <a:spcBef>
                <a:spcPts val="3000"/>
              </a:spcBef>
            </a:pPr>
            <a:r>
              <a:rPr lang="vi-VN" sz="3200" smtClean="0"/>
              <a:t>Tạo project trên FireBase</a:t>
            </a:r>
            <a:endParaRPr lang="en-US" sz="3200" smtClean="0"/>
          </a:p>
          <a:p>
            <a:pPr lvl="1">
              <a:spcBef>
                <a:spcPts val="3000"/>
              </a:spcBef>
            </a:pPr>
            <a:r>
              <a:rPr lang="en-US" sz="3200" smtClean="0"/>
              <a:t>FireBase – Notification</a:t>
            </a:r>
            <a:endParaRPr lang="en-US" sz="3200"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Giới thiệu FireBase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vi-VN" b="1" dirty="0"/>
              <a:t>Firebase</a:t>
            </a:r>
            <a:r>
              <a:rPr lang="vi-VN" dirty="0"/>
              <a:t> là một dịch vụ cơ sở dữ liệu thời gian thực hoạt động trên nền tảng đám mây được cung cấp bởi Google nhằm giúp các lập trình phát triển nhanh các ứng dụng bằng cách đơn giản hóa các thao tác với cơ sở dữ </a:t>
            </a:r>
            <a:r>
              <a:rPr lang="vi-VN" dirty="0" smtClean="0"/>
              <a:t>liệu.</a:t>
            </a:r>
            <a:endParaRPr lang="en-US" dirty="0" smtClean="0"/>
          </a:p>
          <a:p>
            <a:pPr>
              <a:spcBef>
                <a:spcPts val="2400"/>
              </a:spcBef>
              <a:buFont typeface="Wingdings" panose="05000000000000000000" pitchFamily="2" charset="2"/>
              <a:buChar char="ü"/>
            </a:pPr>
            <a:r>
              <a:rPr lang="vi-VN" dirty="0"/>
              <a:t>FireBase có thể rất mạnh mẽ đối với ứng dụng backend, nó bao gồm việc lưu trữ dữ liệu, xác thực người dùng, static hosting......</a:t>
            </a:r>
            <a:endParaRPr lang="en-US" dirty="0" smtClean="0"/>
          </a:p>
        </p:txBody>
      </p:sp>
      <p:pic>
        <p:nvPicPr>
          <p:cNvPr id="2" name="Picture 1"/>
          <p:cNvPicPr>
            <a:picLocks noChangeAspect="1"/>
          </p:cNvPicPr>
          <p:nvPr/>
        </p:nvPicPr>
        <p:blipFill>
          <a:blip r:embed="rId3"/>
          <a:stretch>
            <a:fillRect/>
          </a:stretch>
        </p:blipFill>
        <p:spPr>
          <a:xfrm>
            <a:off x="2428875" y="4981575"/>
            <a:ext cx="5886450" cy="1495425"/>
          </a:xfrm>
          <a:prstGeom prst="rect">
            <a:avLst/>
          </a:prstGeom>
        </p:spPr>
      </p:pic>
    </p:spTree>
    <p:extLst>
      <p:ext uri="{BB962C8B-B14F-4D97-AF65-F5344CB8AC3E}">
        <p14:creationId xmlns:p14="http://schemas.microsoft.com/office/powerpoint/2010/main" val="393475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vi-VN" dirty="0" smtClean="0"/>
              <a:t>FireBase</a:t>
            </a:r>
            <a:r>
              <a:rPr lang="en-US" dirty="0" smtClean="0"/>
              <a:t> </a:t>
            </a:r>
            <a:r>
              <a:rPr lang="en-US" dirty="0" err="1" smtClean="0"/>
              <a:t>cung</a:t>
            </a:r>
            <a:r>
              <a:rPr lang="en-US" dirty="0" smtClean="0"/>
              <a:t> </a:t>
            </a:r>
            <a:r>
              <a:rPr lang="en-US" dirty="0" err="1" smtClean="0"/>
              <a:t>cấp</a:t>
            </a: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marL="0" indent="0">
              <a:spcBef>
                <a:spcPts val="2400"/>
              </a:spcBef>
              <a:buNone/>
            </a:pPr>
            <a:r>
              <a:rPr lang="vi-VN" b="1" dirty="0"/>
              <a:t>1. Realtime Database </a:t>
            </a:r>
            <a:endParaRPr lang="en-US" b="1" dirty="0" smtClean="0"/>
          </a:p>
          <a:p>
            <a:pPr>
              <a:spcBef>
                <a:spcPts val="2400"/>
              </a:spcBef>
              <a:buFont typeface="Wingdings" panose="05000000000000000000" pitchFamily="2" charset="2"/>
              <a:buChar char="ü"/>
            </a:pPr>
            <a:r>
              <a:rPr lang="vi-VN" dirty="0"/>
              <a:t>Firebase lưu trữ dữ liệu database dưới dạng JSON và thực hiện đồng bộ database tới tất cả các client theo thời gian thực. Cụ thể hơn là bạn có thể xây dựng được client đa nền tảng (cross-platform client) và tất cả các client này sẽ cùng sử dụng chung 1 database đến từ Firebase và có thể tự động cập nhật mỗi khi dữ liệu trong database được thêm mới hoặc sửa </a:t>
            </a:r>
            <a:r>
              <a:rPr lang="vi-VN" dirty="0" smtClean="0"/>
              <a:t>đổi.</a:t>
            </a:r>
            <a:endParaRPr lang="en-US" dirty="0" smtClean="0"/>
          </a:p>
          <a:p>
            <a:pPr>
              <a:spcBef>
                <a:spcPts val="2400"/>
              </a:spcBef>
              <a:buFont typeface="Wingdings" panose="05000000000000000000" pitchFamily="2" charset="2"/>
              <a:buChar char="ü"/>
            </a:pPr>
            <a:r>
              <a:rPr lang="vi-VN" dirty="0" smtClean="0"/>
              <a:t>Ngoài </a:t>
            </a:r>
            <a:r>
              <a:rPr lang="vi-VN" dirty="0"/>
              <a:t>ra Firebase còn cho phép bạn phân quyền một các đơn giản bằng cú pháp tương tự như javascript.</a:t>
            </a:r>
            <a:endParaRPr lang="en-US" dirty="0" smtClean="0"/>
          </a:p>
        </p:txBody>
      </p:sp>
    </p:spTree>
    <p:extLst>
      <p:ext uri="{BB962C8B-B14F-4D97-AF65-F5344CB8AC3E}">
        <p14:creationId xmlns:p14="http://schemas.microsoft.com/office/powerpoint/2010/main" val="45093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vi-VN" dirty="0" smtClean="0"/>
              <a:t>FireBase</a:t>
            </a:r>
            <a:r>
              <a:rPr lang="en-US" dirty="0" smtClean="0"/>
              <a:t> </a:t>
            </a:r>
            <a:r>
              <a:rPr lang="en-US" dirty="0" err="1" smtClean="0"/>
              <a:t>cung</a:t>
            </a:r>
            <a:r>
              <a:rPr lang="en-US" dirty="0" smtClean="0"/>
              <a:t> </a:t>
            </a:r>
            <a:r>
              <a:rPr lang="en-US" dirty="0" err="1" smtClean="0"/>
              <a:t>cấp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vi-VN" dirty="0" smtClean="0"/>
              <a:t>Tự </a:t>
            </a:r>
            <a:r>
              <a:rPr lang="vi-VN" dirty="0"/>
              <a:t>động tính toán quy mô ứng dụng của </a:t>
            </a:r>
            <a:r>
              <a:rPr lang="vi-VN" dirty="0" smtClean="0"/>
              <a:t>bạn</a:t>
            </a:r>
            <a:r>
              <a:rPr lang="en-US" dirty="0" smtClean="0"/>
              <a:t>: </a:t>
            </a:r>
            <a:r>
              <a:rPr lang="vi-VN" dirty="0" smtClean="0"/>
              <a:t>Firebase </a:t>
            </a:r>
            <a:r>
              <a:rPr lang="vi-VN" dirty="0"/>
              <a:t>sẽ xử lý việc tự động cho bạn. Các máy chủ của Firebase quản lý hàng triệu kết nối đồng thời và hàng tỉ lượt truy vấn mỗi tháng</a:t>
            </a:r>
            <a:r>
              <a:rPr lang="vi-VN" dirty="0" smtClean="0"/>
              <a:t>.</a:t>
            </a:r>
            <a:endParaRPr lang="en-US" dirty="0" smtClean="0"/>
          </a:p>
          <a:p>
            <a:pPr>
              <a:spcBef>
                <a:spcPts val="2400"/>
              </a:spcBef>
              <a:buFont typeface="Wingdings" panose="05000000000000000000" pitchFamily="2" charset="2"/>
              <a:buChar char="ü"/>
            </a:pPr>
            <a:r>
              <a:rPr lang="vi-VN" dirty="0" smtClean="0"/>
              <a:t>Các </a:t>
            </a:r>
            <a:r>
              <a:rPr lang="vi-VN" dirty="0"/>
              <a:t>tính năng bảo mật lớp </a:t>
            </a:r>
            <a:r>
              <a:rPr lang="vi-VN" dirty="0" smtClean="0"/>
              <a:t>đầu</a:t>
            </a:r>
            <a:endParaRPr lang="en-US" dirty="0" smtClean="0"/>
          </a:p>
          <a:p>
            <a:pPr>
              <a:spcBef>
                <a:spcPts val="2400"/>
              </a:spcBef>
              <a:buFont typeface="Wingdings" panose="05000000000000000000" pitchFamily="2" charset="2"/>
              <a:buChar char="ü"/>
            </a:pPr>
            <a:r>
              <a:rPr lang="vi-VN" dirty="0" smtClean="0"/>
              <a:t>Làm </a:t>
            </a:r>
            <a:r>
              <a:rPr lang="vi-VN" dirty="0"/>
              <a:t>việc </a:t>
            </a:r>
            <a:r>
              <a:rPr lang="vi-VN" dirty="0" smtClean="0"/>
              <a:t>offline</a:t>
            </a:r>
            <a:r>
              <a:rPr lang="en-US" dirty="0" smtClean="0"/>
              <a:t>: </a:t>
            </a:r>
            <a:r>
              <a:rPr lang="vi-VN" dirty="0" smtClean="0"/>
              <a:t>dữ </a:t>
            </a:r>
            <a:r>
              <a:rPr lang="vi-VN" dirty="0"/>
              <a:t>liệu được ghi đến server </a:t>
            </a:r>
            <a:r>
              <a:rPr lang="vi-VN" dirty="0" smtClean="0"/>
              <a:t>sẽ </a:t>
            </a:r>
            <a:r>
              <a:rPr lang="vi-VN" dirty="0"/>
              <a:t>được viết vào một cơ sử dữ liệu Firebase ở </a:t>
            </a:r>
            <a:r>
              <a:rPr lang="vi-VN" dirty="0" smtClean="0"/>
              <a:t>local</a:t>
            </a:r>
            <a:r>
              <a:rPr lang="en-US" dirty="0" smtClean="0"/>
              <a:t>, </a:t>
            </a:r>
            <a:r>
              <a:rPr lang="vi-VN" dirty="0" smtClean="0"/>
              <a:t>khi </a:t>
            </a:r>
            <a:r>
              <a:rPr lang="vi-VN" dirty="0"/>
              <a:t>có thể kết nối lại, client </a:t>
            </a:r>
            <a:r>
              <a:rPr lang="vi-VN" dirty="0" smtClean="0"/>
              <a:t>sẽ đồng </a:t>
            </a:r>
            <a:r>
              <a:rPr lang="vi-VN" dirty="0"/>
              <a:t>bộ hoá </a:t>
            </a:r>
            <a:r>
              <a:rPr lang="en-US" dirty="0" err="1" smtClean="0"/>
              <a:t>với</a:t>
            </a:r>
            <a:r>
              <a:rPr lang="vi-VN" dirty="0" smtClean="0"/>
              <a:t> </a:t>
            </a:r>
            <a:r>
              <a:rPr lang="vi-VN" dirty="0"/>
              <a:t>server.</a:t>
            </a:r>
            <a:endParaRPr lang="en-US" dirty="0" smtClean="0"/>
          </a:p>
        </p:txBody>
      </p:sp>
    </p:spTree>
    <p:extLst>
      <p:ext uri="{BB962C8B-B14F-4D97-AF65-F5344CB8AC3E}">
        <p14:creationId xmlns:p14="http://schemas.microsoft.com/office/powerpoint/2010/main" val="81106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vi-VN" dirty="0" smtClean="0"/>
              <a:t>FireBase</a:t>
            </a:r>
            <a:r>
              <a:rPr lang="en-US" dirty="0" smtClean="0"/>
              <a:t> </a:t>
            </a:r>
            <a:r>
              <a:rPr lang="en-US" dirty="0" err="1" smtClean="0"/>
              <a:t>cung</a:t>
            </a:r>
            <a:r>
              <a:rPr lang="en-US" dirty="0" smtClean="0"/>
              <a:t> </a:t>
            </a:r>
            <a:r>
              <a:rPr lang="en-US" dirty="0" err="1" smtClean="0"/>
              <a:t>cấp</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pPr marL="0" indent="0">
              <a:spcBef>
                <a:spcPts val="2400"/>
              </a:spcBef>
              <a:buNone/>
            </a:pPr>
            <a:r>
              <a:rPr lang="en-US" b="1" dirty="0"/>
              <a:t>2. Firebase Authentication</a:t>
            </a:r>
            <a:r>
              <a:rPr lang="vi-VN" b="1" dirty="0" smtClean="0"/>
              <a:t> </a:t>
            </a:r>
            <a:endParaRPr lang="en-US" b="1" dirty="0" smtClean="0"/>
          </a:p>
          <a:p>
            <a:pPr>
              <a:spcBef>
                <a:spcPts val="2400"/>
              </a:spcBef>
              <a:buFont typeface="Wingdings" panose="05000000000000000000" pitchFamily="2" charset="2"/>
              <a:buChar char="ü"/>
            </a:pPr>
            <a:r>
              <a:rPr lang="en-US" dirty="0" smtClean="0"/>
              <a:t>D</a:t>
            </a:r>
            <a:r>
              <a:rPr lang="vi-VN" dirty="0" smtClean="0"/>
              <a:t>ễ </a:t>
            </a:r>
            <a:r>
              <a:rPr lang="vi-VN" dirty="0"/>
              <a:t>dàng tích hợp các công nghệ xác thực của Google, Facebook, Twitter, … hoặc một hệ thống xác thực mà bạn tự mình tạo ra vào trong ứng dụng của bạn ở bất kì nền tảng nào như Android, iOS hoặc Web</a:t>
            </a:r>
            <a:r>
              <a:rPr lang="vi-VN" dirty="0" smtClean="0"/>
              <a:t>.</a:t>
            </a:r>
            <a:endParaRPr lang="en-US" dirty="0" smtClean="0"/>
          </a:p>
          <a:p>
            <a:pPr>
              <a:spcBef>
                <a:spcPts val="2400"/>
              </a:spcBef>
              <a:buFont typeface="Wingdings" panose="05000000000000000000" pitchFamily="2" charset="2"/>
              <a:buChar char="ü"/>
            </a:pPr>
            <a:r>
              <a:rPr lang="en-US" dirty="0" smtClean="0"/>
              <a:t>G</a:t>
            </a:r>
            <a:r>
              <a:rPr lang="vi-VN" dirty="0" smtClean="0"/>
              <a:t>iải </a:t>
            </a:r>
            <a:r>
              <a:rPr lang="vi-VN" dirty="0"/>
              <a:t>quyết được vấn đề khi người dùng đăng nhập, </a:t>
            </a:r>
            <a:r>
              <a:rPr lang="vi-VN" dirty="0" smtClean="0"/>
              <a:t>tiết </a:t>
            </a:r>
            <a:r>
              <a:rPr lang="vi-VN" dirty="0"/>
              <a:t>kiện thời gian và rất nhiều các vấn đề phức tạp về phần backend. </a:t>
            </a:r>
            <a:endParaRPr lang="en-US" dirty="0" smtClean="0"/>
          </a:p>
          <a:p>
            <a:pPr>
              <a:spcBef>
                <a:spcPts val="2400"/>
              </a:spcBef>
              <a:buFont typeface="Wingdings" panose="05000000000000000000" pitchFamily="2" charset="2"/>
              <a:buChar char="ü"/>
            </a:pPr>
            <a:r>
              <a:rPr lang="en-US" dirty="0" smtClean="0"/>
              <a:t>T</a:t>
            </a:r>
            <a:r>
              <a:rPr lang="vi-VN" dirty="0" smtClean="0"/>
              <a:t>ích h</a:t>
            </a:r>
            <a:r>
              <a:rPr lang="en-US" dirty="0" smtClean="0"/>
              <a:t>ợ</a:t>
            </a:r>
            <a:r>
              <a:rPr lang="vi-VN" dirty="0" smtClean="0"/>
              <a:t>p </a:t>
            </a:r>
            <a:r>
              <a:rPr lang="vi-VN" dirty="0"/>
              <a:t>xác thực người dùng với các chức năng backend đã có sẵn sử dụng custom auth tokens.</a:t>
            </a:r>
            <a:r>
              <a:rPr lang="vi-VN" dirty="0"/>
              <a:t/>
            </a:r>
            <a:br>
              <a:rPr lang="vi-VN" dirty="0"/>
            </a:br>
            <a:endParaRPr lang="en-US" dirty="0" smtClean="0"/>
          </a:p>
          <a:p>
            <a:pPr>
              <a:spcBef>
                <a:spcPts val="2400"/>
              </a:spcBef>
              <a:buFont typeface="Wingdings" panose="05000000000000000000" pitchFamily="2" charset="2"/>
              <a:buChar char="ü"/>
            </a:pPr>
            <a:endParaRPr lang="en-US" dirty="0" smtClean="0"/>
          </a:p>
        </p:txBody>
      </p:sp>
    </p:spTree>
    <p:extLst>
      <p:ext uri="{BB962C8B-B14F-4D97-AF65-F5344CB8AC3E}">
        <p14:creationId xmlns:p14="http://schemas.microsoft.com/office/powerpoint/2010/main" val="3259243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vi-VN" dirty="0" smtClean="0"/>
              <a:t>FireBase</a:t>
            </a:r>
            <a:r>
              <a:rPr lang="en-US" dirty="0" smtClean="0"/>
              <a:t> </a:t>
            </a:r>
            <a:r>
              <a:rPr lang="en-US" dirty="0" err="1" smtClean="0"/>
              <a:t>cung</a:t>
            </a:r>
            <a:r>
              <a:rPr lang="en-US" dirty="0" smtClean="0"/>
              <a:t> </a:t>
            </a:r>
            <a:r>
              <a:rPr lang="en-US" dirty="0" err="1" smtClean="0"/>
              <a:t>cấp</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2400"/>
              </a:spcBef>
              <a:buNone/>
            </a:pPr>
            <a:r>
              <a:rPr lang="en-US" b="1" dirty="0"/>
              <a:t>3. Firebase Hosting</a:t>
            </a:r>
            <a:r>
              <a:rPr lang="vi-VN" b="1" dirty="0" smtClean="0"/>
              <a:t> </a:t>
            </a:r>
            <a:endParaRPr lang="en-US" b="1" dirty="0" smtClean="0"/>
          </a:p>
          <a:p>
            <a:pPr>
              <a:spcBef>
                <a:spcPts val="2400"/>
              </a:spcBef>
              <a:buFont typeface="Wingdings" panose="05000000000000000000" pitchFamily="2" charset="2"/>
              <a:buChar char="ü"/>
            </a:pPr>
            <a:r>
              <a:rPr lang="vi-VN" dirty="0" smtClean="0"/>
              <a:t>Triển khai </a:t>
            </a:r>
            <a:r>
              <a:rPr lang="vi-VN" dirty="0"/>
              <a:t>một ứng dụng nền web chỉ với vài giây </a:t>
            </a:r>
            <a:r>
              <a:rPr lang="vi-VN" dirty="0" smtClean="0"/>
              <a:t>với </a:t>
            </a:r>
            <a:r>
              <a:rPr lang="vi-VN" dirty="0"/>
              <a:t>hệ thống Firebase, </a:t>
            </a:r>
            <a:r>
              <a:rPr lang="vi-VN" dirty="0" smtClean="0"/>
              <a:t>các </a:t>
            </a:r>
            <a:r>
              <a:rPr lang="vi-VN" dirty="0"/>
              <a:t>dữ liệu sẽ được lưu trữ đám mây đồng thời được bảo mật thông qua giao thức truy cập </a:t>
            </a:r>
            <a:r>
              <a:rPr lang="vi-VN" dirty="0" smtClean="0"/>
              <a:t>SSL.</a:t>
            </a:r>
            <a:endParaRPr lang="en-US" dirty="0" smtClean="0"/>
          </a:p>
          <a:p>
            <a:pPr>
              <a:spcBef>
                <a:spcPts val="2400"/>
              </a:spcBef>
              <a:buFont typeface="Wingdings" panose="05000000000000000000" pitchFamily="2" charset="2"/>
              <a:buChar char="ü"/>
            </a:pPr>
            <a:r>
              <a:rPr lang="vi-VN" dirty="0" smtClean="0"/>
              <a:t>Các </a:t>
            </a:r>
            <a:r>
              <a:rPr lang="vi-VN" dirty="0"/>
              <a:t>ứng dụng </a:t>
            </a:r>
            <a:r>
              <a:rPr lang="en-US" dirty="0" smtClean="0"/>
              <a:t>web </a:t>
            </a:r>
            <a:r>
              <a:rPr lang="vi-VN" dirty="0" smtClean="0"/>
              <a:t>sẽ </a:t>
            </a:r>
            <a:r>
              <a:rPr lang="vi-VN" dirty="0"/>
              <a:t>được cấp 1 tên miền dạng </a:t>
            </a:r>
            <a:r>
              <a:rPr lang="vi-VN" dirty="0">
                <a:solidFill>
                  <a:srgbClr val="0000FF"/>
                </a:solidFill>
              </a:rPr>
              <a:t>*.firebaseapp.com</a:t>
            </a:r>
            <a:r>
              <a:rPr lang="vi-VN" dirty="0"/>
              <a:t> hoặc bạn có thể trả tiền để sử dụng tên miền của riêng mình. </a:t>
            </a:r>
            <a:endParaRPr lang="en-US" dirty="0" smtClean="0"/>
          </a:p>
        </p:txBody>
      </p:sp>
    </p:spTree>
    <p:extLst>
      <p:ext uri="{BB962C8B-B14F-4D97-AF65-F5344CB8AC3E}">
        <p14:creationId xmlns:p14="http://schemas.microsoft.com/office/powerpoint/2010/main" val="175007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Lợi</a:t>
            </a:r>
            <a:r>
              <a:rPr lang="en-US" dirty="0" smtClean="0"/>
              <a:t> </a:t>
            </a:r>
            <a:r>
              <a:rPr lang="en-US" dirty="0" err="1" smtClean="0"/>
              <a:t>ích</a:t>
            </a:r>
            <a:r>
              <a:rPr lang="en-US" dirty="0" smtClean="0"/>
              <a:t> </a:t>
            </a:r>
            <a:r>
              <a:rPr lang="en-US" dirty="0" err="1" smtClean="0"/>
              <a:t>sử</a:t>
            </a:r>
            <a:r>
              <a:rPr lang="en-US" dirty="0" smtClean="0"/>
              <a:t> </a:t>
            </a:r>
            <a:r>
              <a:rPr lang="en-US" dirty="0" err="1" smtClean="0"/>
              <a:t>dụng</a:t>
            </a:r>
            <a:r>
              <a:rPr lang="en-US" dirty="0" smtClean="0"/>
              <a:t> </a:t>
            </a:r>
            <a:r>
              <a:rPr lang="vi-VN" dirty="0" smtClean="0"/>
              <a:t>FireBase</a:t>
            </a: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a:spcBef>
                <a:spcPts val="2400"/>
              </a:spcBef>
              <a:buFont typeface="Wingdings" panose="05000000000000000000" pitchFamily="2" charset="2"/>
              <a:buChar char="Ø"/>
            </a:pPr>
            <a:r>
              <a:rPr lang="en-US" b="1" dirty="0" err="1" smtClean="0"/>
              <a:t>Triển</a:t>
            </a:r>
            <a:r>
              <a:rPr lang="en-US" b="1" dirty="0" smtClean="0"/>
              <a:t> </a:t>
            </a:r>
            <a:r>
              <a:rPr lang="en-US" b="1" dirty="0" err="1"/>
              <a:t>khai</a:t>
            </a:r>
            <a:r>
              <a:rPr lang="en-US" b="1" dirty="0"/>
              <a:t> </a:t>
            </a:r>
            <a:r>
              <a:rPr lang="en-US" b="1" dirty="0" err="1"/>
              <a:t>ứng</a:t>
            </a:r>
            <a:r>
              <a:rPr lang="en-US" b="1" dirty="0"/>
              <a:t> </a:t>
            </a:r>
            <a:r>
              <a:rPr lang="en-US" b="1" dirty="0" err="1"/>
              <a:t>dụng</a:t>
            </a:r>
            <a:r>
              <a:rPr lang="en-US" b="1" dirty="0"/>
              <a:t> </a:t>
            </a:r>
            <a:r>
              <a:rPr lang="en-US" b="1" dirty="0" err="1"/>
              <a:t>cực</a:t>
            </a:r>
            <a:r>
              <a:rPr lang="en-US" b="1" dirty="0"/>
              <a:t> </a:t>
            </a:r>
            <a:r>
              <a:rPr lang="en-US" b="1" dirty="0" err="1" smtClean="0"/>
              <a:t>nhanh</a:t>
            </a:r>
            <a:r>
              <a:rPr lang="en-US" b="1" dirty="0" smtClean="0"/>
              <a:t>: </a:t>
            </a:r>
            <a:r>
              <a:rPr lang="en-US" dirty="0" err="1" smtClean="0"/>
              <a:t>ứng</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nhanh</a:t>
            </a:r>
            <a:r>
              <a:rPr lang="en-US" dirty="0" smtClean="0"/>
              <a:t> </a:t>
            </a:r>
            <a:r>
              <a:rPr lang="en-US" dirty="0" err="1" smtClean="0"/>
              <a:t>nhờ</a:t>
            </a:r>
            <a:r>
              <a:rPr lang="en-US" dirty="0" smtClean="0"/>
              <a:t> </a:t>
            </a:r>
            <a:r>
              <a:rPr lang="en-US" dirty="0" err="1" smtClean="0"/>
              <a:t>các</a:t>
            </a:r>
            <a:r>
              <a:rPr lang="en-US" dirty="0" smtClean="0"/>
              <a:t> API </a:t>
            </a:r>
            <a:r>
              <a:rPr lang="en-US" dirty="0" err="1" smtClean="0"/>
              <a:t>của</a:t>
            </a:r>
            <a:r>
              <a:rPr lang="en-US" dirty="0" smtClean="0"/>
              <a:t> Firebase, </a:t>
            </a:r>
            <a:r>
              <a:rPr lang="en-US" dirty="0" err="1" smtClean="0"/>
              <a:t>hỗ</a:t>
            </a:r>
            <a:r>
              <a:rPr lang="en-US" dirty="0" smtClean="0"/>
              <a:t> </a:t>
            </a:r>
            <a:r>
              <a:rPr lang="en-US" dirty="0" err="1" smtClean="0"/>
              <a:t>trợ</a:t>
            </a:r>
            <a:r>
              <a:rPr lang="en-US" dirty="0" smtClean="0"/>
              <a:t> </a:t>
            </a:r>
            <a:r>
              <a:rPr lang="en-US" dirty="0" err="1" smtClean="0"/>
              <a:t>đa</a:t>
            </a:r>
            <a:r>
              <a:rPr lang="en-US" dirty="0" smtClean="0"/>
              <a:t> </a:t>
            </a:r>
            <a:r>
              <a:rPr lang="en-US" dirty="0" err="1" smtClean="0"/>
              <a:t>nền</a:t>
            </a:r>
            <a:r>
              <a:rPr lang="en-US" dirty="0" smtClean="0"/>
              <a:t> </a:t>
            </a:r>
            <a:r>
              <a:rPr lang="en-US" dirty="0" err="1" smtClean="0"/>
              <a:t>tảng</a:t>
            </a:r>
            <a:r>
              <a:rPr lang="en-US" dirty="0" smtClean="0"/>
              <a:t>… </a:t>
            </a:r>
            <a:endParaRPr lang="en-US" b="1" dirty="0" smtClean="0"/>
          </a:p>
          <a:p>
            <a:pPr>
              <a:spcBef>
                <a:spcPts val="2400"/>
              </a:spcBef>
              <a:buFont typeface="Wingdings" panose="05000000000000000000" pitchFamily="2" charset="2"/>
              <a:buChar char="Ø"/>
            </a:pPr>
            <a:r>
              <a:rPr lang="en-US" b="1" dirty="0" err="1"/>
              <a:t>Bảo</a:t>
            </a:r>
            <a:r>
              <a:rPr lang="en-US" b="1" dirty="0"/>
              <a:t> </a:t>
            </a:r>
            <a:r>
              <a:rPr lang="en-US" b="1" dirty="0" err="1" smtClean="0"/>
              <a:t>mật</a:t>
            </a:r>
            <a:r>
              <a:rPr lang="en-US" b="1" dirty="0" smtClean="0"/>
              <a:t>: </a:t>
            </a:r>
            <a:r>
              <a:rPr lang="en-US" dirty="0" smtClean="0"/>
              <a:t>Firebase </a:t>
            </a:r>
            <a:r>
              <a:rPr lang="en-US" dirty="0" err="1" smtClean="0"/>
              <a:t>cung</a:t>
            </a:r>
            <a:r>
              <a:rPr lang="en-US" dirty="0" smtClean="0"/>
              <a:t> </a:t>
            </a:r>
            <a:r>
              <a:rPr lang="en-US" dirty="0" err="1" smtClean="0"/>
              <a:t>cấp</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xác</a:t>
            </a:r>
            <a:r>
              <a:rPr lang="en-US" dirty="0" smtClean="0"/>
              <a:t> </a:t>
            </a:r>
            <a:r>
              <a:rPr lang="en-US" dirty="0" err="1"/>
              <a:t>thực</a:t>
            </a:r>
            <a:r>
              <a:rPr lang="en-US" dirty="0"/>
              <a:t> </a:t>
            </a:r>
            <a:r>
              <a:rPr lang="en-US" dirty="0" smtClean="0"/>
              <a:t>an </a:t>
            </a:r>
            <a:r>
              <a:rPr lang="en-US" dirty="0" err="1" smtClean="0"/>
              <a:t>toàn</a:t>
            </a:r>
            <a:r>
              <a:rPr lang="en-US" dirty="0" smtClean="0"/>
              <a:t> </a:t>
            </a:r>
            <a:r>
              <a:rPr lang="en-US" dirty="0" err="1" smtClean="0"/>
              <a:t>nhưng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đơn</a:t>
            </a:r>
            <a:r>
              <a:rPr lang="en-US" dirty="0" smtClean="0"/>
              <a:t> </a:t>
            </a:r>
            <a:r>
              <a:rPr lang="en-US" dirty="0" err="1" smtClean="0"/>
              <a:t>giản</a:t>
            </a:r>
            <a:endParaRPr lang="en-US" b="1" dirty="0" smtClean="0"/>
          </a:p>
          <a:p>
            <a:pPr>
              <a:spcBef>
                <a:spcPts val="2400"/>
              </a:spcBef>
              <a:buFont typeface="Wingdings" panose="05000000000000000000" pitchFamily="2" charset="2"/>
              <a:buChar char="Ø"/>
            </a:pPr>
            <a:r>
              <a:rPr lang="en-US" b="1" dirty="0" err="1"/>
              <a:t>Tính</a:t>
            </a:r>
            <a:r>
              <a:rPr lang="en-US" b="1" dirty="0"/>
              <a:t> </a:t>
            </a:r>
            <a:r>
              <a:rPr lang="en-US" b="1" dirty="0" err="1"/>
              <a:t>linh</a:t>
            </a:r>
            <a:r>
              <a:rPr lang="en-US" b="1" dirty="0"/>
              <a:t> </a:t>
            </a:r>
            <a:r>
              <a:rPr lang="en-US" b="1" dirty="0" err="1"/>
              <a:t>hoạt</a:t>
            </a:r>
            <a:r>
              <a:rPr lang="en-US" b="1" dirty="0"/>
              <a:t> </a:t>
            </a:r>
            <a:r>
              <a:rPr lang="en-US" b="1" dirty="0" err="1"/>
              <a:t>và</a:t>
            </a:r>
            <a:r>
              <a:rPr lang="en-US" b="1" dirty="0"/>
              <a:t> </a:t>
            </a:r>
            <a:r>
              <a:rPr lang="en-US" b="1" dirty="0" err="1"/>
              <a:t>khả</a:t>
            </a:r>
            <a:r>
              <a:rPr lang="en-US" b="1" dirty="0"/>
              <a:t> </a:t>
            </a:r>
            <a:r>
              <a:rPr lang="en-US" b="1" dirty="0" err="1"/>
              <a:t>năng</a:t>
            </a:r>
            <a:r>
              <a:rPr lang="en-US" b="1" dirty="0"/>
              <a:t> </a:t>
            </a:r>
            <a:r>
              <a:rPr lang="en-US" b="1" dirty="0" err="1"/>
              <a:t>mở</a:t>
            </a:r>
            <a:r>
              <a:rPr lang="en-US" b="1" dirty="0"/>
              <a:t> </a:t>
            </a:r>
            <a:r>
              <a:rPr lang="en-US" b="1" dirty="0" err="1" smtClean="0"/>
              <a:t>rộng</a:t>
            </a:r>
            <a:r>
              <a:rPr lang="en-US" b="1" dirty="0" smtClean="0"/>
              <a:t>: </a:t>
            </a:r>
            <a:r>
              <a:rPr lang="vi-VN" dirty="0"/>
              <a:t>dễ dàng nâng cấp hay mở rộng dịch vụ</a:t>
            </a:r>
            <a:r>
              <a:rPr lang="en-US" dirty="0"/>
              <a:t>, </a:t>
            </a:r>
            <a:r>
              <a:rPr lang="vi-VN" dirty="0"/>
              <a:t>cho phép tự xây dựng server của </a:t>
            </a:r>
            <a:r>
              <a:rPr lang="vi-VN" dirty="0" smtClean="0"/>
              <a:t>riêng</a:t>
            </a:r>
            <a:r>
              <a:rPr lang="en-US" dirty="0" smtClean="0"/>
              <a:t>, </a:t>
            </a:r>
            <a:r>
              <a:rPr lang="en-US" dirty="0" err="1" smtClean="0"/>
              <a:t>dùng</a:t>
            </a:r>
            <a:r>
              <a:rPr lang="vi-VN" dirty="0" smtClean="0"/>
              <a:t> </a:t>
            </a:r>
            <a:r>
              <a:rPr lang="vi-VN" dirty="0"/>
              <a:t>NoSQL</a:t>
            </a:r>
            <a:endParaRPr lang="en-US" b="1" dirty="0" smtClean="0"/>
          </a:p>
          <a:p>
            <a:pPr>
              <a:spcBef>
                <a:spcPts val="2400"/>
              </a:spcBef>
              <a:buFont typeface="Wingdings" panose="05000000000000000000" pitchFamily="2" charset="2"/>
              <a:buChar char="Ø"/>
            </a:pPr>
            <a:r>
              <a:rPr lang="en-US" b="1" dirty="0" err="1" smtClean="0"/>
              <a:t>Ổn</a:t>
            </a:r>
            <a:r>
              <a:rPr lang="en-US" b="1" dirty="0" smtClean="0"/>
              <a:t> </a:t>
            </a:r>
            <a:r>
              <a:rPr lang="en-US" b="1" dirty="0" err="1" smtClean="0"/>
              <a:t>định</a:t>
            </a:r>
            <a:endParaRPr lang="en-US" b="1" dirty="0" smtClean="0"/>
          </a:p>
          <a:p>
            <a:pPr>
              <a:spcBef>
                <a:spcPts val="2400"/>
              </a:spcBef>
              <a:buFont typeface="Wingdings" panose="05000000000000000000" pitchFamily="2" charset="2"/>
              <a:buChar char="Ø"/>
            </a:pPr>
            <a:r>
              <a:rPr lang="en-US" b="1" dirty="0" err="1"/>
              <a:t>Giá</a:t>
            </a:r>
            <a:r>
              <a:rPr lang="en-US" b="1" dirty="0"/>
              <a:t> </a:t>
            </a:r>
            <a:r>
              <a:rPr lang="en-US" b="1" dirty="0" err="1" smtClean="0"/>
              <a:t>thành</a:t>
            </a:r>
            <a:r>
              <a:rPr lang="en-US" b="1" dirty="0" smtClean="0"/>
              <a:t> </a:t>
            </a:r>
            <a:r>
              <a:rPr lang="en-US" b="1" dirty="0" err="1" smtClean="0"/>
              <a:t>thấp</a:t>
            </a:r>
            <a:endParaRPr lang="en-US" b="1" dirty="0" smtClean="0"/>
          </a:p>
        </p:txBody>
      </p:sp>
    </p:spTree>
    <p:extLst>
      <p:ext uri="{BB962C8B-B14F-4D97-AF65-F5344CB8AC3E}">
        <p14:creationId xmlns:p14="http://schemas.microsoft.com/office/powerpoint/2010/main" val="3860602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Tạo project trên </a:t>
            </a:r>
            <a:r>
              <a:rPr lang="vi-VN" dirty="0" smtClean="0"/>
              <a:t>FireBase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2400"/>
              </a:spcBef>
              <a:buNone/>
            </a:pPr>
            <a:r>
              <a:rPr lang="en-US" dirty="0" err="1" smtClean="0"/>
              <a:t>Các</a:t>
            </a:r>
            <a:r>
              <a:rPr lang="en-US" dirty="0" smtClean="0"/>
              <a:t> </a:t>
            </a:r>
            <a:r>
              <a:rPr lang="en-US" dirty="0" err="1" smtClean="0"/>
              <a:t>bước</a:t>
            </a:r>
            <a:r>
              <a:rPr lang="en-US" dirty="0" smtClean="0"/>
              <a:t> </a:t>
            </a:r>
            <a:r>
              <a:rPr lang="en-US" dirty="0" err="1" smtClean="0"/>
              <a:t>tạo</a:t>
            </a:r>
            <a:r>
              <a:rPr lang="en-US" dirty="0" smtClean="0"/>
              <a:t> project </a:t>
            </a:r>
            <a:r>
              <a:rPr lang="en-US" dirty="0" err="1" smtClean="0"/>
              <a:t>trên</a:t>
            </a:r>
            <a:r>
              <a:rPr lang="en-US" dirty="0" smtClean="0"/>
              <a:t> Firebase:</a:t>
            </a:r>
          </a:p>
          <a:p>
            <a:pPr marL="514350" indent="-514350">
              <a:spcBef>
                <a:spcPts val="2400"/>
              </a:spcBef>
              <a:buFont typeface="+mj-lt"/>
              <a:buAutoNum type="arabicPeriod"/>
            </a:pPr>
            <a:r>
              <a:rPr lang="en-US" dirty="0" err="1" smtClean="0"/>
              <a:t>Đạng</a:t>
            </a:r>
            <a:r>
              <a:rPr lang="en-US" dirty="0" smtClean="0"/>
              <a:t> </a:t>
            </a:r>
            <a:r>
              <a:rPr lang="en-US" dirty="0" err="1" smtClean="0"/>
              <a:t>nhập</a:t>
            </a:r>
            <a:r>
              <a:rPr lang="en-US" dirty="0" smtClean="0"/>
              <a:t> Firebase </a:t>
            </a:r>
            <a:r>
              <a:rPr lang="en-US" dirty="0" err="1" smtClean="0"/>
              <a:t>dùng</a:t>
            </a:r>
            <a:r>
              <a:rPr lang="en-US" dirty="0" smtClean="0"/>
              <a:t> </a:t>
            </a:r>
            <a:r>
              <a:rPr lang="en-US" dirty="0" err="1" smtClean="0"/>
              <a:t>tài</a:t>
            </a:r>
            <a:r>
              <a:rPr lang="en-US" dirty="0" smtClean="0"/>
              <a:t> </a:t>
            </a:r>
            <a:r>
              <a:rPr lang="en-US" dirty="0" err="1" smtClean="0"/>
              <a:t>khoản</a:t>
            </a:r>
            <a:r>
              <a:rPr lang="en-US" dirty="0" smtClean="0"/>
              <a:t> google </a:t>
            </a:r>
            <a:r>
              <a:rPr lang="en-US" dirty="0" err="1" smtClean="0"/>
              <a:t>tại</a:t>
            </a:r>
            <a:r>
              <a:rPr lang="en-US" dirty="0" smtClean="0"/>
              <a:t> </a:t>
            </a:r>
            <a:r>
              <a:rPr lang="en-US" dirty="0" err="1" smtClean="0"/>
              <a:t>trang</a:t>
            </a:r>
            <a:r>
              <a:rPr lang="en-US" dirty="0"/>
              <a:t> </a:t>
            </a:r>
            <a:r>
              <a:rPr lang="en-US" dirty="0">
                <a:solidFill>
                  <a:srgbClr val="0000FF"/>
                </a:solidFill>
                <a:hlinkClick r:id="rId3"/>
              </a:rPr>
              <a:t>https://</a:t>
            </a:r>
            <a:r>
              <a:rPr lang="en-US" dirty="0" err="1" smtClean="0">
                <a:solidFill>
                  <a:srgbClr val="0000FF"/>
                </a:solidFill>
                <a:hlinkClick r:id="rId3"/>
              </a:rPr>
              <a:t>console.firebase.google.com</a:t>
            </a:r>
            <a:endParaRPr lang="en-US" dirty="0" smtClean="0">
              <a:solidFill>
                <a:srgbClr val="0000FF"/>
              </a:solidFill>
            </a:endParaRPr>
          </a:p>
          <a:p>
            <a:pPr marL="514350" indent="-514350">
              <a:spcBef>
                <a:spcPts val="2400"/>
              </a:spcBef>
              <a:buFont typeface="+mj-lt"/>
              <a:buAutoNum type="arabicPeriod"/>
            </a:pPr>
            <a:r>
              <a:rPr lang="en-US" dirty="0" err="1" smtClean="0"/>
              <a:t>Chọn</a:t>
            </a:r>
            <a:r>
              <a:rPr lang="en-US" dirty="0" smtClean="0"/>
              <a:t> </a:t>
            </a:r>
            <a:r>
              <a:rPr lang="en-US" b="1" dirty="0" smtClean="0"/>
              <a:t>Create new project</a:t>
            </a:r>
          </a:p>
          <a:p>
            <a:pPr marL="514350" indent="-514350">
              <a:spcBef>
                <a:spcPts val="2400"/>
              </a:spcBef>
              <a:buFont typeface="+mj-lt"/>
              <a:buAutoNum type="arabicPeriod"/>
            </a:pPr>
            <a:endParaRPr lang="en-US" dirty="0">
              <a:solidFill>
                <a:srgbClr val="0000FF"/>
              </a:solidFill>
            </a:endParaRPr>
          </a:p>
        </p:txBody>
      </p:sp>
      <p:pic>
        <p:nvPicPr>
          <p:cNvPr id="2" name="Picture 1"/>
          <p:cNvPicPr>
            <a:picLocks noChangeAspect="1"/>
          </p:cNvPicPr>
          <p:nvPr/>
        </p:nvPicPr>
        <p:blipFill>
          <a:blip r:embed="rId4"/>
          <a:stretch>
            <a:fillRect/>
          </a:stretch>
        </p:blipFill>
        <p:spPr>
          <a:xfrm>
            <a:off x="2159794" y="3391847"/>
            <a:ext cx="4824412" cy="3156437"/>
          </a:xfrm>
          <a:prstGeom prst="rect">
            <a:avLst/>
          </a:prstGeom>
        </p:spPr>
      </p:pic>
    </p:spTree>
    <p:extLst>
      <p:ext uri="{BB962C8B-B14F-4D97-AF65-F5344CB8AC3E}">
        <p14:creationId xmlns:p14="http://schemas.microsoft.com/office/powerpoint/2010/main" val="3107144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6876</TotalTime>
  <Words>840</Words>
  <Application>Microsoft Office PowerPoint</Application>
  <PresentationFormat>On-screen Show (4:3)</PresentationFormat>
  <Paragraphs>116</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Roboto</vt:lpstr>
      <vt:lpstr>Roboto Lt</vt:lpstr>
      <vt:lpstr>Segoe UI</vt:lpstr>
      <vt:lpstr>Wingdings</vt:lpstr>
      <vt:lpstr>Custom Design</vt:lpstr>
      <vt:lpstr>ANDROID NETWORK</vt:lpstr>
      <vt:lpstr>Mục tiêu</vt:lpstr>
      <vt:lpstr>Giới thiệu FireBase</vt:lpstr>
      <vt:lpstr>Chức năng FireBase cung cấp</vt:lpstr>
      <vt:lpstr>Chức năng FireBase cung cấp</vt:lpstr>
      <vt:lpstr>Chức năng FireBase cung cấp</vt:lpstr>
      <vt:lpstr>Chức năng FireBase cung cấp</vt:lpstr>
      <vt:lpstr>Lợi ích sử dụng FireBase</vt:lpstr>
      <vt:lpstr>Tạo project trên FireBase</vt:lpstr>
      <vt:lpstr>Tạo project trên FireBase</vt:lpstr>
      <vt:lpstr>Tạo project trên FireBase</vt:lpstr>
      <vt:lpstr>Tạo project trên FireBase</vt:lpstr>
      <vt:lpstr>Tạo project trên FireBase</vt:lpstr>
      <vt:lpstr>PowerPoint Presentation</vt:lpstr>
      <vt:lpstr>FireBase – Notification</vt:lpstr>
      <vt:lpstr>FireBase – Notification</vt:lpstr>
      <vt:lpstr>FireBase – Notification</vt:lpstr>
      <vt:lpstr>FireBase – Notification</vt:lpstr>
      <vt:lpstr>FireBase – Notification</vt:lpstr>
      <vt:lpstr>FireBase – Notification</vt:lpstr>
      <vt:lpstr>PowerPoint Presentation</vt:lpstr>
      <vt:lpstr>THẢO LUẬN</vt:lpstr>
      <vt:lpstr>Tổng kết nội dung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lekiet0917</cp:lastModifiedBy>
  <cp:revision>1335</cp:revision>
  <dcterms:created xsi:type="dcterms:W3CDTF">2013-04-23T08:05:33Z</dcterms:created>
  <dcterms:modified xsi:type="dcterms:W3CDTF">2017-02-16T04:23:36Z</dcterms:modified>
</cp:coreProperties>
</file>