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7" r:id="rId5"/>
    <p:sldId id="26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87"/>
  </p:normalViewPr>
  <p:slideViewPr>
    <p:cSldViewPr snapToGrid="0" snapToObjects="1">
      <p:cViewPr varScale="1">
        <p:scale>
          <a:sx n="119" d="100"/>
          <a:sy n="119" d="100"/>
        </p:scale>
        <p:origin x="3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5/14/22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5/14/22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CED27-2DC5-2641-B364-B171E56A4DDD}"/>
              </a:ext>
            </a:extLst>
          </p:cNvPr>
          <p:cNvSpPr>
            <a:spLocks noGrp="1"/>
          </p:cNvSpPr>
          <p:nvPr>
            <p:ph type="ctrTitle"/>
          </p:nvPr>
        </p:nvSpPr>
        <p:spPr/>
        <p:txBody>
          <a:bodyPr>
            <a:normAutofit/>
          </a:bodyPr>
          <a:lstStyle/>
          <a:p>
            <a:r>
              <a:rPr lang="en-US" dirty="0" err="1"/>
              <a:t>Tính</a:t>
            </a:r>
            <a:r>
              <a:rPr lang="en-US" dirty="0"/>
              <a:t> </a:t>
            </a:r>
            <a:r>
              <a:rPr lang="en-US" dirty="0" err="1"/>
              <a:t>kế</a:t>
            </a:r>
            <a:r>
              <a:rPr lang="en-US" dirty="0"/>
              <a:t> </a:t>
            </a:r>
            <a:r>
              <a:rPr lang="en-US" dirty="0" err="1"/>
              <a:t>thừa</a:t>
            </a:r>
            <a:r>
              <a:rPr lang="en-US" dirty="0"/>
              <a:t> </a:t>
            </a:r>
            <a:r>
              <a:rPr lang="en-US" dirty="0" err="1"/>
              <a:t>trong</a:t>
            </a:r>
            <a:r>
              <a:rPr lang="en-US" dirty="0"/>
              <a:t> java</a:t>
            </a:r>
            <a:endParaRPr lang="en-VN" dirty="0"/>
          </a:p>
        </p:txBody>
      </p:sp>
      <p:sp>
        <p:nvSpPr>
          <p:cNvPr id="3" name="Subtitle 2">
            <a:extLst>
              <a:ext uri="{FF2B5EF4-FFF2-40B4-BE49-F238E27FC236}">
                <a16:creationId xmlns:a16="http://schemas.microsoft.com/office/drawing/2014/main" id="{6213B176-1CE2-1341-9C15-8A78A3C1FD23}"/>
              </a:ext>
            </a:extLst>
          </p:cNvPr>
          <p:cNvSpPr>
            <a:spLocks noGrp="1"/>
          </p:cNvSpPr>
          <p:nvPr>
            <p:ph type="subTitle" idx="1"/>
          </p:nvPr>
        </p:nvSpPr>
        <p:spPr/>
        <p:txBody>
          <a:bodyPr/>
          <a:lstStyle/>
          <a:p>
            <a:r>
              <a:rPr lang="en-US" dirty="0"/>
              <a:t>G</a:t>
            </a:r>
            <a:r>
              <a:rPr lang="en-VN" dirty="0"/>
              <a:t>iảng viên: kỹ sư hoàng quang thắng</a:t>
            </a:r>
          </a:p>
        </p:txBody>
      </p:sp>
    </p:spTree>
    <p:extLst>
      <p:ext uri="{BB962C8B-B14F-4D97-AF65-F5344CB8AC3E}">
        <p14:creationId xmlns:p14="http://schemas.microsoft.com/office/powerpoint/2010/main" val="1400203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ADD27-2CD7-854C-A84B-B1D64EABDEC0}"/>
              </a:ext>
            </a:extLst>
          </p:cNvPr>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về</a:t>
            </a:r>
            <a:r>
              <a:rPr lang="en-US" dirty="0"/>
              <a:t> </a:t>
            </a:r>
            <a:r>
              <a:rPr lang="en-US" dirty="0" err="1"/>
              <a:t>kế</a:t>
            </a:r>
            <a:r>
              <a:rPr lang="en-US" dirty="0"/>
              <a:t> </a:t>
            </a:r>
            <a:r>
              <a:rPr lang="en-US" dirty="0" err="1"/>
              <a:t>thừa</a:t>
            </a:r>
            <a:r>
              <a:rPr lang="en-US" dirty="0"/>
              <a:t> </a:t>
            </a:r>
            <a:r>
              <a:rPr lang="en-US" dirty="0" err="1"/>
              <a:t>nhiều</a:t>
            </a:r>
            <a:r>
              <a:rPr lang="en-US" dirty="0"/>
              <a:t> </a:t>
            </a:r>
            <a:r>
              <a:rPr lang="en-US" dirty="0" err="1"/>
              <a:t>cấp</a:t>
            </a:r>
            <a:br>
              <a:rPr lang="en-US" dirty="0"/>
            </a:br>
            <a:endParaRPr lang="en-VN" dirty="0"/>
          </a:p>
        </p:txBody>
      </p:sp>
      <p:graphicFrame>
        <p:nvGraphicFramePr>
          <p:cNvPr id="4" name="Content Placeholder 3">
            <a:extLst>
              <a:ext uri="{FF2B5EF4-FFF2-40B4-BE49-F238E27FC236}">
                <a16:creationId xmlns:a16="http://schemas.microsoft.com/office/drawing/2014/main" id="{7B516CA1-C26C-374A-9017-28E225CC5FD5}"/>
              </a:ext>
            </a:extLst>
          </p:cNvPr>
          <p:cNvGraphicFramePr>
            <a:graphicFrameLocks noGrp="1"/>
          </p:cNvGraphicFramePr>
          <p:nvPr>
            <p:ph idx="1"/>
            <p:extLst>
              <p:ext uri="{D42A27DB-BD31-4B8C-83A1-F6EECF244321}">
                <p14:modId xmlns:p14="http://schemas.microsoft.com/office/powerpoint/2010/main" val="3235223687"/>
              </p:ext>
            </p:extLst>
          </p:nvPr>
        </p:nvGraphicFramePr>
        <p:xfrm>
          <a:off x="2466278" y="1853754"/>
          <a:ext cx="7259444" cy="6339840"/>
        </p:xfrm>
        <a:graphic>
          <a:graphicData uri="http://schemas.openxmlformats.org/drawingml/2006/table">
            <a:tbl>
              <a:tblPr/>
              <a:tblGrid>
                <a:gridCol w="439016">
                  <a:extLst>
                    <a:ext uri="{9D8B030D-6E8A-4147-A177-3AD203B41FA5}">
                      <a16:colId xmlns:a16="http://schemas.microsoft.com/office/drawing/2014/main" val="517577804"/>
                    </a:ext>
                  </a:extLst>
                </a:gridCol>
                <a:gridCol w="6820428">
                  <a:extLst>
                    <a:ext uri="{9D8B030D-6E8A-4147-A177-3AD203B41FA5}">
                      <a16:colId xmlns:a16="http://schemas.microsoft.com/office/drawing/2014/main" val="4283636683"/>
                    </a:ext>
                  </a:extLst>
                </a:gridCol>
              </a:tblGrid>
              <a:tr h="5706872">
                <a:tc>
                  <a:txBody>
                    <a:bodyPr/>
                    <a:lstStyle/>
                    <a:p>
                      <a:pPr algn="r" rtl="0" fontAlgn="base"/>
                      <a:r>
                        <a:rPr lang="en-VN" sz="1600" b="0" i="0">
                          <a:solidFill>
                            <a:srgbClr val="AFAFAF"/>
                          </a:solidFill>
                          <a:effectLst/>
                          <a:latin typeface="Monaco" pitchFamily="2" charset="77"/>
                        </a:rPr>
                        <a:t>1</a:t>
                      </a:r>
                    </a:p>
                    <a:p>
                      <a:pPr algn="r" rtl="0" fontAlgn="base"/>
                      <a:r>
                        <a:rPr lang="en-VN" sz="1600" b="0" i="0">
                          <a:solidFill>
                            <a:srgbClr val="AFAFAF"/>
                          </a:solidFill>
                          <a:effectLst/>
                          <a:latin typeface="Monaco" pitchFamily="2" charset="77"/>
                        </a:rPr>
                        <a:t>2</a:t>
                      </a:r>
                    </a:p>
                    <a:p>
                      <a:pPr algn="r" rtl="0" fontAlgn="base"/>
                      <a:r>
                        <a:rPr lang="en-VN" sz="1600" b="0" i="0">
                          <a:solidFill>
                            <a:srgbClr val="AFAFAF"/>
                          </a:solidFill>
                          <a:effectLst/>
                          <a:latin typeface="Monaco" pitchFamily="2" charset="77"/>
                        </a:rPr>
                        <a:t>3</a:t>
                      </a:r>
                    </a:p>
                    <a:p>
                      <a:pPr algn="r" rtl="0" fontAlgn="base"/>
                      <a:r>
                        <a:rPr lang="en-VN" sz="1600" b="0" i="0">
                          <a:solidFill>
                            <a:srgbClr val="AFAFAF"/>
                          </a:solidFill>
                          <a:effectLst/>
                          <a:latin typeface="Monaco" pitchFamily="2" charset="77"/>
                        </a:rPr>
                        <a:t>4</a:t>
                      </a:r>
                    </a:p>
                    <a:p>
                      <a:pPr algn="r" rtl="0" fontAlgn="base"/>
                      <a:r>
                        <a:rPr lang="en-VN" sz="1600" b="0" i="0">
                          <a:solidFill>
                            <a:srgbClr val="AFAFAF"/>
                          </a:solidFill>
                          <a:effectLst/>
                          <a:latin typeface="Monaco" pitchFamily="2" charset="77"/>
                        </a:rPr>
                        <a:t>5</a:t>
                      </a:r>
                    </a:p>
                    <a:p>
                      <a:pPr algn="r" rtl="0" fontAlgn="base"/>
                      <a:r>
                        <a:rPr lang="en-VN" sz="1600" b="0" i="0">
                          <a:solidFill>
                            <a:srgbClr val="AFAFAF"/>
                          </a:solidFill>
                          <a:effectLst/>
                          <a:latin typeface="Monaco" pitchFamily="2" charset="77"/>
                        </a:rPr>
                        <a:t>6</a:t>
                      </a:r>
                    </a:p>
                    <a:p>
                      <a:pPr algn="r" rtl="0" fontAlgn="base"/>
                      <a:r>
                        <a:rPr lang="en-VN" sz="1600" b="0" i="0">
                          <a:solidFill>
                            <a:srgbClr val="AFAFAF"/>
                          </a:solidFill>
                          <a:effectLst/>
                          <a:latin typeface="Monaco" pitchFamily="2" charset="77"/>
                        </a:rPr>
                        <a:t>7</a:t>
                      </a:r>
                    </a:p>
                    <a:p>
                      <a:pPr algn="r" rtl="0" fontAlgn="base"/>
                      <a:r>
                        <a:rPr lang="en-VN" sz="1600" b="0" i="0">
                          <a:solidFill>
                            <a:srgbClr val="AFAFAF"/>
                          </a:solidFill>
                          <a:effectLst/>
                          <a:latin typeface="Monaco" pitchFamily="2" charset="77"/>
                        </a:rPr>
                        <a:t>8</a:t>
                      </a:r>
                    </a:p>
                    <a:p>
                      <a:pPr algn="r" rtl="0" fontAlgn="base"/>
                      <a:r>
                        <a:rPr lang="en-VN" sz="1600" b="0" i="0">
                          <a:solidFill>
                            <a:srgbClr val="AFAFAF"/>
                          </a:solidFill>
                          <a:effectLst/>
                          <a:latin typeface="Monaco" pitchFamily="2" charset="77"/>
                        </a:rPr>
                        <a:t>9</a:t>
                      </a:r>
                    </a:p>
                    <a:p>
                      <a:pPr algn="r" rtl="0" fontAlgn="base"/>
                      <a:r>
                        <a:rPr lang="en-VN" sz="1600" b="0" i="0">
                          <a:solidFill>
                            <a:srgbClr val="AFAFAF"/>
                          </a:solidFill>
                          <a:effectLst/>
                          <a:latin typeface="Monaco" pitchFamily="2" charset="77"/>
                        </a:rPr>
                        <a:t>10</a:t>
                      </a:r>
                    </a:p>
                    <a:p>
                      <a:pPr algn="r" rtl="0" fontAlgn="base"/>
                      <a:r>
                        <a:rPr lang="en-VN" sz="1600" b="0" i="0">
                          <a:solidFill>
                            <a:srgbClr val="AFAFAF"/>
                          </a:solidFill>
                          <a:effectLst/>
                          <a:latin typeface="Monaco" pitchFamily="2" charset="77"/>
                        </a:rPr>
                        <a:t>11</a:t>
                      </a:r>
                    </a:p>
                    <a:p>
                      <a:pPr algn="r" rtl="0" fontAlgn="base"/>
                      <a:r>
                        <a:rPr lang="en-VN" sz="1600" b="0" i="0">
                          <a:solidFill>
                            <a:srgbClr val="AFAFAF"/>
                          </a:solidFill>
                          <a:effectLst/>
                          <a:latin typeface="Monaco" pitchFamily="2" charset="77"/>
                        </a:rPr>
                        <a:t>12</a:t>
                      </a:r>
                    </a:p>
                    <a:p>
                      <a:pPr algn="r" rtl="0" fontAlgn="base"/>
                      <a:r>
                        <a:rPr lang="en-VN" sz="1600" b="0" i="0">
                          <a:solidFill>
                            <a:srgbClr val="AFAFAF"/>
                          </a:solidFill>
                          <a:effectLst/>
                          <a:latin typeface="Monaco" pitchFamily="2" charset="77"/>
                        </a:rPr>
                        <a:t>13</a:t>
                      </a:r>
                    </a:p>
                    <a:p>
                      <a:pPr algn="r" rtl="0" fontAlgn="base"/>
                      <a:r>
                        <a:rPr lang="en-VN" sz="1600" b="0" i="0">
                          <a:solidFill>
                            <a:srgbClr val="AFAFAF"/>
                          </a:solidFill>
                          <a:effectLst/>
                          <a:latin typeface="Monaco" pitchFamily="2" charset="77"/>
                        </a:rPr>
                        <a:t>14</a:t>
                      </a:r>
                    </a:p>
                    <a:p>
                      <a:pPr algn="r" rtl="0" fontAlgn="base"/>
                      <a:r>
                        <a:rPr lang="en-VN" sz="1600" b="0" i="0">
                          <a:solidFill>
                            <a:srgbClr val="AFAFAF"/>
                          </a:solidFill>
                          <a:effectLst/>
                          <a:latin typeface="Monaco" pitchFamily="2" charset="77"/>
                        </a:rPr>
                        <a:t>15</a:t>
                      </a:r>
                    </a:p>
                    <a:p>
                      <a:pPr algn="r" rtl="0" fontAlgn="base"/>
                      <a:r>
                        <a:rPr lang="en-VN" sz="1600" b="0" i="0">
                          <a:solidFill>
                            <a:srgbClr val="AFAFAF"/>
                          </a:solidFill>
                          <a:effectLst/>
                          <a:latin typeface="Monaco" pitchFamily="2" charset="77"/>
                        </a:rPr>
                        <a:t>16</a:t>
                      </a:r>
                    </a:p>
                    <a:p>
                      <a:pPr algn="r" rtl="0" fontAlgn="base"/>
                      <a:r>
                        <a:rPr lang="en-VN" sz="1600" b="0" i="0">
                          <a:solidFill>
                            <a:srgbClr val="AFAFAF"/>
                          </a:solidFill>
                          <a:effectLst/>
                          <a:latin typeface="Monaco" pitchFamily="2" charset="77"/>
                        </a:rPr>
                        <a:t>17</a:t>
                      </a:r>
                    </a:p>
                    <a:p>
                      <a:pPr algn="r" rtl="0" fontAlgn="base"/>
                      <a:r>
                        <a:rPr lang="en-VN" sz="1600" b="0" i="0">
                          <a:solidFill>
                            <a:srgbClr val="AFAFAF"/>
                          </a:solidFill>
                          <a:effectLst/>
                          <a:latin typeface="Monaco" pitchFamily="2" charset="77"/>
                        </a:rPr>
                        <a:t>18</a:t>
                      </a:r>
                    </a:p>
                    <a:p>
                      <a:pPr algn="r" rtl="0" fontAlgn="base"/>
                      <a:r>
                        <a:rPr lang="en-VN" sz="1600" b="0" i="0">
                          <a:solidFill>
                            <a:srgbClr val="AFAFAF"/>
                          </a:solidFill>
                          <a:effectLst/>
                          <a:latin typeface="Monaco" pitchFamily="2" charset="77"/>
                        </a:rPr>
                        <a:t>19</a:t>
                      </a:r>
                    </a:p>
                    <a:p>
                      <a:pPr algn="r" rtl="0" fontAlgn="base"/>
                      <a:r>
                        <a:rPr lang="en-VN" sz="1600" b="0" i="0">
                          <a:solidFill>
                            <a:srgbClr val="AFAFAF"/>
                          </a:solidFill>
                          <a:effectLst/>
                          <a:latin typeface="Monaco" pitchFamily="2" charset="77"/>
                        </a:rPr>
                        <a:t>20</a:t>
                      </a:r>
                    </a:p>
                    <a:p>
                      <a:pPr algn="r" rtl="0" fontAlgn="base"/>
                      <a:r>
                        <a:rPr lang="en-VN" sz="1600" b="0" i="0">
                          <a:solidFill>
                            <a:srgbClr val="AFAFAF"/>
                          </a:solidFill>
                          <a:effectLst/>
                          <a:latin typeface="Monaco" pitchFamily="2" charset="77"/>
                        </a:rPr>
                        <a:t>21</a:t>
                      </a:r>
                    </a:p>
                    <a:p>
                      <a:pPr algn="r" rtl="0" fontAlgn="base"/>
                      <a:r>
                        <a:rPr lang="en-VN" sz="1600" b="0" i="0">
                          <a:solidFill>
                            <a:srgbClr val="AFAFAF"/>
                          </a:solidFill>
                          <a:effectLst/>
                          <a:latin typeface="Monaco" pitchFamily="2" charset="77"/>
                        </a:rPr>
                        <a:t>22</a:t>
                      </a:r>
                    </a:p>
                    <a:p>
                      <a:pPr algn="r" rtl="0" fontAlgn="base"/>
                      <a:r>
                        <a:rPr lang="en-VN" sz="1600" b="0" i="0">
                          <a:solidFill>
                            <a:srgbClr val="AFAFAF"/>
                          </a:solidFill>
                          <a:effectLst/>
                          <a:latin typeface="Monaco" pitchFamily="2" charset="77"/>
                        </a:rPr>
                        <a:t>23</a:t>
                      </a:r>
                    </a:p>
                    <a:p>
                      <a:pPr algn="r" rtl="0" fontAlgn="base"/>
                      <a:r>
                        <a:rPr lang="en-VN" sz="1600" b="0" i="0">
                          <a:solidFill>
                            <a:srgbClr val="AFAFAF"/>
                          </a:solidFill>
                          <a:effectLst/>
                          <a:latin typeface="Monaco" pitchFamily="2" charset="77"/>
                        </a:rPr>
                        <a:t>24</a:t>
                      </a:r>
                    </a:p>
                    <a:p>
                      <a:pPr algn="r" rtl="0" fontAlgn="base"/>
                      <a:r>
                        <a:rPr lang="en-VN" sz="1600" b="0" i="0">
                          <a:solidFill>
                            <a:srgbClr val="AFAFAF"/>
                          </a:solidFill>
                          <a:effectLst/>
                          <a:latin typeface="Monaco" pitchFamily="2" charset="77"/>
                        </a:rPr>
                        <a:t>25</a:t>
                      </a:r>
                    </a:p>
                    <a:p>
                      <a:pPr algn="r" rtl="0" fontAlgn="base"/>
                      <a:r>
                        <a:rPr lang="en-VN" sz="1600" b="0" i="0">
                          <a:solidFill>
                            <a:srgbClr val="AFAFAF"/>
                          </a:solidFill>
                          <a:effectLst/>
                          <a:latin typeface="Monaco" pitchFamily="2" charset="77"/>
                        </a:rPr>
                        <a:t>26</a:t>
                      </a:r>
                    </a:p>
                  </a:txBody>
                  <a:tcPr marL="0" marR="0" marT="0" marB="0" anchor="ctr">
                    <a:lnL>
                      <a:noFill/>
                    </a:lnL>
                    <a:lnR>
                      <a:noFill/>
                    </a:lnR>
                    <a:lnT>
                      <a:noFill/>
                    </a:lnT>
                    <a:lnB>
                      <a:noFill/>
                    </a:lnB>
                  </a:tcPr>
                </a:tc>
                <a:tc>
                  <a:txBody>
                    <a:bodyPr/>
                    <a:lstStyle/>
                    <a:p>
                      <a:pPr algn="l" rtl="0" fontAlgn="base"/>
                      <a:r>
                        <a:rPr lang="en-US" sz="1600" b="0" i="0" dirty="0">
                          <a:effectLst/>
                          <a:latin typeface="Monaco" pitchFamily="2" charset="77"/>
                        </a:rPr>
                        <a:t>class Animal {</a:t>
                      </a:r>
                    </a:p>
                    <a:p>
                      <a:pPr algn="l" rtl="0" fontAlgn="base"/>
                      <a:r>
                        <a:rPr lang="en-US" sz="1600" b="0" i="0" dirty="0">
                          <a:effectLst/>
                          <a:latin typeface="Monaco" pitchFamily="2" charset="77"/>
                        </a:rPr>
                        <a:t>    void eat() {</a:t>
                      </a:r>
                    </a:p>
                    <a:p>
                      <a:pPr algn="l" rtl="0" fontAlgn="base"/>
                      <a:r>
                        <a:rPr lang="en-US" sz="1600" b="0" i="0" dirty="0">
                          <a:effectLst/>
                          <a:latin typeface="Monaco" pitchFamily="2" charset="77"/>
                        </a:rPr>
                        <a:t>        </a:t>
                      </a:r>
                      <a:r>
                        <a:rPr lang="en-US" sz="1600" b="0" i="0" dirty="0" err="1">
                          <a:effectLst/>
                          <a:latin typeface="Monaco" pitchFamily="2" charset="77"/>
                        </a:rPr>
                        <a:t>System.out.println</a:t>
                      </a:r>
                      <a:r>
                        <a:rPr lang="en-US" sz="1600" b="0" i="0" dirty="0">
                          <a:effectLst/>
                          <a:latin typeface="Monaco" pitchFamily="2" charset="77"/>
                        </a:rPr>
                        <a:t>("eating...");</a:t>
                      </a:r>
                    </a:p>
                    <a:p>
                      <a:pPr algn="l" rtl="0" fontAlgn="base"/>
                      <a:r>
                        <a:rPr lang="en-US" sz="1600" b="0" i="0" dirty="0">
                          <a:effectLst/>
                          <a:latin typeface="Monaco" pitchFamily="2" charset="77"/>
                        </a:rPr>
                        <a:t>    }</a:t>
                      </a:r>
                    </a:p>
                    <a:p>
                      <a:pPr algn="l" rtl="0" fontAlgn="base"/>
                      <a:r>
                        <a:rPr lang="en-US" sz="1600" b="0" i="0" dirty="0">
                          <a:effectLst/>
                          <a:latin typeface="Monaco" pitchFamily="2" charset="77"/>
                        </a:rPr>
                        <a:t>}</a:t>
                      </a:r>
                    </a:p>
                    <a:p>
                      <a:pPr algn="l" rtl="0" fontAlgn="base"/>
                      <a:r>
                        <a:rPr lang="en-US" sz="1600" b="0" i="0" dirty="0">
                          <a:effectLst/>
                          <a:latin typeface="Monaco" pitchFamily="2" charset="77"/>
                        </a:rPr>
                        <a:t> </a:t>
                      </a:r>
                    </a:p>
                    <a:p>
                      <a:pPr algn="l" rtl="0" fontAlgn="base"/>
                      <a:r>
                        <a:rPr lang="en-US" sz="1600" b="0" i="0" dirty="0">
                          <a:effectLst/>
                          <a:latin typeface="Monaco" pitchFamily="2" charset="77"/>
                        </a:rPr>
                        <a:t>class Dog extends Animal {</a:t>
                      </a:r>
                    </a:p>
                    <a:p>
                      <a:pPr algn="l" rtl="0" fontAlgn="base"/>
                      <a:r>
                        <a:rPr lang="en-US" sz="1600" b="0" i="0" dirty="0">
                          <a:effectLst/>
                          <a:latin typeface="Monaco" pitchFamily="2" charset="77"/>
                        </a:rPr>
                        <a:t>    void bark() {</a:t>
                      </a:r>
                    </a:p>
                    <a:p>
                      <a:pPr algn="l" rtl="0" fontAlgn="base"/>
                      <a:r>
                        <a:rPr lang="en-US" sz="1600" b="0" i="0" dirty="0">
                          <a:effectLst/>
                          <a:latin typeface="Monaco" pitchFamily="2" charset="77"/>
                        </a:rPr>
                        <a:t>        </a:t>
                      </a:r>
                      <a:r>
                        <a:rPr lang="en-US" sz="1600" b="0" i="0" dirty="0" err="1">
                          <a:effectLst/>
                          <a:latin typeface="Monaco" pitchFamily="2" charset="77"/>
                        </a:rPr>
                        <a:t>System.out.println</a:t>
                      </a:r>
                      <a:r>
                        <a:rPr lang="en-US" sz="1600" b="0" i="0" dirty="0">
                          <a:effectLst/>
                          <a:latin typeface="Monaco" pitchFamily="2" charset="77"/>
                        </a:rPr>
                        <a:t>("barking...");</a:t>
                      </a:r>
                    </a:p>
                    <a:p>
                      <a:pPr algn="l" rtl="0" fontAlgn="base"/>
                      <a:r>
                        <a:rPr lang="en-US" sz="1600" b="0" i="0" dirty="0">
                          <a:effectLst/>
                          <a:latin typeface="Monaco" pitchFamily="2" charset="77"/>
                        </a:rPr>
                        <a:t>    }</a:t>
                      </a:r>
                    </a:p>
                    <a:p>
                      <a:pPr algn="l" rtl="0" fontAlgn="base"/>
                      <a:r>
                        <a:rPr lang="en-US" sz="1600" b="0" i="0" dirty="0">
                          <a:effectLst/>
                          <a:latin typeface="Monaco" pitchFamily="2" charset="77"/>
                        </a:rPr>
                        <a:t>}</a:t>
                      </a:r>
                    </a:p>
                    <a:p>
                      <a:pPr algn="l" rtl="0" fontAlgn="base"/>
                      <a:r>
                        <a:rPr lang="en-US" sz="1600" b="0" i="0" dirty="0">
                          <a:effectLst/>
                          <a:latin typeface="Monaco" pitchFamily="2" charset="77"/>
                        </a:rPr>
                        <a:t> </a:t>
                      </a:r>
                    </a:p>
                    <a:p>
                      <a:pPr algn="l" rtl="0" fontAlgn="base"/>
                      <a:r>
                        <a:rPr lang="en-US" sz="1600" b="0" i="0" dirty="0">
                          <a:effectLst/>
                          <a:latin typeface="Monaco" pitchFamily="2" charset="77"/>
                        </a:rPr>
                        <a:t>class </a:t>
                      </a:r>
                      <a:r>
                        <a:rPr lang="en-US" sz="1600" b="0" i="0" dirty="0" err="1">
                          <a:effectLst/>
                          <a:latin typeface="Monaco" pitchFamily="2" charset="77"/>
                        </a:rPr>
                        <a:t>BabyDog</a:t>
                      </a:r>
                      <a:r>
                        <a:rPr lang="en-US" sz="1600" b="0" i="0" dirty="0">
                          <a:effectLst/>
                          <a:latin typeface="Monaco" pitchFamily="2" charset="77"/>
                        </a:rPr>
                        <a:t> extends Dog {</a:t>
                      </a:r>
                    </a:p>
                    <a:p>
                      <a:pPr algn="l" rtl="0" fontAlgn="base"/>
                      <a:r>
                        <a:rPr lang="en-US" sz="1600" b="0" i="0" dirty="0">
                          <a:effectLst/>
                          <a:latin typeface="Monaco" pitchFamily="2" charset="77"/>
                        </a:rPr>
                        <a:t>    void weep() {</a:t>
                      </a:r>
                    </a:p>
                    <a:p>
                      <a:pPr algn="l" rtl="0" fontAlgn="base"/>
                      <a:r>
                        <a:rPr lang="en-US" sz="1600" b="0" i="0" dirty="0">
                          <a:effectLst/>
                          <a:latin typeface="Monaco" pitchFamily="2" charset="77"/>
                        </a:rPr>
                        <a:t>        </a:t>
                      </a:r>
                      <a:r>
                        <a:rPr lang="en-US" sz="1600" b="0" i="0" dirty="0" err="1">
                          <a:effectLst/>
                          <a:latin typeface="Monaco" pitchFamily="2" charset="77"/>
                        </a:rPr>
                        <a:t>System.out.println</a:t>
                      </a:r>
                      <a:r>
                        <a:rPr lang="en-US" sz="1600" b="0" i="0" dirty="0">
                          <a:effectLst/>
                          <a:latin typeface="Monaco" pitchFamily="2" charset="77"/>
                        </a:rPr>
                        <a:t>("weeping...");</a:t>
                      </a:r>
                    </a:p>
                    <a:p>
                      <a:pPr algn="l" rtl="0" fontAlgn="base"/>
                      <a:r>
                        <a:rPr lang="en-US" sz="1600" b="0" i="0" dirty="0">
                          <a:effectLst/>
                          <a:latin typeface="Monaco" pitchFamily="2" charset="77"/>
                        </a:rPr>
                        <a:t>    }</a:t>
                      </a:r>
                    </a:p>
                    <a:p>
                      <a:pPr algn="l" rtl="0" fontAlgn="base"/>
                      <a:r>
                        <a:rPr lang="en-US" sz="1600" b="0" i="0" dirty="0">
                          <a:effectLst/>
                          <a:latin typeface="Monaco" pitchFamily="2" charset="77"/>
                        </a:rPr>
                        <a:t>}</a:t>
                      </a:r>
                    </a:p>
                    <a:p>
                      <a:pPr algn="l" rtl="0" fontAlgn="base"/>
                      <a:r>
                        <a:rPr lang="en-US" sz="1600" b="0" i="0" dirty="0">
                          <a:effectLst/>
                          <a:latin typeface="Monaco" pitchFamily="2" charset="77"/>
                        </a:rPr>
                        <a:t> </a:t>
                      </a:r>
                    </a:p>
                    <a:p>
                      <a:pPr algn="l" rtl="0" fontAlgn="base"/>
                      <a:r>
                        <a:rPr lang="en-US" sz="1600" b="0" i="0" dirty="0">
                          <a:effectLst/>
                          <a:latin typeface="Monaco" pitchFamily="2" charset="77"/>
                        </a:rPr>
                        <a:t>public class TestInheritance2 {</a:t>
                      </a:r>
                    </a:p>
                    <a:p>
                      <a:pPr algn="l" rtl="0" fontAlgn="base"/>
                      <a:r>
                        <a:rPr lang="en-US" sz="1600" b="0" i="0" dirty="0">
                          <a:effectLst/>
                          <a:latin typeface="Monaco" pitchFamily="2" charset="77"/>
                        </a:rPr>
                        <a:t>    public static void main(String </a:t>
                      </a:r>
                      <a:r>
                        <a:rPr lang="en-US" sz="1600" b="0" i="0" dirty="0" err="1">
                          <a:effectLst/>
                          <a:latin typeface="Monaco" pitchFamily="2" charset="77"/>
                        </a:rPr>
                        <a:t>args</a:t>
                      </a:r>
                      <a:r>
                        <a:rPr lang="en-US" sz="1600" b="0" i="0" dirty="0">
                          <a:effectLst/>
                          <a:latin typeface="Monaco" pitchFamily="2" charset="77"/>
                        </a:rPr>
                        <a:t>[]) {</a:t>
                      </a:r>
                    </a:p>
                    <a:p>
                      <a:pPr algn="l" rtl="0" fontAlgn="base"/>
                      <a:r>
                        <a:rPr lang="en-US" sz="1600" b="0" i="0" dirty="0">
                          <a:effectLst/>
                          <a:latin typeface="Monaco" pitchFamily="2" charset="77"/>
                        </a:rPr>
                        <a:t>        </a:t>
                      </a:r>
                      <a:r>
                        <a:rPr lang="en-US" sz="1600" b="0" i="0" dirty="0" err="1">
                          <a:effectLst/>
                          <a:latin typeface="Monaco" pitchFamily="2" charset="77"/>
                        </a:rPr>
                        <a:t>BabyDog</a:t>
                      </a:r>
                      <a:r>
                        <a:rPr lang="en-US" sz="1600" b="0" i="0" dirty="0">
                          <a:effectLst/>
                          <a:latin typeface="Monaco" pitchFamily="2" charset="77"/>
                        </a:rPr>
                        <a:t> d = new </a:t>
                      </a:r>
                      <a:r>
                        <a:rPr lang="en-US" sz="1600" b="0" i="0" dirty="0" err="1">
                          <a:effectLst/>
                          <a:latin typeface="Monaco" pitchFamily="2" charset="77"/>
                        </a:rPr>
                        <a:t>BabyDog</a:t>
                      </a:r>
                      <a:r>
                        <a:rPr lang="en-US" sz="1600" b="0" i="0" dirty="0">
                          <a:effectLst/>
                          <a:latin typeface="Monaco" pitchFamily="2" charset="77"/>
                        </a:rPr>
                        <a:t>();</a:t>
                      </a:r>
                    </a:p>
                    <a:p>
                      <a:pPr algn="l" rtl="0" fontAlgn="base"/>
                      <a:r>
                        <a:rPr lang="en-US" sz="1600" b="0" i="0" dirty="0">
                          <a:effectLst/>
                          <a:latin typeface="Monaco" pitchFamily="2" charset="77"/>
                        </a:rPr>
                        <a:t>        </a:t>
                      </a:r>
                      <a:r>
                        <a:rPr lang="en-US" sz="1600" b="0" i="0" dirty="0" err="1">
                          <a:effectLst/>
                          <a:latin typeface="Monaco" pitchFamily="2" charset="77"/>
                        </a:rPr>
                        <a:t>d.weep</a:t>
                      </a:r>
                      <a:r>
                        <a:rPr lang="en-US" sz="1600" b="0" i="0" dirty="0">
                          <a:effectLst/>
                          <a:latin typeface="Monaco" pitchFamily="2" charset="77"/>
                        </a:rPr>
                        <a:t>();</a:t>
                      </a:r>
                    </a:p>
                    <a:p>
                      <a:pPr algn="l" rtl="0" fontAlgn="base"/>
                      <a:r>
                        <a:rPr lang="en-US" sz="1600" b="0" i="0" dirty="0">
                          <a:effectLst/>
                          <a:latin typeface="Monaco" pitchFamily="2" charset="77"/>
                        </a:rPr>
                        <a:t>        </a:t>
                      </a:r>
                      <a:r>
                        <a:rPr lang="en-US" sz="1600" b="0" i="0" dirty="0" err="1">
                          <a:effectLst/>
                          <a:latin typeface="Monaco" pitchFamily="2" charset="77"/>
                        </a:rPr>
                        <a:t>d.bark</a:t>
                      </a:r>
                      <a:r>
                        <a:rPr lang="en-US" sz="1600" b="0" i="0" dirty="0">
                          <a:effectLst/>
                          <a:latin typeface="Monaco" pitchFamily="2" charset="77"/>
                        </a:rPr>
                        <a:t>();</a:t>
                      </a:r>
                    </a:p>
                    <a:p>
                      <a:pPr algn="l" rtl="0" fontAlgn="base"/>
                      <a:r>
                        <a:rPr lang="en-US" sz="1600" b="0" i="0" dirty="0">
                          <a:effectLst/>
                          <a:latin typeface="Monaco" pitchFamily="2" charset="77"/>
                        </a:rPr>
                        <a:t>        </a:t>
                      </a:r>
                      <a:r>
                        <a:rPr lang="en-US" sz="1600" b="0" i="0" dirty="0" err="1">
                          <a:effectLst/>
                          <a:latin typeface="Monaco" pitchFamily="2" charset="77"/>
                        </a:rPr>
                        <a:t>d.eat</a:t>
                      </a:r>
                      <a:r>
                        <a:rPr lang="en-US" sz="1600" b="0" i="0" dirty="0">
                          <a:effectLst/>
                          <a:latin typeface="Monaco" pitchFamily="2" charset="77"/>
                        </a:rPr>
                        <a:t>();</a:t>
                      </a:r>
                    </a:p>
                    <a:p>
                      <a:pPr algn="l" rtl="0" fontAlgn="base"/>
                      <a:r>
                        <a:rPr lang="en-US" sz="1600" b="0" i="0" dirty="0">
                          <a:effectLst/>
                          <a:latin typeface="Monaco" pitchFamily="2" charset="77"/>
                        </a:rPr>
                        <a:t>    }</a:t>
                      </a:r>
                    </a:p>
                    <a:p>
                      <a:pPr algn="l" rtl="0" fontAlgn="base"/>
                      <a:r>
                        <a:rPr lang="en-US" sz="1600" b="0" i="0" dirty="0">
                          <a:effectLst/>
                          <a:latin typeface="Monaco" pitchFamily="2" charset="77"/>
                        </a:rPr>
                        <a:t>}</a:t>
                      </a:r>
                    </a:p>
                  </a:txBody>
                  <a:tcPr marL="0" marR="0" marT="0" marB="0" anchor="ctr">
                    <a:lnL>
                      <a:noFill/>
                    </a:lnL>
                    <a:lnR>
                      <a:noFill/>
                    </a:lnR>
                    <a:lnT>
                      <a:noFill/>
                    </a:lnT>
                    <a:lnB>
                      <a:noFill/>
                    </a:lnB>
                  </a:tcPr>
                </a:tc>
                <a:extLst>
                  <a:ext uri="{0D108BD9-81ED-4DB2-BD59-A6C34878D82A}">
                    <a16:rowId xmlns:a16="http://schemas.microsoft.com/office/drawing/2014/main" val="2630260367"/>
                  </a:ext>
                </a:extLst>
              </a:tr>
            </a:tbl>
          </a:graphicData>
        </a:graphic>
      </p:graphicFrame>
    </p:spTree>
    <p:extLst>
      <p:ext uri="{BB962C8B-B14F-4D97-AF65-F5344CB8AC3E}">
        <p14:creationId xmlns:p14="http://schemas.microsoft.com/office/powerpoint/2010/main" val="638007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87E3C-6194-994E-995B-A7444C7B02BC}"/>
              </a:ext>
            </a:extLst>
          </p:cNvPr>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về</a:t>
            </a:r>
            <a:r>
              <a:rPr lang="en-US" dirty="0"/>
              <a:t> </a:t>
            </a:r>
            <a:r>
              <a:rPr lang="en-US" dirty="0" err="1"/>
              <a:t>kế</a:t>
            </a:r>
            <a:r>
              <a:rPr lang="en-US" dirty="0"/>
              <a:t> </a:t>
            </a:r>
            <a:r>
              <a:rPr lang="en-US" dirty="0" err="1"/>
              <a:t>thừa</a:t>
            </a:r>
            <a:r>
              <a:rPr lang="en-US" dirty="0"/>
              <a:t> </a:t>
            </a:r>
            <a:r>
              <a:rPr lang="en-US" dirty="0" err="1"/>
              <a:t>thứ</a:t>
            </a:r>
            <a:r>
              <a:rPr lang="en-US" dirty="0"/>
              <a:t> </a:t>
            </a:r>
            <a:r>
              <a:rPr lang="en-US" dirty="0" err="1"/>
              <a:t>bậc</a:t>
            </a:r>
            <a:br>
              <a:rPr lang="en-US" dirty="0"/>
            </a:br>
            <a:endParaRPr lang="en-VN" dirty="0"/>
          </a:p>
        </p:txBody>
      </p:sp>
      <p:graphicFrame>
        <p:nvGraphicFramePr>
          <p:cNvPr id="4" name="Content Placeholder 3">
            <a:extLst>
              <a:ext uri="{FF2B5EF4-FFF2-40B4-BE49-F238E27FC236}">
                <a16:creationId xmlns:a16="http://schemas.microsoft.com/office/drawing/2014/main" id="{5470DDD9-4A95-C042-B649-52CF2C17ABCC}"/>
              </a:ext>
            </a:extLst>
          </p:cNvPr>
          <p:cNvGraphicFramePr>
            <a:graphicFrameLocks noGrp="1"/>
          </p:cNvGraphicFramePr>
          <p:nvPr>
            <p:ph idx="1"/>
            <p:extLst>
              <p:ext uri="{D42A27DB-BD31-4B8C-83A1-F6EECF244321}">
                <p14:modId xmlns:p14="http://schemas.microsoft.com/office/powerpoint/2010/main" val="2122209513"/>
              </p:ext>
            </p:extLst>
          </p:nvPr>
        </p:nvGraphicFramePr>
        <p:xfrm>
          <a:off x="1616927" y="1957863"/>
          <a:ext cx="9043639" cy="5547360"/>
        </p:xfrm>
        <a:graphic>
          <a:graphicData uri="http://schemas.openxmlformats.org/drawingml/2006/table">
            <a:tbl>
              <a:tblPr/>
              <a:tblGrid>
                <a:gridCol w="546916">
                  <a:extLst>
                    <a:ext uri="{9D8B030D-6E8A-4147-A177-3AD203B41FA5}">
                      <a16:colId xmlns:a16="http://schemas.microsoft.com/office/drawing/2014/main" val="3362154322"/>
                    </a:ext>
                  </a:extLst>
                </a:gridCol>
                <a:gridCol w="8496723">
                  <a:extLst>
                    <a:ext uri="{9D8B030D-6E8A-4147-A177-3AD203B41FA5}">
                      <a16:colId xmlns:a16="http://schemas.microsoft.com/office/drawing/2014/main" val="682817546"/>
                    </a:ext>
                  </a:extLst>
                </a:gridCol>
              </a:tblGrid>
              <a:tr h="4095617">
                <a:tc>
                  <a:txBody>
                    <a:bodyPr/>
                    <a:lstStyle/>
                    <a:p>
                      <a:pPr algn="r" rtl="0" fontAlgn="base"/>
                      <a:r>
                        <a:rPr lang="en-VN" sz="1400" b="0" i="0">
                          <a:solidFill>
                            <a:srgbClr val="AFAFAF"/>
                          </a:solidFill>
                          <a:effectLst/>
                          <a:latin typeface="Monaco" pitchFamily="2" charset="77"/>
                        </a:rPr>
                        <a:t>1</a:t>
                      </a:r>
                    </a:p>
                    <a:p>
                      <a:pPr algn="r" rtl="0" fontAlgn="base"/>
                      <a:r>
                        <a:rPr lang="en-VN" sz="1400" b="0" i="0">
                          <a:solidFill>
                            <a:srgbClr val="AFAFAF"/>
                          </a:solidFill>
                          <a:effectLst/>
                          <a:latin typeface="Monaco" pitchFamily="2" charset="77"/>
                        </a:rPr>
                        <a:t>2</a:t>
                      </a:r>
                    </a:p>
                    <a:p>
                      <a:pPr algn="r" rtl="0" fontAlgn="base"/>
                      <a:r>
                        <a:rPr lang="en-VN" sz="1400" b="0" i="0">
                          <a:solidFill>
                            <a:srgbClr val="AFAFAF"/>
                          </a:solidFill>
                          <a:effectLst/>
                          <a:latin typeface="Monaco" pitchFamily="2" charset="77"/>
                        </a:rPr>
                        <a:t>3</a:t>
                      </a:r>
                    </a:p>
                    <a:p>
                      <a:pPr algn="r" rtl="0" fontAlgn="base"/>
                      <a:r>
                        <a:rPr lang="en-VN" sz="1400" b="0" i="0">
                          <a:solidFill>
                            <a:srgbClr val="AFAFAF"/>
                          </a:solidFill>
                          <a:effectLst/>
                          <a:latin typeface="Monaco" pitchFamily="2" charset="77"/>
                        </a:rPr>
                        <a:t>4</a:t>
                      </a:r>
                    </a:p>
                    <a:p>
                      <a:pPr algn="r" rtl="0" fontAlgn="base"/>
                      <a:r>
                        <a:rPr lang="en-VN" sz="1400" b="0" i="0">
                          <a:solidFill>
                            <a:srgbClr val="AFAFAF"/>
                          </a:solidFill>
                          <a:effectLst/>
                          <a:latin typeface="Monaco" pitchFamily="2" charset="77"/>
                        </a:rPr>
                        <a:t>5</a:t>
                      </a:r>
                    </a:p>
                    <a:p>
                      <a:pPr algn="r" rtl="0" fontAlgn="base"/>
                      <a:r>
                        <a:rPr lang="en-VN" sz="1400" b="0" i="0">
                          <a:solidFill>
                            <a:srgbClr val="AFAFAF"/>
                          </a:solidFill>
                          <a:effectLst/>
                          <a:latin typeface="Monaco" pitchFamily="2" charset="77"/>
                        </a:rPr>
                        <a:t>6</a:t>
                      </a:r>
                    </a:p>
                    <a:p>
                      <a:pPr algn="r" rtl="0" fontAlgn="base"/>
                      <a:r>
                        <a:rPr lang="en-VN" sz="1400" b="0" i="0">
                          <a:solidFill>
                            <a:srgbClr val="AFAFAF"/>
                          </a:solidFill>
                          <a:effectLst/>
                          <a:latin typeface="Monaco" pitchFamily="2" charset="77"/>
                        </a:rPr>
                        <a:t>7</a:t>
                      </a:r>
                    </a:p>
                    <a:p>
                      <a:pPr algn="r" rtl="0" fontAlgn="base"/>
                      <a:r>
                        <a:rPr lang="en-VN" sz="1400" b="0" i="0">
                          <a:solidFill>
                            <a:srgbClr val="AFAFAF"/>
                          </a:solidFill>
                          <a:effectLst/>
                          <a:latin typeface="Monaco" pitchFamily="2" charset="77"/>
                        </a:rPr>
                        <a:t>8</a:t>
                      </a:r>
                    </a:p>
                    <a:p>
                      <a:pPr algn="r" rtl="0" fontAlgn="base"/>
                      <a:r>
                        <a:rPr lang="en-VN" sz="1400" b="0" i="0">
                          <a:solidFill>
                            <a:srgbClr val="AFAFAF"/>
                          </a:solidFill>
                          <a:effectLst/>
                          <a:latin typeface="Monaco" pitchFamily="2" charset="77"/>
                        </a:rPr>
                        <a:t>9</a:t>
                      </a:r>
                    </a:p>
                    <a:p>
                      <a:pPr algn="r" rtl="0" fontAlgn="base"/>
                      <a:r>
                        <a:rPr lang="en-VN" sz="1400" b="0" i="0">
                          <a:solidFill>
                            <a:srgbClr val="AFAFAF"/>
                          </a:solidFill>
                          <a:effectLst/>
                          <a:latin typeface="Monaco" pitchFamily="2" charset="77"/>
                        </a:rPr>
                        <a:t>10</a:t>
                      </a:r>
                    </a:p>
                    <a:p>
                      <a:pPr algn="r" rtl="0" fontAlgn="base"/>
                      <a:r>
                        <a:rPr lang="en-VN" sz="1400" b="0" i="0">
                          <a:solidFill>
                            <a:srgbClr val="AFAFAF"/>
                          </a:solidFill>
                          <a:effectLst/>
                          <a:latin typeface="Monaco" pitchFamily="2" charset="77"/>
                        </a:rPr>
                        <a:t>11</a:t>
                      </a:r>
                    </a:p>
                    <a:p>
                      <a:pPr algn="r" rtl="0" fontAlgn="base"/>
                      <a:r>
                        <a:rPr lang="en-VN" sz="1400" b="0" i="0">
                          <a:solidFill>
                            <a:srgbClr val="AFAFAF"/>
                          </a:solidFill>
                          <a:effectLst/>
                          <a:latin typeface="Monaco" pitchFamily="2" charset="77"/>
                        </a:rPr>
                        <a:t>12</a:t>
                      </a:r>
                    </a:p>
                    <a:p>
                      <a:pPr algn="r" rtl="0" fontAlgn="base"/>
                      <a:r>
                        <a:rPr lang="en-VN" sz="1400" b="0" i="0">
                          <a:solidFill>
                            <a:srgbClr val="AFAFAF"/>
                          </a:solidFill>
                          <a:effectLst/>
                          <a:latin typeface="Monaco" pitchFamily="2" charset="77"/>
                        </a:rPr>
                        <a:t>13</a:t>
                      </a:r>
                    </a:p>
                    <a:p>
                      <a:pPr algn="r" rtl="0" fontAlgn="base"/>
                      <a:r>
                        <a:rPr lang="en-VN" sz="1400" b="0" i="0">
                          <a:solidFill>
                            <a:srgbClr val="AFAFAF"/>
                          </a:solidFill>
                          <a:effectLst/>
                          <a:latin typeface="Monaco" pitchFamily="2" charset="77"/>
                        </a:rPr>
                        <a:t>14</a:t>
                      </a:r>
                    </a:p>
                    <a:p>
                      <a:pPr algn="r" rtl="0" fontAlgn="base"/>
                      <a:r>
                        <a:rPr lang="en-VN" sz="1400" b="0" i="0">
                          <a:solidFill>
                            <a:srgbClr val="AFAFAF"/>
                          </a:solidFill>
                          <a:effectLst/>
                          <a:latin typeface="Monaco" pitchFamily="2" charset="77"/>
                        </a:rPr>
                        <a:t>15</a:t>
                      </a:r>
                    </a:p>
                    <a:p>
                      <a:pPr algn="r" rtl="0" fontAlgn="base"/>
                      <a:r>
                        <a:rPr lang="en-VN" sz="1400" b="0" i="0">
                          <a:solidFill>
                            <a:srgbClr val="AFAFAF"/>
                          </a:solidFill>
                          <a:effectLst/>
                          <a:latin typeface="Monaco" pitchFamily="2" charset="77"/>
                        </a:rPr>
                        <a:t>16</a:t>
                      </a:r>
                    </a:p>
                    <a:p>
                      <a:pPr algn="r" rtl="0" fontAlgn="base"/>
                      <a:r>
                        <a:rPr lang="en-VN" sz="1400" b="0" i="0">
                          <a:solidFill>
                            <a:srgbClr val="AFAFAF"/>
                          </a:solidFill>
                          <a:effectLst/>
                          <a:latin typeface="Monaco" pitchFamily="2" charset="77"/>
                        </a:rPr>
                        <a:t>17</a:t>
                      </a:r>
                    </a:p>
                    <a:p>
                      <a:pPr algn="r" rtl="0" fontAlgn="base"/>
                      <a:r>
                        <a:rPr lang="en-VN" sz="1400" b="0" i="0">
                          <a:solidFill>
                            <a:srgbClr val="AFAFAF"/>
                          </a:solidFill>
                          <a:effectLst/>
                          <a:latin typeface="Monaco" pitchFamily="2" charset="77"/>
                        </a:rPr>
                        <a:t>18</a:t>
                      </a:r>
                    </a:p>
                    <a:p>
                      <a:pPr algn="r" rtl="0" fontAlgn="base"/>
                      <a:r>
                        <a:rPr lang="en-VN" sz="1400" b="0" i="0">
                          <a:solidFill>
                            <a:srgbClr val="AFAFAF"/>
                          </a:solidFill>
                          <a:effectLst/>
                          <a:latin typeface="Monaco" pitchFamily="2" charset="77"/>
                        </a:rPr>
                        <a:t>19</a:t>
                      </a:r>
                    </a:p>
                    <a:p>
                      <a:pPr algn="r" rtl="0" fontAlgn="base"/>
                      <a:r>
                        <a:rPr lang="en-VN" sz="1400" b="0" i="0">
                          <a:solidFill>
                            <a:srgbClr val="AFAFAF"/>
                          </a:solidFill>
                          <a:effectLst/>
                          <a:latin typeface="Monaco" pitchFamily="2" charset="77"/>
                        </a:rPr>
                        <a:t>20</a:t>
                      </a:r>
                    </a:p>
                    <a:p>
                      <a:pPr algn="r" rtl="0" fontAlgn="base"/>
                      <a:r>
                        <a:rPr lang="en-VN" sz="1400" b="0" i="0">
                          <a:solidFill>
                            <a:srgbClr val="AFAFAF"/>
                          </a:solidFill>
                          <a:effectLst/>
                          <a:latin typeface="Monaco" pitchFamily="2" charset="77"/>
                        </a:rPr>
                        <a:t>21</a:t>
                      </a:r>
                    </a:p>
                    <a:p>
                      <a:pPr algn="r" rtl="0" fontAlgn="base"/>
                      <a:r>
                        <a:rPr lang="en-VN" sz="1400" b="0" i="0">
                          <a:solidFill>
                            <a:srgbClr val="AFAFAF"/>
                          </a:solidFill>
                          <a:effectLst/>
                          <a:latin typeface="Monaco" pitchFamily="2" charset="77"/>
                        </a:rPr>
                        <a:t>22</a:t>
                      </a:r>
                    </a:p>
                    <a:p>
                      <a:pPr algn="r" rtl="0" fontAlgn="base"/>
                      <a:r>
                        <a:rPr lang="en-VN" sz="1400" b="0" i="0">
                          <a:solidFill>
                            <a:srgbClr val="AFAFAF"/>
                          </a:solidFill>
                          <a:effectLst/>
                          <a:latin typeface="Monaco" pitchFamily="2" charset="77"/>
                        </a:rPr>
                        <a:t>23</a:t>
                      </a:r>
                    </a:p>
                    <a:p>
                      <a:pPr algn="r" rtl="0" fontAlgn="base"/>
                      <a:r>
                        <a:rPr lang="en-VN" sz="1400" b="0" i="0">
                          <a:solidFill>
                            <a:srgbClr val="AFAFAF"/>
                          </a:solidFill>
                          <a:effectLst/>
                          <a:latin typeface="Monaco" pitchFamily="2" charset="77"/>
                        </a:rPr>
                        <a:t>24</a:t>
                      </a:r>
                    </a:p>
                    <a:p>
                      <a:pPr algn="r" rtl="0" fontAlgn="base"/>
                      <a:r>
                        <a:rPr lang="en-VN" sz="1400" b="0" i="0">
                          <a:solidFill>
                            <a:srgbClr val="AFAFAF"/>
                          </a:solidFill>
                          <a:effectLst/>
                          <a:latin typeface="Monaco" pitchFamily="2" charset="77"/>
                        </a:rPr>
                        <a:t>25</a:t>
                      </a:r>
                    </a:p>
                    <a:p>
                      <a:pPr algn="r" rtl="0" fontAlgn="base"/>
                      <a:r>
                        <a:rPr lang="en-VN" sz="1400" b="0" i="0">
                          <a:solidFill>
                            <a:srgbClr val="AFAFAF"/>
                          </a:solidFill>
                          <a:effectLst/>
                          <a:latin typeface="Monaco" pitchFamily="2" charset="77"/>
                        </a:rPr>
                        <a:t>26</a:t>
                      </a:r>
                    </a:p>
                  </a:txBody>
                  <a:tcPr marL="0" marR="0" marT="0" marB="0" anchor="ctr">
                    <a:lnL>
                      <a:noFill/>
                    </a:lnL>
                    <a:lnR>
                      <a:noFill/>
                    </a:lnR>
                    <a:lnT>
                      <a:noFill/>
                    </a:lnT>
                    <a:lnB>
                      <a:noFill/>
                    </a:lnB>
                  </a:tcPr>
                </a:tc>
                <a:tc>
                  <a:txBody>
                    <a:bodyPr/>
                    <a:lstStyle/>
                    <a:p>
                      <a:pPr algn="l" rtl="0" fontAlgn="base"/>
                      <a:r>
                        <a:rPr lang="en-US" sz="1400" b="0" i="0" dirty="0">
                          <a:effectLst/>
                          <a:latin typeface="Monaco" pitchFamily="2" charset="77"/>
                        </a:rPr>
                        <a:t>class Animal {</a:t>
                      </a:r>
                    </a:p>
                    <a:p>
                      <a:pPr algn="l" rtl="0" fontAlgn="base"/>
                      <a:r>
                        <a:rPr lang="en-US" sz="1400" b="0" i="0" dirty="0">
                          <a:effectLst/>
                          <a:latin typeface="Monaco" pitchFamily="2" charset="77"/>
                        </a:rPr>
                        <a:t>    void eat() {</a:t>
                      </a:r>
                    </a:p>
                    <a:p>
                      <a:pPr algn="l" rtl="0" fontAlgn="base"/>
                      <a:r>
                        <a:rPr lang="en-US" sz="1400" b="0" i="0" dirty="0">
                          <a:effectLst/>
                          <a:latin typeface="Monaco" pitchFamily="2" charset="77"/>
                        </a:rPr>
                        <a:t>        </a:t>
                      </a:r>
                      <a:r>
                        <a:rPr lang="en-US" sz="1400" b="0" i="0" dirty="0" err="1">
                          <a:effectLst/>
                          <a:latin typeface="Monaco" pitchFamily="2" charset="77"/>
                        </a:rPr>
                        <a:t>System.out.println</a:t>
                      </a:r>
                      <a:r>
                        <a:rPr lang="en-US" sz="1400" b="0" i="0" dirty="0">
                          <a:effectLst/>
                          <a:latin typeface="Monaco" pitchFamily="2" charset="77"/>
                        </a:rPr>
                        <a:t>("eating...");</a:t>
                      </a:r>
                    </a:p>
                    <a:p>
                      <a:pPr algn="l" rtl="0" fontAlgn="base"/>
                      <a:r>
                        <a:rPr lang="en-US" sz="1400" b="0" i="0" dirty="0">
                          <a:effectLst/>
                          <a:latin typeface="Monaco" pitchFamily="2" charset="77"/>
                        </a:rPr>
                        <a:t>    }</a:t>
                      </a:r>
                    </a:p>
                    <a:p>
                      <a:pPr algn="l" rtl="0" fontAlgn="base"/>
                      <a:r>
                        <a:rPr lang="en-US" sz="1400" b="0" i="0" dirty="0">
                          <a:effectLst/>
                          <a:latin typeface="Monaco" pitchFamily="2" charset="77"/>
                        </a:rPr>
                        <a:t>}</a:t>
                      </a:r>
                    </a:p>
                    <a:p>
                      <a:pPr algn="l" rtl="0" fontAlgn="base"/>
                      <a:r>
                        <a:rPr lang="en-US" sz="1400" b="0" i="0" dirty="0">
                          <a:effectLst/>
                          <a:latin typeface="Monaco" pitchFamily="2" charset="77"/>
                        </a:rPr>
                        <a:t> </a:t>
                      </a:r>
                    </a:p>
                    <a:p>
                      <a:pPr algn="l" rtl="0" fontAlgn="base"/>
                      <a:r>
                        <a:rPr lang="en-US" sz="1400" b="0" i="0" dirty="0">
                          <a:effectLst/>
                          <a:latin typeface="Monaco" pitchFamily="2" charset="77"/>
                        </a:rPr>
                        <a:t>class Dog extends Animal {</a:t>
                      </a:r>
                    </a:p>
                    <a:p>
                      <a:pPr algn="l" rtl="0" fontAlgn="base"/>
                      <a:r>
                        <a:rPr lang="en-US" sz="1400" b="0" i="0" dirty="0">
                          <a:effectLst/>
                          <a:latin typeface="Monaco" pitchFamily="2" charset="77"/>
                        </a:rPr>
                        <a:t>    void bark() {</a:t>
                      </a:r>
                    </a:p>
                    <a:p>
                      <a:pPr algn="l" rtl="0" fontAlgn="base"/>
                      <a:r>
                        <a:rPr lang="en-US" sz="1400" b="0" i="0" dirty="0">
                          <a:effectLst/>
                          <a:latin typeface="Monaco" pitchFamily="2" charset="77"/>
                        </a:rPr>
                        <a:t>        </a:t>
                      </a:r>
                      <a:r>
                        <a:rPr lang="en-US" sz="1400" b="0" i="0" dirty="0" err="1">
                          <a:effectLst/>
                          <a:latin typeface="Monaco" pitchFamily="2" charset="77"/>
                        </a:rPr>
                        <a:t>System.out.println</a:t>
                      </a:r>
                      <a:r>
                        <a:rPr lang="en-US" sz="1400" b="0" i="0" dirty="0">
                          <a:effectLst/>
                          <a:latin typeface="Monaco" pitchFamily="2" charset="77"/>
                        </a:rPr>
                        <a:t>("barking...");</a:t>
                      </a:r>
                    </a:p>
                    <a:p>
                      <a:pPr algn="l" rtl="0" fontAlgn="base"/>
                      <a:r>
                        <a:rPr lang="en-US" sz="1400" b="0" i="0" dirty="0">
                          <a:effectLst/>
                          <a:latin typeface="Monaco" pitchFamily="2" charset="77"/>
                        </a:rPr>
                        <a:t>    }</a:t>
                      </a:r>
                    </a:p>
                    <a:p>
                      <a:pPr algn="l" rtl="0" fontAlgn="base"/>
                      <a:r>
                        <a:rPr lang="en-US" sz="1400" b="0" i="0" dirty="0">
                          <a:effectLst/>
                          <a:latin typeface="Monaco" pitchFamily="2" charset="77"/>
                        </a:rPr>
                        <a:t>}</a:t>
                      </a:r>
                    </a:p>
                    <a:p>
                      <a:pPr algn="l" rtl="0" fontAlgn="base"/>
                      <a:r>
                        <a:rPr lang="en-US" sz="1400" b="0" i="0" dirty="0">
                          <a:effectLst/>
                          <a:latin typeface="Monaco" pitchFamily="2" charset="77"/>
                        </a:rPr>
                        <a:t> </a:t>
                      </a:r>
                    </a:p>
                    <a:p>
                      <a:pPr algn="l" rtl="0" fontAlgn="base"/>
                      <a:r>
                        <a:rPr lang="en-US" sz="1400" b="0" i="0" dirty="0">
                          <a:effectLst/>
                          <a:latin typeface="Monaco" pitchFamily="2" charset="77"/>
                        </a:rPr>
                        <a:t>class Cat extends Animal {</a:t>
                      </a:r>
                    </a:p>
                    <a:p>
                      <a:pPr algn="l" rtl="0" fontAlgn="base"/>
                      <a:r>
                        <a:rPr lang="en-US" sz="1400" b="0" i="0" dirty="0">
                          <a:effectLst/>
                          <a:latin typeface="Monaco" pitchFamily="2" charset="77"/>
                        </a:rPr>
                        <a:t>    void meow() {</a:t>
                      </a:r>
                    </a:p>
                    <a:p>
                      <a:pPr algn="l" rtl="0" fontAlgn="base"/>
                      <a:r>
                        <a:rPr lang="en-US" sz="1400" b="0" i="0" dirty="0">
                          <a:effectLst/>
                          <a:latin typeface="Monaco" pitchFamily="2" charset="77"/>
                        </a:rPr>
                        <a:t>        </a:t>
                      </a:r>
                      <a:r>
                        <a:rPr lang="en-US" sz="1400" b="0" i="0" dirty="0" err="1">
                          <a:effectLst/>
                          <a:latin typeface="Monaco" pitchFamily="2" charset="77"/>
                        </a:rPr>
                        <a:t>System.out.println</a:t>
                      </a:r>
                      <a:r>
                        <a:rPr lang="en-US" sz="1400" b="0" i="0" dirty="0">
                          <a:effectLst/>
                          <a:latin typeface="Monaco" pitchFamily="2" charset="77"/>
                        </a:rPr>
                        <a:t>("meowing...");</a:t>
                      </a:r>
                    </a:p>
                    <a:p>
                      <a:pPr algn="l" rtl="0" fontAlgn="base"/>
                      <a:r>
                        <a:rPr lang="en-US" sz="1400" b="0" i="0" dirty="0">
                          <a:effectLst/>
                          <a:latin typeface="Monaco" pitchFamily="2" charset="77"/>
                        </a:rPr>
                        <a:t>    }</a:t>
                      </a:r>
                    </a:p>
                    <a:p>
                      <a:pPr algn="l" rtl="0" fontAlgn="base"/>
                      <a:r>
                        <a:rPr lang="en-US" sz="1400" b="0" i="0" dirty="0">
                          <a:effectLst/>
                          <a:latin typeface="Monaco" pitchFamily="2" charset="77"/>
                        </a:rPr>
                        <a:t>}</a:t>
                      </a:r>
                    </a:p>
                    <a:p>
                      <a:pPr algn="l" rtl="0" fontAlgn="base"/>
                      <a:r>
                        <a:rPr lang="en-US" sz="1400" b="0" i="0" dirty="0">
                          <a:effectLst/>
                          <a:latin typeface="Monaco" pitchFamily="2" charset="77"/>
                        </a:rPr>
                        <a:t> </a:t>
                      </a:r>
                    </a:p>
                    <a:p>
                      <a:pPr algn="l" rtl="0" fontAlgn="base"/>
                      <a:r>
                        <a:rPr lang="en-US" sz="1400" b="0" i="0" dirty="0">
                          <a:effectLst/>
                          <a:latin typeface="Monaco" pitchFamily="2" charset="77"/>
                        </a:rPr>
                        <a:t>public class TestInheritance3 {</a:t>
                      </a:r>
                    </a:p>
                    <a:p>
                      <a:pPr algn="l" rtl="0" fontAlgn="base"/>
                      <a:r>
                        <a:rPr lang="en-US" sz="1400" b="0" i="0" dirty="0">
                          <a:effectLst/>
                          <a:latin typeface="Monaco" pitchFamily="2" charset="77"/>
                        </a:rPr>
                        <a:t>    public static void main(String </a:t>
                      </a:r>
                      <a:r>
                        <a:rPr lang="en-US" sz="1400" b="0" i="0" dirty="0" err="1">
                          <a:effectLst/>
                          <a:latin typeface="Monaco" pitchFamily="2" charset="77"/>
                        </a:rPr>
                        <a:t>args</a:t>
                      </a:r>
                      <a:r>
                        <a:rPr lang="en-US" sz="1400" b="0" i="0" dirty="0">
                          <a:effectLst/>
                          <a:latin typeface="Monaco" pitchFamily="2" charset="77"/>
                        </a:rPr>
                        <a:t>[]) {</a:t>
                      </a:r>
                    </a:p>
                    <a:p>
                      <a:pPr algn="l" rtl="0" fontAlgn="base"/>
                      <a:r>
                        <a:rPr lang="en-US" sz="1400" b="0" i="0" dirty="0">
                          <a:effectLst/>
                          <a:latin typeface="Monaco" pitchFamily="2" charset="77"/>
                        </a:rPr>
                        <a:t>        Cat c = new Cat();</a:t>
                      </a:r>
                    </a:p>
                    <a:p>
                      <a:pPr algn="l" rtl="0" fontAlgn="base"/>
                      <a:r>
                        <a:rPr lang="en-US" sz="1400" b="0" i="0" dirty="0">
                          <a:effectLst/>
                          <a:latin typeface="Monaco" pitchFamily="2" charset="77"/>
                        </a:rPr>
                        <a:t>        </a:t>
                      </a:r>
                      <a:r>
                        <a:rPr lang="en-US" sz="1400" b="0" i="0" dirty="0" err="1">
                          <a:effectLst/>
                          <a:latin typeface="Monaco" pitchFamily="2" charset="77"/>
                        </a:rPr>
                        <a:t>c.meow</a:t>
                      </a:r>
                      <a:r>
                        <a:rPr lang="en-US" sz="1400" b="0" i="0" dirty="0">
                          <a:effectLst/>
                          <a:latin typeface="Monaco" pitchFamily="2" charset="77"/>
                        </a:rPr>
                        <a:t>();</a:t>
                      </a:r>
                    </a:p>
                    <a:p>
                      <a:pPr algn="l" rtl="0" fontAlgn="base"/>
                      <a:r>
                        <a:rPr lang="en-US" sz="1400" b="0" i="0" dirty="0">
                          <a:effectLst/>
                          <a:latin typeface="Monaco" pitchFamily="2" charset="77"/>
                        </a:rPr>
                        <a:t>        </a:t>
                      </a:r>
                      <a:r>
                        <a:rPr lang="en-US" sz="1400" b="0" i="0" dirty="0" err="1">
                          <a:effectLst/>
                          <a:latin typeface="Monaco" pitchFamily="2" charset="77"/>
                        </a:rPr>
                        <a:t>c.eat</a:t>
                      </a:r>
                      <a:r>
                        <a:rPr lang="en-US" sz="1400" b="0" i="0" dirty="0">
                          <a:effectLst/>
                          <a:latin typeface="Monaco" pitchFamily="2" charset="77"/>
                        </a:rPr>
                        <a:t>();</a:t>
                      </a:r>
                    </a:p>
                    <a:p>
                      <a:pPr algn="l" rtl="0" fontAlgn="base"/>
                      <a:r>
                        <a:rPr lang="en-US" sz="1400" b="0" i="0" dirty="0">
                          <a:effectLst/>
                          <a:latin typeface="Monaco" pitchFamily="2" charset="77"/>
                        </a:rPr>
                        <a:t>        // </a:t>
                      </a:r>
                      <a:r>
                        <a:rPr lang="en-US" sz="1400" b="0" i="0" dirty="0" err="1">
                          <a:effectLst/>
                          <a:latin typeface="Monaco" pitchFamily="2" charset="77"/>
                        </a:rPr>
                        <a:t>c.bark</a:t>
                      </a:r>
                      <a:r>
                        <a:rPr lang="en-US" sz="1400" b="0" i="0" dirty="0">
                          <a:effectLst/>
                          <a:latin typeface="Monaco" pitchFamily="2" charset="77"/>
                        </a:rPr>
                        <a:t>(); // compile error</a:t>
                      </a:r>
                    </a:p>
                    <a:p>
                      <a:pPr algn="l" rtl="0" fontAlgn="base"/>
                      <a:r>
                        <a:rPr lang="en-US" sz="1400" b="0" i="0" dirty="0">
                          <a:effectLst/>
                          <a:latin typeface="Monaco" pitchFamily="2" charset="77"/>
                        </a:rPr>
                        <a:t>    }</a:t>
                      </a:r>
                    </a:p>
                    <a:p>
                      <a:pPr algn="l" rtl="0" fontAlgn="base"/>
                      <a:r>
                        <a:rPr lang="en-US" sz="1400" b="0" i="0" dirty="0">
                          <a:effectLst/>
                          <a:latin typeface="Monaco" pitchFamily="2" charset="77"/>
                        </a:rPr>
                        <a:t>}</a:t>
                      </a:r>
                    </a:p>
                  </a:txBody>
                  <a:tcPr marL="0" marR="0" marT="0" marB="0" anchor="ctr">
                    <a:lnL>
                      <a:noFill/>
                    </a:lnL>
                    <a:lnR>
                      <a:noFill/>
                    </a:lnR>
                    <a:lnT>
                      <a:noFill/>
                    </a:lnT>
                    <a:lnB>
                      <a:noFill/>
                    </a:lnB>
                  </a:tcPr>
                </a:tc>
                <a:extLst>
                  <a:ext uri="{0D108BD9-81ED-4DB2-BD59-A6C34878D82A}">
                    <a16:rowId xmlns:a16="http://schemas.microsoft.com/office/drawing/2014/main" val="1078669705"/>
                  </a:ext>
                </a:extLst>
              </a:tr>
            </a:tbl>
          </a:graphicData>
        </a:graphic>
      </p:graphicFrame>
    </p:spTree>
    <p:extLst>
      <p:ext uri="{BB962C8B-B14F-4D97-AF65-F5344CB8AC3E}">
        <p14:creationId xmlns:p14="http://schemas.microsoft.com/office/powerpoint/2010/main" val="4259885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488CD-2EC7-364D-B3E6-216CE43A2549}"/>
              </a:ext>
            </a:extLst>
          </p:cNvPr>
          <p:cNvSpPr>
            <a:spLocks noGrp="1"/>
          </p:cNvSpPr>
          <p:nvPr>
            <p:ph type="title"/>
          </p:nvPr>
        </p:nvSpPr>
        <p:spPr/>
        <p:txBody>
          <a:bodyPr>
            <a:normAutofit fontScale="90000"/>
          </a:bodyPr>
          <a:lstStyle/>
          <a:p>
            <a:r>
              <a:rPr lang="vi-VN" dirty="0"/>
              <a:t>Tại sao đa kế thừa không được support trong java?</a:t>
            </a:r>
            <a:br>
              <a:rPr lang="vi-VN" dirty="0"/>
            </a:br>
            <a:endParaRPr lang="en-VN" dirty="0"/>
          </a:p>
        </p:txBody>
      </p:sp>
      <p:sp>
        <p:nvSpPr>
          <p:cNvPr id="3" name="Content Placeholder 2">
            <a:extLst>
              <a:ext uri="{FF2B5EF4-FFF2-40B4-BE49-F238E27FC236}">
                <a16:creationId xmlns:a16="http://schemas.microsoft.com/office/drawing/2014/main" id="{32D77771-F1AF-8B48-A3E5-C72BE7058186}"/>
              </a:ext>
            </a:extLst>
          </p:cNvPr>
          <p:cNvSpPr>
            <a:spLocks noGrp="1"/>
          </p:cNvSpPr>
          <p:nvPr>
            <p:ph idx="1"/>
          </p:nvPr>
        </p:nvSpPr>
        <p:spPr/>
        <p:txBody>
          <a:bodyPr/>
          <a:lstStyle/>
          <a:p>
            <a:r>
              <a:rPr lang="vi-VN" dirty="0"/>
              <a:t>Để giảm thiểu sự phức tạp và đơn giản hóa ngôn ngữ, đa kế thừa không được support trong java.</a:t>
            </a:r>
          </a:p>
          <a:p>
            <a:r>
              <a:rPr lang="vi-VN" dirty="0"/>
              <a:t>Hãy suy xét kịch bản sau: Có 3 lớp A, B, C. Trong đó lớp C kế thừa từ các lớp A và B. Nếu các lớp A và B có phương thức giống nhau và bạn gọi nó từ đối tượng của lớp con, như vậy khó có thể xác đinh được việc gọi phương thức của lớp A hay B.</a:t>
            </a:r>
          </a:p>
          <a:p>
            <a:r>
              <a:rPr lang="vi-VN" dirty="0"/>
              <a:t>Vì vậy lỗi khi biên dịch sẽ tốt hơn lỗi khi runtime, java sẽ print ra lỗi "compile time error" nếu bạn cố tình kế thừa 2 class.</a:t>
            </a:r>
          </a:p>
          <a:p>
            <a:pPr marL="0" indent="0">
              <a:buNone/>
            </a:pPr>
            <a:endParaRPr lang="en-VN" dirty="0"/>
          </a:p>
        </p:txBody>
      </p:sp>
    </p:spTree>
    <p:extLst>
      <p:ext uri="{BB962C8B-B14F-4D97-AF65-F5344CB8AC3E}">
        <p14:creationId xmlns:p14="http://schemas.microsoft.com/office/powerpoint/2010/main" val="3897286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C1A0-04A2-B640-A51C-99F1800F915D}"/>
              </a:ext>
            </a:extLst>
          </p:cNvPr>
          <p:cNvSpPr>
            <a:spLocks noGrp="1"/>
          </p:cNvSpPr>
          <p:nvPr>
            <p:ph type="title"/>
          </p:nvPr>
        </p:nvSpPr>
        <p:spPr/>
        <p:txBody>
          <a:bodyPr/>
          <a:lstStyle/>
          <a:p>
            <a:r>
              <a:rPr lang="en-VN" dirty="0"/>
              <a:t>Bài tập thực hành</a:t>
            </a:r>
          </a:p>
        </p:txBody>
      </p:sp>
      <p:sp>
        <p:nvSpPr>
          <p:cNvPr id="3" name="Content Placeholder 2">
            <a:extLst>
              <a:ext uri="{FF2B5EF4-FFF2-40B4-BE49-F238E27FC236}">
                <a16:creationId xmlns:a16="http://schemas.microsoft.com/office/drawing/2014/main" id="{B7B42701-E4F4-364B-8730-03F7A2E02942}"/>
              </a:ext>
            </a:extLst>
          </p:cNvPr>
          <p:cNvSpPr>
            <a:spLocks noGrp="1"/>
          </p:cNvSpPr>
          <p:nvPr>
            <p:ph idx="1"/>
          </p:nvPr>
        </p:nvSpPr>
        <p:spPr/>
        <p:txBody>
          <a:bodyPr/>
          <a:lstStyle/>
          <a:p>
            <a:endParaRPr lang="en-VN"/>
          </a:p>
        </p:txBody>
      </p:sp>
    </p:spTree>
    <p:extLst>
      <p:ext uri="{BB962C8B-B14F-4D97-AF65-F5344CB8AC3E}">
        <p14:creationId xmlns:p14="http://schemas.microsoft.com/office/powerpoint/2010/main" val="2206784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A698-1FA0-6A4B-AD44-71A33C9FCAE6}"/>
              </a:ext>
            </a:extLst>
          </p:cNvPr>
          <p:cNvSpPr>
            <a:spLocks noGrp="1"/>
          </p:cNvSpPr>
          <p:nvPr>
            <p:ph type="title"/>
          </p:nvPr>
        </p:nvSpPr>
        <p:spPr/>
        <p:txBody>
          <a:bodyPr/>
          <a:lstStyle/>
          <a:p>
            <a:r>
              <a:rPr lang="en-VN" dirty="0">
                <a:latin typeface="Arial" panose="020B0604020202020204" pitchFamily="34" charset="0"/>
                <a:cs typeface="Arial" panose="020B0604020202020204" pitchFamily="34" charset="0"/>
              </a:rPr>
              <a:t>Giới thiệu về kế thừa trong java</a:t>
            </a:r>
          </a:p>
        </p:txBody>
      </p:sp>
      <p:sp>
        <p:nvSpPr>
          <p:cNvPr id="3" name="Content Placeholder 2">
            <a:extLst>
              <a:ext uri="{FF2B5EF4-FFF2-40B4-BE49-F238E27FC236}">
                <a16:creationId xmlns:a16="http://schemas.microsoft.com/office/drawing/2014/main" id="{E77BF2A9-5C7B-084D-BAF3-38FE00C27EC6}"/>
              </a:ext>
            </a:extLst>
          </p:cNvPr>
          <p:cNvSpPr>
            <a:spLocks noGrp="1"/>
          </p:cNvSpPr>
          <p:nvPr>
            <p:ph idx="1"/>
          </p:nvPr>
        </p:nvSpPr>
        <p:spPr>
          <a:xfrm>
            <a:off x="1451579" y="2015732"/>
            <a:ext cx="9603275" cy="3816356"/>
          </a:xfrm>
        </p:spPr>
        <p:txBody>
          <a:bodyPr>
            <a:normAutofit/>
          </a:bodyPr>
          <a:lstStyle/>
          <a:p>
            <a:r>
              <a:rPr lang="vi-VN" b="1" dirty="0"/>
              <a:t>Kế thừa trong java</a:t>
            </a:r>
            <a:r>
              <a:rPr lang="vi-VN" dirty="0"/>
              <a:t> là sự liên quan giữa hai class với nhau, trong đó có class cha (superclass) và class con (subclass). Khi kế thừa class con được hưởng tất cả các phương thức và thuộc tính của class cha. Tuy nhiên, nó chỉ được truy cập các thành viên public và protected của class cha. Nó không được phép truy cập đến thành viên private của class cha.</a:t>
            </a:r>
          </a:p>
          <a:p>
            <a:r>
              <a:rPr lang="vi-VN" dirty="0"/>
              <a:t>Tư tưởng của kế thừa trong java là có thể tạo ra một class mới được xây dựng trên các lớp đang tồn tại. Khi kế thừa từ một lớp đang tồn tại bạn có sử dụng lại các phương thức và thuộc tính của lớp cha, đồng thời có thể khai báo thêm các phương thức và thuộc tính khác</a:t>
            </a:r>
          </a:p>
          <a:p>
            <a:pPr marL="0" indent="0">
              <a:buNone/>
            </a:pPr>
            <a:endParaRPr lang="en-VN" dirty="0"/>
          </a:p>
        </p:txBody>
      </p:sp>
    </p:spTree>
    <p:extLst>
      <p:ext uri="{BB962C8B-B14F-4D97-AF65-F5344CB8AC3E}">
        <p14:creationId xmlns:p14="http://schemas.microsoft.com/office/powerpoint/2010/main" val="612370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F0AFF-595D-A44C-B193-1E2440B9CC13}"/>
              </a:ext>
            </a:extLst>
          </p:cNvPr>
          <p:cNvSpPr>
            <a:spLocks noGrp="1"/>
          </p:cNvSpPr>
          <p:nvPr>
            <p:ph type="title"/>
          </p:nvPr>
        </p:nvSpPr>
        <p:spPr/>
        <p:txBody>
          <a:bodyPr/>
          <a:lstStyle/>
          <a:p>
            <a:r>
              <a:rPr lang="en-US" dirty="0" err="1"/>
              <a:t>Cú</a:t>
            </a:r>
            <a:r>
              <a:rPr lang="en-US" dirty="0"/>
              <a:t> </a:t>
            </a:r>
            <a:r>
              <a:rPr lang="en-US" dirty="0" err="1"/>
              <a:t>pháp</a:t>
            </a:r>
            <a:r>
              <a:rPr lang="en-US" dirty="0"/>
              <a:t> </a:t>
            </a:r>
            <a:r>
              <a:rPr lang="en-US" dirty="0" err="1"/>
              <a:t>của</a:t>
            </a:r>
            <a:r>
              <a:rPr lang="en-US" dirty="0"/>
              <a:t> </a:t>
            </a:r>
            <a:r>
              <a:rPr lang="en-US" dirty="0" err="1"/>
              <a:t>kế</a:t>
            </a:r>
            <a:r>
              <a:rPr lang="en-US" dirty="0"/>
              <a:t> </a:t>
            </a:r>
            <a:r>
              <a:rPr lang="en-US" dirty="0" err="1"/>
              <a:t>thừa</a:t>
            </a:r>
            <a:r>
              <a:rPr lang="en-US" dirty="0"/>
              <a:t> </a:t>
            </a:r>
            <a:r>
              <a:rPr lang="en-US" dirty="0" err="1"/>
              <a:t>trong</a:t>
            </a:r>
            <a:r>
              <a:rPr lang="en-US" dirty="0"/>
              <a:t> java</a:t>
            </a:r>
            <a:br>
              <a:rPr lang="en-US" dirty="0"/>
            </a:br>
            <a:endParaRPr lang="en-VN" dirty="0"/>
          </a:p>
        </p:txBody>
      </p:sp>
      <p:sp>
        <p:nvSpPr>
          <p:cNvPr id="3" name="Content Placeholder 2">
            <a:extLst>
              <a:ext uri="{FF2B5EF4-FFF2-40B4-BE49-F238E27FC236}">
                <a16:creationId xmlns:a16="http://schemas.microsoft.com/office/drawing/2014/main" id="{CE4EAA09-318D-984F-8B15-B527035A513A}"/>
              </a:ext>
            </a:extLst>
          </p:cNvPr>
          <p:cNvSpPr>
            <a:spLocks noGrp="1"/>
          </p:cNvSpPr>
          <p:nvPr>
            <p:ph idx="1"/>
          </p:nvPr>
        </p:nvSpPr>
        <p:spPr/>
        <p:txBody>
          <a:bodyPr/>
          <a:lstStyle/>
          <a:p>
            <a:r>
              <a:rPr lang="en-US" dirty="0" err="1"/>
              <a:t>Sử</a:t>
            </a:r>
            <a:r>
              <a:rPr lang="en-US" dirty="0"/>
              <a:t> </a:t>
            </a:r>
            <a:r>
              <a:rPr lang="en-US" dirty="0" err="1"/>
              <a:t>dụng</a:t>
            </a:r>
            <a:r>
              <a:rPr lang="en-US" dirty="0"/>
              <a:t> </a:t>
            </a:r>
            <a:r>
              <a:rPr lang="en-US" dirty="0" err="1"/>
              <a:t>từ</a:t>
            </a:r>
            <a:r>
              <a:rPr lang="en-US" dirty="0"/>
              <a:t> </a:t>
            </a:r>
            <a:r>
              <a:rPr lang="en-US" dirty="0" err="1"/>
              <a:t>khóa</a:t>
            </a:r>
            <a:r>
              <a:rPr lang="en-US" dirty="0"/>
              <a:t> </a:t>
            </a:r>
            <a:r>
              <a:rPr lang="en-US" i="1" dirty="0"/>
              <a:t>extends</a:t>
            </a:r>
            <a:r>
              <a:rPr lang="en-US" dirty="0"/>
              <a:t> </a:t>
            </a:r>
            <a:r>
              <a:rPr lang="en-US" dirty="0" err="1"/>
              <a:t>để</a:t>
            </a:r>
            <a:r>
              <a:rPr lang="en-US" dirty="0"/>
              <a:t> </a:t>
            </a:r>
            <a:r>
              <a:rPr lang="en-US" dirty="0" err="1"/>
              <a:t>kế</a:t>
            </a:r>
            <a:r>
              <a:rPr lang="en-US" dirty="0"/>
              <a:t> </a:t>
            </a:r>
            <a:r>
              <a:rPr lang="en-US" dirty="0" err="1"/>
              <a:t>thừa</a:t>
            </a:r>
            <a:r>
              <a:rPr lang="en-US" dirty="0"/>
              <a:t>.</a:t>
            </a:r>
          </a:p>
          <a:p>
            <a:endParaRPr lang="en-VN" dirty="0"/>
          </a:p>
        </p:txBody>
      </p:sp>
      <p:graphicFrame>
        <p:nvGraphicFramePr>
          <p:cNvPr id="4" name="Table 3">
            <a:extLst>
              <a:ext uri="{FF2B5EF4-FFF2-40B4-BE49-F238E27FC236}">
                <a16:creationId xmlns:a16="http://schemas.microsoft.com/office/drawing/2014/main" id="{2603D802-7BFD-264A-90BD-6BEC607C9C24}"/>
              </a:ext>
            </a:extLst>
          </p:cNvPr>
          <p:cNvGraphicFramePr>
            <a:graphicFrameLocks noGrp="1"/>
          </p:cNvGraphicFramePr>
          <p:nvPr/>
        </p:nvGraphicFramePr>
        <p:xfrm>
          <a:off x="2614612" y="3329464"/>
          <a:ext cx="7277100" cy="822960"/>
        </p:xfrm>
        <a:graphic>
          <a:graphicData uri="http://schemas.openxmlformats.org/drawingml/2006/table">
            <a:tbl>
              <a:tblPr/>
              <a:tblGrid>
                <a:gridCol w="348701">
                  <a:extLst>
                    <a:ext uri="{9D8B030D-6E8A-4147-A177-3AD203B41FA5}">
                      <a16:colId xmlns:a16="http://schemas.microsoft.com/office/drawing/2014/main" val="3772768339"/>
                    </a:ext>
                  </a:extLst>
                </a:gridCol>
                <a:gridCol w="6928399">
                  <a:extLst>
                    <a:ext uri="{9D8B030D-6E8A-4147-A177-3AD203B41FA5}">
                      <a16:colId xmlns:a16="http://schemas.microsoft.com/office/drawing/2014/main" val="1101344521"/>
                    </a:ext>
                  </a:extLst>
                </a:gridCol>
              </a:tblGrid>
              <a:tr h="0">
                <a:tc>
                  <a:txBody>
                    <a:bodyPr/>
                    <a:lstStyle/>
                    <a:p>
                      <a:pPr algn="r" rtl="0" fontAlgn="base"/>
                      <a:r>
                        <a:rPr lang="en-VN" b="0" i="0">
                          <a:solidFill>
                            <a:srgbClr val="AFAFAF"/>
                          </a:solidFill>
                          <a:effectLst/>
                          <a:latin typeface="Monaco" pitchFamily="2" charset="77"/>
                        </a:rPr>
                        <a:t>1</a:t>
                      </a:r>
                    </a:p>
                    <a:p>
                      <a:pPr algn="r" rtl="0" fontAlgn="base"/>
                      <a:r>
                        <a:rPr lang="en-VN" b="0" i="0">
                          <a:solidFill>
                            <a:srgbClr val="AFAFAF"/>
                          </a:solidFill>
                          <a:effectLst/>
                          <a:latin typeface="Monaco" pitchFamily="2" charset="77"/>
                        </a:rPr>
                        <a:t>2</a:t>
                      </a:r>
                    </a:p>
                    <a:p>
                      <a:pPr algn="r" rtl="0" fontAlgn="base"/>
                      <a:r>
                        <a:rPr lang="en-VN" b="0" i="0">
                          <a:solidFill>
                            <a:srgbClr val="AFAFAF"/>
                          </a:solidFill>
                          <a:effectLst/>
                          <a:latin typeface="Monaco" pitchFamily="2" charset="77"/>
                        </a:rPr>
                        <a:t>3</a:t>
                      </a:r>
                    </a:p>
                  </a:txBody>
                  <a:tcPr marL="0" marR="0" marT="0" marB="0" anchor="ctr">
                    <a:lnL>
                      <a:noFill/>
                    </a:lnL>
                    <a:lnR>
                      <a:noFill/>
                    </a:lnR>
                    <a:lnT>
                      <a:noFill/>
                    </a:lnT>
                    <a:lnB>
                      <a:noFill/>
                    </a:lnB>
                  </a:tcPr>
                </a:tc>
                <a:tc>
                  <a:txBody>
                    <a:bodyPr/>
                    <a:lstStyle/>
                    <a:p>
                      <a:pPr algn="l" rtl="0" fontAlgn="base"/>
                      <a:r>
                        <a:rPr lang="en-US" b="0" i="0" dirty="0">
                          <a:effectLst/>
                          <a:latin typeface="Monaco" pitchFamily="2" charset="77"/>
                        </a:rPr>
                        <a:t>class Subclass-name extends Superclass-name {  </a:t>
                      </a:r>
                    </a:p>
                    <a:p>
                      <a:pPr algn="l" rtl="0" fontAlgn="base"/>
                      <a:r>
                        <a:rPr lang="en-US" b="0" i="0" dirty="0">
                          <a:effectLst/>
                          <a:latin typeface="Monaco" pitchFamily="2" charset="77"/>
                        </a:rPr>
                        <a:t>   //methods and fields</a:t>
                      </a:r>
                    </a:p>
                    <a:p>
                      <a:pPr algn="l" rtl="0" fontAlgn="base"/>
                      <a:r>
                        <a:rPr lang="en-US" b="0" i="0" dirty="0">
                          <a:effectLst/>
                          <a:latin typeface="Monaco" pitchFamily="2" charset="77"/>
                        </a:rPr>
                        <a:t>}  </a:t>
                      </a:r>
                    </a:p>
                  </a:txBody>
                  <a:tcPr marL="0" marR="0" marT="0" marB="0" anchor="ctr">
                    <a:lnL>
                      <a:noFill/>
                    </a:lnL>
                    <a:lnR>
                      <a:noFill/>
                    </a:lnR>
                    <a:lnT>
                      <a:noFill/>
                    </a:lnT>
                    <a:lnB>
                      <a:noFill/>
                    </a:lnB>
                  </a:tcPr>
                </a:tc>
                <a:extLst>
                  <a:ext uri="{0D108BD9-81ED-4DB2-BD59-A6C34878D82A}">
                    <a16:rowId xmlns:a16="http://schemas.microsoft.com/office/drawing/2014/main" val="1721842644"/>
                  </a:ext>
                </a:extLst>
              </a:tr>
            </a:tbl>
          </a:graphicData>
        </a:graphic>
      </p:graphicFrame>
    </p:spTree>
    <p:extLst>
      <p:ext uri="{BB962C8B-B14F-4D97-AF65-F5344CB8AC3E}">
        <p14:creationId xmlns:p14="http://schemas.microsoft.com/office/powerpoint/2010/main" val="3091584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E1D6F-5B7E-5B42-8B17-81BA8D2FDE98}"/>
              </a:ext>
            </a:extLst>
          </p:cNvPr>
          <p:cNvSpPr>
            <a:spLocks noGrp="1"/>
          </p:cNvSpPr>
          <p:nvPr>
            <p:ph type="title"/>
          </p:nvPr>
        </p:nvSpPr>
        <p:spPr/>
        <p:txBody>
          <a:bodyPr/>
          <a:lstStyle/>
          <a:p>
            <a:r>
              <a:rPr lang="en-US" b="1" dirty="0" err="1"/>
              <a:t>Kế</a:t>
            </a:r>
            <a:r>
              <a:rPr lang="en-US" b="1" dirty="0"/>
              <a:t> </a:t>
            </a:r>
            <a:r>
              <a:rPr lang="en-US" b="1" dirty="0" err="1"/>
              <a:t>thừa</a:t>
            </a:r>
            <a:r>
              <a:rPr lang="en-US" b="1" dirty="0"/>
              <a:t> </a:t>
            </a:r>
            <a:r>
              <a:rPr lang="en-US" b="1" dirty="0" err="1"/>
              <a:t>trong</a:t>
            </a:r>
            <a:r>
              <a:rPr lang="en-US" b="1" dirty="0"/>
              <a:t> JAVA</a:t>
            </a:r>
            <a:endParaRPr lang="en-VN" dirty="0"/>
          </a:p>
        </p:txBody>
      </p:sp>
      <p:sp>
        <p:nvSpPr>
          <p:cNvPr id="3" name="Content Placeholder 2">
            <a:extLst>
              <a:ext uri="{FF2B5EF4-FFF2-40B4-BE49-F238E27FC236}">
                <a16:creationId xmlns:a16="http://schemas.microsoft.com/office/drawing/2014/main" id="{DCDD4329-3DB5-DD4A-8836-DB05BFBEB54B}"/>
              </a:ext>
            </a:extLst>
          </p:cNvPr>
          <p:cNvSpPr>
            <a:spLocks noGrp="1"/>
          </p:cNvSpPr>
          <p:nvPr>
            <p:ph idx="1"/>
          </p:nvPr>
        </p:nvSpPr>
        <p:spPr/>
        <p:txBody>
          <a:bodyPr/>
          <a:lstStyle/>
          <a:p>
            <a:r>
              <a:rPr lang="en-US" b="1" dirty="0" err="1"/>
              <a:t>Trong</a:t>
            </a:r>
            <a:r>
              <a:rPr lang="en-US" b="1" dirty="0"/>
              <a:t> </a:t>
            </a:r>
            <a:r>
              <a:rPr lang="en-US" b="1" dirty="0" err="1"/>
              <a:t>đó</a:t>
            </a:r>
            <a:r>
              <a:rPr lang="en-US" dirty="0"/>
              <a:t>: </a:t>
            </a:r>
            <a:r>
              <a:rPr lang="en-US" dirty="0">
                <a:latin typeface="Monaco" pitchFamily="2" charset="77"/>
              </a:rPr>
              <a:t>Subclass-name</a:t>
            </a:r>
            <a:r>
              <a:rPr lang="en-US" dirty="0"/>
              <a:t> </a:t>
            </a:r>
            <a:r>
              <a:rPr lang="en-US" dirty="0" err="1"/>
              <a:t>là</a:t>
            </a:r>
            <a:r>
              <a:rPr lang="en-US" dirty="0"/>
              <a:t> class </a:t>
            </a:r>
            <a:r>
              <a:rPr lang="en-US" dirty="0" err="1"/>
              <a:t>mà</a:t>
            </a:r>
            <a:r>
              <a:rPr lang="en-US" dirty="0"/>
              <a:t> </a:t>
            </a:r>
            <a:r>
              <a:rPr lang="en-US" dirty="0" err="1"/>
              <a:t>các</a:t>
            </a:r>
            <a:r>
              <a:rPr lang="en-US" dirty="0"/>
              <a:t> </a:t>
            </a:r>
            <a:r>
              <a:rPr lang="en-US" dirty="0" err="1"/>
              <a:t>bạn</a:t>
            </a:r>
            <a:r>
              <a:rPr lang="en-US" dirty="0"/>
              <a:t> </a:t>
            </a:r>
            <a:r>
              <a:rPr lang="en-US" dirty="0" err="1"/>
              <a:t>đang</a:t>
            </a:r>
            <a:r>
              <a:rPr lang="en-US" dirty="0"/>
              <a:t> </a:t>
            </a:r>
            <a:r>
              <a:rPr lang="en-US" dirty="0" err="1"/>
              <a:t>muốn</a:t>
            </a:r>
            <a:r>
              <a:rPr lang="en-US" dirty="0"/>
              <a:t> </a:t>
            </a:r>
            <a:r>
              <a:rPr lang="en-US" dirty="0" err="1"/>
              <a:t>khởi</a:t>
            </a:r>
            <a:r>
              <a:rPr lang="en-US" dirty="0"/>
              <a:t> </a:t>
            </a:r>
            <a:r>
              <a:rPr lang="en-US" dirty="0" err="1"/>
              <a:t>tạo</a:t>
            </a:r>
            <a:r>
              <a:rPr lang="en-US" dirty="0"/>
              <a:t>, </a:t>
            </a:r>
            <a:r>
              <a:rPr lang="en-US" dirty="0">
                <a:latin typeface="Monaco" pitchFamily="2" charset="77"/>
              </a:rPr>
              <a:t>Superclass-name</a:t>
            </a:r>
            <a:r>
              <a:rPr lang="en-US" dirty="0"/>
              <a:t> </a:t>
            </a:r>
            <a:r>
              <a:rPr lang="en-US" dirty="0" err="1"/>
              <a:t>là</a:t>
            </a:r>
            <a:r>
              <a:rPr lang="en-US" dirty="0"/>
              <a:t> class cha </a:t>
            </a:r>
            <a:r>
              <a:rPr lang="en-US" dirty="0" err="1"/>
              <a:t>mà</a:t>
            </a:r>
            <a:r>
              <a:rPr lang="en-US" dirty="0"/>
              <a:t> </a:t>
            </a:r>
            <a:r>
              <a:rPr lang="en-US" dirty="0">
                <a:latin typeface="Monaco" pitchFamily="2" charset="77"/>
              </a:rPr>
              <a:t>Subclass-name</a:t>
            </a:r>
            <a:r>
              <a:rPr lang="en-US" dirty="0"/>
              <a:t> </a:t>
            </a:r>
            <a:r>
              <a:rPr lang="en-US" dirty="0" err="1"/>
              <a:t>đang</a:t>
            </a:r>
            <a:r>
              <a:rPr lang="en-US" dirty="0"/>
              <a:t> </a:t>
            </a:r>
            <a:r>
              <a:rPr lang="en-US" dirty="0" err="1"/>
              <a:t>muốn</a:t>
            </a:r>
            <a:r>
              <a:rPr lang="en-US" dirty="0"/>
              <a:t> </a:t>
            </a:r>
            <a:r>
              <a:rPr lang="en-US" dirty="0" err="1"/>
              <a:t>kế</a:t>
            </a:r>
            <a:r>
              <a:rPr lang="en-US" dirty="0"/>
              <a:t> </a:t>
            </a:r>
            <a:r>
              <a:rPr lang="en-US" dirty="0" err="1"/>
              <a:t>thừa</a:t>
            </a:r>
            <a:r>
              <a:rPr lang="en-US" dirty="0"/>
              <a:t> </a:t>
            </a:r>
            <a:r>
              <a:rPr lang="en-US" dirty="0" err="1"/>
              <a:t>nó</a:t>
            </a:r>
            <a:r>
              <a:rPr lang="en-US" dirty="0"/>
              <a:t>.</a:t>
            </a:r>
          </a:p>
          <a:p>
            <a:r>
              <a:rPr lang="vi-VN" b="1" dirty="0"/>
              <a:t> </a:t>
            </a:r>
            <a:r>
              <a:rPr lang="vi-VN" dirty="0"/>
              <a:t>Giả sử tôi có 2 lớp Người lớn và Trẻ con (nhỏ hơn 1 tuổi) có các properties vào methods như sau:</a:t>
            </a:r>
          </a:p>
          <a:p>
            <a:pPr marL="0" indent="0">
              <a:buNone/>
            </a:pPr>
            <a:endParaRPr lang="en-US" dirty="0"/>
          </a:p>
          <a:p>
            <a:endParaRPr lang="en-US" dirty="0"/>
          </a:p>
        </p:txBody>
      </p:sp>
      <p:pic>
        <p:nvPicPr>
          <p:cNvPr id="5" name="Picture 4">
            <a:extLst>
              <a:ext uri="{FF2B5EF4-FFF2-40B4-BE49-F238E27FC236}">
                <a16:creationId xmlns:a16="http://schemas.microsoft.com/office/drawing/2014/main" id="{F205EF60-5666-CB4F-BC26-504F70EF0409}"/>
              </a:ext>
            </a:extLst>
          </p:cNvPr>
          <p:cNvPicPr>
            <a:picLocks noChangeAspect="1"/>
          </p:cNvPicPr>
          <p:nvPr/>
        </p:nvPicPr>
        <p:blipFill>
          <a:blip r:embed="rId2"/>
          <a:stretch>
            <a:fillRect/>
          </a:stretch>
        </p:blipFill>
        <p:spPr>
          <a:xfrm>
            <a:off x="1829707" y="3741038"/>
            <a:ext cx="8910713" cy="3116962"/>
          </a:xfrm>
          <a:prstGeom prst="rect">
            <a:avLst/>
          </a:prstGeom>
        </p:spPr>
      </p:pic>
    </p:spTree>
    <p:extLst>
      <p:ext uri="{BB962C8B-B14F-4D97-AF65-F5344CB8AC3E}">
        <p14:creationId xmlns:p14="http://schemas.microsoft.com/office/powerpoint/2010/main" val="356004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AE0F-90FC-684B-9C4B-8F03271ECE14}"/>
              </a:ext>
            </a:extLst>
          </p:cNvPr>
          <p:cNvSpPr>
            <a:spLocks noGrp="1"/>
          </p:cNvSpPr>
          <p:nvPr>
            <p:ph type="title"/>
          </p:nvPr>
        </p:nvSpPr>
        <p:spPr/>
        <p:txBody>
          <a:bodyPr/>
          <a:lstStyle/>
          <a:p>
            <a:r>
              <a:rPr lang="en-US" b="1" dirty="0" err="1"/>
              <a:t>Kế</a:t>
            </a:r>
            <a:r>
              <a:rPr lang="en-US" b="1" dirty="0"/>
              <a:t> </a:t>
            </a:r>
            <a:r>
              <a:rPr lang="en-US" b="1" dirty="0" err="1"/>
              <a:t>thừa</a:t>
            </a:r>
            <a:r>
              <a:rPr lang="en-US" b="1" dirty="0"/>
              <a:t> </a:t>
            </a:r>
            <a:r>
              <a:rPr lang="en-US" b="1" dirty="0" err="1"/>
              <a:t>trong</a:t>
            </a:r>
            <a:r>
              <a:rPr lang="en-US" b="1" dirty="0"/>
              <a:t> JAVA</a:t>
            </a:r>
            <a:endParaRPr lang="en-VN" dirty="0"/>
          </a:p>
        </p:txBody>
      </p:sp>
      <p:sp>
        <p:nvSpPr>
          <p:cNvPr id="3" name="Content Placeholder 2">
            <a:extLst>
              <a:ext uri="{FF2B5EF4-FFF2-40B4-BE49-F238E27FC236}">
                <a16:creationId xmlns:a16="http://schemas.microsoft.com/office/drawing/2014/main" id="{D1F303FF-9F9D-2D47-B7D8-46427CD0A542}"/>
              </a:ext>
            </a:extLst>
          </p:cNvPr>
          <p:cNvSpPr>
            <a:spLocks noGrp="1"/>
          </p:cNvSpPr>
          <p:nvPr>
            <p:ph idx="1"/>
          </p:nvPr>
        </p:nvSpPr>
        <p:spPr/>
        <p:txBody>
          <a:bodyPr/>
          <a:lstStyle/>
          <a:p>
            <a:r>
              <a:rPr lang="vi-VN" dirty="0"/>
              <a:t>-Như ở trong hình thì các bạn cũng đã thấy giữa 2 lớp </a:t>
            </a:r>
            <a:r>
              <a:rPr lang="vi-VN" b="1" dirty="0"/>
              <a:t>người lớn</a:t>
            </a:r>
            <a:r>
              <a:rPr lang="vi-VN" dirty="0"/>
              <a:t> và </a:t>
            </a:r>
            <a:r>
              <a:rPr lang="vi-VN" b="1" dirty="0"/>
              <a:t>trẻ con</a:t>
            </a:r>
            <a:r>
              <a:rPr lang="vi-VN" dirty="0"/>
              <a:t> có các thuộc tính và phương thức khác nhau, và điều đó ứng dụng vào trong lập trình thì chẳng nhẽ chúng ta phải viết cả 2 lớp mà trong nó lại chỉ khác nhau có một chút. Nhưng đối với lập trình hướng đối tượng chúng ta hoàn toàn có thể xây dựng ra một lớp chung cho các lớp con kế thừa nó (điều này trong phương pháp lập trình truyền thống không có) và cụ thể ở đây là lớp con người.</a:t>
            </a:r>
            <a:endParaRPr lang="en-VN" dirty="0"/>
          </a:p>
        </p:txBody>
      </p:sp>
    </p:spTree>
    <p:extLst>
      <p:ext uri="{BB962C8B-B14F-4D97-AF65-F5344CB8AC3E}">
        <p14:creationId xmlns:p14="http://schemas.microsoft.com/office/powerpoint/2010/main" val="391098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E88A0-A67E-1641-8DD3-28A28E432BB1}"/>
              </a:ext>
            </a:extLst>
          </p:cNvPr>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về</a:t>
            </a:r>
            <a:r>
              <a:rPr lang="en-US" dirty="0"/>
              <a:t> </a:t>
            </a:r>
            <a:r>
              <a:rPr lang="en-US" dirty="0" err="1"/>
              <a:t>kế</a:t>
            </a:r>
            <a:r>
              <a:rPr lang="en-US" dirty="0"/>
              <a:t> </a:t>
            </a:r>
            <a:r>
              <a:rPr lang="en-US" dirty="0" err="1"/>
              <a:t>thừa</a:t>
            </a:r>
            <a:r>
              <a:rPr lang="en-US" dirty="0"/>
              <a:t> </a:t>
            </a:r>
            <a:r>
              <a:rPr lang="en-US" dirty="0" err="1"/>
              <a:t>trong</a:t>
            </a:r>
            <a:r>
              <a:rPr lang="en-US" dirty="0"/>
              <a:t> java</a:t>
            </a:r>
            <a:br>
              <a:rPr lang="en-US" dirty="0"/>
            </a:br>
            <a:endParaRPr lang="en-VN" dirty="0"/>
          </a:p>
        </p:txBody>
      </p:sp>
      <p:graphicFrame>
        <p:nvGraphicFramePr>
          <p:cNvPr id="4" name="Content Placeholder 3">
            <a:extLst>
              <a:ext uri="{FF2B5EF4-FFF2-40B4-BE49-F238E27FC236}">
                <a16:creationId xmlns:a16="http://schemas.microsoft.com/office/drawing/2014/main" id="{5E81401D-FA13-C848-8FFB-D893F83961E6}"/>
              </a:ext>
            </a:extLst>
          </p:cNvPr>
          <p:cNvGraphicFramePr>
            <a:graphicFrameLocks noGrp="1"/>
          </p:cNvGraphicFramePr>
          <p:nvPr>
            <p:ph idx="1"/>
          </p:nvPr>
        </p:nvGraphicFramePr>
        <p:xfrm>
          <a:off x="3561656" y="2016125"/>
          <a:ext cx="5383013" cy="3449638"/>
        </p:xfrm>
        <a:graphic>
          <a:graphicData uri="http://schemas.openxmlformats.org/drawingml/2006/table">
            <a:tbl>
              <a:tblPr/>
              <a:tblGrid>
                <a:gridCol w="325539">
                  <a:extLst>
                    <a:ext uri="{9D8B030D-6E8A-4147-A177-3AD203B41FA5}">
                      <a16:colId xmlns:a16="http://schemas.microsoft.com/office/drawing/2014/main" val="1517457633"/>
                    </a:ext>
                  </a:extLst>
                </a:gridCol>
                <a:gridCol w="5057474">
                  <a:extLst>
                    <a:ext uri="{9D8B030D-6E8A-4147-A177-3AD203B41FA5}">
                      <a16:colId xmlns:a16="http://schemas.microsoft.com/office/drawing/2014/main" val="2631202795"/>
                    </a:ext>
                  </a:extLst>
                </a:gridCol>
              </a:tblGrid>
              <a:tr h="3449638">
                <a:tc>
                  <a:txBody>
                    <a:bodyPr/>
                    <a:lstStyle/>
                    <a:p>
                      <a:pPr algn="r" rtl="0" fontAlgn="base"/>
                      <a:r>
                        <a:rPr lang="en-VN" sz="1300" b="0" i="0">
                          <a:solidFill>
                            <a:srgbClr val="AFAFAF"/>
                          </a:solidFill>
                          <a:effectLst/>
                          <a:latin typeface="Monaco" pitchFamily="2" charset="77"/>
                        </a:rPr>
                        <a:t>1</a:t>
                      </a:r>
                    </a:p>
                    <a:p>
                      <a:pPr algn="r" rtl="0" fontAlgn="base"/>
                      <a:r>
                        <a:rPr lang="en-VN" sz="1300" b="0" i="0">
                          <a:solidFill>
                            <a:srgbClr val="AFAFAF"/>
                          </a:solidFill>
                          <a:effectLst/>
                          <a:latin typeface="Monaco" pitchFamily="2" charset="77"/>
                        </a:rPr>
                        <a:t>2</a:t>
                      </a:r>
                    </a:p>
                    <a:p>
                      <a:pPr algn="r" rtl="0" fontAlgn="base"/>
                      <a:r>
                        <a:rPr lang="en-VN" sz="1300" b="0" i="0">
                          <a:solidFill>
                            <a:srgbClr val="AFAFAF"/>
                          </a:solidFill>
                          <a:effectLst/>
                          <a:latin typeface="Monaco" pitchFamily="2" charset="77"/>
                        </a:rPr>
                        <a:t>3</a:t>
                      </a:r>
                    </a:p>
                    <a:p>
                      <a:pPr algn="r" rtl="0" fontAlgn="base"/>
                      <a:r>
                        <a:rPr lang="en-VN" sz="1300" b="0" i="0">
                          <a:solidFill>
                            <a:srgbClr val="AFAFAF"/>
                          </a:solidFill>
                          <a:effectLst/>
                          <a:latin typeface="Monaco" pitchFamily="2" charset="77"/>
                        </a:rPr>
                        <a:t>4</a:t>
                      </a:r>
                    </a:p>
                    <a:p>
                      <a:pPr algn="r" rtl="0" fontAlgn="base"/>
                      <a:r>
                        <a:rPr lang="en-VN" sz="1300" b="0" i="0">
                          <a:solidFill>
                            <a:srgbClr val="AFAFAF"/>
                          </a:solidFill>
                          <a:effectLst/>
                          <a:latin typeface="Monaco" pitchFamily="2" charset="77"/>
                        </a:rPr>
                        <a:t>5</a:t>
                      </a:r>
                    </a:p>
                    <a:p>
                      <a:pPr algn="r" rtl="0" fontAlgn="base"/>
                      <a:r>
                        <a:rPr lang="en-VN" sz="1300" b="0" i="0">
                          <a:solidFill>
                            <a:srgbClr val="AFAFAF"/>
                          </a:solidFill>
                          <a:effectLst/>
                          <a:latin typeface="Monaco" pitchFamily="2" charset="77"/>
                        </a:rPr>
                        <a:t>6</a:t>
                      </a:r>
                    </a:p>
                    <a:p>
                      <a:pPr algn="r" rtl="0" fontAlgn="base"/>
                      <a:r>
                        <a:rPr lang="en-VN" sz="1300" b="0" i="0">
                          <a:solidFill>
                            <a:srgbClr val="AFAFAF"/>
                          </a:solidFill>
                          <a:effectLst/>
                          <a:latin typeface="Monaco" pitchFamily="2" charset="77"/>
                        </a:rPr>
                        <a:t>7</a:t>
                      </a:r>
                    </a:p>
                    <a:p>
                      <a:pPr algn="r" rtl="0" fontAlgn="base"/>
                      <a:r>
                        <a:rPr lang="en-VN" sz="1300" b="0" i="0">
                          <a:solidFill>
                            <a:srgbClr val="AFAFAF"/>
                          </a:solidFill>
                          <a:effectLst/>
                          <a:latin typeface="Monaco" pitchFamily="2" charset="77"/>
                        </a:rPr>
                        <a:t>8</a:t>
                      </a:r>
                    </a:p>
                    <a:p>
                      <a:pPr algn="r" rtl="0" fontAlgn="base"/>
                      <a:r>
                        <a:rPr lang="en-VN" sz="1300" b="0" i="0">
                          <a:solidFill>
                            <a:srgbClr val="AFAFAF"/>
                          </a:solidFill>
                          <a:effectLst/>
                          <a:latin typeface="Monaco" pitchFamily="2" charset="77"/>
                        </a:rPr>
                        <a:t>9</a:t>
                      </a:r>
                    </a:p>
                    <a:p>
                      <a:pPr algn="r" rtl="0" fontAlgn="base"/>
                      <a:r>
                        <a:rPr lang="en-VN" sz="1300" b="0" i="0">
                          <a:solidFill>
                            <a:srgbClr val="AFAFAF"/>
                          </a:solidFill>
                          <a:effectLst/>
                          <a:latin typeface="Monaco" pitchFamily="2" charset="77"/>
                        </a:rPr>
                        <a:t>10</a:t>
                      </a:r>
                    </a:p>
                    <a:p>
                      <a:pPr algn="r" rtl="0" fontAlgn="base"/>
                      <a:r>
                        <a:rPr lang="en-VN" sz="1300" b="0" i="0">
                          <a:solidFill>
                            <a:srgbClr val="AFAFAF"/>
                          </a:solidFill>
                          <a:effectLst/>
                          <a:latin typeface="Monaco" pitchFamily="2" charset="77"/>
                        </a:rPr>
                        <a:t>11</a:t>
                      </a:r>
                    </a:p>
                    <a:p>
                      <a:pPr algn="r" rtl="0" fontAlgn="base"/>
                      <a:r>
                        <a:rPr lang="en-VN" sz="1300" b="0" i="0">
                          <a:solidFill>
                            <a:srgbClr val="AFAFAF"/>
                          </a:solidFill>
                          <a:effectLst/>
                          <a:latin typeface="Monaco" pitchFamily="2" charset="77"/>
                        </a:rPr>
                        <a:t>12</a:t>
                      </a:r>
                    </a:p>
                    <a:p>
                      <a:pPr algn="r" rtl="0" fontAlgn="base"/>
                      <a:r>
                        <a:rPr lang="en-VN" sz="1300" b="0" i="0">
                          <a:solidFill>
                            <a:srgbClr val="AFAFAF"/>
                          </a:solidFill>
                          <a:effectLst/>
                          <a:latin typeface="Monaco" pitchFamily="2" charset="77"/>
                        </a:rPr>
                        <a:t>13</a:t>
                      </a:r>
                    </a:p>
                    <a:p>
                      <a:pPr algn="r" rtl="0" fontAlgn="base"/>
                      <a:r>
                        <a:rPr lang="en-VN" sz="1300" b="0" i="0">
                          <a:solidFill>
                            <a:srgbClr val="AFAFAF"/>
                          </a:solidFill>
                          <a:effectLst/>
                          <a:latin typeface="Monaco" pitchFamily="2" charset="77"/>
                        </a:rPr>
                        <a:t>14</a:t>
                      </a:r>
                    </a:p>
                    <a:p>
                      <a:pPr algn="r" rtl="0" fontAlgn="base"/>
                      <a:r>
                        <a:rPr lang="en-VN" sz="1300" b="0" i="0">
                          <a:solidFill>
                            <a:srgbClr val="AFAFAF"/>
                          </a:solidFill>
                          <a:effectLst/>
                          <a:latin typeface="Monaco" pitchFamily="2" charset="77"/>
                        </a:rPr>
                        <a:t>15</a:t>
                      </a:r>
                    </a:p>
                  </a:txBody>
                  <a:tcPr marL="0" marR="0" marT="0" marB="0" anchor="ctr">
                    <a:lnL>
                      <a:noFill/>
                    </a:lnL>
                    <a:lnR>
                      <a:noFill/>
                    </a:lnR>
                    <a:lnT>
                      <a:noFill/>
                    </a:lnT>
                    <a:lnB>
                      <a:noFill/>
                    </a:lnB>
                  </a:tcPr>
                </a:tc>
                <a:tc>
                  <a:txBody>
                    <a:bodyPr/>
                    <a:lstStyle/>
                    <a:p>
                      <a:pPr algn="l" rtl="0" fontAlgn="base"/>
                      <a:r>
                        <a:rPr lang="en-US" sz="1300" b="0" i="0" dirty="0">
                          <a:effectLst/>
                          <a:latin typeface="Monaco" pitchFamily="2" charset="77"/>
                        </a:rPr>
                        <a:t>class Employee {</a:t>
                      </a:r>
                    </a:p>
                    <a:p>
                      <a:pPr algn="l" rtl="0" fontAlgn="base"/>
                      <a:r>
                        <a:rPr lang="en-US" sz="1300" b="0" i="0" dirty="0">
                          <a:effectLst/>
                          <a:latin typeface="Monaco" pitchFamily="2" charset="77"/>
                        </a:rPr>
                        <a:t>    float salary = 1000;</a:t>
                      </a:r>
                    </a:p>
                    <a:p>
                      <a:pPr algn="l" rtl="0" fontAlgn="base"/>
                      <a:r>
                        <a:rPr lang="en-US" sz="1300" b="0" i="0" dirty="0">
                          <a:effectLst/>
                          <a:latin typeface="Monaco" pitchFamily="2" charset="77"/>
                        </a:rPr>
                        <a:t>}</a:t>
                      </a:r>
                    </a:p>
                    <a:p>
                      <a:pPr algn="l" rtl="0" fontAlgn="base"/>
                      <a:r>
                        <a:rPr lang="en-US" sz="1300" b="0" i="0" dirty="0">
                          <a:effectLst/>
                          <a:latin typeface="Monaco" pitchFamily="2" charset="77"/>
                        </a:rPr>
                        <a:t> </a:t>
                      </a:r>
                    </a:p>
                    <a:p>
                      <a:pPr algn="l" rtl="0" fontAlgn="base"/>
                      <a:r>
                        <a:rPr lang="en-US" sz="1300" b="0" i="0" dirty="0">
                          <a:effectLst/>
                          <a:latin typeface="Monaco" pitchFamily="2" charset="77"/>
                        </a:rPr>
                        <a:t>class Programmer extends Employee {</a:t>
                      </a:r>
                    </a:p>
                    <a:p>
                      <a:pPr algn="l" rtl="0" fontAlgn="base"/>
                      <a:r>
                        <a:rPr lang="en-US" sz="1300" b="0" i="0" dirty="0">
                          <a:effectLst/>
                          <a:latin typeface="Monaco" pitchFamily="2" charset="77"/>
                        </a:rPr>
                        <a:t>    int bonus = 150;</a:t>
                      </a:r>
                    </a:p>
                    <a:p>
                      <a:pPr algn="l" rtl="0" fontAlgn="base"/>
                      <a:r>
                        <a:rPr lang="en-US" sz="1300" b="0" i="0" dirty="0">
                          <a:effectLst/>
                          <a:latin typeface="Monaco" pitchFamily="2" charset="77"/>
                        </a:rPr>
                        <a:t>}</a:t>
                      </a:r>
                    </a:p>
                    <a:p>
                      <a:pPr algn="l" rtl="0" fontAlgn="base"/>
                      <a:r>
                        <a:rPr lang="en-US" sz="1300" b="0" i="0" dirty="0">
                          <a:effectLst/>
                          <a:latin typeface="Monaco" pitchFamily="2" charset="77"/>
                        </a:rPr>
                        <a:t> </a:t>
                      </a:r>
                    </a:p>
                    <a:p>
                      <a:pPr algn="l" rtl="0" fontAlgn="base"/>
                      <a:r>
                        <a:rPr lang="en-US" sz="1300" b="0" i="0" dirty="0">
                          <a:effectLst/>
                          <a:latin typeface="Monaco" pitchFamily="2" charset="77"/>
                        </a:rPr>
                        <a:t>public class InheritanceSample1 {</a:t>
                      </a:r>
                    </a:p>
                    <a:p>
                      <a:pPr algn="l" rtl="0" fontAlgn="base"/>
                      <a:r>
                        <a:rPr lang="en-US" sz="1300" b="0" i="0" dirty="0">
                          <a:effectLst/>
                          <a:latin typeface="Monaco" pitchFamily="2" charset="77"/>
                        </a:rPr>
                        <a:t>    public static void main(String </a:t>
                      </a:r>
                      <a:r>
                        <a:rPr lang="en-US" sz="1300" b="0" i="0" dirty="0" err="1">
                          <a:effectLst/>
                          <a:latin typeface="Monaco" pitchFamily="2" charset="77"/>
                        </a:rPr>
                        <a:t>args</a:t>
                      </a:r>
                      <a:r>
                        <a:rPr lang="en-US" sz="1300" b="0" i="0" dirty="0">
                          <a:effectLst/>
                          <a:latin typeface="Monaco" pitchFamily="2" charset="77"/>
                        </a:rPr>
                        <a:t>[]) {</a:t>
                      </a:r>
                    </a:p>
                    <a:p>
                      <a:pPr algn="l" rtl="0" fontAlgn="base"/>
                      <a:r>
                        <a:rPr lang="en-US" sz="1300" b="0" i="0" dirty="0">
                          <a:effectLst/>
                          <a:latin typeface="Monaco" pitchFamily="2" charset="77"/>
                        </a:rPr>
                        <a:t>        Programmer p = new Programmer();</a:t>
                      </a:r>
                    </a:p>
                    <a:p>
                      <a:pPr algn="l" rtl="0" fontAlgn="base"/>
                      <a:r>
                        <a:rPr lang="en-US" sz="1300" b="0" i="0" dirty="0">
                          <a:effectLst/>
                          <a:latin typeface="Monaco" pitchFamily="2" charset="77"/>
                        </a:rPr>
                        <a:t>        </a:t>
                      </a:r>
                      <a:r>
                        <a:rPr lang="en-US" sz="1300" b="0" i="0" dirty="0" err="1">
                          <a:effectLst/>
                          <a:latin typeface="Monaco" pitchFamily="2" charset="77"/>
                        </a:rPr>
                        <a:t>System.out.println</a:t>
                      </a:r>
                      <a:r>
                        <a:rPr lang="en-US" sz="1300" b="0" i="0" dirty="0">
                          <a:effectLst/>
                          <a:latin typeface="Monaco" pitchFamily="2" charset="77"/>
                        </a:rPr>
                        <a:t>("Programmer salary is: " + </a:t>
                      </a:r>
                      <a:r>
                        <a:rPr lang="en-US" sz="1300" b="0" i="0" dirty="0" err="1">
                          <a:effectLst/>
                          <a:latin typeface="Monaco" pitchFamily="2" charset="77"/>
                        </a:rPr>
                        <a:t>p.salary</a:t>
                      </a:r>
                      <a:r>
                        <a:rPr lang="en-US" sz="1300" b="0" i="0" dirty="0">
                          <a:effectLst/>
                          <a:latin typeface="Monaco" pitchFamily="2" charset="77"/>
                        </a:rPr>
                        <a:t>);</a:t>
                      </a:r>
                    </a:p>
                    <a:p>
                      <a:pPr algn="l" rtl="0" fontAlgn="base"/>
                      <a:r>
                        <a:rPr lang="en-US" sz="1300" b="0" i="0" dirty="0">
                          <a:effectLst/>
                          <a:latin typeface="Monaco" pitchFamily="2" charset="77"/>
                        </a:rPr>
                        <a:t>        </a:t>
                      </a:r>
                      <a:r>
                        <a:rPr lang="en-US" sz="1300" b="0" i="0" dirty="0" err="1">
                          <a:effectLst/>
                          <a:latin typeface="Monaco" pitchFamily="2" charset="77"/>
                        </a:rPr>
                        <a:t>System.out.println</a:t>
                      </a:r>
                      <a:r>
                        <a:rPr lang="en-US" sz="1300" b="0" i="0" dirty="0">
                          <a:effectLst/>
                          <a:latin typeface="Monaco" pitchFamily="2" charset="77"/>
                        </a:rPr>
                        <a:t>("Bonus of Programmer is: " + </a:t>
                      </a:r>
                      <a:r>
                        <a:rPr lang="en-US" sz="1300" b="0" i="0" dirty="0" err="1">
                          <a:effectLst/>
                          <a:latin typeface="Monaco" pitchFamily="2" charset="77"/>
                        </a:rPr>
                        <a:t>p.bonus</a:t>
                      </a:r>
                      <a:r>
                        <a:rPr lang="en-US" sz="1300" b="0" i="0" dirty="0">
                          <a:effectLst/>
                          <a:latin typeface="Monaco" pitchFamily="2" charset="77"/>
                        </a:rPr>
                        <a:t>);</a:t>
                      </a:r>
                    </a:p>
                    <a:p>
                      <a:pPr algn="l" rtl="0" fontAlgn="base"/>
                      <a:r>
                        <a:rPr lang="en-US" sz="1300" b="0" i="0" dirty="0">
                          <a:effectLst/>
                          <a:latin typeface="Monaco" pitchFamily="2" charset="77"/>
                        </a:rPr>
                        <a:t>    }</a:t>
                      </a:r>
                    </a:p>
                    <a:p>
                      <a:pPr algn="l" rtl="0" fontAlgn="base"/>
                      <a:r>
                        <a:rPr lang="en-US" sz="1300" b="0" i="0" dirty="0">
                          <a:effectLst/>
                          <a:latin typeface="Monaco" pitchFamily="2" charset="77"/>
                        </a:rPr>
                        <a:t>}</a:t>
                      </a:r>
                    </a:p>
                  </a:txBody>
                  <a:tcPr marL="0" marR="0" marT="0" marB="0" anchor="ctr">
                    <a:lnL>
                      <a:noFill/>
                    </a:lnL>
                    <a:lnR>
                      <a:noFill/>
                    </a:lnR>
                    <a:lnT>
                      <a:noFill/>
                    </a:lnT>
                    <a:lnB>
                      <a:noFill/>
                    </a:lnB>
                  </a:tcPr>
                </a:tc>
                <a:extLst>
                  <a:ext uri="{0D108BD9-81ED-4DB2-BD59-A6C34878D82A}">
                    <a16:rowId xmlns:a16="http://schemas.microsoft.com/office/drawing/2014/main" val="1772717316"/>
                  </a:ext>
                </a:extLst>
              </a:tr>
            </a:tbl>
          </a:graphicData>
        </a:graphic>
      </p:graphicFrame>
    </p:spTree>
    <p:extLst>
      <p:ext uri="{BB962C8B-B14F-4D97-AF65-F5344CB8AC3E}">
        <p14:creationId xmlns:p14="http://schemas.microsoft.com/office/powerpoint/2010/main" val="3368076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40B8B-2B50-9B4E-B39B-BE0ECE74A6E5}"/>
              </a:ext>
            </a:extLst>
          </p:cNvPr>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về</a:t>
            </a:r>
            <a:r>
              <a:rPr lang="en-US" dirty="0"/>
              <a:t> </a:t>
            </a:r>
            <a:r>
              <a:rPr lang="en-US" dirty="0" err="1"/>
              <a:t>kế</a:t>
            </a:r>
            <a:r>
              <a:rPr lang="en-US" dirty="0"/>
              <a:t> </a:t>
            </a:r>
            <a:r>
              <a:rPr lang="en-US" dirty="0" err="1"/>
              <a:t>thừa</a:t>
            </a:r>
            <a:r>
              <a:rPr lang="en-US" dirty="0"/>
              <a:t> </a:t>
            </a:r>
            <a:r>
              <a:rPr lang="en-US" dirty="0" err="1"/>
              <a:t>trong</a:t>
            </a:r>
            <a:r>
              <a:rPr lang="en-US" dirty="0"/>
              <a:t> java</a:t>
            </a:r>
            <a:br>
              <a:rPr lang="en-US" dirty="0"/>
            </a:br>
            <a:endParaRPr lang="en-VN" dirty="0"/>
          </a:p>
        </p:txBody>
      </p:sp>
      <p:sp>
        <p:nvSpPr>
          <p:cNvPr id="3" name="Content Placeholder 2">
            <a:extLst>
              <a:ext uri="{FF2B5EF4-FFF2-40B4-BE49-F238E27FC236}">
                <a16:creationId xmlns:a16="http://schemas.microsoft.com/office/drawing/2014/main" id="{3DC5F436-9F12-C64B-90ED-1BDE5B45892B}"/>
              </a:ext>
            </a:extLst>
          </p:cNvPr>
          <p:cNvSpPr>
            <a:spLocks noGrp="1"/>
          </p:cNvSpPr>
          <p:nvPr>
            <p:ph idx="1"/>
          </p:nvPr>
        </p:nvSpPr>
        <p:spPr/>
        <p:txBody>
          <a:bodyPr/>
          <a:lstStyle/>
          <a:p>
            <a:r>
              <a:rPr lang="en-US" dirty="0" err="1"/>
              <a:t>Kết</a:t>
            </a:r>
            <a:r>
              <a:rPr lang="en-US" dirty="0"/>
              <a:t> </a:t>
            </a:r>
            <a:r>
              <a:rPr lang="en-US" dirty="0" err="1"/>
              <a:t>quả</a:t>
            </a:r>
            <a:r>
              <a:rPr lang="en-US" dirty="0"/>
              <a:t>:</a:t>
            </a:r>
          </a:p>
          <a:p>
            <a:r>
              <a:rPr lang="en-US" dirty="0"/>
              <a:t>Programmer salary is: 1000.0 Bonus of Programmer is: 150 </a:t>
            </a:r>
          </a:p>
          <a:p>
            <a:r>
              <a:rPr lang="vi-VN" dirty="0"/>
              <a:t>Trong ví dụ trên class Programmer là con của class Employee, nên nó được phép truy cập đến trường </a:t>
            </a:r>
            <a:r>
              <a:rPr lang="vi-VN" i="1" dirty="0"/>
              <a:t>salary</a:t>
            </a:r>
            <a:r>
              <a:rPr lang="vi-VN" dirty="0"/>
              <a:t> của class cha.</a:t>
            </a:r>
          </a:p>
          <a:p>
            <a:br>
              <a:rPr lang="vi-VN" dirty="0"/>
            </a:br>
            <a:br>
              <a:rPr lang="en-US" dirty="0"/>
            </a:br>
            <a:endParaRPr lang="en-VN" dirty="0"/>
          </a:p>
        </p:txBody>
      </p:sp>
    </p:spTree>
    <p:extLst>
      <p:ext uri="{BB962C8B-B14F-4D97-AF65-F5344CB8AC3E}">
        <p14:creationId xmlns:p14="http://schemas.microsoft.com/office/powerpoint/2010/main" val="2184199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8B5E-5250-0349-A945-75D1CF60286C}"/>
              </a:ext>
            </a:extLst>
          </p:cNvPr>
          <p:cNvSpPr>
            <a:spLocks noGrp="1"/>
          </p:cNvSpPr>
          <p:nvPr>
            <p:ph type="title"/>
          </p:nvPr>
        </p:nvSpPr>
        <p:spPr/>
        <p:txBody>
          <a:bodyPr/>
          <a:lstStyle/>
          <a:p>
            <a:r>
              <a:rPr lang="en-US" dirty="0" err="1"/>
              <a:t>Các</a:t>
            </a:r>
            <a:r>
              <a:rPr lang="en-US" dirty="0"/>
              <a:t> </a:t>
            </a:r>
            <a:r>
              <a:rPr lang="en-US" dirty="0" err="1"/>
              <a:t>kiểu</a:t>
            </a:r>
            <a:r>
              <a:rPr lang="en-US" dirty="0"/>
              <a:t> </a:t>
            </a:r>
            <a:r>
              <a:rPr lang="en-US" dirty="0" err="1"/>
              <a:t>kế</a:t>
            </a:r>
            <a:r>
              <a:rPr lang="en-US" dirty="0"/>
              <a:t> </a:t>
            </a:r>
            <a:r>
              <a:rPr lang="en-US" dirty="0" err="1"/>
              <a:t>thừa</a:t>
            </a:r>
            <a:r>
              <a:rPr lang="en-US" dirty="0"/>
              <a:t> </a:t>
            </a:r>
            <a:r>
              <a:rPr lang="en-US" dirty="0" err="1"/>
              <a:t>trong</a:t>
            </a:r>
            <a:r>
              <a:rPr lang="en-US" dirty="0"/>
              <a:t> java</a:t>
            </a:r>
            <a:br>
              <a:rPr lang="en-US" dirty="0"/>
            </a:br>
            <a:endParaRPr lang="en-VN" dirty="0"/>
          </a:p>
        </p:txBody>
      </p:sp>
      <p:sp>
        <p:nvSpPr>
          <p:cNvPr id="3" name="Content Placeholder 2">
            <a:extLst>
              <a:ext uri="{FF2B5EF4-FFF2-40B4-BE49-F238E27FC236}">
                <a16:creationId xmlns:a16="http://schemas.microsoft.com/office/drawing/2014/main" id="{3A434809-09CD-244C-B8CF-74129C5B0CCD}"/>
              </a:ext>
            </a:extLst>
          </p:cNvPr>
          <p:cNvSpPr>
            <a:spLocks noGrp="1"/>
          </p:cNvSpPr>
          <p:nvPr>
            <p:ph idx="1"/>
          </p:nvPr>
        </p:nvSpPr>
        <p:spPr/>
        <p:txBody>
          <a:bodyPr/>
          <a:lstStyle/>
          <a:p>
            <a:r>
              <a:rPr lang="vi-VN" dirty="0"/>
              <a:t>Có 3 kiểu kế thừa trong java đó là đơn kế thừa, kế thừa nhiều cấp, kế thừa thứ bậc.</a:t>
            </a:r>
          </a:p>
          <a:p>
            <a:r>
              <a:rPr lang="vi-VN" dirty="0"/>
              <a:t>Khi một class được kế thừa từ nhiều class đươc gọi là đa kế thừa. Trong java, đa kế thừa chỉ được support thông qua interface</a:t>
            </a:r>
          </a:p>
          <a:p>
            <a:endParaRPr lang="en-VN" dirty="0"/>
          </a:p>
        </p:txBody>
      </p:sp>
    </p:spTree>
    <p:extLst>
      <p:ext uri="{BB962C8B-B14F-4D97-AF65-F5344CB8AC3E}">
        <p14:creationId xmlns:p14="http://schemas.microsoft.com/office/powerpoint/2010/main" val="51355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7B06A-7625-E343-A3D3-59D194357F28}"/>
              </a:ext>
            </a:extLst>
          </p:cNvPr>
          <p:cNvSpPr>
            <a:spLocks noGrp="1"/>
          </p:cNvSpPr>
          <p:nvPr>
            <p:ph type="title"/>
          </p:nvPr>
        </p:nvSpPr>
        <p:spPr/>
        <p:txBody>
          <a:bodyPr/>
          <a:lstStyle/>
          <a:p>
            <a:r>
              <a:rPr lang="vi-VN" dirty="0"/>
              <a:t>Ví dụ về đơn kế thừa</a:t>
            </a:r>
            <a:br>
              <a:rPr lang="vi-VN" dirty="0"/>
            </a:br>
            <a:endParaRPr lang="en-VN" dirty="0"/>
          </a:p>
        </p:txBody>
      </p:sp>
      <p:graphicFrame>
        <p:nvGraphicFramePr>
          <p:cNvPr id="4" name="Content Placeholder 3">
            <a:extLst>
              <a:ext uri="{FF2B5EF4-FFF2-40B4-BE49-F238E27FC236}">
                <a16:creationId xmlns:a16="http://schemas.microsoft.com/office/drawing/2014/main" id="{5068854C-C889-0147-AB56-3392FC8ECBAA}"/>
              </a:ext>
            </a:extLst>
          </p:cNvPr>
          <p:cNvGraphicFramePr>
            <a:graphicFrameLocks noGrp="1"/>
          </p:cNvGraphicFramePr>
          <p:nvPr>
            <p:ph idx="1"/>
            <p:extLst>
              <p:ext uri="{D42A27DB-BD31-4B8C-83A1-F6EECF244321}">
                <p14:modId xmlns:p14="http://schemas.microsoft.com/office/powerpoint/2010/main" val="1979203023"/>
              </p:ext>
            </p:extLst>
          </p:nvPr>
        </p:nvGraphicFramePr>
        <p:xfrm>
          <a:off x="1862254" y="2003584"/>
          <a:ext cx="8798312" cy="4341460"/>
        </p:xfrm>
        <a:graphic>
          <a:graphicData uri="http://schemas.openxmlformats.org/drawingml/2006/table">
            <a:tbl>
              <a:tblPr/>
              <a:tblGrid>
                <a:gridCol w="532080">
                  <a:extLst>
                    <a:ext uri="{9D8B030D-6E8A-4147-A177-3AD203B41FA5}">
                      <a16:colId xmlns:a16="http://schemas.microsoft.com/office/drawing/2014/main" val="1320970487"/>
                    </a:ext>
                  </a:extLst>
                </a:gridCol>
                <a:gridCol w="8266232">
                  <a:extLst>
                    <a:ext uri="{9D8B030D-6E8A-4147-A177-3AD203B41FA5}">
                      <a16:colId xmlns:a16="http://schemas.microsoft.com/office/drawing/2014/main" val="4012534706"/>
                    </a:ext>
                  </a:extLst>
                </a:gridCol>
              </a:tblGrid>
              <a:tr h="4341460">
                <a:tc>
                  <a:txBody>
                    <a:bodyPr/>
                    <a:lstStyle/>
                    <a:p>
                      <a:pPr algn="r" rtl="0" fontAlgn="base"/>
                      <a:r>
                        <a:rPr lang="en-VN" sz="1200" b="0" i="0">
                          <a:solidFill>
                            <a:srgbClr val="AFAFAF"/>
                          </a:solidFill>
                          <a:effectLst/>
                          <a:latin typeface="Monaco" pitchFamily="2" charset="77"/>
                        </a:rPr>
                        <a:t>1</a:t>
                      </a:r>
                    </a:p>
                    <a:p>
                      <a:pPr algn="r" rtl="0" fontAlgn="base"/>
                      <a:r>
                        <a:rPr lang="en-VN" sz="1200" b="0" i="0">
                          <a:solidFill>
                            <a:srgbClr val="AFAFAF"/>
                          </a:solidFill>
                          <a:effectLst/>
                          <a:latin typeface="Monaco" pitchFamily="2" charset="77"/>
                        </a:rPr>
                        <a:t>2</a:t>
                      </a:r>
                    </a:p>
                    <a:p>
                      <a:pPr algn="r" rtl="0" fontAlgn="base"/>
                      <a:r>
                        <a:rPr lang="en-VN" sz="1200" b="0" i="0">
                          <a:solidFill>
                            <a:srgbClr val="AFAFAF"/>
                          </a:solidFill>
                          <a:effectLst/>
                          <a:latin typeface="Monaco" pitchFamily="2" charset="77"/>
                        </a:rPr>
                        <a:t>3</a:t>
                      </a:r>
                    </a:p>
                    <a:p>
                      <a:pPr algn="r" rtl="0" fontAlgn="base"/>
                      <a:r>
                        <a:rPr lang="en-VN" sz="1200" b="0" i="0">
                          <a:solidFill>
                            <a:srgbClr val="AFAFAF"/>
                          </a:solidFill>
                          <a:effectLst/>
                          <a:latin typeface="Monaco" pitchFamily="2" charset="77"/>
                        </a:rPr>
                        <a:t>4</a:t>
                      </a:r>
                    </a:p>
                    <a:p>
                      <a:pPr algn="r" rtl="0" fontAlgn="base"/>
                      <a:r>
                        <a:rPr lang="en-VN" sz="1200" b="0" i="0">
                          <a:solidFill>
                            <a:srgbClr val="AFAFAF"/>
                          </a:solidFill>
                          <a:effectLst/>
                          <a:latin typeface="Monaco" pitchFamily="2" charset="77"/>
                        </a:rPr>
                        <a:t>5</a:t>
                      </a:r>
                    </a:p>
                    <a:p>
                      <a:pPr algn="r" rtl="0" fontAlgn="base"/>
                      <a:r>
                        <a:rPr lang="en-VN" sz="1200" b="0" i="0">
                          <a:solidFill>
                            <a:srgbClr val="AFAFAF"/>
                          </a:solidFill>
                          <a:effectLst/>
                          <a:latin typeface="Monaco" pitchFamily="2" charset="77"/>
                        </a:rPr>
                        <a:t>6</a:t>
                      </a:r>
                    </a:p>
                    <a:p>
                      <a:pPr algn="r" rtl="0" fontAlgn="base"/>
                      <a:r>
                        <a:rPr lang="en-VN" sz="1200" b="0" i="0">
                          <a:solidFill>
                            <a:srgbClr val="AFAFAF"/>
                          </a:solidFill>
                          <a:effectLst/>
                          <a:latin typeface="Monaco" pitchFamily="2" charset="77"/>
                        </a:rPr>
                        <a:t>7</a:t>
                      </a:r>
                    </a:p>
                    <a:p>
                      <a:pPr algn="r" rtl="0" fontAlgn="base"/>
                      <a:r>
                        <a:rPr lang="en-VN" sz="1200" b="0" i="0">
                          <a:solidFill>
                            <a:srgbClr val="AFAFAF"/>
                          </a:solidFill>
                          <a:effectLst/>
                          <a:latin typeface="Monaco" pitchFamily="2" charset="77"/>
                        </a:rPr>
                        <a:t>8</a:t>
                      </a:r>
                    </a:p>
                    <a:p>
                      <a:pPr algn="r" rtl="0" fontAlgn="base"/>
                      <a:r>
                        <a:rPr lang="en-VN" sz="1200" b="0" i="0">
                          <a:solidFill>
                            <a:srgbClr val="AFAFAF"/>
                          </a:solidFill>
                          <a:effectLst/>
                          <a:latin typeface="Monaco" pitchFamily="2" charset="77"/>
                        </a:rPr>
                        <a:t>9</a:t>
                      </a:r>
                    </a:p>
                    <a:p>
                      <a:pPr algn="r" rtl="0" fontAlgn="base"/>
                      <a:r>
                        <a:rPr lang="en-VN" sz="1200" b="0" i="0">
                          <a:solidFill>
                            <a:srgbClr val="AFAFAF"/>
                          </a:solidFill>
                          <a:effectLst/>
                          <a:latin typeface="Monaco" pitchFamily="2" charset="77"/>
                        </a:rPr>
                        <a:t>10</a:t>
                      </a:r>
                    </a:p>
                    <a:p>
                      <a:pPr algn="r" rtl="0" fontAlgn="base"/>
                      <a:r>
                        <a:rPr lang="en-VN" sz="1200" b="0" i="0">
                          <a:solidFill>
                            <a:srgbClr val="AFAFAF"/>
                          </a:solidFill>
                          <a:effectLst/>
                          <a:latin typeface="Monaco" pitchFamily="2" charset="77"/>
                        </a:rPr>
                        <a:t>11</a:t>
                      </a:r>
                    </a:p>
                    <a:p>
                      <a:pPr algn="r" rtl="0" fontAlgn="base"/>
                      <a:r>
                        <a:rPr lang="en-VN" sz="1200" b="0" i="0">
                          <a:solidFill>
                            <a:srgbClr val="AFAFAF"/>
                          </a:solidFill>
                          <a:effectLst/>
                          <a:latin typeface="Monaco" pitchFamily="2" charset="77"/>
                        </a:rPr>
                        <a:t>12</a:t>
                      </a:r>
                    </a:p>
                    <a:p>
                      <a:pPr algn="r" rtl="0" fontAlgn="base"/>
                      <a:r>
                        <a:rPr lang="en-VN" sz="1200" b="0" i="0">
                          <a:solidFill>
                            <a:srgbClr val="AFAFAF"/>
                          </a:solidFill>
                          <a:effectLst/>
                          <a:latin typeface="Monaco" pitchFamily="2" charset="77"/>
                        </a:rPr>
                        <a:t>13</a:t>
                      </a:r>
                    </a:p>
                    <a:p>
                      <a:pPr algn="r" rtl="0" fontAlgn="base"/>
                      <a:r>
                        <a:rPr lang="en-VN" sz="1200" b="0" i="0">
                          <a:solidFill>
                            <a:srgbClr val="AFAFAF"/>
                          </a:solidFill>
                          <a:effectLst/>
                          <a:latin typeface="Monaco" pitchFamily="2" charset="77"/>
                        </a:rPr>
                        <a:t>14</a:t>
                      </a:r>
                    </a:p>
                    <a:p>
                      <a:pPr algn="r" rtl="0" fontAlgn="base"/>
                      <a:r>
                        <a:rPr lang="en-VN" sz="1200" b="0" i="0">
                          <a:solidFill>
                            <a:srgbClr val="AFAFAF"/>
                          </a:solidFill>
                          <a:effectLst/>
                          <a:latin typeface="Monaco" pitchFamily="2" charset="77"/>
                        </a:rPr>
                        <a:t>15</a:t>
                      </a:r>
                    </a:p>
                    <a:p>
                      <a:pPr algn="r" rtl="0" fontAlgn="base"/>
                      <a:r>
                        <a:rPr lang="en-VN" sz="1200" b="0" i="0">
                          <a:solidFill>
                            <a:srgbClr val="AFAFAF"/>
                          </a:solidFill>
                          <a:effectLst/>
                          <a:latin typeface="Monaco" pitchFamily="2" charset="77"/>
                        </a:rPr>
                        <a:t>16</a:t>
                      </a:r>
                    </a:p>
                    <a:p>
                      <a:pPr algn="r" rtl="0" fontAlgn="base"/>
                      <a:r>
                        <a:rPr lang="en-VN" sz="1200" b="0" i="0">
                          <a:solidFill>
                            <a:srgbClr val="AFAFAF"/>
                          </a:solidFill>
                          <a:effectLst/>
                          <a:latin typeface="Monaco" pitchFamily="2" charset="77"/>
                        </a:rPr>
                        <a:t>17</a:t>
                      </a:r>
                    </a:p>
                    <a:p>
                      <a:pPr algn="r" rtl="0" fontAlgn="base"/>
                      <a:r>
                        <a:rPr lang="en-VN" sz="1200" b="0" i="0">
                          <a:solidFill>
                            <a:srgbClr val="AFAFAF"/>
                          </a:solidFill>
                          <a:effectLst/>
                          <a:latin typeface="Monaco" pitchFamily="2" charset="77"/>
                        </a:rPr>
                        <a:t>18</a:t>
                      </a:r>
                    </a:p>
                    <a:p>
                      <a:pPr algn="r" rtl="0" fontAlgn="base"/>
                      <a:r>
                        <a:rPr lang="en-VN" sz="1200" b="0" i="0">
                          <a:solidFill>
                            <a:srgbClr val="AFAFAF"/>
                          </a:solidFill>
                          <a:effectLst/>
                          <a:latin typeface="Monaco" pitchFamily="2" charset="77"/>
                        </a:rPr>
                        <a:t>19</a:t>
                      </a:r>
                    </a:p>
                  </a:txBody>
                  <a:tcPr marL="0" marR="0" marT="0" marB="0" anchor="ctr">
                    <a:lnL>
                      <a:noFill/>
                    </a:lnL>
                    <a:lnR>
                      <a:noFill/>
                    </a:lnR>
                    <a:lnT>
                      <a:noFill/>
                    </a:lnT>
                    <a:lnB>
                      <a:noFill/>
                    </a:lnB>
                  </a:tcPr>
                </a:tc>
                <a:tc>
                  <a:txBody>
                    <a:bodyPr/>
                    <a:lstStyle/>
                    <a:p>
                      <a:pPr algn="l" rtl="0" fontAlgn="base"/>
                      <a:r>
                        <a:rPr lang="en-US" sz="1200" b="0" i="0" dirty="0">
                          <a:effectLst/>
                          <a:latin typeface="Monaco" pitchFamily="2" charset="77"/>
                        </a:rPr>
                        <a:t>class Animal {</a:t>
                      </a:r>
                    </a:p>
                    <a:p>
                      <a:pPr algn="l" rtl="0" fontAlgn="base"/>
                      <a:r>
                        <a:rPr lang="en-US" sz="1200" b="0" i="0" dirty="0">
                          <a:effectLst/>
                          <a:latin typeface="Monaco" pitchFamily="2" charset="77"/>
                        </a:rPr>
                        <a:t>    void eat() {</a:t>
                      </a:r>
                    </a:p>
                    <a:p>
                      <a:pPr algn="l" rtl="0" fontAlgn="base"/>
                      <a:r>
                        <a:rPr lang="en-US" sz="1200" b="0" i="0" dirty="0">
                          <a:effectLst/>
                          <a:latin typeface="Monaco" pitchFamily="2" charset="77"/>
                        </a:rPr>
                        <a:t>        </a:t>
                      </a:r>
                      <a:r>
                        <a:rPr lang="en-US" sz="1200" b="0" i="0" dirty="0" err="1">
                          <a:effectLst/>
                          <a:latin typeface="Monaco" pitchFamily="2" charset="77"/>
                        </a:rPr>
                        <a:t>System.out.println</a:t>
                      </a:r>
                      <a:r>
                        <a:rPr lang="en-US" sz="1200" b="0" i="0" dirty="0">
                          <a:effectLst/>
                          <a:latin typeface="Monaco" pitchFamily="2" charset="77"/>
                        </a:rPr>
                        <a:t>("eating...");</a:t>
                      </a:r>
                    </a:p>
                    <a:p>
                      <a:pPr algn="l" rtl="0" fontAlgn="base"/>
                      <a:r>
                        <a:rPr lang="en-US" sz="1200" b="0" i="0" dirty="0">
                          <a:effectLst/>
                          <a:latin typeface="Monaco" pitchFamily="2" charset="77"/>
                        </a:rPr>
                        <a:t>    }</a:t>
                      </a:r>
                    </a:p>
                    <a:p>
                      <a:pPr algn="l" rtl="0" fontAlgn="base"/>
                      <a:r>
                        <a:rPr lang="en-US" sz="1200" b="0" i="0" dirty="0">
                          <a:effectLst/>
                          <a:latin typeface="Monaco" pitchFamily="2" charset="77"/>
                        </a:rPr>
                        <a:t>}</a:t>
                      </a:r>
                    </a:p>
                    <a:p>
                      <a:pPr algn="l" rtl="0" fontAlgn="base"/>
                      <a:r>
                        <a:rPr lang="en-US" sz="1200" b="0" i="0" dirty="0">
                          <a:effectLst/>
                          <a:latin typeface="Monaco" pitchFamily="2" charset="77"/>
                        </a:rPr>
                        <a:t> </a:t>
                      </a:r>
                    </a:p>
                    <a:p>
                      <a:pPr algn="l" rtl="0" fontAlgn="base"/>
                      <a:r>
                        <a:rPr lang="en-US" sz="1200" b="0" i="0" dirty="0">
                          <a:effectLst/>
                          <a:latin typeface="Monaco" pitchFamily="2" charset="77"/>
                        </a:rPr>
                        <a:t>class Dog extends Animal {</a:t>
                      </a:r>
                    </a:p>
                    <a:p>
                      <a:pPr algn="l" rtl="0" fontAlgn="base"/>
                      <a:r>
                        <a:rPr lang="en-US" sz="1200" b="0" i="0" dirty="0">
                          <a:effectLst/>
                          <a:latin typeface="Monaco" pitchFamily="2" charset="77"/>
                        </a:rPr>
                        <a:t>    void bark() {</a:t>
                      </a:r>
                    </a:p>
                    <a:p>
                      <a:pPr algn="l" rtl="0" fontAlgn="base"/>
                      <a:r>
                        <a:rPr lang="en-US" sz="1200" b="0" i="0" dirty="0">
                          <a:effectLst/>
                          <a:latin typeface="Monaco" pitchFamily="2" charset="77"/>
                        </a:rPr>
                        <a:t>        </a:t>
                      </a:r>
                      <a:r>
                        <a:rPr lang="en-US" sz="1200" b="0" i="0" dirty="0" err="1">
                          <a:effectLst/>
                          <a:latin typeface="Monaco" pitchFamily="2" charset="77"/>
                        </a:rPr>
                        <a:t>System.out.println</a:t>
                      </a:r>
                      <a:r>
                        <a:rPr lang="en-US" sz="1200" b="0" i="0" dirty="0">
                          <a:effectLst/>
                          <a:latin typeface="Monaco" pitchFamily="2" charset="77"/>
                        </a:rPr>
                        <a:t>("barking...");</a:t>
                      </a:r>
                    </a:p>
                    <a:p>
                      <a:pPr algn="l" rtl="0" fontAlgn="base"/>
                      <a:r>
                        <a:rPr lang="en-US" sz="1200" b="0" i="0" dirty="0">
                          <a:effectLst/>
                          <a:latin typeface="Monaco" pitchFamily="2" charset="77"/>
                        </a:rPr>
                        <a:t>    }</a:t>
                      </a:r>
                    </a:p>
                    <a:p>
                      <a:pPr algn="l" rtl="0" fontAlgn="base"/>
                      <a:r>
                        <a:rPr lang="en-US" sz="1200" b="0" i="0" dirty="0">
                          <a:effectLst/>
                          <a:latin typeface="Monaco" pitchFamily="2" charset="77"/>
                        </a:rPr>
                        <a:t>}</a:t>
                      </a:r>
                    </a:p>
                    <a:p>
                      <a:pPr algn="l" rtl="0" fontAlgn="base"/>
                      <a:r>
                        <a:rPr lang="en-US" sz="1200" b="0" i="0" dirty="0">
                          <a:effectLst/>
                          <a:latin typeface="Monaco" pitchFamily="2" charset="77"/>
                        </a:rPr>
                        <a:t> </a:t>
                      </a:r>
                    </a:p>
                    <a:p>
                      <a:pPr algn="l" rtl="0" fontAlgn="base"/>
                      <a:r>
                        <a:rPr lang="en-US" sz="1200" b="0" i="0" dirty="0">
                          <a:effectLst/>
                          <a:latin typeface="Monaco" pitchFamily="2" charset="77"/>
                        </a:rPr>
                        <a:t>public class TestInheritance1 {</a:t>
                      </a:r>
                    </a:p>
                    <a:p>
                      <a:pPr algn="l" rtl="0" fontAlgn="base"/>
                      <a:r>
                        <a:rPr lang="en-US" sz="1200" b="0" i="0" dirty="0">
                          <a:effectLst/>
                          <a:latin typeface="Monaco" pitchFamily="2" charset="77"/>
                        </a:rPr>
                        <a:t>    public static void main(String </a:t>
                      </a:r>
                      <a:r>
                        <a:rPr lang="en-US" sz="1200" b="0" i="0" dirty="0" err="1">
                          <a:effectLst/>
                          <a:latin typeface="Monaco" pitchFamily="2" charset="77"/>
                        </a:rPr>
                        <a:t>args</a:t>
                      </a:r>
                      <a:r>
                        <a:rPr lang="en-US" sz="1200" b="0" i="0" dirty="0">
                          <a:effectLst/>
                          <a:latin typeface="Monaco" pitchFamily="2" charset="77"/>
                        </a:rPr>
                        <a:t>[]) {</a:t>
                      </a:r>
                    </a:p>
                    <a:p>
                      <a:pPr algn="l" rtl="0" fontAlgn="base"/>
                      <a:r>
                        <a:rPr lang="en-US" sz="1200" b="0" i="0" dirty="0">
                          <a:effectLst/>
                          <a:latin typeface="Monaco" pitchFamily="2" charset="77"/>
                        </a:rPr>
                        <a:t>        Dog d = new Dog();</a:t>
                      </a:r>
                    </a:p>
                    <a:p>
                      <a:pPr algn="l" rtl="0" fontAlgn="base"/>
                      <a:r>
                        <a:rPr lang="en-US" sz="1200" b="0" i="0" dirty="0">
                          <a:effectLst/>
                          <a:latin typeface="Monaco" pitchFamily="2" charset="77"/>
                        </a:rPr>
                        <a:t>        </a:t>
                      </a:r>
                      <a:r>
                        <a:rPr lang="en-US" sz="1200" b="0" i="0" dirty="0" err="1">
                          <a:effectLst/>
                          <a:latin typeface="Monaco" pitchFamily="2" charset="77"/>
                        </a:rPr>
                        <a:t>d.bark</a:t>
                      </a:r>
                      <a:r>
                        <a:rPr lang="en-US" sz="1200" b="0" i="0" dirty="0">
                          <a:effectLst/>
                          <a:latin typeface="Monaco" pitchFamily="2" charset="77"/>
                        </a:rPr>
                        <a:t>();</a:t>
                      </a:r>
                    </a:p>
                    <a:p>
                      <a:pPr algn="l" rtl="0" fontAlgn="base"/>
                      <a:r>
                        <a:rPr lang="en-US" sz="1200" b="0" i="0" dirty="0">
                          <a:effectLst/>
                          <a:latin typeface="Monaco" pitchFamily="2" charset="77"/>
                        </a:rPr>
                        <a:t>        </a:t>
                      </a:r>
                      <a:r>
                        <a:rPr lang="en-US" sz="1200" b="0" i="0" dirty="0" err="1">
                          <a:effectLst/>
                          <a:latin typeface="Monaco" pitchFamily="2" charset="77"/>
                        </a:rPr>
                        <a:t>d.eat</a:t>
                      </a:r>
                      <a:r>
                        <a:rPr lang="en-US" sz="1200" b="0" i="0" dirty="0">
                          <a:effectLst/>
                          <a:latin typeface="Monaco" pitchFamily="2" charset="77"/>
                        </a:rPr>
                        <a:t>();</a:t>
                      </a:r>
                    </a:p>
                    <a:p>
                      <a:pPr algn="l" rtl="0" fontAlgn="base"/>
                      <a:r>
                        <a:rPr lang="en-US" sz="1200" b="0" i="0" dirty="0">
                          <a:effectLst/>
                          <a:latin typeface="Monaco" pitchFamily="2" charset="77"/>
                        </a:rPr>
                        <a:t>    }</a:t>
                      </a:r>
                    </a:p>
                    <a:p>
                      <a:pPr algn="l" rtl="0" fontAlgn="base"/>
                      <a:r>
                        <a:rPr lang="en-US" sz="1200" b="0" i="0" dirty="0">
                          <a:effectLst/>
                          <a:latin typeface="Monaco" pitchFamily="2" charset="77"/>
                        </a:rPr>
                        <a:t>}</a:t>
                      </a:r>
                    </a:p>
                  </a:txBody>
                  <a:tcPr marL="0" marR="0" marT="0" marB="0" anchor="ctr">
                    <a:lnL>
                      <a:noFill/>
                    </a:lnL>
                    <a:lnR>
                      <a:noFill/>
                    </a:lnR>
                    <a:lnT>
                      <a:noFill/>
                    </a:lnT>
                    <a:lnB>
                      <a:noFill/>
                    </a:lnB>
                  </a:tcPr>
                </a:tc>
                <a:extLst>
                  <a:ext uri="{0D108BD9-81ED-4DB2-BD59-A6C34878D82A}">
                    <a16:rowId xmlns:a16="http://schemas.microsoft.com/office/drawing/2014/main" val="3144088175"/>
                  </a:ext>
                </a:extLst>
              </a:tr>
            </a:tbl>
          </a:graphicData>
        </a:graphic>
      </p:graphicFrame>
    </p:spTree>
    <p:extLst>
      <p:ext uri="{BB962C8B-B14F-4D97-AF65-F5344CB8AC3E}">
        <p14:creationId xmlns:p14="http://schemas.microsoft.com/office/powerpoint/2010/main" val="4534826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TotalTime>
  <Words>1337</Words>
  <Application>Microsoft Macintosh PowerPoint</Application>
  <PresentationFormat>Widescreen</PresentationFormat>
  <Paragraphs>207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Gill Sans MT</vt:lpstr>
      <vt:lpstr>Monaco</vt:lpstr>
      <vt:lpstr>Times New Roman</vt:lpstr>
      <vt:lpstr>Gallery</vt:lpstr>
      <vt:lpstr>Tính kế thừa trong java</vt:lpstr>
      <vt:lpstr>Giới thiệu về kế thừa trong java</vt:lpstr>
      <vt:lpstr>Cú pháp của kế thừa trong java </vt:lpstr>
      <vt:lpstr>Kế thừa trong JAVA</vt:lpstr>
      <vt:lpstr>Kế thừa trong JAVA</vt:lpstr>
      <vt:lpstr>Ví dụ về kế thừa trong java </vt:lpstr>
      <vt:lpstr>Ví dụ về kế thừa trong java </vt:lpstr>
      <vt:lpstr>Các kiểu kế thừa trong java </vt:lpstr>
      <vt:lpstr>Ví dụ về đơn kế thừa </vt:lpstr>
      <vt:lpstr>Ví dụ về kế thừa nhiều cấp </vt:lpstr>
      <vt:lpstr>Ví dụ về kế thừa thứ bậc </vt:lpstr>
      <vt:lpstr>Tại sao đa kế thừa không được support trong java? </vt:lpstr>
      <vt:lpstr>Bài tập thực hành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Tính kế thừa trong java</dc:title>
  <dc:creator>Quang Thắng Hoàng</dc:creator>
  <cp:lastModifiedBy>Quang Thắng Hoàng</cp:lastModifiedBy>
  <cp:revision>3</cp:revision>
  <dcterms:created xsi:type="dcterms:W3CDTF">2021-12-16T14:49:46Z</dcterms:created>
  <dcterms:modified xsi:type="dcterms:W3CDTF">2022-05-14T04:38:25Z</dcterms:modified>
</cp:coreProperties>
</file>