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entation.xml" ContentType="application/vnd.openxmlformats-officedocument.presentationml.presentation.main+xml"/>
  <Override PartName="/ppt/slides/slide51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91" r:id="rId2"/>
    <p:sldId id="447" r:id="rId3"/>
    <p:sldId id="374" r:id="rId4"/>
    <p:sldId id="443" r:id="rId5"/>
    <p:sldId id="444" r:id="rId6"/>
    <p:sldId id="445" r:id="rId7"/>
    <p:sldId id="446" r:id="rId8"/>
    <p:sldId id="349" r:id="rId9"/>
    <p:sldId id="350" r:id="rId10"/>
    <p:sldId id="364" r:id="rId11"/>
    <p:sldId id="354" r:id="rId12"/>
    <p:sldId id="448" r:id="rId13"/>
    <p:sldId id="372" r:id="rId14"/>
    <p:sldId id="355" r:id="rId15"/>
    <p:sldId id="356" r:id="rId16"/>
    <p:sldId id="357" r:id="rId17"/>
    <p:sldId id="373" r:id="rId18"/>
    <p:sldId id="358" r:id="rId19"/>
    <p:sldId id="367" r:id="rId20"/>
    <p:sldId id="361" r:id="rId21"/>
    <p:sldId id="449" r:id="rId22"/>
    <p:sldId id="304" r:id="rId23"/>
    <p:sldId id="405" r:id="rId24"/>
    <p:sldId id="404" r:id="rId25"/>
    <p:sldId id="450" r:id="rId26"/>
    <p:sldId id="324" r:id="rId27"/>
    <p:sldId id="271" r:id="rId28"/>
    <p:sldId id="346" r:id="rId29"/>
    <p:sldId id="438" r:id="rId30"/>
    <p:sldId id="276" r:id="rId31"/>
    <p:sldId id="437" r:id="rId32"/>
    <p:sldId id="436" r:id="rId33"/>
    <p:sldId id="406" r:id="rId34"/>
    <p:sldId id="407" r:id="rId35"/>
    <p:sldId id="422" r:id="rId36"/>
    <p:sldId id="423" r:id="rId37"/>
    <p:sldId id="439" r:id="rId38"/>
    <p:sldId id="424" r:id="rId39"/>
    <p:sldId id="426" r:id="rId40"/>
    <p:sldId id="442" r:id="rId41"/>
    <p:sldId id="430" r:id="rId42"/>
    <p:sldId id="431" r:id="rId43"/>
    <p:sldId id="440" r:id="rId44"/>
    <p:sldId id="441" r:id="rId45"/>
    <p:sldId id="409" r:id="rId46"/>
    <p:sldId id="410" r:id="rId47"/>
    <p:sldId id="411" r:id="rId48"/>
    <p:sldId id="434" r:id="rId49"/>
    <p:sldId id="412" r:id="rId50"/>
    <p:sldId id="432" r:id="rId51"/>
    <p:sldId id="433" r:id="rId52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5">
          <p15:clr>
            <a:srgbClr val="A4A3A4"/>
          </p15:clr>
        </p15:guide>
        <p15:guide id="2" pos="46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4662"/>
  </p:normalViewPr>
  <p:slideViewPr>
    <p:cSldViewPr>
      <p:cViewPr varScale="1">
        <p:scale>
          <a:sx n="91" d="100"/>
          <a:sy n="91" d="100"/>
        </p:scale>
        <p:origin x="1216" y="176"/>
      </p:cViewPr>
      <p:guideLst>
        <p:guide orient="horz" pos="1385"/>
        <p:guide pos="46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0EE2EE7-B372-6B4A-910C-93BBCFFF85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140444-9859-1E46-A52D-6A1B333C01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96A960-BE9F-2F4E-B1A4-648BC17D7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302B36-D5DF-7543-B481-8041F5968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26498BD-7191-D74C-A4DC-F98F7DCE8A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319D2D4-34C3-1A46-B103-8ECE4A051A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9D55F8-1650-0E4F-9906-B3100DB2E5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8C653295-543C-684A-BD9E-150060098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8996573-8AFD-404C-8A72-8A0294229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692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altLang="x-none" noProof="0"/>
              <a:t>Clique para editar os estilos do texto mestre</a:t>
            </a:r>
          </a:p>
          <a:p>
            <a:pPr lvl="1"/>
            <a:r>
              <a:rPr lang="pt-BR" altLang="x-none" noProof="0"/>
              <a:t>Segundo nível</a:t>
            </a:r>
          </a:p>
          <a:p>
            <a:pPr lvl="2"/>
            <a:r>
              <a:rPr lang="pt-BR" altLang="x-none" noProof="0"/>
              <a:t>Terceiro nível</a:t>
            </a:r>
          </a:p>
          <a:p>
            <a:pPr lvl="3"/>
            <a:r>
              <a:rPr lang="pt-BR" altLang="x-none" noProof="0"/>
              <a:t>Quarto nível</a:t>
            </a:r>
          </a:p>
          <a:p>
            <a:pPr lvl="4"/>
            <a:r>
              <a:rPr lang="pt-BR" altLang="x-none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4820F-732F-7C42-A605-F11AA48F7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1B8FB3-9E74-B449-9AC4-5AA9F7DCB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CD95CC1-52BD-3447-84D3-3B70DF59B6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>
            <a:extLst>
              <a:ext uri="{FF2B5EF4-FFF2-40B4-BE49-F238E27FC236}">
                <a16:creationId xmlns:a16="http://schemas.microsoft.com/office/drawing/2014/main" id="{E9241665-F078-114E-B948-E00F5631B7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ço Reservado para Anotações 2">
            <a:extLst>
              <a:ext uri="{FF2B5EF4-FFF2-40B4-BE49-F238E27FC236}">
                <a16:creationId xmlns:a16="http://schemas.microsoft.com/office/drawing/2014/main" id="{BD91487B-593C-0C4E-B52B-9067A149BC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16387" name="Espaço Reservado para Número de Slide 3">
            <a:extLst>
              <a:ext uri="{FF2B5EF4-FFF2-40B4-BE49-F238E27FC236}">
                <a16:creationId xmlns:a16="http://schemas.microsoft.com/office/drawing/2014/main" id="{57E0595A-C232-4742-A507-00B2D03C9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68BE69B-85EC-DB4F-8946-CFF102D757BC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 sz="1300">
              <a:latin typeface="Arial" panose="020B0604020202020204" pitchFamily="34" charset="0"/>
            </a:endParaRPr>
          </a:p>
        </p:txBody>
      </p:sp>
      <p:sp>
        <p:nvSpPr>
          <p:cNvPr id="16388" name="Espaço Reservado para Data 4">
            <a:extLst>
              <a:ext uri="{FF2B5EF4-FFF2-40B4-BE49-F238E27FC236}">
                <a16:creationId xmlns:a16="http://schemas.microsoft.com/office/drawing/2014/main" id="{9AF074C5-AA11-BA43-AA0F-A7704C7704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pt-BR" altLang="pt-BR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3EAB06DB-1161-9C4A-A34D-DEF077DAE0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6D1D3652-D7FA-9744-90DE-B4BF34A8FE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C938-088A-2C43-B81D-A0B1EDED5A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4A46D740-AC5F-6347-8E01-16A0D5DF2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38C97C-FF67-0D41-AE76-84AE1BC23FAB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8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7E80277-3048-FD46-9D48-8D3E1261D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D0736D-27D9-6C44-881B-E72AF19ED21B}" type="slidenum">
              <a:rPr lang="pt-BR" altLang="pt-BR" sz="1200" smtClean="0">
                <a:solidFill>
                  <a:srgbClr val="000000"/>
                </a:solidFill>
              </a:rPr>
              <a:pPr/>
              <a:t>30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52227" name="Text Box 1">
            <a:extLst>
              <a:ext uri="{FF2B5EF4-FFF2-40B4-BE49-F238E27FC236}">
                <a16:creationId xmlns:a16="http://schemas.microsoft.com/office/drawing/2014/main" id="{9407FCBB-0C53-DF40-8616-8F522D9257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D955CE6E-0CE5-084B-B727-06F2E473C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DD7A1C84-DA0C-634F-9EEC-DD2E51E2B8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3C70500C-AE43-F54F-9B99-DD1892FDF7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2465-AB4C-4247-8FE3-659F8DBB7A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41BCBE07-A890-D64B-8D56-14187AFE1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D6129A-7461-D24E-982B-2A853C1A4EEC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1356A6D5-AA62-9C45-A222-222551EFEB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76CA39B5-9239-0445-8A20-51C98112D5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B2DE9-06AD-294C-A244-ED12CC55A4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FBE855D8-1838-5349-9E61-58D48391B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ACA1F4-0831-D649-B705-8EABF79A7531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CACEB4B4-133F-134D-A562-84B1EBAC9F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C6900F85-BDAF-3549-A2FC-039D3FA849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1644-DFC9-3C44-9275-71A7190ADA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0420" name="Slide Number Placeholder 4">
            <a:extLst>
              <a:ext uri="{FF2B5EF4-FFF2-40B4-BE49-F238E27FC236}">
                <a16:creationId xmlns:a16="http://schemas.microsoft.com/office/drawing/2014/main" id="{E4D68CB0-01FC-6843-8D64-2818862BB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947DFE-4A58-DF46-9D16-23ADBAC23AE2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291FA4BD-B6E7-A746-9D16-C3A9DD2DE7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CA2BC10C-472E-0443-9E12-D5BAACB27D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05A5-DEC9-8E40-AC36-9D207C14B7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2468" name="Slide Number Placeholder 4">
            <a:extLst>
              <a:ext uri="{FF2B5EF4-FFF2-40B4-BE49-F238E27FC236}">
                <a16:creationId xmlns:a16="http://schemas.microsoft.com/office/drawing/2014/main" id="{A0B04AE2-4D0A-1649-8015-7DE725DD2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FD70C7-8658-0C4D-BA17-047DDCD25852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FCBC4ADF-7E7A-B841-A4DB-305B4B8647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CD94500C-C129-A047-9DA1-D77ABB860F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40D9-9E65-6144-A53D-C44F5BD183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4516" name="Slide Number Placeholder 4">
            <a:extLst>
              <a:ext uri="{FF2B5EF4-FFF2-40B4-BE49-F238E27FC236}">
                <a16:creationId xmlns:a16="http://schemas.microsoft.com/office/drawing/2014/main" id="{1D0E973B-FF50-A64B-91B9-ED12C3DBD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806531-2B1A-C243-AB69-9CFE67B0F551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8D8C5A31-F85C-5045-B154-3AD454D379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FCFDF1E6-66E0-E643-8605-FF1332DF68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67A4-233B-9E47-827F-A0DF415B7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185A6D2C-AA86-E348-91E8-1EB162A0B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E23650-9DE4-9A4B-A87F-88A79BA7C2B5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C699C6F0-842E-D04C-ADBE-52E53998EB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7F8B3913-FF36-2D42-BC08-F57FD5EFA8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90D7-9E2C-684C-8CE7-FCE1E0DDE4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8612" name="Slide Number Placeholder 4">
            <a:extLst>
              <a:ext uri="{FF2B5EF4-FFF2-40B4-BE49-F238E27FC236}">
                <a16:creationId xmlns:a16="http://schemas.microsoft.com/office/drawing/2014/main" id="{624EBF67-FA38-9643-82EC-C10ACE99C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0FD0D91-B3BA-5143-AE92-95A2B3014BFC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1AB789B1-66D8-E44E-BFF3-43A8B5B7DF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D8AC7CF0-C7D7-E847-ACAE-C704364BC1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82A8-33EC-EF43-92E9-689F189099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2708" name="Slide Number Placeholder 4">
            <a:extLst>
              <a:ext uri="{FF2B5EF4-FFF2-40B4-BE49-F238E27FC236}">
                <a16:creationId xmlns:a16="http://schemas.microsoft.com/office/drawing/2014/main" id="{D639AA91-638E-914A-A080-EA7D3F451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315702-746D-6141-BDE7-056770AE09D5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E7932D31-81F6-1445-876C-1F3E1E487B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463300E-BA57-5542-AC68-8A0420EB0E73}" type="slidenum">
              <a:rPr lang="pt-BR" altLang="pt-BR" sz="1200" smtClean="0">
                <a:solidFill>
                  <a:srgbClr val="000000"/>
                </a:solidFill>
              </a:rPr>
              <a:pPr/>
              <a:t>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7587" name="Text Box 1">
            <a:extLst>
              <a:ext uri="{FF2B5EF4-FFF2-40B4-BE49-F238E27FC236}">
                <a16:creationId xmlns:a16="http://schemas.microsoft.com/office/drawing/2014/main" id="{5620346C-8992-3744-A49D-6BB9BF7D9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ln/>
        </p:spPr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46013207-FF8C-534D-9E8D-34DDD6D0C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02BE3404-6C4E-0441-8C54-54705F9419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EDB23C13-20B8-5845-9B7E-52AE95F9AA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23A4-ADCF-5347-8716-0FA071ED16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2E8E58C8-DB84-3948-AA4C-5DD640F28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027725-FD18-2D4F-A720-FDCB54F1C712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9C6BF2EA-9BAD-FC46-84FA-78FFC15745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F47A89A6-E1F6-3244-9DA8-C6B3B945F2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494B-1938-B646-98A1-3D0D3EEE9A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6804" name="Slide Number Placeholder 4">
            <a:extLst>
              <a:ext uri="{FF2B5EF4-FFF2-40B4-BE49-F238E27FC236}">
                <a16:creationId xmlns:a16="http://schemas.microsoft.com/office/drawing/2014/main" id="{99946508-56B9-D541-8255-2425E5BCA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1263C0-4854-584B-A3F2-F3805877EA9A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243BFC84-B70F-1444-BF3A-DD40DCAE36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3FA5FC17-FEC9-AA43-BDF1-3D06FA82BA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1FE3B-2252-0F44-89C6-8D642ADC7D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9876" name="Slide Number Placeholder 4">
            <a:extLst>
              <a:ext uri="{FF2B5EF4-FFF2-40B4-BE49-F238E27FC236}">
                <a16:creationId xmlns:a16="http://schemas.microsoft.com/office/drawing/2014/main" id="{2830BA08-6EEF-6D47-8268-35B13D62E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623127-B63E-094C-A4E5-4F1F8F412F11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FB31A0AD-99FF-1F43-9F4A-95D67D39DF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55D6ABFF-A028-FD48-922A-2FA04C0423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31C3-3EA7-4F43-B29F-217E7823CC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1924" name="Slide Number Placeholder 4">
            <a:extLst>
              <a:ext uri="{FF2B5EF4-FFF2-40B4-BE49-F238E27FC236}">
                <a16:creationId xmlns:a16="http://schemas.microsoft.com/office/drawing/2014/main" id="{8A2142AD-D213-984B-80C9-254D2A1EE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FF8DBF-9E56-0347-AC11-81A28E0E002D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>
            <a:extLst>
              <a:ext uri="{FF2B5EF4-FFF2-40B4-BE49-F238E27FC236}">
                <a16:creationId xmlns:a16="http://schemas.microsoft.com/office/drawing/2014/main" id="{F66872EA-F131-7D45-AEF7-EDDB190573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Notes Placeholder 2">
            <a:extLst>
              <a:ext uri="{FF2B5EF4-FFF2-40B4-BE49-F238E27FC236}">
                <a16:creationId xmlns:a16="http://schemas.microsoft.com/office/drawing/2014/main" id="{202979C6-0A0B-EC4E-8B75-8F3A320A03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EF39-74EE-E040-8715-F605BD0FA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3972" name="Slide Number Placeholder 4">
            <a:extLst>
              <a:ext uri="{FF2B5EF4-FFF2-40B4-BE49-F238E27FC236}">
                <a16:creationId xmlns:a16="http://schemas.microsoft.com/office/drawing/2014/main" id="{5E815D79-B39B-F349-8275-E5B76708C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31DBFAF-C65A-AB43-B296-2CCE51C747F6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>
            <a:extLst>
              <a:ext uri="{FF2B5EF4-FFF2-40B4-BE49-F238E27FC236}">
                <a16:creationId xmlns:a16="http://schemas.microsoft.com/office/drawing/2014/main" id="{42CA543D-6E81-B74A-AF20-392CE06C14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8" name="Notes Placeholder 2">
            <a:extLst>
              <a:ext uri="{FF2B5EF4-FFF2-40B4-BE49-F238E27FC236}">
                <a16:creationId xmlns:a16="http://schemas.microsoft.com/office/drawing/2014/main" id="{DB917EBA-D746-EE4D-9AD4-4C9423529E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36E7-152F-7140-917A-1BA88D8728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6020" name="Slide Number Placeholder 4">
            <a:extLst>
              <a:ext uri="{FF2B5EF4-FFF2-40B4-BE49-F238E27FC236}">
                <a16:creationId xmlns:a16="http://schemas.microsoft.com/office/drawing/2014/main" id="{0D14836C-9A95-EA4E-8505-C3A4BBCBC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778957-2EBA-F243-9FE4-C1181682B982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BDC1D30E-50C1-5B4E-82E6-28D78B1C3D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E68255FD-388E-5A49-8B57-32B53DAEC1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1C83-93E7-D647-AA57-F15FB6BF41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8068" name="Slide Number Placeholder 4">
            <a:extLst>
              <a:ext uri="{FF2B5EF4-FFF2-40B4-BE49-F238E27FC236}">
                <a16:creationId xmlns:a16="http://schemas.microsoft.com/office/drawing/2014/main" id="{78BC68A0-D85D-9843-BA29-F26A8CEAD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DCCD25-D4DA-3142-9A3E-08C783D02A65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A2345BE1-8D23-BC4E-A4B6-BD1BBDAA5D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80A25548-1C70-624B-8C76-9B52259767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105A-8F75-394D-BCC1-2CE650255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0116" name="Slide Number Placeholder 4">
            <a:extLst>
              <a:ext uri="{FF2B5EF4-FFF2-40B4-BE49-F238E27FC236}">
                <a16:creationId xmlns:a16="http://schemas.microsoft.com/office/drawing/2014/main" id="{86F9C5BC-58AB-2B4F-A37C-FF7A1DC62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B1E79C-0AAC-D04B-B275-1936AC5AC13E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6896EA8-CD4A-5546-83CB-9ECAE8140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B0E292-B68C-3B4F-8D06-CB58CAF214EC}" type="slidenum">
              <a:rPr lang="pt-BR" altLang="pt-BR" smtClean="0"/>
              <a:pPr/>
              <a:t>3</a:t>
            </a:fld>
            <a:endParaRPr lang="pt-BR" altLang="pt-BR"/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6B9A35F7-8FC1-8C46-997E-4B35E1E48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123A00DA-018B-2141-9072-E81307065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Espaço Reservado para Imagem de Slide 1">
            <a:extLst>
              <a:ext uri="{FF2B5EF4-FFF2-40B4-BE49-F238E27FC236}">
                <a16:creationId xmlns:a16="http://schemas.microsoft.com/office/drawing/2014/main" id="{A5D1BE89-1A1C-214D-A053-84BCF60497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Espaço Reservado para Anotações 2">
            <a:extLst>
              <a:ext uri="{FF2B5EF4-FFF2-40B4-BE49-F238E27FC236}">
                <a16:creationId xmlns:a16="http://schemas.microsoft.com/office/drawing/2014/main" id="{B8895BA9-E205-8644-9267-C5A0CEDA2A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3011" name="Espaço Reservado para Número de Slide 3">
            <a:extLst>
              <a:ext uri="{FF2B5EF4-FFF2-40B4-BE49-F238E27FC236}">
                <a16:creationId xmlns:a16="http://schemas.microsoft.com/office/drawing/2014/main" id="{DC52C06C-8F85-884C-BE64-7A794D1AA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E49F7F-1B26-504C-AD97-75716B35EC14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pt-BR" altLang="pt-BR" sz="1300">
              <a:latin typeface="Arial" panose="020B0604020202020204" pitchFamily="34" charset="0"/>
            </a:endParaRPr>
          </a:p>
        </p:txBody>
      </p:sp>
      <p:sp>
        <p:nvSpPr>
          <p:cNvPr id="43012" name="Espaço Reservado para Data 4">
            <a:extLst>
              <a:ext uri="{FF2B5EF4-FFF2-40B4-BE49-F238E27FC236}">
                <a16:creationId xmlns:a16="http://schemas.microsoft.com/office/drawing/2014/main" id="{2367F843-7508-E547-9BDF-D93D1C7C66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pt-BR" altLang="pt-BR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0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C3EC21BF-522B-CF43-BDA3-C06E712FFE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624495D8-3E74-2C43-A343-6BC17C6BFC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CF88-F4A8-2C41-BBA8-DC3D4BD652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B1D458DD-8A16-1643-8FEE-4A4A3C0C6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9040E5-4076-1C4F-9CA7-FEF726D5558D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5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DB731C80-264A-934C-962A-B5CB106301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63D23918-36F2-A946-826A-82E7A1CE2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4E0A-B8D8-4546-8225-9C0F21CA3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CD7A4FB5-3069-8344-931E-472EC7A1C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EA355C-FCFD-F84E-ACF4-517CCC7D72BB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5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DB731C80-264A-934C-962A-B5CB106301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63D23918-36F2-A946-826A-82E7A1CE2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4E0A-B8D8-4546-8225-9C0F21CA3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CD7A4FB5-3069-8344-931E-472EC7A1C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EA355C-FCFD-F84E-ACF4-517CCC7D72BB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2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365CE791-0BED-3D4B-9DE2-94C2E54175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DFE9630C-0738-8347-871B-61D9CFBBBD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4147-6EE4-994F-8FDD-8A69DC98BB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7D178725-4ACD-164F-8EF3-72A611AE5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1D980E-EFB3-5341-B42A-814A743C9346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DB731C80-264A-934C-962A-B5CB106301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63D23918-36F2-A946-826A-82E7A1CE2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4E0A-B8D8-4546-8225-9C0F21CA3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CD7A4FB5-3069-8344-931E-472EC7A1C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EA355C-FCFD-F84E-ACF4-517CCC7D72BB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5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502" y="1366306"/>
            <a:ext cx="12540343" cy="94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001" y="2492341"/>
            <a:ext cx="10327341" cy="11239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B3D6-8724-714B-A964-A2EB9DB9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7579D-6D0C-B44F-A86D-366F9C07F70F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C091-E8B8-A44A-A5F5-3FF615BF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3D41-7A5D-2E45-B164-57FF7C74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7CDE0-F72E-3C4D-8BBA-24A9E15659C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6298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2B84-7034-7A49-91A9-0BAAC991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C3909-FB47-CE4E-9E84-0744D493D0F8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52E4-0993-6E4F-8719-B2D6622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6EF6-0FD3-9343-B818-010A31B4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28000-B148-4C44-BAA7-44B182120AF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1200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175" y="176134"/>
            <a:ext cx="3319503" cy="3752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668" y="176134"/>
            <a:ext cx="9712619" cy="375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E9DD-ED33-9944-A596-346E223F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269A8-79BD-8040-8F90-DDD39437377E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99C5-F4FC-FB4F-81AD-225156EC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961B-9AA0-2844-9E40-5FE7A63E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777B6-4C3A-D74C-9EED-21DD0BBF4A2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6719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AFF1-5B01-9C4F-8EDD-F718649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EA110-4C4D-3546-8331-6BF3FE9354C2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0BB3-69D1-C54F-A821-52098174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69143-B902-1B41-A3D0-F847CB4B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EE70B-3070-D94A-89E1-B5B303D774D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8226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14" y="2826278"/>
            <a:ext cx="12540343" cy="8735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14" y="1864167"/>
            <a:ext cx="12540343" cy="96211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E83F-7FCA-1748-9048-5683355A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ECF2-311C-F141-830B-56109F62A97C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E154-D252-5F48-89CC-28389B14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A3FE-36D4-124C-B811-0AC9AC10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DC729-B1D2-2A4A-8961-62A56A1F2A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67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671" y="1026261"/>
            <a:ext cx="6516060" cy="2902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9621" y="1026261"/>
            <a:ext cx="6516060" cy="2902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E9ED59-92EA-064C-ADFD-3A702E18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CB6CB-FFE4-034F-97D8-37E42D42CAC5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4A8E73-E99E-A841-A7BF-4973EF26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5652A7-FD9F-8041-B893-A91AD917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03FD6-B5BE-5B4B-9F9B-318D1E9AD70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065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670" y="984518"/>
            <a:ext cx="6518623" cy="4102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670" y="1394813"/>
            <a:ext cx="6518623" cy="25340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94495" y="984518"/>
            <a:ext cx="6521183" cy="4102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94495" y="1394813"/>
            <a:ext cx="6521183" cy="25340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A54D9-86B1-0B4C-B6C7-59390212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5B969-8B74-384A-9953-F55B25284130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11A39F-9553-1942-B642-B8D2B4DD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80FC763-A677-644A-AECF-9FAA5877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8EA70-CE43-2442-A0DC-FAB1EEF7DD3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6382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EEDFC9A-7BD7-7145-880A-8B77A268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D22B6-2369-3748-86D8-9730ED417436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F41494-6E53-7C48-8217-FA6EF72A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18BA96-3057-A043-A5A3-B3941547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27271-C1C8-7A4F-8A99-A97FA99689A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1339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16662ED-F935-2A4A-96B1-F8647663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B194-5B9E-444D-A90E-13DF2090B0F9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43A2A46-8F38-F74A-A4BE-0D71B8A2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E5DAAB3-6905-B54F-946F-8418CC5B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BFD99-5C99-B141-B39F-1FDDB777DC6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7345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68" y="175115"/>
            <a:ext cx="4853749" cy="7452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8152" y="175115"/>
            <a:ext cx="8247529" cy="37537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668" y="920373"/>
            <a:ext cx="4853749" cy="3008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C76B4F-8FF5-B140-9E7A-307ED1A3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15CF9-6234-4541-864F-F8350A4BC945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37B3E8-FFB6-D74D-80D8-640A9774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9CCC34-02C2-EE48-BAC0-8A1E4199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1192B-7E23-C247-BA55-0E9DB23091B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6629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62" y="3078770"/>
            <a:ext cx="8852005" cy="363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91762" y="392995"/>
            <a:ext cx="8852005" cy="263894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1762" y="3442236"/>
            <a:ext cx="8852005" cy="516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A1729-C8D9-8D41-A10D-55C99748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7343B-5BEF-2640-B6B7-8289363304C8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88BA3E-4C56-3B4C-B1A4-37F40F3E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616CE5-35EA-B546-BFBA-9C4F89D4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EAEFC-9B13-2B4D-84FF-9E26CE5C3E9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09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37B5AE-441E-A345-904A-867D19433A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8188" y="176213"/>
            <a:ext cx="13277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7B18024-D4BC-2A4A-8672-8BE6606F03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8188" y="1025525"/>
            <a:ext cx="1327785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554C-89C0-B644-9C46-4B083686D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188" y="4076700"/>
            <a:ext cx="3441700" cy="2333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5C8D671-1D69-CD4B-8F7B-033F61F654C6}" type="datetimeFigureOut">
              <a:rPr lang="en-US" altLang="x-none"/>
              <a:pPr>
                <a:defRPr/>
              </a:pPr>
              <a:t>2/27/23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0CDD0-16BA-C14D-8AE5-031FCDFA1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0313" y="4076700"/>
            <a:ext cx="4673600" cy="23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2DE3-29BB-CC46-B9CE-CC8F5682E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2750" y="4076700"/>
            <a:ext cx="3443288" cy="2333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54B450-C11A-5D4E-B918-6BA97AEB12E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3">
            <a:extLst>
              <a:ext uri="{FF2B5EF4-FFF2-40B4-BE49-F238E27FC236}">
                <a16:creationId xmlns:a16="http://schemas.microsoft.com/office/drawing/2014/main" id="{2F8FFC1B-377D-F64E-9E34-5E821336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1643063"/>
            <a:ext cx="6183312" cy="5143500"/>
          </a:xfrm>
          <a:prstGeom prst="roundRect">
            <a:avLst>
              <a:gd name="adj" fmla="val 12389"/>
            </a:avLst>
          </a:prstGeom>
          <a:solidFill>
            <a:srgbClr val="749BEA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pt-BR" altLang="pt-BR" sz="1400" b="1">
                <a:solidFill>
                  <a:schemeClr val="bg1"/>
                </a:solidFill>
              </a:rPr>
              <a:t>Aulas e 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pt-BR" altLang="pt-BR" sz="1400" b="1">
                <a:solidFill>
                  <a:schemeClr val="bg1"/>
                </a:solidFill>
              </a:rPr>
              <a:t>Práticas</a:t>
            </a:r>
            <a:endParaRPr lang="en-US" altLang="pt-BR" sz="1400" b="1">
              <a:solidFill>
                <a:schemeClr val="bg1"/>
              </a:solidFill>
            </a:endParaRPr>
          </a:p>
        </p:txBody>
      </p:sp>
      <p:sp>
        <p:nvSpPr>
          <p:cNvPr id="15362" name="Line 8">
            <a:extLst>
              <a:ext uri="{FF2B5EF4-FFF2-40B4-BE49-F238E27FC236}">
                <a16:creationId xmlns:a16="http://schemas.microsoft.com/office/drawing/2014/main" id="{4121FF5A-3836-3B47-A6DE-64FF76826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8550" y="2520950"/>
            <a:ext cx="7938" cy="363220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3" name="AutoShape 9">
            <a:extLst>
              <a:ext uri="{FF2B5EF4-FFF2-40B4-BE49-F238E27FC236}">
                <a16:creationId xmlns:a16="http://schemas.microsoft.com/office/drawing/2014/main" id="{71337ACC-3364-0749-900D-A292CBB4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1706563"/>
            <a:ext cx="6511925" cy="1001712"/>
          </a:xfrm>
          <a:prstGeom prst="roundRect">
            <a:avLst>
              <a:gd name="adj" fmla="val 12389"/>
            </a:avLst>
          </a:pr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pt-BR" altLang="pt-BR" sz="1400" b="1">
                <a:solidFill>
                  <a:srgbClr val="4C7200"/>
                </a:solidFill>
              </a:rPr>
              <a:t>Aula</a:t>
            </a:r>
            <a:endParaRPr lang="en-US" altLang="pt-BR" sz="1400" b="1">
              <a:solidFill>
                <a:srgbClr val="4C7200"/>
              </a:solidFill>
            </a:endParaRPr>
          </a:p>
        </p:txBody>
      </p:sp>
      <p:sp>
        <p:nvSpPr>
          <p:cNvPr id="15364" name="AutoShape 10">
            <a:extLst>
              <a:ext uri="{FF2B5EF4-FFF2-40B4-BE49-F238E27FC236}">
                <a16:creationId xmlns:a16="http://schemas.microsoft.com/office/drawing/2014/main" id="{A4C0DAE9-F89B-C54E-924A-4DBF255BE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1793875"/>
            <a:ext cx="4765675" cy="838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762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pt-BR" sz="2100" b="1">
                <a:solidFill>
                  <a:schemeClr val="bg1"/>
                </a:solidFill>
              </a:rPr>
              <a:t>Introdução a Ling. C</a:t>
            </a:r>
          </a:p>
        </p:txBody>
      </p:sp>
      <p:sp>
        <p:nvSpPr>
          <p:cNvPr id="15365" name="AutoShape 18">
            <a:extLst>
              <a:ext uri="{FF2B5EF4-FFF2-40B4-BE49-F238E27FC236}">
                <a16:creationId xmlns:a16="http://schemas.microsoft.com/office/drawing/2014/main" id="{A8B14904-67CA-A040-9FE7-0A64CF524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2787650"/>
            <a:ext cx="4765675" cy="838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762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SzPct val="70000"/>
              <a:buFontTx/>
              <a:buNone/>
            </a:pPr>
            <a:r>
              <a:rPr lang="en-US" altLang="pt-BR" sz="2100" b="1">
                <a:solidFill>
                  <a:schemeClr val="bg1"/>
                </a:solidFill>
              </a:rPr>
              <a:t>Comandos de Entrada e Saída</a:t>
            </a:r>
          </a:p>
        </p:txBody>
      </p:sp>
      <p:sp>
        <p:nvSpPr>
          <p:cNvPr id="15366" name="AutoShape 20">
            <a:extLst>
              <a:ext uri="{FF2B5EF4-FFF2-40B4-BE49-F238E27FC236}">
                <a16:creationId xmlns:a16="http://schemas.microsoft.com/office/drawing/2014/main" id="{0909A7E3-D7AE-824B-89C2-5B7FB2F8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87775"/>
            <a:ext cx="4765675" cy="838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762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Variáveis</a:t>
            </a:r>
          </a:p>
        </p:txBody>
      </p:sp>
      <p:sp>
        <p:nvSpPr>
          <p:cNvPr id="15367" name="AutoShape 22">
            <a:extLst>
              <a:ext uri="{FF2B5EF4-FFF2-40B4-BE49-F238E27FC236}">
                <a16:creationId xmlns:a16="http://schemas.microsoft.com/office/drawing/2014/main" id="{A6EA4513-88A4-F440-B313-4ABC044DB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5807075"/>
            <a:ext cx="4765675" cy="838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762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Estrutura Condificonal switch</a:t>
            </a:r>
            <a:endParaRPr lang="en-US" altLang="pt-BR" sz="2100" b="1" i="1">
              <a:solidFill>
                <a:schemeClr val="bg1"/>
              </a:solidFill>
            </a:endParaRPr>
          </a:p>
        </p:txBody>
      </p:sp>
      <p:sp>
        <p:nvSpPr>
          <p:cNvPr id="15368" name="Retângulo 3">
            <a:extLst>
              <a:ext uri="{FF2B5EF4-FFF2-40B4-BE49-F238E27FC236}">
                <a16:creationId xmlns:a16="http://schemas.microsoft.com/office/drawing/2014/main" id="{300E107A-8F08-C844-97EF-C5074204A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714375"/>
            <a:ext cx="828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Profa. Dra. Patricia Bellin Ribeiro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BA51CD-C123-BC40-ADE3-DF0787996450}"/>
              </a:ext>
            </a:extLst>
          </p:cNvPr>
          <p:cNvSpPr txBox="1"/>
          <p:nvPr/>
        </p:nvSpPr>
        <p:spPr>
          <a:xfrm>
            <a:off x="1809720" y="142853"/>
            <a:ext cx="857256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Algoritmos</a:t>
            </a:r>
          </a:p>
        </p:txBody>
      </p:sp>
      <p:sp>
        <p:nvSpPr>
          <p:cNvPr id="15370" name="AutoShape 20">
            <a:extLst>
              <a:ext uri="{FF2B5EF4-FFF2-40B4-BE49-F238E27FC236}">
                <a16:creationId xmlns:a16="http://schemas.microsoft.com/office/drawing/2014/main" id="{4B8AA367-1F09-EC48-894E-04C4A2AA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4787900"/>
            <a:ext cx="4765675" cy="8382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7620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pt-BR" altLang="pt-BR" sz="2100" b="1">
                <a:solidFill>
                  <a:schemeClr val="bg1"/>
                </a:solidFill>
              </a:rPr>
              <a:t>Estrutura Condicional if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06ACCA4-3503-8143-8143-AC118A045AB5}"/>
              </a:ext>
            </a:extLst>
          </p:cNvPr>
          <p:cNvSpPr/>
          <p:nvPr/>
        </p:nvSpPr>
        <p:spPr>
          <a:xfrm>
            <a:off x="1627188" y="3429000"/>
            <a:ext cx="611187" cy="3357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1">
            <a:extLst>
              <a:ext uri="{FF2B5EF4-FFF2-40B4-BE49-F238E27FC236}">
                <a16:creationId xmlns:a16="http://schemas.microsoft.com/office/drawing/2014/main" id="{61EE9794-3AC2-4343-974B-AC443A98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"/>
            <a:ext cx="8229600" cy="607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Comentários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Exemplos: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comentário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linhas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comentários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linhas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comentários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">
            <a:extLst>
              <a:ext uri="{FF2B5EF4-FFF2-40B4-BE49-F238E27FC236}">
                <a16:creationId xmlns:a16="http://schemas.microsoft.com/office/drawing/2014/main" id="{6DE8D939-351C-4440-A7DA-463E402A7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3200"/>
            <a:ext cx="91440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Palavras reservadas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conjunto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palavras reservadas,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C/C++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padrão,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são: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static,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break,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case,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entry,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switch,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char, extern,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register,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typedef,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continue,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union,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default,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sizeof,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goto, short,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tângulo 3">
            <a:extLst>
              <a:ext uri="{FF2B5EF4-FFF2-40B4-BE49-F238E27FC236}">
                <a16:creationId xmlns:a16="http://schemas.microsoft.com/office/drawing/2014/main" id="{C010E95B-5BC4-CE48-B16A-94462263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"/>
            <a:ext cx="101346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main 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//declaração de variáveis: é necessário criar ”pacotes”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float n1,n2,R;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//Impressão em tela (cout) e acesso via teclado (cin) da variável 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cout &lt;&lt; "Entre com a 1o. Numero: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cin &gt;&gt;n1;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//Impressão em tela (cout) e acesso via teclado (cin) da variável n2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cout &lt;&lt; "Entre com a 2o. Numero: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cin &gt;&gt; n2;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//Cálculo da soma e armazenamento do resultado na variável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R=n1+n2;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//Impressão em tela (cout) do resultado armazenado em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cout &lt;&lt; "A soma dos dois numero e igual a " &lt;&lt; R &lt;&lt; ".\n";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6082" name="Retângulo 4">
            <a:extLst>
              <a:ext uri="{FF2B5EF4-FFF2-40B4-BE49-F238E27FC236}">
                <a16:creationId xmlns:a16="http://schemas.microsoft.com/office/drawing/2014/main" id="{1082D945-D31A-7042-8951-9B252C3AA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6200"/>
            <a:ext cx="7526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rgbClr val="000000"/>
                </a:solidFill>
                <a:latin typeface="Arial" panose="020B0604020202020204" pitchFamily="34" charset="0"/>
              </a:rPr>
              <a:t>3 - Faça um </a:t>
            </a:r>
            <a:r>
              <a:rPr lang="pt-BR" altLang="pt-BR" sz="2800"/>
              <a:t>Algoritmo para somar dois números.</a:t>
            </a:r>
            <a:endParaRPr lang="en-US" altLang="zh-CN" sz="28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75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>
            <a:extLst>
              <a:ext uri="{FF2B5EF4-FFF2-40B4-BE49-F238E27FC236}">
                <a16:creationId xmlns:a16="http://schemas.microsoft.com/office/drawing/2014/main" id="{7567F20A-7E2A-5A4C-9298-468C70848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3200"/>
            <a:ext cx="83058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 de Dados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25602" name="Imagem 1">
            <a:extLst>
              <a:ext uri="{FF2B5EF4-FFF2-40B4-BE49-F238E27FC236}">
                <a16:creationId xmlns:a16="http://schemas.microsoft.com/office/drawing/2014/main" id="{C395B010-5BBE-A54C-8354-3F6964E74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4445" r="5713" b="4445"/>
          <a:stretch>
            <a:fillRect/>
          </a:stretch>
        </p:blipFill>
        <p:spPr bwMode="auto">
          <a:xfrm>
            <a:off x="1905000" y="1219200"/>
            <a:ext cx="8810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Imagem 3">
            <a:extLst>
              <a:ext uri="{FF2B5EF4-FFF2-40B4-BE49-F238E27FC236}">
                <a16:creationId xmlns:a16="http://schemas.microsoft.com/office/drawing/2014/main" id="{82EE95EE-3719-1344-9D38-02405757D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4445" r="5713" b="4445"/>
          <a:stretch>
            <a:fillRect/>
          </a:stretch>
        </p:blipFill>
        <p:spPr bwMode="auto">
          <a:xfrm>
            <a:off x="3625850" y="730250"/>
            <a:ext cx="1762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Imagem 4">
            <a:extLst>
              <a:ext uri="{FF2B5EF4-FFF2-40B4-BE49-F238E27FC236}">
                <a16:creationId xmlns:a16="http://schemas.microsoft.com/office/drawing/2014/main" id="{EAC33913-B3F1-3348-9B50-D3A57D2AD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4445" r="5713" b="4445"/>
          <a:stretch>
            <a:fillRect/>
          </a:stretch>
        </p:blipFill>
        <p:spPr bwMode="auto">
          <a:xfrm>
            <a:off x="2232025" y="3048000"/>
            <a:ext cx="3155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Imagem 6">
            <a:extLst>
              <a:ext uri="{FF2B5EF4-FFF2-40B4-BE49-F238E27FC236}">
                <a16:creationId xmlns:a16="http://schemas.microsoft.com/office/drawing/2014/main" id="{F211B228-7714-CD42-AE80-D674A3333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4445" r="5713" b="4445"/>
          <a:stretch>
            <a:fillRect/>
          </a:stretch>
        </p:blipFill>
        <p:spPr bwMode="auto">
          <a:xfrm>
            <a:off x="5910263" y="865188"/>
            <a:ext cx="4452937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CaixaDeTexto 2">
            <a:extLst>
              <a:ext uri="{FF2B5EF4-FFF2-40B4-BE49-F238E27FC236}">
                <a16:creationId xmlns:a16="http://schemas.microsoft.com/office/drawing/2014/main" id="{71078AE4-B515-C541-BB55-8F35D212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144713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>
                <a:latin typeface="Arial" panose="020B0604020202020204" pitchFamily="34" charset="0"/>
              </a:rPr>
              <a:t>char</a:t>
            </a:r>
          </a:p>
        </p:txBody>
      </p:sp>
      <p:sp>
        <p:nvSpPr>
          <p:cNvPr id="25607" name="CaixaDeTexto 9">
            <a:extLst>
              <a:ext uri="{FF2B5EF4-FFF2-40B4-BE49-F238E27FC236}">
                <a16:creationId xmlns:a16="http://schemas.microsoft.com/office/drawing/2014/main" id="{BBDC3645-E501-B54B-85AD-B0856B36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252730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>
                <a:latin typeface="Arial" panose="020B0604020202020204" pitchFamily="34" charset="0"/>
              </a:rPr>
              <a:t>int</a:t>
            </a:r>
          </a:p>
        </p:txBody>
      </p:sp>
      <p:sp>
        <p:nvSpPr>
          <p:cNvPr id="25608" name="CaixaDeTexto 10">
            <a:extLst>
              <a:ext uri="{FF2B5EF4-FFF2-40B4-BE49-F238E27FC236}">
                <a16:creationId xmlns:a16="http://schemas.microsoft.com/office/drawing/2014/main" id="{EA645E32-8C16-4048-A68D-42DB88760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788" y="6326188"/>
            <a:ext cx="1292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>
                <a:latin typeface="Arial" panose="020B0604020202020204" pitchFamily="34" charset="0"/>
              </a:rPr>
              <a:t>float</a:t>
            </a:r>
          </a:p>
        </p:txBody>
      </p:sp>
      <p:sp>
        <p:nvSpPr>
          <p:cNvPr id="25609" name="CaixaDeTexto 11">
            <a:extLst>
              <a:ext uri="{FF2B5EF4-FFF2-40B4-BE49-F238E27FC236}">
                <a16:creationId xmlns:a16="http://schemas.microsoft.com/office/drawing/2014/main" id="{717C751A-17CA-964C-A698-48CDBF239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5486400"/>
            <a:ext cx="162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>
                <a:latin typeface="Arial" panose="020B0604020202020204" pitchFamily="34" charset="0"/>
              </a:rPr>
              <a:t>double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">
            <a:extLst>
              <a:ext uri="{FF2B5EF4-FFF2-40B4-BE49-F238E27FC236}">
                <a16:creationId xmlns:a16="http://schemas.microsoft.com/office/drawing/2014/main" id="{DFA276D5-E1A6-F447-A04F-3501FB4A6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-22225"/>
            <a:ext cx="11887200" cy="703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Tipos Básicos de Dados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Cada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linguagem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programação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possui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dados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pré-definidos.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Assim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para desenvolvermos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algoritmos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utilizaremos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seguintes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dados: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INTEIRO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armazena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qualquer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valor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pertencente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conjunto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	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números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inteiros.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REAL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armazena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qualquer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valor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pertencente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conjunto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números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reais.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CARACTER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armazena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apenas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elemento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pertencente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conjuntos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abaixo: {A,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Z},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{0,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9},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{*,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",}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LITERAL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Armazena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sequência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caracteres.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BOOLEANO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Armazena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apenas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constantes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 	VERDADEIRO.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">
            <a:extLst>
              <a:ext uri="{FF2B5EF4-FFF2-40B4-BE49-F238E27FC236}">
                <a16:creationId xmlns:a16="http://schemas.microsoft.com/office/drawing/2014/main" id="{447A1223-10DB-594A-B7EB-CA275624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1625"/>
            <a:ext cx="11734800" cy="650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1085850" indent="-3429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Tipos Básicos de Dados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C/C++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existem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cinco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básicos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dados: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caracter,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inteiro,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ponto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flutuante,  ponto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flutuante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precisão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dupla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valor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(char,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respectivamente).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ão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possui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dado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booleano,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pois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considera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qualquer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valor  diferente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zero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sendo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verdadeiro.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Não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possui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também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um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especial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para armazenar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cadeias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caracteres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(literais,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strings).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Deve-se,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quando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necessário,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utilizar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um vetor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contendo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vários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elementos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">
            <a:extLst>
              <a:ext uri="{FF2B5EF4-FFF2-40B4-BE49-F238E27FC236}">
                <a16:creationId xmlns:a16="http://schemas.microsoft.com/office/drawing/2014/main" id="{3082EC3A-7F9A-E947-AE4C-50671F87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038"/>
            <a:ext cx="2230438" cy="703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10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signed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signed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signed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signed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</a:p>
        </p:txBody>
      </p:sp>
      <p:sp>
        <p:nvSpPr>
          <p:cNvPr id="29698" name="TextBox 1">
            <a:extLst>
              <a:ext uri="{FF2B5EF4-FFF2-40B4-BE49-F238E27FC236}">
                <a16:creationId xmlns:a16="http://schemas.microsoft.com/office/drawing/2014/main" id="{DCCBD9D6-EF8B-054C-A897-12C60B585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038"/>
            <a:ext cx="4022725" cy="703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FAIXA</a:t>
            </a:r>
            <a:r>
              <a:rPr lang="en-US" altLang="zh-CN" sz="22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2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VALORES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10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-127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127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255</a:t>
            </a:r>
            <a:endParaRPr lang="en-US" altLang="zh-CN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mesmo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-32.767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32767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65.535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mesmo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mesmo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mesmo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mesmo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-2.147.483.648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2.147.483.647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4.294.967.295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mesmo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E-38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3,4E+38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1,7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E-308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1,7E+308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3,4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E-4.932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1,1E+4.932</a:t>
            </a:r>
          </a:p>
        </p:txBody>
      </p:sp>
      <p:sp>
        <p:nvSpPr>
          <p:cNvPr id="29699" name="TextBox 1">
            <a:extLst>
              <a:ext uri="{FF2B5EF4-FFF2-40B4-BE49-F238E27FC236}">
                <a16:creationId xmlns:a16="http://schemas.microsoft.com/office/drawing/2014/main" id="{B20E540F-42A7-044F-A7BC-37956667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0"/>
            <a:ext cx="31242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TAMANHO</a:t>
            </a:r>
            <a:r>
              <a:rPr lang="en-US" altLang="zh-CN" sz="22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</a:t>
            </a:r>
            <a:r>
              <a:rPr lang="en-US" altLang="zh-CN" sz="22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BYTES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10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">
            <a:extLst>
              <a:ext uri="{FF2B5EF4-FFF2-40B4-BE49-F238E27FC236}">
                <a16:creationId xmlns:a16="http://schemas.microsoft.com/office/drawing/2014/main" id="{D0778AB2-2F50-EB41-884E-A471D8986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276225"/>
            <a:ext cx="83058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Variáveis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2" name="Imagem 1">
            <a:extLst>
              <a:ext uri="{FF2B5EF4-FFF2-40B4-BE49-F238E27FC236}">
                <a16:creationId xmlns:a16="http://schemas.microsoft.com/office/drawing/2014/main" id="{46680990-2C25-D743-863D-CE45A1FA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4445" r="5713" b="4445"/>
          <a:stretch>
            <a:fillRect/>
          </a:stretch>
        </p:blipFill>
        <p:spPr bwMode="auto">
          <a:xfrm>
            <a:off x="1905000" y="1143000"/>
            <a:ext cx="8810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Imagem 3">
            <a:extLst>
              <a:ext uri="{FF2B5EF4-FFF2-40B4-BE49-F238E27FC236}">
                <a16:creationId xmlns:a16="http://schemas.microsoft.com/office/drawing/2014/main" id="{99DE6865-D670-8748-B38C-31822C761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4445" r="5713" b="4445"/>
          <a:stretch>
            <a:fillRect/>
          </a:stretch>
        </p:blipFill>
        <p:spPr bwMode="auto">
          <a:xfrm>
            <a:off x="3625850" y="347663"/>
            <a:ext cx="1762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Imagem 4">
            <a:extLst>
              <a:ext uri="{FF2B5EF4-FFF2-40B4-BE49-F238E27FC236}">
                <a16:creationId xmlns:a16="http://schemas.microsoft.com/office/drawing/2014/main" id="{4553D69D-D169-D74A-B9A3-F03D0D4C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4445" r="5713" b="4445"/>
          <a:stretch>
            <a:fillRect/>
          </a:stretch>
        </p:blipFill>
        <p:spPr bwMode="auto">
          <a:xfrm>
            <a:off x="2232025" y="3048000"/>
            <a:ext cx="3155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Imagem 6">
            <a:extLst>
              <a:ext uri="{FF2B5EF4-FFF2-40B4-BE49-F238E27FC236}">
                <a16:creationId xmlns:a16="http://schemas.microsoft.com/office/drawing/2014/main" id="{8F282C23-A1CD-F149-BF00-FA2933248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4445" r="5713" b="4445"/>
          <a:stretch>
            <a:fillRect/>
          </a:stretch>
        </p:blipFill>
        <p:spPr bwMode="auto">
          <a:xfrm>
            <a:off x="5910263" y="1943100"/>
            <a:ext cx="4452937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CaixaDeTexto 2">
            <a:extLst>
              <a:ext uri="{FF2B5EF4-FFF2-40B4-BE49-F238E27FC236}">
                <a16:creationId xmlns:a16="http://schemas.microsoft.com/office/drawing/2014/main" id="{56E9160E-8605-604B-B8F1-B5E99FF19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2217738"/>
            <a:ext cx="2005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char genero;</a:t>
            </a:r>
          </a:p>
        </p:txBody>
      </p:sp>
      <p:sp>
        <p:nvSpPr>
          <p:cNvPr id="30727" name="CaixaDeTexto 9">
            <a:extLst>
              <a:ext uri="{FF2B5EF4-FFF2-40B4-BE49-F238E27FC236}">
                <a16:creationId xmlns:a16="http://schemas.microsoft.com/office/drawing/2014/main" id="{B32F1E54-D82C-614A-BD04-2CD990203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5" y="2100263"/>
            <a:ext cx="1654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int alunos; </a:t>
            </a:r>
          </a:p>
        </p:txBody>
      </p:sp>
      <p:sp>
        <p:nvSpPr>
          <p:cNvPr id="30728" name="CaixaDeTexto 10">
            <a:extLst>
              <a:ext uri="{FF2B5EF4-FFF2-40B4-BE49-F238E27FC236}">
                <a16:creationId xmlns:a16="http://schemas.microsoft.com/office/drawing/2014/main" id="{8D3320F6-13F7-3F46-9FFC-C253E7445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321425"/>
            <a:ext cx="1981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float salario;</a:t>
            </a:r>
          </a:p>
        </p:txBody>
      </p:sp>
      <p:sp>
        <p:nvSpPr>
          <p:cNvPr id="30729" name="CaixaDeTexto 11">
            <a:extLst>
              <a:ext uri="{FF2B5EF4-FFF2-40B4-BE49-F238E27FC236}">
                <a16:creationId xmlns:a16="http://schemas.microsoft.com/office/drawing/2014/main" id="{E3E7AD92-9C95-AB48-B19D-6EF102D7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4008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double indice; </a:t>
            </a:r>
          </a:p>
        </p:txBody>
      </p:sp>
      <p:sp>
        <p:nvSpPr>
          <p:cNvPr id="8" name="Pentágono 7">
            <a:extLst>
              <a:ext uri="{FF2B5EF4-FFF2-40B4-BE49-F238E27FC236}">
                <a16:creationId xmlns:a16="http://schemas.microsoft.com/office/drawing/2014/main" id="{C5555D7C-226C-DB4A-9A85-54B4D17556D9}"/>
              </a:ext>
            </a:extLst>
          </p:cNvPr>
          <p:cNvSpPr/>
          <p:nvPr/>
        </p:nvSpPr>
        <p:spPr>
          <a:xfrm rot="18095033">
            <a:off x="7039769" y="3388519"/>
            <a:ext cx="1598612" cy="425450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 err="1"/>
              <a:t>indice</a:t>
            </a:r>
            <a:endParaRPr lang="pt-BR" dirty="0"/>
          </a:p>
        </p:txBody>
      </p:sp>
      <p:sp>
        <p:nvSpPr>
          <p:cNvPr id="13" name="Pentágono 12">
            <a:extLst>
              <a:ext uri="{FF2B5EF4-FFF2-40B4-BE49-F238E27FC236}">
                <a16:creationId xmlns:a16="http://schemas.microsoft.com/office/drawing/2014/main" id="{3FC6178C-6F57-0B43-9E54-98F30C0C5D5E}"/>
              </a:ext>
            </a:extLst>
          </p:cNvPr>
          <p:cNvSpPr/>
          <p:nvPr/>
        </p:nvSpPr>
        <p:spPr>
          <a:xfrm rot="18095033">
            <a:off x="3866357" y="975519"/>
            <a:ext cx="925512" cy="374650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alunos</a:t>
            </a:r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0F9243DA-DC61-2A47-B414-38E91C1B403F}"/>
              </a:ext>
            </a:extLst>
          </p:cNvPr>
          <p:cNvSpPr/>
          <p:nvPr/>
        </p:nvSpPr>
        <p:spPr>
          <a:xfrm rot="18095033">
            <a:off x="1682750" y="1641475"/>
            <a:ext cx="941388" cy="268288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 err="1"/>
              <a:t>genero</a:t>
            </a:r>
            <a:endParaRPr lang="pt-BR" dirty="0"/>
          </a:p>
        </p:txBody>
      </p:sp>
      <p:sp>
        <p:nvSpPr>
          <p:cNvPr id="15" name="Pentágono 14">
            <a:extLst>
              <a:ext uri="{FF2B5EF4-FFF2-40B4-BE49-F238E27FC236}">
                <a16:creationId xmlns:a16="http://schemas.microsoft.com/office/drawing/2014/main" id="{1DD55AC1-4166-9F46-ACF7-FD5D91F374BA}"/>
              </a:ext>
            </a:extLst>
          </p:cNvPr>
          <p:cNvSpPr/>
          <p:nvPr/>
        </p:nvSpPr>
        <p:spPr>
          <a:xfrm rot="18095033">
            <a:off x="2601119" y="4293394"/>
            <a:ext cx="1598612" cy="425450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salario</a:t>
            </a:r>
          </a:p>
        </p:txBody>
      </p:sp>
      <p:pic>
        <p:nvPicPr>
          <p:cNvPr id="30734" name="Imagem 15">
            <a:extLst>
              <a:ext uri="{FF2B5EF4-FFF2-40B4-BE49-F238E27FC236}">
                <a16:creationId xmlns:a16="http://schemas.microsoft.com/office/drawing/2014/main" id="{D6944B36-975C-DE4E-AF1F-2BD92EDA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4445" r="5713" b="4445"/>
          <a:stretch>
            <a:fillRect/>
          </a:stretch>
        </p:blipFill>
        <p:spPr bwMode="auto">
          <a:xfrm>
            <a:off x="5495925" y="304800"/>
            <a:ext cx="1762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CaixaDeTexto 16">
            <a:extLst>
              <a:ext uri="{FF2B5EF4-FFF2-40B4-BE49-F238E27FC236}">
                <a16:creationId xmlns:a16="http://schemas.microsoft.com/office/drawing/2014/main" id="{B9900F68-9BAF-6F45-A1E8-4DE7867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2095500"/>
            <a:ext cx="220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int unidades; </a:t>
            </a:r>
          </a:p>
        </p:txBody>
      </p:sp>
      <p:sp>
        <p:nvSpPr>
          <p:cNvPr id="18" name="Pentágono 17">
            <a:extLst>
              <a:ext uri="{FF2B5EF4-FFF2-40B4-BE49-F238E27FC236}">
                <a16:creationId xmlns:a16="http://schemas.microsoft.com/office/drawing/2014/main" id="{9CD6C08D-D035-A848-A958-CCC23C8F79B8}"/>
              </a:ext>
            </a:extLst>
          </p:cNvPr>
          <p:cNvSpPr/>
          <p:nvPr/>
        </p:nvSpPr>
        <p:spPr>
          <a:xfrm rot="18095033">
            <a:off x="5558631" y="1031082"/>
            <a:ext cx="1157287" cy="374650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unidades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">
            <a:extLst>
              <a:ext uri="{FF2B5EF4-FFF2-40B4-BE49-F238E27FC236}">
                <a16:creationId xmlns:a16="http://schemas.microsoft.com/office/drawing/2014/main" id="{20FC8B5D-1C24-B945-830E-4DD9C4FC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6850"/>
            <a:ext cx="11506200" cy="666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Variáveis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	&lt;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 de dado&gt;  &lt;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ome&gt;;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sendo: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	&lt;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 de dado&gt; 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dado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válido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C/C++.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	&lt;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nome&gt;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consistir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nomes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identificadores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separados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vírgula.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Exemplo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genero;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alunos, unidades;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 salario;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indice;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">
            <a:extLst>
              <a:ext uri="{FF2B5EF4-FFF2-40B4-BE49-F238E27FC236}">
                <a16:creationId xmlns:a16="http://schemas.microsoft.com/office/drawing/2014/main" id="{F178A182-EB53-D148-9B8C-D03B99DC3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3988"/>
            <a:ext cx="8458200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Identificadores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Exemplos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identificadores: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E801A72-EE74-D742-86D9-ED83CB06076E}"/>
              </a:ext>
            </a:extLst>
          </p:cNvPr>
          <p:cNvGraphicFramePr>
            <a:graphicFrameLocks noGrp="1"/>
          </p:cNvGraphicFramePr>
          <p:nvPr/>
        </p:nvGraphicFramePr>
        <p:xfrm>
          <a:off x="2432050" y="2209800"/>
          <a:ext cx="534035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Correto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Incorreto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Cont</a:t>
                      </a:r>
                      <a:endParaRPr lang="pt-BR" sz="28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1cont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Teste23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Oi!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usuario_1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usuario</a:t>
                      </a:r>
                      <a:r>
                        <a:rPr lang="pt-BR" sz="2800" dirty="0"/>
                        <a:t>...1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RaioDoCirculo</a:t>
                      </a:r>
                      <a:endParaRPr lang="pt-BR" sz="28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Raio Do Circulo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>
            <a:extLst>
              <a:ext uri="{FF2B5EF4-FFF2-40B4-BE49-F238E27FC236}">
                <a16:creationId xmlns:a16="http://schemas.microsoft.com/office/drawing/2014/main" id="{178A4495-9354-CB4D-B036-0DB25A3A3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11201400" cy="79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1888"/>
              </a:lnSpc>
              <a:buSzPct val="100000"/>
            </a:pPr>
            <a:r>
              <a:rPr lang="en-US" altLang="pt-BR" sz="2800" b="1" dirty="0" err="1">
                <a:solidFill>
                  <a:srgbClr val="000000"/>
                </a:solidFill>
              </a:rPr>
              <a:t>Exercício</a:t>
            </a:r>
            <a:r>
              <a:rPr lang="en-US" altLang="pt-BR" sz="2800" b="1" dirty="0">
                <a:solidFill>
                  <a:srgbClr val="000000"/>
                </a:solidFill>
              </a:rPr>
              <a:t> 1: </a:t>
            </a:r>
            <a:r>
              <a:rPr lang="pt-BR" altLang="pt-BR" sz="2800" dirty="0">
                <a:solidFill>
                  <a:srgbClr val="000000"/>
                </a:solidFill>
              </a:rPr>
              <a:t>Escovar os dentes pela manhã.</a:t>
            </a:r>
          </a:p>
          <a:p>
            <a:pPr eaLnBrk="1" hangingPunct="1">
              <a:buSzPct val="100000"/>
            </a:pPr>
            <a:r>
              <a:rPr lang="pt-BR" altLang="pt-BR" sz="2800" b="1" dirty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buSzPct val="100000"/>
            </a:pPr>
            <a:r>
              <a:rPr lang="pt-BR" altLang="pt-BR" sz="2800" b="1" u="sng" dirty="0">
                <a:solidFill>
                  <a:srgbClr val="000000"/>
                </a:solidFill>
              </a:rPr>
              <a:t>Inicio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000000"/>
                </a:solidFill>
              </a:rPr>
              <a:t>	</a:t>
            </a:r>
            <a:r>
              <a:rPr lang="pt-BR" altLang="pt-BR" sz="2800" dirty="0">
                <a:solidFill>
                  <a:srgbClr val="FF0000"/>
                </a:solidFill>
              </a:rPr>
              <a:t>Colocar creme dental nas cerdas da escova*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</a:rPr>
              <a:t>	Escovar os dentes**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</a:rPr>
              <a:t>	Enxaguar a boca com água*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</a:rPr>
              <a:t>     Lavar a escova*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</a:rPr>
              <a:t>	Enxugar a boca*</a:t>
            </a:r>
          </a:p>
          <a:p>
            <a:pPr eaLnBrk="1" hangingPunct="1">
              <a:buSzPct val="100000"/>
            </a:pPr>
            <a:r>
              <a:rPr lang="pt-BR" altLang="pt-BR" sz="2800" b="1" u="sng" dirty="0">
                <a:solidFill>
                  <a:srgbClr val="000000"/>
                </a:solidFill>
              </a:rPr>
              <a:t>fim</a:t>
            </a:r>
          </a:p>
          <a:p>
            <a:pPr eaLnBrk="1" hangingPunct="1">
              <a:lnSpc>
                <a:spcPts val="988"/>
              </a:lnSpc>
              <a:buSzPct val="100000"/>
            </a:pPr>
            <a:endParaRPr lang="en-US" altLang="pt-BR" sz="28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pt-BR" sz="28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</a:rPr>
              <a:t> *Configurações pessoais</a:t>
            </a:r>
          </a:p>
          <a:p>
            <a:pPr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</a:rPr>
              <a:t> **Seguir a Sociedade Brasileira de Odontologia</a:t>
            </a:r>
          </a:p>
          <a:p>
            <a:pPr eaLnBrk="1" hangingPunct="1">
              <a:lnSpc>
                <a:spcPts val="988"/>
              </a:lnSpc>
              <a:buSzPct val="100000"/>
            </a:pPr>
            <a:endParaRPr lang="pt-BR" altLang="pt-BR" sz="2800" dirty="0">
              <a:solidFill>
                <a:srgbClr val="FF0000"/>
              </a:solidFill>
            </a:endParaRPr>
          </a:p>
          <a:p>
            <a:pPr eaLnBrk="1" hangingPunct="1">
              <a:lnSpc>
                <a:spcPts val="988"/>
              </a:lnSpc>
              <a:buSzPct val="100000"/>
            </a:pPr>
            <a:endParaRPr lang="pt-BR" altLang="pt-BR" sz="2800" dirty="0">
              <a:solidFill>
                <a:srgbClr val="FF0000"/>
              </a:solidFill>
            </a:endParaRPr>
          </a:p>
          <a:p>
            <a:pPr eaLnBrk="1" hangingPunct="1">
              <a:lnSpc>
                <a:spcPts val="988"/>
              </a:lnSpc>
              <a:buSzPct val="100000"/>
            </a:pPr>
            <a:endParaRPr lang="pt-BR" altLang="pt-BR" sz="2800" dirty="0">
              <a:solidFill>
                <a:srgbClr val="FF0000"/>
              </a:solidFill>
            </a:endParaRPr>
          </a:p>
          <a:p>
            <a:pPr eaLnBrk="1" hangingPunct="1">
              <a:lnSpc>
                <a:spcPts val="988"/>
              </a:lnSpc>
              <a:buSzPct val="100000"/>
            </a:pPr>
            <a:endParaRPr lang="en-US" altLang="pt-BR" sz="2800" dirty="0">
              <a:solidFill>
                <a:srgbClr val="000000"/>
              </a:solidFill>
            </a:endParaRPr>
          </a:p>
          <a:p>
            <a:pPr eaLnBrk="1" hangingPunct="1">
              <a:lnSpc>
                <a:spcPts val="988"/>
              </a:lnSpc>
              <a:buSzPct val="100000"/>
            </a:pPr>
            <a:endParaRPr lang="en-US" altLang="pt-BR" sz="28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pt-BR" altLang="pt-BR" sz="2800" b="1" u="sng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pt-BR" altLang="pt-BR" sz="28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pt-BR" altLang="pt-BR" sz="28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pt-BR" altLang="pt-BR" sz="28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r>
              <a:rPr lang="pt-BR" altLang="pt-BR" sz="2800" dirty="0">
                <a:solidFill>
                  <a:srgbClr val="000000"/>
                </a:solidFill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1">
            <a:extLst>
              <a:ext uri="{FF2B5EF4-FFF2-40B4-BE49-F238E27FC236}">
                <a16:creationId xmlns:a16="http://schemas.microsoft.com/office/drawing/2014/main" id="{BFF9581E-A088-2B40-A759-617CE5CE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536575"/>
            <a:ext cx="26019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4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Exemplos:</a:t>
            </a:r>
          </a:p>
        </p:txBody>
      </p:sp>
      <p:sp>
        <p:nvSpPr>
          <p:cNvPr id="33794" name="TextBox 1">
            <a:extLst>
              <a:ext uri="{FF2B5EF4-FFF2-40B4-BE49-F238E27FC236}">
                <a16:creationId xmlns:a16="http://schemas.microsoft.com/office/drawing/2014/main" id="{73FB233F-1B49-C54F-A0C6-7279DD7C9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39875"/>
            <a:ext cx="5113338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11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#define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LARGURA_MAXIMA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</a:t>
            </a:r>
          </a:p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#define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#define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VERDADEIRO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#define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CURSO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“CC”</a:t>
            </a:r>
          </a:p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#define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TERMINO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‘T’</a:t>
            </a:r>
          </a:p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#define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VALOR_DE_PI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3.1415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id="{60E4E84B-9BE6-AF46-9ECA-57AEBA2E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11675"/>
            <a:ext cx="9447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11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Observe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não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coloca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ponto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vírgula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após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valor.</a:t>
            </a:r>
          </a:p>
          <a:p>
            <a:pPr eaLnBrk="1" hangingPunct="1">
              <a:lnSpc>
                <a:spcPts val="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TextBox 1">
            <a:extLst>
              <a:ext uri="{FF2B5EF4-FFF2-40B4-BE49-F238E27FC236}">
                <a16:creationId xmlns:a16="http://schemas.microsoft.com/office/drawing/2014/main" id="{A4946F41-6A17-0048-9540-7D5821C11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3988"/>
            <a:ext cx="84582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Constantes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tângulo 3">
            <a:extLst>
              <a:ext uri="{FF2B5EF4-FFF2-40B4-BE49-F238E27FC236}">
                <a16:creationId xmlns:a16="http://schemas.microsoft.com/office/drawing/2014/main" id="{C010E95B-5BC4-CE48-B16A-94462263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"/>
            <a:ext cx="101346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main 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//declaração de variáveis: é necessário criar ”pacotes”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float n1,n2,R;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//Impressão em tela (cout) e acesso via teclado (cin) da variável 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cout &lt;&lt; "Entre com a 1o. Numero: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cin &gt;&gt;n1;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//Impressão em tela (cout) e acesso via teclado (cin) da variável n2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cout &lt;&lt; "Entre com a 2o. Numero: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cin &gt;&gt; n2;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//Cálculo da soma e armazenamento do resultado na variável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R=n1+n2;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//Impressão em tela (cout) do resultado armazenado em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cout &lt;&lt; "A soma dos dois numero e igual a " &lt;&lt; R &lt;&lt; ".\n";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6082" name="Retângulo 4">
            <a:extLst>
              <a:ext uri="{FF2B5EF4-FFF2-40B4-BE49-F238E27FC236}">
                <a16:creationId xmlns:a16="http://schemas.microsoft.com/office/drawing/2014/main" id="{1082D945-D31A-7042-8951-9B252C3AA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6200"/>
            <a:ext cx="7526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rgbClr val="000000"/>
                </a:solidFill>
                <a:latin typeface="Arial" panose="020B0604020202020204" pitchFamily="34" charset="0"/>
              </a:rPr>
              <a:t>3 - Faça um </a:t>
            </a:r>
            <a:r>
              <a:rPr lang="pt-BR" altLang="pt-BR" sz="2800"/>
              <a:t>Algoritmo para somar dois números.</a:t>
            </a:r>
            <a:endParaRPr lang="en-US" altLang="zh-CN" sz="28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718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">
            <a:extLst>
              <a:ext uri="{FF2B5EF4-FFF2-40B4-BE49-F238E27FC236}">
                <a16:creationId xmlns:a16="http://schemas.microsoft.com/office/drawing/2014/main" id="{E5B0E264-CE15-474B-9F2E-0375FDFFA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61988"/>
            <a:ext cx="10820400" cy="62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Biblioteca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&lt;iostream&gt;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Declaração de variável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variavel;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Entrada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cin &gt;&gt; variavel;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Saída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cout &lt;&lt; ”texto que deverá ser impresso no video”;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cout &lt;&lt; ”o valor da variável e:”&lt;&lt;variavel;</a:t>
            </a:r>
          </a:p>
        </p:txBody>
      </p:sp>
      <p:sp>
        <p:nvSpPr>
          <p:cNvPr id="36866" name="Retângulo 13">
            <a:extLst>
              <a:ext uri="{FF2B5EF4-FFF2-40B4-BE49-F238E27FC236}">
                <a16:creationId xmlns:a16="http://schemas.microsoft.com/office/drawing/2014/main" id="{02CE8CC9-E6EC-C74C-88C0-77F95FDE2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"/>
            <a:ext cx="7110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Comandos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Entrada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Saída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1">
            <a:extLst>
              <a:ext uri="{FF2B5EF4-FFF2-40B4-BE49-F238E27FC236}">
                <a16:creationId xmlns:a16="http://schemas.microsoft.com/office/drawing/2014/main" id="{F9122434-5E55-9F4F-97DD-93D9840DC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14388"/>
            <a:ext cx="9372600" cy="595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Biblioteca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&lt;stdio.h&gt;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Declaração de variável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variavel;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Entrada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scanf(”%d”, &amp;variavel);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Saída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printf(”texto que deverá ser impresso no video”);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</a:t>
            </a: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0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 ”o valor da variável e: %d”, variavel);</a:t>
            </a:r>
          </a:p>
        </p:txBody>
      </p:sp>
      <p:sp>
        <p:nvSpPr>
          <p:cNvPr id="34818" name="Retângulo 13">
            <a:extLst>
              <a:ext uri="{FF2B5EF4-FFF2-40B4-BE49-F238E27FC236}">
                <a16:creationId xmlns:a16="http://schemas.microsoft.com/office/drawing/2014/main" id="{222868D0-4267-DF45-A0AE-26AF65ED8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"/>
            <a:ext cx="5357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Comandos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Entrada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Saída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2">
            <a:extLst>
              <a:ext uri="{FF2B5EF4-FFF2-40B4-BE49-F238E27FC236}">
                <a16:creationId xmlns:a16="http://schemas.microsoft.com/office/drawing/2014/main" id="{0680B85B-B53F-EB4A-8E65-BAC61CEB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6" r="52431"/>
          <a:stretch>
            <a:fillRect/>
          </a:stretch>
        </p:blipFill>
        <p:spPr bwMode="auto">
          <a:xfrm>
            <a:off x="1143000" y="1676400"/>
            <a:ext cx="327660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2">
            <a:extLst>
              <a:ext uri="{FF2B5EF4-FFF2-40B4-BE49-F238E27FC236}">
                <a16:creationId xmlns:a16="http://schemas.microsoft.com/office/drawing/2014/main" id="{E2F3A10D-4A8D-3645-91F3-CB74F4B1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7" t="10246"/>
          <a:stretch>
            <a:fillRect/>
          </a:stretch>
        </p:blipFill>
        <p:spPr bwMode="auto">
          <a:xfrm>
            <a:off x="6718300" y="1524000"/>
            <a:ext cx="356870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1">
            <a:extLst>
              <a:ext uri="{FF2B5EF4-FFF2-40B4-BE49-F238E27FC236}">
                <a16:creationId xmlns:a16="http://schemas.microsoft.com/office/drawing/2014/main" id="{A1FB2898-1E4A-FE4C-8885-BC96CBFCA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2600"/>
            <a:ext cx="116586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2692400" algn="l"/>
                <a:tab pos="3136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2692400" algn="l"/>
                <a:tab pos="3136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2692400" algn="l"/>
                <a:tab pos="3136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2692400" algn="l"/>
                <a:tab pos="3136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2692400" algn="l"/>
                <a:tab pos="3136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2692400" algn="l"/>
                <a:tab pos="3136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2692400" algn="l"/>
                <a:tab pos="3136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2692400" algn="l"/>
                <a:tab pos="3136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2692400" algn="l"/>
                <a:tab pos="3136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comandos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formato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podem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alterados,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exemplo,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especificação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 largura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mínima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campo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número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casas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decimais.</a:t>
            </a:r>
          </a:p>
        </p:txBody>
      </p:sp>
      <p:sp>
        <p:nvSpPr>
          <p:cNvPr id="35844" name="Retângulo 21">
            <a:extLst>
              <a:ext uri="{FF2B5EF4-FFF2-40B4-BE49-F238E27FC236}">
                <a16:creationId xmlns:a16="http://schemas.microsoft.com/office/drawing/2014/main" id="{DE700E10-2B2E-4F42-9174-D822D2B8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5357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Comandos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Entrada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Saída</a:t>
            </a:r>
          </a:p>
        </p:txBody>
      </p:sp>
      <p:sp>
        <p:nvSpPr>
          <p:cNvPr id="35845" name="Retângulo 22">
            <a:extLst>
              <a:ext uri="{FF2B5EF4-FFF2-40B4-BE49-F238E27FC236}">
                <a16:creationId xmlns:a16="http://schemas.microsoft.com/office/drawing/2014/main" id="{793742F8-A939-B14C-A449-E492BF8D1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92113"/>
            <a:ext cx="11277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comando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formato começa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é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seguido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pelo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código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formato.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principais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códigos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são:</a:t>
            </a:r>
          </a:p>
        </p:txBody>
      </p:sp>
      <p:sp>
        <p:nvSpPr>
          <p:cNvPr id="35846" name="Retângulo 22">
            <a:extLst>
              <a:ext uri="{FF2B5EF4-FFF2-40B4-BE49-F238E27FC236}">
                <a16:creationId xmlns:a16="http://schemas.microsoft.com/office/drawing/2014/main" id="{131D709E-E4DA-3844-BF4D-D5B633D2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1403350"/>
            <a:ext cx="23193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</a:p>
        </p:txBody>
      </p:sp>
      <p:sp>
        <p:nvSpPr>
          <p:cNvPr id="35847" name="Retângulo 22">
            <a:extLst>
              <a:ext uri="{FF2B5EF4-FFF2-40B4-BE49-F238E27FC236}">
                <a16:creationId xmlns:a16="http://schemas.microsoft.com/office/drawing/2014/main" id="{C5BF9183-1A23-1F40-9CD1-FDDFC341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1317625"/>
            <a:ext cx="2320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tângulo 3">
            <a:extLst>
              <a:ext uri="{FF2B5EF4-FFF2-40B4-BE49-F238E27FC236}">
                <a16:creationId xmlns:a16="http://schemas.microsoft.com/office/drawing/2014/main" id="{8E8C9D88-1E86-F14E-AEB0-317157DA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38200"/>
            <a:ext cx="97536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 //declaração de variáveis: é necessário criar ”pacotes”</a:t>
            </a: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float n1,n2,R;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             //Impressão em tela (cout) e acesso via teclado (cin) da variável n1</a:t>
            </a: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printf("Entre com a 1o. Numero: ”);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scanf(”%f”, &amp;n1);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 //Impressão em tela (cout) e acesso via teclado (cin) da variável n2</a:t>
            </a: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 printf("Entre com a 2o. Numero: ”);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 scanf(”%f”, &amp;n2);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	//Cálculo da soma e armazenamento do resultado na variável R</a:t>
            </a: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R=n1+n2;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 //Impressão em tela (cout) do resultado armazenado em R</a:t>
            </a: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printf(" A soma dos dois numero e igual a %f .\n”, R);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8130" name="Retângulo 4">
            <a:extLst>
              <a:ext uri="{FF2B5EF4-FFF2-40B4-BE49-F238E27FC236}">
                <a16:creationId xmlns:a16="http://schemas.microsoft.com/office/drawing/2014/main" id="{0E16A612-F1A9-C342-9DE1-F971C382A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28600"/>
            <a:ext cx="7526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rgbClr val="000000"/>
                </a:solidFill>
                <a:latin typeface="Arial" panose="020B0604020202020204" pitchFamily="34" charset="0"/>
              </a:rPr>
              <a:t>3 - Faça um </a:t>
            </a:r>
            <a:r>
              <a:rPr lang="pt-BR" altLang="pt-BR" sz="2800"/>
              <a:t>Algoritmo para somar dois números.</a:t>
            </a:r>
            <a:endParaRPr lang="en-US" altLang="zh-CN" sz="28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59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75" name="Group 79">
            <a:extLst>
              <a:ext uri="{FF2B5EF4-FFF2-40B4-BE49-F238E27FC236}">
                <a16:creationId xmlns:a16="http://schemas.microsoft.com/office/drawing/2014/main" id="{3EE404AD-CFDD-F64B-B776-4554EE958DED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1066800"/>
          <a:ext cx="4648200" cy="27019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+</a:t>
                      </a:r>
                    </a:p>
                  </a:txBody>
                  <a:tcPr marT="45740" marB="4574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Soma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-</a:t>
                      </a:r>
                    </a:p>
                  </a:txBody>
                  <a:tcPr marT="45740" marB="4574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Subtração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*</a:t>
                      </a:r>
                    </a:p>
                  </a:txBody>
                  <a:tcPr marT="45740" marB="4574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Multiplicação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/</a:t>
                      </a:r>
                    </a:p>
                  </a:txBody>
                  <a:tcPr marT="45740" marB="4574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Divisão</a:t>
                      </a:r>
                      <a:endParaRPr kumimoji="0" lang="pt-BR" altLang="x-none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%</a:t>
                      </a:r>
                    </a:p>
                  </a:txBody>
                  <a:tcPr marT="45740" marB="4574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Resto da divisão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05" name="Text Box 80">
            <a:extLst>
              <a:ext uri="{FF2B5EF4-FFF2-40B4-BE49-F238E27FC236}">
                <a16:creationId xmlns:a16="http://schemas.microsoft.com/office/drawing/2014/main" id="{B62F0156-D27C-4B43-9310-EEF3F9723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3886200"/>
            <a:ext cx="87804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  <a:latin typeface="Verdana" panose="020B0604030504040204" pitchFamily="34" charset="0"/>
              </a:rPr>
              <a:t>Exemplo: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800" b="1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rgbClr val="000000"/>
                </a:solidFill>
                <a:latin typeface="Verdana" panose="020B0604030504040204" pitchFamily="34" charset="0"/>
              </a:rPr>
              <a:t>int A, B,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rgbClr val="000000"/>
                </a:solidFill>
                <a:latin typeface="Verdana" panose="020B0604030504040204" pitchFamily="34" charset="0"/>
              </a:rPr>
              <a:t>C = 4 + 4;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rgbClr val="000000"/>
                </a:solidFill>
                <a:latin typeface="Verdana" panose="020B0604030504040204" pitchFamily="34" charset="0"/>
              </a:rPr>
              <a:t>A = 6 - 4;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latin typeface="Verdana" panose="020B0604030504040204" pitchFamily="34" charset="0"/>
              </a:rPr>
              <a:t>B = 7 %( C / A); // B = 3, é o resto da divisão </a:t>
            </a:r>
          </a:p>
        </p:txBody>
      </p:sp>
      <p:sp>
        <p:nvSpPr>
          <p:cNvPr id="37906" name="Retângulo 13">
            <a:extLst>
              <a:ext uri="{FF2B5EF4-FFF2-40B4-BE49-F238E27FC236}">
                <a16:creationId xmlns:a16="http://schemas.microsoft.com/office/drawing/2014/main" id="{6817AA92-1088-CD42-9B5B-997F2015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120650"/>
            <a:ext cx="426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Operadores Aritméticos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1">
            <a:extLst>
              <a:ext uri="{FF2B5EF4-FFF2-40B4-BE49-F238E27FC236}">
                <a16:creationId xmlns:a16="http://schemas.microsoft.com/office/drawing/2014/main" id="{931DCFE1-2A04-E140-989C-A56987586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3058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Operadores especiais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Operadores de incremento: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x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x+1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é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 mesmo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++x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Operadores de decremento: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x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x-1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é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mesmo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--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x–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>
            <a:extLst>
              <a:ext uri="{FF2B5EF4-FFF2-40B4-BE49-F238E27FC236}">
                <a16:creationId xmlns:a16="http://schemas.microsoft.com/office/drawing/2014/main" id="{79E36DC9-8BBC-384C-B455-E61E860A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43000"/>
            <a:ext cx="3948113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4E0F06C-1635-8A4C-8876-1CA86BD0D097}"/>
              </a:ext>
            </a:extLst>
          </p:cNvPr>
          <p:cNvCxnSpPr/>
          <p:nvPr/>
        </p:nvCxnSpPr>
        <p:spPr>
          <a:xfrm>
            <a:off x="7010400" y="1981200"/>
            <a:ext cx="0" cy="396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39" name="Retângulo 6">
            <a:extLst>
              <a:ext uri="{FF2B5EF4-FFF2-40B4-BE49-F238E27FC236}">
                <a16:creationId xmlns:a16="http://schemas.microsoft.com/office/drawing/2014/main" id="{C1CAB0D2-3EE8-1F46-8288-6D55F55D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1104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tabela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seguir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mostra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lista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precedência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operadores.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71F4FDA1-C1DD-934E-871A-4F5CED02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939800"/>
            <a:ext cx="8915400" cy="58674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pt-BR" altLang="pt-BR" sz="220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O conjunto de ações é executado em sequência linear de cima para baixo e da esquerda para direita, isto é, na mesma ordem em que foram escritas.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20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200" b="1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  Exemplo: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200" b="1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20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   main(){ // início do algoritmo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20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  	       // declaração de variáveis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20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           // corpo do algoritmo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20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           ação 1;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20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           ação 2;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pt-BR" altLang="pt-BR" sz="2200">
              <a:latin typeface="Arial" panose="020B0604020202020204" pitchFamily="34" charset="0"/>
              <a:ea typeface="ＭＳ Ｐゴシック" panose="020B0600070205080204" pitchFamily="34" charset="-128"/>
              <a:sym typeface="Wingdings" pitchFamily="2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pt-BR" altLang="pt-BR" sz="2200">
              <a:latin typeface="Arial" panose="020B0604020202020204" pitchFamily="34" charset="0"/>
              <a:ea typeface="ＭＳ Ｐゴシック" panose="020B0600070205080204" pitchFamily="34" charset="-128"/>
              <a:sym typeface="Wingdings" pitchFamily="2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br>
              <a:rPr lang="pt-BR" altLang="pt-BR" sz="220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</a:br>
            <a:r>
              <a:rPr lang="pt-BR" altLang="pt-BR" sz="220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       ação n;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20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      }      // fim do algoritmo</a:t>
            </a:r>
          </a:p>
        </p:txBody>
      </p:sp>
      <p:sp>
        <p:nvSpPr>
          <p:cNvPr id="50178" name="Line 6">
            <a:extLst>
              <a:ext uri="{FF2B5EF4-FFF2-40B4-BE49-F238E27FC236}">
                <a16:creationId xmlns:a16="http://schemas.microsoft.com/office/drawing/2014/main" id="{21F8C306-1BBF-4447-970E-C91DE7BBF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953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0179" name="Retângulo 4">
            <a:extLst>
              <a:ext uri="{FF2B5EF4-FFF2-40B4-BE49-F238E27FC236}">
                <a16:creationId xmlns:a16="http://schemas.microsoft.com/office/drawing/2014/main" id="{0A3897A2-2E08-274E-90C7-FA0500948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228600"/>
            <a:ext cx="57070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Estrutura Sequencial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7BE81744-3DE1-4545-AFBE-8BF532FBD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11506200" cy="780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>
                <a:solidFill>
                  <a:srgbClr val="000000"/>
                </a:solidFill>
              </a:rPr>
              <a:t>Exercício 2:</a:t>
            </a:r>
            <a:r>
              <a:rPr lang="pt-BR" altLang="pt-BR" sz="2800" dirty="0">
                <a:solidFill>
                  <a:srgbClr val="000000"/>
                </a:solidFill>
              </a:rPr>
              <a:t> Trocar uma lâmpada queimada no teto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000000"/>
                </a:solidFill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000000"/>
                </a:solidFill>
              </a:rPr>
              <a:t>inicio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0000"/>
                </a:solidFill>
              </a:rPr>
              <a:t>Posicionar o meio de acesso (banco, escada, etc.) próximo da lâmpada queimada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0000"/>
                </a:solidFill>
              </a:rPr>
              <a:t>Escolher uma nova lâmpada do mesmo modelo e potência da queimada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0000"/>
                </a:solidFill>
              </a:rPr>
              <a:t>Subir no meio de acesso até que o bocal da lâmpada possa ser alcançado (com lâmpada e ferramentas)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/>
              <a:t>SE possuir arandela/lustre/etc. retirar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0000"/>
                </a:solidFill>
              </a:rPr>
              <a:t>Girar a lâmpada no sentido anti-horário/puxar a lâmpada de clique até que ela se solte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0000"/>
                </a:solidFill>
              </a:rPr>
              <a:t>Posicionar a nova lâmpada no soquete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0000"/>
                </a:solidFill>
              </a:rPr>
              <a:t>Gira-la no sentido horário/apertar a lâmpada de clique até que ela se firme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/>
              <a:t>SE possuir arandela/lustre/etc. instalar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0000"/>
                </a:solidFill>
              </a:rPr>
              <a:t>Descer do meio de acesso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000000"/>
                </a:solidFill>
              </a:rPr>
              <a:t>fim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>
                <a:solidFill>
                  <a:srgbClr val="000000"/>
                </a:solidFill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F07958EC-CF2F-0B46-8E23-6E7A043A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3200"/>
            <a:ext cx="9525000" cy="564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r>
              <a:rPr lang="pt-BR" altLang="pt-BR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4 -</a:t>
            </a: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2800" dirty="0">
                <a:solidFill>
                  <a:srgbClr val="000000"/>
                </a:solidFill>
              </a:rPr>
              <a:t>Resolver a divisão de dois números.</a:t>
            </a:r>
          </a:p>
          <a:p>
            <a:pPr eaLnBrk="1" hangingPunct="1">
              <a:buSzPct val="100000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eaLnBrk="1" hangingPunct="1">
              <a:buSzPct val="100000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inicio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     Escolher o primeiro número  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     Escolher o segundo número 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     SE o 2o número é maior que zero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Realizar a divisão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Mostrar o resultado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     SENÃO 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	         Mostrar a mensagem “Nunca dividirás por zero.”</a:t>
            </a:r>
          </a:p>
          <a:p>
            <a:pPr lvl="1" eaLnBrk="1" hangingPunct="1">
              <a:buSzPct val="100000"/>
            </a:pPr>
            <a:r>
              <a:rPr lang="pt-BR" alt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eaLnBrk="1" hangingPunct="1">
              <a:buSzPct val="100000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fim		</a:t>
            </a:r>
          </a:p>
          <a:p>
            <a:pPr eaLnBrk="1" hangingPunct="1">
              <a:buSzPct val="100000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tângulo 4">
            <a:extLst>
              <a:ext uri="{FF2B5EF4-FFF2-40B4-BE49-F238E27FC236}">
                <a16:creationId xmlns:a16="http://schemas.microsoft.com/office/drawing/2014/main" id="{F8B2210C-7E8B-8944-8910-87112AC7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1181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4 -</a:t>
            </a:r>
            <a:r>
              <a:rPr lang="pt-BR" altLang="pt-BR" sz="2800">
                <a:solidFill>
                  <a:srgbClr val="000000"/>
                </a:solidFill>
              </a:rPr>
              <a:t> Resolver a divisão de dois números.</a:t>
            </a:r>
            <a:endParaRPr lang="en-US" altLang="zh-CN" sz="28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536332-CB35-B245-84AB-2AB1BE93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95438"/>
            <a:ext cx="3200400" cy="19050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?</a:t>
            </a:r>
          </a:p>
        </p:txBody>
      </p:sp>
      <p:cxnSp>
        <p:nvCxnSpPr>
          <p:cNvPr id="7" name="Straight Arrow Connector 3">
            <a:extLst>
              <a:ext uri="{FF2B5EF4-FFF2-40B4-BE49-F238E27FC236}">
                <a16:creationId xmlns:a16="http://schemas.microsoft.com/office/drawing/2014/main" id="{B8BFB6EA-9224-AB4F-A2E6-722051FB6F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1400" y="2463800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3252" name="TextBox 7">
            <a:extLst>
              <a:ext uri="{FF2B5EF4-FFF2-40B4-BE49-F238E27FC236}">
                <a16:creationId xmlns:a16="http://schemas.microsoft.com/office/drawing/2014/main" id="{5DB0CD4B-9E61-544A-89D0-E46B7120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838" y="2205038"/>
            <a:ext cx="2874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3253" name="TextBox 8">
            <a:extLst>
              <a:ext uri="{FF2B5EF4-FFF2-40B4-BE49-F238E27FC236}">
                <a16:creationId xmlns:a16="http://schemas.microsoft.com/office/drawing/2014/main" id="{1F48CFB3-86DC-3644-ABCF-BC0849DF1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24088"/>
            <a:ext cx="1482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 dirty="0">
              <a:latin typeface="Arial" panose="020B0604020202020204" pitchFamily="34" charset="0"/>
            </a:endParaRPr>
          </a:p>
        </p:txBody>
      </p:sp>
      <p:sp>
        <p:nvSpPr>
          <p:cNvPr id="53254" name="TextBox 13">
            <a:extLst>
              <a:ext uri="{FF2B5EF4-FFF2-40B4-BE49-F238E27FC236}">
                <a16:creationId xmlns:a16="http://schemas.microsoft.com/office/drawing/2014/main" id="{274849EE-3BB1-CF40-B214-7CC6EE5B7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52838"/>
            <a:ext cx="746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Entrada         Processamento            Saída</a:t>
            </a:r>
          </a:p>
        </p:txBody>
      </p:sp>
      <p:cxnSp>
        <p:nvCxnSpPr>
          <p:cNvPr id="13" name="Straight Arrow Connector 3">
            <a:extLst>
              <a:ext uri="{FF2B5EF4-FFF2-40B4-BE49-F238E27FC236}">
                <a16:creationId xmlns:a16="http://schemas.microsoft.com/office/drawing/2014/main" id="{F4DF5E8C-E614-3C48-8775-CBB6968D08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4800" y="2433638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tângulo 3">
            <a:extLst>
              <a:ext uri="{FF2B5EF4-FFF2-40B4-BE49-F238E27FC236}">
                <a16:creationId xmlns:a16="http://schemas.microsoft.com/office/drawing/2014/main" id="{0E846B92-2F66-2048-9046-2FDC4081A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7825"/>
            <a:ext cx="86868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{  </a:t>
            </a:r>
            <a:endParaRPr lang="en-US" altLang="pt-BR" sz="2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float n1,n2,R;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</a:t>
            </a:r>
            <a:endParaRPr lang="en-US" altLang="pt-BR" sz="2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cout &lt;&lt; "Entre com a 1o. Numero: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cin &gt;&gt;n1;  </a:t>
            </a:r>
            <a:endParaRPr lang="en-US" altLang="pt-BR" sz="2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cout &lt;&lt; "Entre com a 2o. Numero: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cin &gt;&gt; n2;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</a:t>
            </a:r>
            <a:endParaRPr lang="en-US" altLang="pt-BR" sz="2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if (n2 &gt; 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        R = n1/n2;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        cout &lt;&lt; "A divisão de dos dois numero = " &lt;&lt; R &lt;&lt; ".\n";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        cout &lt;&lt; ”Nunca / por zero!";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4274" name="CaixaDeTexto 3">
            <a:extLst>
              <a:ext uri="{FF2B5EF4-FFF2-40B4-BE49-F238E27FC236}">
                <a16:creationId xmlns:a16="http://schemas.microsoft.com/office/drawing/2014/main" id="{B4BAD8DE-6BE7-5D4B-B2B9-5C10DB1D5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-28575"/>
            <a:ext cx="9372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800" b="1">
                <a:solidFill>
                  <a:srgbClr val="000000"/>
                </a:solidFill>
                <a:latin typeface="Calibri" panose="020F0502020204030204" pitchFamily="34" charset="0"/>
              </a:rPr>
              <a:t>4 - </a:t>
            </a:r>
            <a:r>
              <a:rPr lang="pt-BR" altLang="pt-BR" sz="2800" b="1">
                <a:solidFill>
                  <a:srgbClr val="000000"/>
                </a:solidFill>
              </a:rPr>
              <a:t>Resolver a divisão de dois números.</a:t>
            </a:r>
            <a:endParaRPr lang="en-US" altLang="zh-CN" sz="2800" b="1">
              <a:solidFill>
                <a:srgbClr val="231F2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96B63-22B9-664E-A70E-8D78FA5DA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96863"/>
            <a:ext cx="11506200" cy="29035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b="1" dirty="0"/>
              <a:t>Exercícios</a:t>
            </a:r>
          </a:p>
          <a:p>
            <a:pPr marL="0" indent="0">
              <a:buFont typeface="Arial" charset="0"/>
              <a:buNone/>
              <a:defRPr/>
            </a:pPr>
            <a:endParaRPr lang="pt-BR" dirty="0"/>
          </a:p>
          <a:p>
            <a:pPr marL="0" indent="0">
              <a:buFont typeface="Arial" charset="0"/>
              <a:buNone/>
              <a:defRPr/>
            </a:pPr>
            <a:r>
              <a:rPr lang="pt-BR" dirty="0"/>
              <a:t>01) Calcular o consumo </a:t>
            </a:r>
            <a:r>
              <a:rPr lang="pt-BR" dirty="0" err="1"/>
              <a:t>médio</a:t>
            </a:r>
            <a:r>
              <a:rPr lang="pt-BR" dirty="0"/>
              <a:t> (CM) de combustível de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/>
              <a:t>automóvel. Pedir para o </a:t>
            </a:r>
            <a:r>
              <a:rPr lang="pt-BR" dirty="0" err="1"/>
              <a:t>usuário</a:t>
            </a:r>
            <a:r>
              <a:rPr lang="pt-BR" dirty="0"/>
              <a:t> entrar com a </a:t>
            </a:r>
            <a:r>
              <a:rPr lang="pt-BR" dirty="0" err="1"/>
              <a:t>distância</a:t>
            </a:r>
            <a:r>
              <a:rPr lang="pt-BR" dirty="0"/>
              <a:t> (km) e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/>
              <a:t>volume (litros). </a:t>
            </a:r>
          </a:p>
          <a:p>
            <a:pPr marL="0" indent="0">
              <a:buFont typeface="Arial" charset="0"/>
              <a:buNone/>
              <a:defRPr/>
            </a:pPr>
            <a:endParaRPr lang="pt-BR" dirty="0"/>
          </a:p>
          <a:p>
            <a:pPr marL="0" indent="0">
              <a:buFont typeface="Arial" charset="0"/>
              <a:buNone/>
              <a:defRPr/>
            </a:pPr>
            <a:r>
              <a:rPr lang="pt-BR" dirty="0"/>
              <a:t>CM= </a:t>
            </a:r>
            <a:r>
              <a:rPr lang="pt-BR" dirty="0" err="1"/>
              <a:t>d</a:t>
            </a:r>
            <a:r>
              <a:rPr lang="pt-BR" dirty="0"/>
              <a:t> (km) / </a:t>
            </a:r>
            <a:r>
              <a:rPr lang="pt-BR" dirty="0" err="1"/>
              <a:t>v</a:t>
            </a:r>
            <a:r>
              <a:rPr lang="pt-BR" dirty="0"/>
              <a:t> (litros) 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9A841-6002-AD49-87BA-50E3FBDF6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4238"/>
            <a:ext cx="3313113" cy="19050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CM = km/</a:t>
            </a:r>
            <a:r>
              <a:rPr lang="en-US" sz="2400" dirty="0" err="1">
                <a:solidFill>
                  <a:schemeClr val="lt1"/>
                </a:solidFill>
                <a:latin typeface="+mn-lt"/>
                <a:ea typeface="+mn-ea"/>
              </a:rPr>
              <a:t>litros</a:t>
            </a: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6969BF-A268-784E-A445-B90B6963EF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0" y="3957638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586496-E554-5B47-807C-297A5006A6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0" y="4719638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D76C1-F6E4-6641-B92E-A54690FDE5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86600" y="4338638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7349" name="TextBox 8">
            <a:extLst>
              <a:ext uri="{FF2B5EF4-FFF2-40B4-BE49-F238E27FC236}">
                <a16:creationId xmlns:a16="http://schemas.microsoft.com/office/drawing/2014/main" id="{4BABCF87-AAE6-7A4D-ACE8-8B77EA8C6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17925"/>
            <a:ext cx="1787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</p:txBody>
      </p:sp>
      <p:sp>
        <p:nvSpPr>
          <p:cNvPr id="57350" name="TextBox 13">
            <a:extLst>
              <a:ext uri="{FF2B5EF4-FFF2-40B4-BE49-F238E27FC236}">
                <a16:creationId xmlns:a16="http://schemas.microsoft.com/office/drawing/2014/main" id="{4621E241-9558-4E4F-94BF-135A8305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81638"/>
            <a:ext cx="746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Entrada         Processamento            Saída</a:t>
            </a:r>
          </a:p>
        </p:txBody>
      </p:sp>
      <p:sp>
        <p:nvSpPr>
          <p:cNvPr id="57351" name="CaixaDeTexto 2">
            <a:extLst>
              <a:ext uri="{FF2B5EF4-FFF2-40B4-BE49-F238E27FC236}">
                <a16:creationId xmlns:a16="http://schemas.microsoft.com/office/drawing/2014/main" id="{D23701A5-6AE3-4A47-A16C-341D18356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773488"/>
            <a:ext cx="49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km</a:t>
            </a:r>
          </a:p>
        </p:txBody>
      </p:sp>
      <p:sp>
        <p:nvSpPr>
          <p:cNvPr id="57352" name="CaixaDeTexto 4">
            <a:extLst>
              <a:ext uri="{FF2B5EF4-FFF2-40B4-BE49-F238E27FC236}">
                <a16:creationId xmlns:a16="http://schemas.microsoft.com/office/drawing/2014/main" id="{31E0F7C8-29EA-7C46-8F03-5E960C59D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450215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litros</a:t>
            </a:r>
          </a:p>
        </p:txBody>
      </p:sp>
      <p:sp>
        <p:nvSpPr>
          <p:cNvPr id="57353" name="CaixaDeTexto 6">
            <a:extLst>
              <a:ext uri="{FF2B5EF4-FFF2-40B4-BE49-F238E27FC236}">
                <a16:creationId xmlns:a16="http://schemas.microsoft.com/office/drawing/2014/main" id="{15C443FD-BC6E-B44D-8512-610451A0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763" y="4154488"/>
            <a:ext cx="1798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CM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CFE2E2B-C161-7F48-B9C7-5E8789B0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96863"/>
            <a:ext cx="11506200" cy="29035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dirty="0"/>
              <a:t>01) Calcular o consumo </a:t>
            </a:r>
            <a:r>
              <a:rPr lang="pt-BR" dirty="0" err="1"/>
              <a:t>médio</a:t>
            </a:r>
            <a:r>
              <a:rPr lang="pt-BR" dirty="0"/>
              <a:t> (CM) de combustível de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/>
              <a:t>automóvel. Pedir para o </a:t>
            </a:r>
            <a:r>
              <a:rPr lang="pt-BR" dirty="0" err="1"/>
              <a:t>usuário</a:t>
            </a:r>
            <a:r>
              <a:rPr lang="pt-BR" dirty="0"/>
              <a:t> entrar com a </a:t>
            </a:r>
            <a:r>
              <a:rPr lang="pt-BR" dirty="0" err="1"/>
              <a:t>distância</a:t>
            </a:r>
            <a:r>
              <a:rPr lang="pt-BR" dirty="0"/>
              <a:t> (km) e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/>
              <a:t>volume (litros). </a:t>
            </a:r>
          </a:p>
          <a:p>
            <a:pPr marL="0" indent="0">
              <a:buFont typeface="Arial" charset="0"/>
              <a:buNone/>
              <a:defRPr/>
            </a:pPr>
            <a:endParaRPr lang="pt-BR" sz="1000" dirty="0"/>
          </a:p>
          <a:p>
            <a:pPr marL="0" indent="0" algn="ctr">
              <a:buFont typeface="Arial" charset="0"/>
              <a:buNone/>
              <a:defRPr/>
            </a:pPr>
            <a:r>
              <a:rPr lang="pt-BR" dirty="0"/>
              <a:t>CM= </a:t>
            </a:r>
            <a:r>
              <a:rPr lang="pt-BR" dirty="0" err="1"/>
              <a:t>d</a:t>
            </a:r>
            <a:r>
              <a:rPr lang="pt-BR" dirty="0"/>
              <a:t> (km) / </a:t>
            </a:r>
            <a:r>
              <a:rPr lang="pt-BR" dirty="0" err="1"/>
              <a:t>v</a:t>
            </a:r>
            <a:r>
              <a:rPr lang="pt-BR" dirty="0"/>
              <a:t> (litros) 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tângulo 3">
            <a:extLst>
              <a:ext uri="{FF2B5EF4-FFF2-40B4-BE49-F238E27FC236}">
                <a16:creationId xmlns:a16="http://schemas.microsoft.com/office/drawing/2014/main" id="{A9D1D33F-0FAA-F94C-BDE7-2FD8AC33A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563"/>
            <a:ext cx="10668000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 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//1o Bibliotecas</a:t>
            </a: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//2o. Constantes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//3o. Início do algoritmo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//4o. declaração de variáveis: é necessário criar ”pacotes”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km, litros, CM;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//5o. Impressão em tela (cout) e acesso via teclado (cin)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km: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&gt;&gt;km;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litros: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 litros;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           //6o. Cálculo da soma e armazenamento do</a:t>
            </a:r>
            <a:r>
              <a:rPr lang="en-US" altLang="pt-BR" sz="2400">
                <a:latin typeface="Arial" panose="020B0604020202020204" pitchFamily="34" charset="0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CM=km/litros;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//7o. Impressão em tela (cout)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”O consumo medico é igual a " &lt;&lt; CM &lt;&lt; ”\n";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tângulo 3">
            <a:extLst>
              <a:ext uri="{FF2B5EF4-FFF2-40B4-BE49-F238E27FC236}">
                <a16:creationId xmlns:a16="http://schemas.microsoft.com/office/drawing/2014/main" id="{C106F23A-339B-FD42-A0FD-A6229D454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-76200"/>
            <a:ext cx="113538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km, litros, CM;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km: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&gt;&gt;km;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litros: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 litros;  </a:t>
            </a: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SE (litros == 0.0)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”Nunca dividirás por zero!!!!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SENÃO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CM=km/litros;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”O consumo medico é igual a " &lt;&lt; CM &lt;&lt; ”\n";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tângulo 3">
            <a:extLst>
              <a:ext uri="{FF2B5EF4-FFF2-40B4-BE49-F238E27FC236}">
                <a16:creationId xmlns:a16="http://schemas.microsoft.com/office/drawing/2014/main" id="{9008D1DF-E086-D743-8F05-2D25FA36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363"/>
            <a:ext cx="10820400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km, litros, CM;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km: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&gt;&gt;km;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litros: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&gt;&gt;litros;  </a:t>
            </a: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if (litros == 0.0)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”Nunca dividirás por zero!!!!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           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	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CM=km/litros;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”O consumo medico é igual a " &lt;&lt; CM &lt;&lt; ”\n";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tângulo 3">
            <a:extLst>
              <a:ext uri="{FF2B5EF4-FFF2-40B4-BE49-F238E27FC236}">
                <a16:creationId xmlns:a16="http://schemas.microsoft.com/office/drawing/2014/main" id="{B4235695-1D03-D240-A78A-E56D33BE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463"/>
            <a:ext cx="99822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km, litros, CM;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km: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&gt;&gt;km;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litros: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 litros;  </a:t>
            </a: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SE (litros != 0.0)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 	</a:t>
            </a:r>
            <a:r>
              <a:rPr lang="en-US" altLang="pt-BR" sz="2400">
                <a:latin typeface="Arial" panose="020B0604020202020204" pitchFamily="34" charset="0"/>
              </a:rPr>
              <a:t>CM=km/litros;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”O consumo medico é igual a " &lt;&lt; CM &lt;&lt; ”\n";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SENÃO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”Nunca dividirás por zero!!!!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tângulo 3">
            <a:extLst>
              <a:ext uri="{FF2B5EF4-FFF2-40B4-BE49-F238E27FC236}">
                <a16:creationId xmlns:a16="http://schemas.microsoft.com/office/drawing/2014/main" id="{38C5FEA7-29C5-A549-9787-9F8F4CDB8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988"/>
            <a:ext cx="97536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km, litros, CM;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km: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&gt;&gt;km;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litros: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 litros;  </a:t>
            </a: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if (litros != 0.0)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CM=km/litros;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”O consumo medico é igual a " &lt;&lt; CM &lt;&lt; ”\n";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	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”Nunca dividirás por zero!!!!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A89C09DB-D1AB-5F46-88C0-96D1F6C90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11125200" cy="52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>
                <a:solidFill>
                  <a:srgbClr val="000000"/>
                </a:solidFill>
                <a:latin typeface="Arial" panose="020B0604020202020204" pitchFamily="34" charset="0"/>
              </a:rPr>
              <a:t>Exercício 3:</a:t>
            </a:r>
            <a:r>
              <a:rPr lang="pt-BR" alt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 Faça um </a:t>
            </a:r>
            <a:r>
              <a:rPr lang="pt-BR" altLang="pt-BR" sz="2800" dirty="0"/>
              <a:t>Algoritmo para somar dois números.</a:t>
            </a:r>
            <a:endParaRPr lang="pt-BR" altLang="pt-B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8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inicio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pt-BR" altLang="pt-BR" dirty="0">
                <a:solidFill>
                  <a:srgbClr val="FF0000"/>
                </a:solidFill>
                <a:latin typeface="Arial" panose="020B0604020202020204" pitchFamily="34" charset="0"/>
              </a:rPr>
              <a:t>Leia o primeiro número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0000"/>
                </a:solidFill>
                <a:latin typeface="Arial" panose="020B0604020202020204" pitchFamily="34" charset="0"/>
              </a:rPr>
              <a:t>     Leia o segundo número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0000"/>
                </a:solidFill>
                <a:latin typeface="Arial" panose="020B0604020202020204" pitchFamily="34" charset="0"/>
              </a:rPr>
              <a:t>     Somar os dois números;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dirty="0">
                <a:solidFill>
                  <a:srgbClr val="FF0000"/>
                </a:solidFill>
                <a:latin typeface="Arial" panose="020B0604020202020204" pitchFamily="34" charset="0"/>
              </a:rPr>
              <a:t>     Mostrar o resultado obtido;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fim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37032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AC027DB-5E1E-D34B-BA54-E13A7D82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09800"/>
            <a:ext cx="3313113" cy="19050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394FE7-AE15-7A40-B508-CF296EFAC7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3167063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95151FA1-D907-1C44-B17A-3154F7DB59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6200" y="3124200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9636" name="TextBox 8">
            <a:extLst>
              <a:ext uri="{FF2B5EF4-FFF2-40B4-BE49-F238E27FC236}">
                <a16:creationId xmlns:a16="http://schemas.microsoft.com/office/drawing/2014/main" id="{0CE09E6C-3C16-9D49-B9EA-B1A3477A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03488"/>
            <a:ext cx="17875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</p:txBody>
      </p:sp>
      <p:sp>
        <p:nvSpPr>
          <p:cNvPr id="69637" name="TextBox 13">
            <a:extLst>
              <a:ext uri="{FF2B5EF4-FFF2-40B4-BE49-F238E27FC236}">
                <a16:creationId xmlns:a16="http://schemas.microsoft.com/office/drawing/2014/main" id="{86E33D42-0F8E-704D-B836-798622005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67200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Entrada              Processamento            Saída</a:t>
            </a:r>
          </a:p>
        </p:txBody>
      </p:sp>
      <p:sp>
        <p:nvSpPr>
          <p:cNvPr id="69638" name="CaixaDeTexto 2">
            <a:extLst>
              <a:ext uri="{FF2B5EF4-FFF2-40B4-BE49-F238E27FC236}">
                <a16:creationId xmlns:a16="http://schemas.microsoft.com/office/drawing/2014/main" id="{18B5C24B-53A1-5B4B-B6A4-7250CD33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982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69639" name="CaixaDeTexto 6">
            <a:extLst>
              <a:ext uri="{FF2B5EF4-FFF2-40B4-BE49-F238E27FC236}">
                <a16:creationId xmlns:a16="http://schemas.microsoft.com/office/drawing/2014/main" id="{10F2B9C6-2B57-274F-AD00-40B23F570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363" y="2940050"/>
            <a:ext cx="1798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69640" name="Retângulo 4">
            <a:extLst>
              <a:ext uri="{FF2B5EF4-FFF2-40B4-BE49-F238E27FC236}">
                <a16:creationId xmlns:a16="http://schemas.microsoft.com/office/drawing/2014/main" id="{52B713B9-F5A7-C14D-B5BC-207548CA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04800"/>
            <a:ext cx="11263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800"/>
              <a:t>02)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pt-BR" sz="2800">
                <a:ea typeface="宋体" panose="02010600030101010101" pitchFamily="2" charset="-122"/>
              </a:rPr>
              <a:t>Faça um algoritmo que receba o valor de uma dívida referente a um empréstimo e divida pelo número de sócios.</a:t>
            </a:r>
            <a:endParaRPr lang="en-US" altLang="zh-CN" sz="28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tângulo 4">
            <a:extLst>
              <a:ext uri="{FF2B5EF4-FFF2-40B4-BE49-F238E27FC236}">
                <a16:creationId xmlns:a16="http://schemas.microsoft.com/office/drawing/2014/main" id="{DB435489-3157-6A43-8F23-FC2786BB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04800"/>
            <a:ext cx="11263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800"/>
              <a:t>02)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pt-BR" sz="2800">
                <a:ea typeface="宋体" panose="02010600030101010101" pitchFamily="2" charset="-122"/>
              </a:rPr>
              <a:t>Faça um algoritmo que receba o valor de uma dívida referente a um empréstimo e divida pelo número de sócios.</a:t>
            </a:r>
            <a:endParaRPr lang="en-US" altLang="zh-CN" sz="28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ECF36F-203E-F14E-B977-B24020FE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28838"/>
            <a:ext cx="3200400" cy="19050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>
                <a:solidFill>
                  <a:schemeClr val="lt1"/>
                </a:solidFill>
                <a:latin typeface="+mn-lt"/>
                <a:ea typeface="+mn-ea"/>
              </a:rPr>
              <a:t>resposta</a:t>
            </a: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+mn-lt"/>
                <a:ea typeface="+mn-ea"/>
              </a:rPr>
              <a:t>divida</a:t>
            </a: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/</a:t>
            </a:r>
            <a:r>
              <a:rPr lang="en-US" sz="2400" dirty="0" err="1">
                <a:solidFill>
                  <a:schemeClr val="lt1"/>
                </a:solidFill>
                <a:latin typeface="+mn-lt"/>
                <a:ea typeface="+mn-ea"/>
              </a:rPr>
              <a:t>socios</a:t>
            </a: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</a:p>
        </p:txBody>
      </p:sp>
      <p:cxnSp>
        <p:nvCxnSpPr>
          <p:cNvPr id="7" name="Straight Arrow Connector 3">
            <a:extLst>
              <a:ext uri="{FF2B5EF4-FFF2-40B4-BE49-F238E27FC236}">
                <a16:creationId xmlns:a16="http://schemas.microsoft.com/office/drawing/2014/main" id="{D3EBF033-E223-554F-B3DC-3ECAAC6D8C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2749550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70660" name="TextBox 7">
            <a:extLst>
              <a:ext uri="{FF2B5EF4-FFF2-40B4-BE49-F238E27FC236}">
                <a16:creationId xmlns:a16="http://schemas.microsoft.com/office/drawing/2014/main" id="{27B543AB-4EDD-A04B-8388-65E87C1DF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238" y="2738438"/>
            <a:ext cx="2874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resposta</a:t>
            </a:r>
          </a:p>
        </p:txBody>
      </p:sp>
      <p:sp>
        <p:nvSpPr>
          <p:cNvPr id="70661" name="TextBox 8">
            <a:extLst>
              <a:ext uri="{FF2B5EF4-FFF2-40B4-BE49-F238E27FC236}">
                <a16:creationId xmlns:a16="http://schemas.microsoft.com/office/drawing/2014/main" id="{9213E39F-7973-494E-A9A5-73D54ACA6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09838"/>
            <a:ext cx="1863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divida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socios</a:t>
            </a:r>
          </a:p>
        </p:txBody>
      </p:sp>
      <p:sp>
        <p:nvSpPr>
          <p:cNvPr id="70662" name="TextBox 13">
            <a:extLst>
              <a:ext uri="{FF2B5EF4-FFF2-40B4-BE49-F238E27FC236}">
                <a16:creationId xmlns:a16="http://schemas.microsoft.com/office/drawing/2014/main" id="{A4A7C0C4-D927-7141-AAB4-6F69021B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86238"/>
            <a:ext cx="746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Entrada         Processamento            Saída</a:t>
            </a:r>
          </a:p>
        </p:txBody>
      </p:sp>
      <p:cxnSp>
        <p:nvCxnSpPr>
          <p:cNvPr id="13" name="Straight Arrow Connector 3">
            <a:extLst>
              <a:ext uri="{FF2B5EF4-FFF2-40B4-BE49-F238E27FC236}">
                <a16:creationId xmlns:a16="http://schemas.microsoft.com/office/drawing/2014/main" id="{5EC43B16-B72F-474E-A518-259F71C551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15200" y="2967038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Arrow Connector 3">
            <a:extLst>
              <a:ext uri="{FF2B5EF4-FFF2-40B4-BE49-F238E27FC236}">
                <a16:creationId xmlns:a16="http://schemas.microsoft.com/office/drawing/2014/main" id="{289627E1-C1E7-3348-9E7A-5920812615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3328988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tângulo 3">
            <a:extLst>
              <a:ext uri="{FF2B5EF4-FFF2-40B4-BE49-F238E27FC236}">
                <a16:creationId xmlns:a16="http://schemas.microsoft.com/office/drawing/2014/main" id="{DCC657F7-C0AD-8044-98E6-F317A921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"/>
            <a:ext cx="8686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//1o Bibliotecas</a:t>
            </a: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//2o. Constantes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main(){</a:t>
            </a: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//3o. Início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</a:t>
            </a: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//4o. declaração de variáveis: é necessário criar ”pacotes”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</a:t>
            </a: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//5o. Impressão em tela (cout) e acesso via teclado (cin)/ Entrada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</a:t>
            </a: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	//6o. Cálculo/processamento</a:t>
            </a: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	//7o. Impressão em tela (cout)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  <a:r>
              <a:rPr lang="en-US" altLang="pt-BR" sz="2000">
                <a:solidFill>
                  <a:srgbClr val="FF0000"/>
                </a:solidFill>
                <a:latin typeface="Arial" panose="020B0604020202020204" pitchFamily="34" charset="0"/>
              </a:rPr>
              <a:t> //8o. Final </a:t>
            </a:r>
            <a:endParaRPr lang="en-US" altLang="pt-BR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tângulo 3">
            <a:extLst>
              <a:ext uri="{FF2B5EF4-FFF2-40B4-BE49-F238E27FC236}">
                <a16:creationId xmlns:a16="http://schemas.microsoft.com/office/drawing/2014/main" id="{78F908B2-EDBD-F84F-8E06-C68BABF8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-76200"/>
            <a:ext cx="113538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divida, resposta;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int socios;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o total da divida: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&gt;&gt;divida;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sócios: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 socios;  </a:t>
            </a: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SE (socios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”Nunca dividirás por zero!!!!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SENÃO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resposta=divida/socios;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”A divida por sócios é igual a " &lt;&lt; resposta &lt;&lt; ”\n";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tângulo 3">
            <a:extLst>
              <a:ext uri="{FF2B5EF4-FFF2-40B4-BE49-F238E27FC236}">
                <a16:creationId xmlns:a16="http://schemas.microsoft.com/office/drawing/2014/main" id="{EC27608D-E730-5245-8B23-8D9179A80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76200"/>
            <a:ext cx="113538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divida, resposta;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int socios;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o total da divida: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&gt;&gt;divida;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”Informe a quantidade de sócios: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 socios;  </a:t>
            </a: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if (socios == 0){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”Nunca dividirás por zero!!!!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 else {</a:t>
            </a:r>
            <a:r>
              <a:rPr lang="en-US" altLang="pt-BR" sz="2400">
                <a:latin typeface="Arial" panose="020B0604020202020204" pitchFamily="34" charset="0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resposta=divida/socios;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”A divida por sócios é igual a " &lt;&lt; resposta &lt;&lt; ”\n";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	}</a:t>
            </a:r>
            <a:r>
              <a:rPr lang="en-US" altLang="pt-BR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Espaço Reservado para Conteúdo 2">
            <a:extLst>
              <a:ext uri="{FF2B5EF4-FFF2-40B4-BE49-F238E27FC236}">
                <a16:creationId xmlns:a16="http://schemas.microsoft.com/office/drawing/2014/main" id="{8EAE1A1B-AED1-354B-9754-30B1EA4F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600"/>
            <a:ext cx="10739438" cy="29035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altLang="pt-BR" dirty="0">
                <a:ea typeface="ＭＳ Ｐゴシック" panose="020B0600070205080204" pitchFamily="34" charset="-128"/>
              </a:rPr>
              <a:t>03)  </a:t>
            </a:r>
            <a:r>
              <a:rPr lang="pt-BR" altLang="pt-BR" dirty="0" err="1">
                <a:ea typeface="ＭＳ Ｐゴシック" panose="020B0600070205080204" pitchFamily="34" charset="-128"/>
              </a:rPr>
              <a:t>Faça</a:t>
            </a:r>
            <a:r>
              <a:rPr lang="pt-BR" altLang="pt-BR" dirty="0">
                <a:ea typeface="ＭＳ Ｐゴシック" panose="020B0600070205080204" pitchFamily="34" charset="-128"/>
              </a:rPr>
              <a:t> um programa que receba o </a:t>
            </a:r>
            <a:r>
              <a:rPr lang="pt-BR" altLang="pt-BR" u="sng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salário</a:t>
            </a:r>
            <a:r>
              <a:rPr lang="pt-BR" altLang="pt-BR" dirty="0">
                <a:ea typeface="ＭＳ Ｐゴシック" panose="020B0600070205080204" pitchFamily="34" charset="-128"/>
              </a:rPr>
              <a:t> de um funcionário, calcule e mostre o </a:t>
            </a:r>
            <a:r>
              <a:rPr lang="pt-BR" altLang="pt-BR" u="sng" dirty="0">
                <a:ea typeface="ＭＳ Ｐゴシック" panose="020B0600070205080204" pitchFamily="34" charset="-128"/>
              </a:rPr>
              <a:t>novo </a:t>
            </a:r>
            <a:r>
              <a:rPr lang="pt-BR" altLang="pt-BR" u="sng" dirty="0" err="1">
                <a:ea typeface="ＭＳ Ｐゴシック" panose="020B0600070205080204" pitchFamily="34" charset="-128"/>
              </a:rPr>
              <a:t>salário</a:t>
            </a:r>
            <a:r>
              <a:rPr lang="pt-BR" altLang="pt-BR" dirty="0">
                <a:ea typeface="ＭＳ Ｐゴシック" panose="020B0600070205080204" pitchFamily="34" charset="-128"/>
              </a:rPr>
              <a:t>, sabendo-se que este sofreu um </a:t>
            </a:r>
            <a:r>
              <a:rPr lang="pt-BR" altLang="pt-BR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aumento</a:t>
            </a:r>
            <a:r>
              <a:rPr lang="pt-BR" altLang="pt-BR" dirty="0">
                <a:ea typeface="ＭＳ Ｐゴシック" panose="020B0600070205080204" pitchFamily="34" charset="-128"/>
              </a:rPr>
              <a:t> de </a:t>
            </a:r>
            <a:r>
              <a:rPr lang="pt-BR" altLang="pt-BR" u="sng" dirty="0">
                <a:ea typeface="ＭＳ Ｐゴシック" panose="020B0600070205080204" pitchFamily="34" charset="-128"/>
              </a:rPr>
              <a:t>25%</a:t>
            </a:r>
            <a:r>
              <a:rPr lang="pt-BR" altLang="pt-BR" dirty="0">
                <a:ea typeface="ＭＳ Ｐゴシック" panose="020B0600070205080204" pitchFamily="34" charset="-128"/>
              </a:rPr>
              <a:t>. </a:t>
            </a:r>
          </a:p>
          <a:p>
            <a:pPr>
              <a:defRPr/>
            </a:pPr>
            <a:endParaRPr lang="pt-BR" altLang="pt-BR" dirty="0">
              <a:ea typeface="ＭＳ Ｐゴシック" panose="020B0600070205080204" pitchFamily="34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DF85FA-7BB3-394C-9342-439B778A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09800"/>
            <a:ext cx="3313113" cy="19050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8EE964-7911-F942-9097-61DB0EE3CD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3167063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ED6534B8-AC2E-8845-95AD-2B15887FEE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6200" y="3124200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77829" name="TextBox 8">
            <a:extLst>
              <a:ext uri="{FF2B5EF4-FFF2-40B4-BE49-F238E27FC236}">
                <a16:creationId xmlns:a16="http://schemas.microsoft.com/office/drawing/2014/main" id="{C3909705-7851-E640-898E-2C0F46BC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03488"/>
            <a:ext cx="17875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</p:txBody>
      </p:sp>
      <p:sp>
        <p:nvSpPr>
          <p:cNvPr id="77830" name="TextBox 13">
            <a:extLst>
              <a:ext uri="{FF2B5EF4-FFF2-40B4-BE49-F238E27FC236}">
                <a16:creationId xmlns:a16="http://schemas.microsoft.com/office/drawing/2014/main" id="{385414D6-BE23-E140-8075-D84A002FE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67200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Entrada              Processamento            Saída</a:t>
            </a:r>
          </a:p>
        </p:txBody>
      </p:sp>
      <p:sp>
        <p:nvSpPr>
          <p:cNvPr id="77831" name="CaixaDeTexto 2">
            <a:extLst>
              <a:ext uri="{FF2B5EF4-FFF2-40B4-BE49-F238E27FC236}">
                <a16:creationId xmlns:a16="http://schemas.microsoft.com/office/drawing/2014/main" id="{D1B39E97-EFBF-9E45-9181-2CB7E0F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982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77832" name="CaixaDeTexto 6">
            <a:extLst>
              <a:ext uri="{FF2B5EF4-FFF2-40B4-BE49-F238E27FC236}">
                <a16:creationId xmlns:a16="http://schemas.microsoft.com/office/drawing/2014/main" id="{F6B24281-BB57-BC45-9F47-84D2506B7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363" y="2940050"/>
            <a:ext cx="1798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2C8FD-AA1A-2346-8EC4-A5262407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09800"/>
            <a:ext cx="3313113" cy="19050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novo = </a:t>
            </a:r>
            <a:r>
              <a:rPr lang="en-US" sz="2400" dirty="0" err="1">
                <a:solidFill>
                  <a:schemeClr val="lt1"/>
                </a:solidFill>
                <a:latin typeface="+mn-lt"/>
                <a:ea typeface="+mn-ea"/>
              </a:rPr>
              <a:t>salario</a:t>
            </a: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 + (</a:t>
            </a:r>
            <a:r>
              <a:rPr lang="en-US" sz="2400" dirty="0" err="1">
                <a:solidFill>
                  <a:schemeClr val="lt1"/>
                </a:solidFill>
                <a:latin typeface="+mn-lt"/>
                <a:ea typeface="+mn-ea"/>
              </a:rPr>
              <a:t>salario</a:t>
            </a: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 * </a:t>
            </a:r>
            <a:r>
              <a:rPr lang="en-US" sz="2400" dirty="0" err="1">
                <a:solidFill>
                  <a:schemeClr val="lt1"/>
                </a:solidFill>
                <a:latin typeface="+mn-lt"/>
                <a:ea typeface="+mn-ea"/>
              </a:rPr>
              <a:t>aumento</a:t>
            </a: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93ACE3-CFFC-5644-A8DB-66CEC2F2F4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2743200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C3C27-9A6F-F34E-A34B-62AA1BA4FF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2800" y="3124200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78852" name="TextBox 8">
            <a:extLst>
              <a:ext uri="{FF2B5EF4-FFF2-40B4-BE49-F238E27FC236}">
                <a16:creationId xmlns:a16="http://schemas.microsoft.com/office/drawing/2014/main" id="{FD83BBAD-89AE-374D-A520-202E50174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03488"/>
            <a:ext cx="17875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</p:txBody>
      </p:sp>
      <p:sp>
        <p:nvSpPr>
          <p:cNvPr id="78853" name="TextBox 13">
            <a:extLst>
              <a:ext uri="{FF2B5EF4-FFF2-40B4-BE49-F238E27FC236}">
                <a16:creationId xmlns:a16="http://schemas.microsoft.com/office/drawing/2014/main" id="{38278B45-A4F0-924C-B4A4-7A61D09C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Entrada         Processamento            Saída</a:t>
            </a:r>
          </a:p>
        </p:txBody>
      </p:sp>
      <p:sp>
        <p:nvSpPr>
          <p:cNvPr id="78854" name="CaixaDeTexto 2">
            <a:extLst>
              <a:ext uri="{FF2B5EF4-FFF2-40B4-BE49-F238E27FC236}">
                <a16:creationId xmlns:a16="http://schemas.microsoft.com/office/drawing/2014/main" id="{B86C5E86-9E82-B143-A806-D427E7A40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55905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salario</a:t>
            </a:r>
          </a:p>
        </p:txBody>
      </p:sp>
      <p:sp>
        <p:nvSpPr>
          <p:cNvPr id="78855" name="CaixaDeTexto 6">
            <a:extLst>
              <a:ext uri="{FF2B5EF4-FFF2-40B4-BE49-F238E27FC236}">
                <a16:creationId xmlns:a16="http://schemas.microsoft.com/office/drawing/2014/main" id="{EEBED488-EED8-D84C-BC23-EFAED59A6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5963" y="2940050"/>
            <a:ext cx="1798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novo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5187C0B-1BB8-5D41-AA4A-B195AC0C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600"/>
            <a:ext cx="10739438" cy="29035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altLang="pt-BR" dirty="0">
                <a:ea typeface="ＭＳ Ｐゴシック" panose="020B0600070205080204" pitchFamily="34" charset="-128"/>
              </a:rPr>
              <a:t>03)  </a:t>
            </a:r>
            <a:r>
              <a:rPr lang="pt-BR" altLang="pt-BR" dirty="0" err="1">
                <a:ea typeface="ＭＳ Ｐゴシック" panose="020B0600070205080204" pitchFamily="34" charset="-128"/>
              </a:rPr>
              <a:t>Faça</a:t>
            </a:r>
            <a:r>
              <a:rPr lang="pt-BR" altLang="pt-BR" dirty="0">
                <a:ea typeface="ＭＳ Ｐゴシック" panose="020B0600070205080204" pitchFamily="34" charset="-128"/>
              </a:rPr>
              <a:t> um programa que receba o </a:t>
            </a:r>
            <a:r>
              <a:rPr lang="pt-BR" altLang="pt-BR" u="sng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salário</a:t>
            </a:r>
            <a:r>
              <a:rPr lang="pt-BR" altLang="pt-BR" dirty="0">
                <a:ea typeface="ＭＳ Ｐゴシック" panose="020B0600070205080204" pitchFamily="34" charset="-128"/>
              </a:rPr>
              <a:t> de um funcionário, calcule e mostre o </a:t>
            </a:r>
            <a:r>
              <a:rPr lang="pt-BR" altLang="pt-BR" u="sng" dirty="0">
                <a:ea typeface="ＭＳ Ｐゴシック" panose="020B0600070205080204" pitchFamily="34" charset="-128"/>
              </a:rPr>
              <a:t>novo </a:t>
            </a:r>
            <a:r>
              <a:rPr lang="pt-BR" altLang="pt-BR" u="sng" dirty="0" err="1">
                <a:ea typeface="ＭＳ Ｐゴシック" panose="020B0600070205080204" pitchFamily="34" charset="-128"/>
              </a:rPr>
              <a:t>salário</a:t>
            </a:r>
            <a:r>
              <a:rPr lang="pt-BR" altLang="pt-BR" dirty="0">
                <a:ea typeface="ＭＳ Ｐゴシック" panose="020B0600070205080204" pitchFamily="34" charset="-128"/>
              </a:rPr>
              <a:t>, sabendo-se que este sofreu um </a:t>
            </a:r>
            <a:r>
              <a:rPr lang="pt-BR" altLang="pt-BR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aumento</a:t>
            </a:r>
            <a:r>
              <a:rPr lang="pt-BR" altLang="pt-BR" dirty="0">
                <a:ea typeface="ＭＳ Ｐゴシック" panose="020B0600070205080204" pitchFamily="34" charset="-128"/>
              </a:rPr>
              <a:t> de </a:t>
            </a:r>
            <a:r>
              <a:rPr lang="pt-BR" altLang="pt-BR" u="sng" dirty="0">
                <a:ea typeface="ＭＳ Ｐゴシック" panose="020B0600070205080204" pitchFamily="34" charset="-128"/>
              </a:rPr>
              <a:t>25%</a:t>
            </a:r>
            <a:r>
              <a:rPr lang="pt-BR" altLang="pt-BR" dirty="0">
                <a:ea typeface="ＭＳ Ｐゴシック" panose="020B0600070205080204" pitchFamily="34" charset="-128"/>
              </a:rPr>
              <a:t>. </a:t>
            </a:r>
          </a:p>
          <a:p>
            <a:pPr>
              <a:defRPr/>
            </a:pPr>
            <a:endParaRPr lang="pt-BR" altLang="pt-BR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tângulo 3">
            <a:extLst>
              <a:ext uri="{FF2B5EF4-FFF2-40B4-BE49-F238E27FC236}">
                <a16:creationId xmlns:a16="http://schemas.microsoft.com/office/drawing/2014/main" id="{954C06C4-563D-244B-BD38-3F534B55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575"/>
            <a:ext cx="108204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//1o Bibliotecas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//2o. Constantes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#define aumento 0.25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//3o. Início do algoritmo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//4o. declaração de variáveis: é necessário criar ”pacotes”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salario, novo;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//5o. Impressão em tela (cout) e acesso via teclado (cin)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”Qual o seu salario?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&gt;&gt;salario;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//6o. Cálculo da soma e armazenamento do resultado na variável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 novo = salario + (salario*aumento);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//7o. Impressão em tela (cout) do resultado armazenado em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”O novo salario será: " &lt;&lt; novo &lt;&lt; ”\n";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tângulo 3">
            <a:extLst>
              <a:ext uri="{FF2B5EF4-FFF2-40B4-BE49-F238E27FC236}">
                <a16:creationId xmlns:a16="http://schemas.microsoft.com/office/drawing/2014/main" id="{2AEC6B6F-BBAC-E54E-A77B-186B2C1B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575"/>
            <a:ext cx="86868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#define aumento 0.25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salario, novo;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”Qual o seu salario?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&gt;&gt;salario;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if (salario &lt;=0.0){</a:t>
            </a:r>
            <a:r>
              <a:rPr lang="en-US" altLang="pt-BR" sz="240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”Erro! Informe valores válidos”;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novo = salario + (salario*aumento);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”O novo salario será: " &lt;&lt; novo &lt;&lt; ”\n";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tângulo 3">
            <a:extLst>
              <a:ext uri="{FF2B5EF4-FFF2-40B4-BE49-F238E27FC236}">
                <a16:creationId xmlns:a16="http://schemas.microsoft.com/office/drawing/2014/main" id="{EC57BFA7-FA6F-7D40-A0A4-6A911A5E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575"/>
            <a:ext cx="107442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//1o Bibliotecas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//2o. Constantes</a:t>
            </a: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//3o. Início do algoritmo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//4o. declaração de variáveis: é necessário criar ”pacotes”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salario, novo, aumento;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//5o. Impressão em tela (cout) e acesso via teclado (cin)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”Qual o seu salario?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&gt;&gt;salario;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           cout &lt;&lt; ”Qual o percentual de aumento?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&gt;&gt;aumento;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//6o. Cálculo da soma e armazenamento do resultado na variável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 novo = salario + (salario*(aumento/100));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//7o. Impressão em tela (cout) do resultado armazenado em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”O novo salario será: " &lt;&lt; novo &lt;&lt; ”\n";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2">
            <a:extLst>
              <a:ext uri="{FF2B5EF4-FFF2-40B4-BE49-F238E27FC236}">
                <a16:creationId xmlns:a16="http://schemas.microsoft.com/office/drawing/2014/main" id="{AD966596-CCB2-B94C-860C-9E198FA5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1371600"/>
            <a:ext cx="3078162" cy="1041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Verdana" panose="020B0604030504040204" pitchFamily="34" charset="0"/>
              </a:rPr>
              <a:t>ENTRADAS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000000"/>
                </a:solidFill>
                <a:latin typeface="Verdana" panose="020B0604030504040204" pitchFamily="34" charset="0"/>
              </a:rPr>
              <a:t>O que o usuário terá que informar?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800">
              <a:latin typeface="Verdana" panose="020B0604030504040204" pitchFamily="34" charset="0"/>
            </a:endParaRPr>
          </a:p>
        </p:txBody>
      </p:sp>
      <p:sp>
        <p:nvSpPr>
          <p:cNvPr id="41986" name="Text Box 3">
            <a:extLst>
              <a:ext uri="{FF2B5EF4-FFF2-40B4-BE49-F238E27FC236}">
                <a16:creationId xmlns:a16="http://schemas.microsoft.com/office/drawing/2014/main" id="{148B8B04-633F-AF49-AC2C-BE75804DE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65400"/>
            <a:ext cx="3078163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Verdana" panose="020B0604030504040204" pitchFamily="34" charset="0"/>
              </a:rPr>
              <a:t>PROCESSAMENTO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000000"/>
                </a:solidFill>
                <a:latin typeface="Verdana" panose="020B0604030504040204" pitchFamily="34" charset="0"/>
              </a:rPr>
              <a:t>O que faremos com os dados de entrada?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800">
              <a:latin typeface="Verdana" panose="020B0604030504040204" pitchFamily="34" charset="0"/>
            </a:endParaRPr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463A13B1-0874-304A-BB65-19E1B5577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371600"/>
            <a:ext cx="5105400" cy="332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000">
                <a:solidFill>
                  <a:srgbClr val="000000"/>
                </a:solidFill>
                <a:latin typeface="Verdana" panose="020B0604030504040204" pitchFamily="34" charset="0"/>
              </a:rPr>
              <a:t>3 - Faça um </a:t>
            </a:r>
            <a:r>
              <a:rPr lang="pt-BR" altLang="pt-BR" sz="2000">
                <a:latin typeface="Verdana" panose="020B0604030504040204" pitchFamily="34" charset="0"/>
              </a:rPr>
              <a:t>Algoritmo para somar dois números.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2000" b="1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0000"/>
                </a:solidFill>
                <a:latin typeface="Verdana" panose="020B0604030504040204" pitchFamily="34" charset="0"/>
              </a:rPr>
              <a:t>Entrada:</a:t>
            </a:r>
            <a:r>
              <a:rPr lang="pt-BR" altLang="pt-BR" sz="2000">
                <a:solidFill>
                  <a:srgbClr val="000000"/>
                </a:solidFill>
                <a:latin typeface="Verdana" panose="020B0604030504040204" pitchFamily="34" charset="0"/>
              </a:rPr>
              <a:t> n1 e n2 (receba dois números)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0000"/>
                </a:solidFill>
                <a:latin typeface="Verdana" panose="020B0604030504040204" pitchFamily="34" charset="0"/>
              </a:rPr>
              <a:t>Processamento:</a:t>
            </a:r>
            <a:r>
              <a:rPr lang="pt-BR" altLang="pt-BR" sz="2000">
                <a:solidFill>
                  <a:srgbClr val="000000"/>
                </a:solidFill>
                <a:latin typeface="Verdana" panose="020B0604030504040204" pitchFamily="34" charset="0"/>
              </a:rPr>
              <a:t> some n1 com n2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0000"/>
                </a:solidFill>
                <a:latin typeface="Verdana" panose="020B0604030504040204" pitchFamily="34" charset="0"/>
              </a:rPr>
              <a:t>Saída: </a:t>
            </a:r>
            <a:r>
              <a:rPr lang="pt-BR" altLang="pt-BR" sz="2000">
                <a:latin typeface="Verdana" panose="020B0604030504040204" pitchFamily="34" charset="0"/>
              </a:rPr>
              <a:t>Apresentar</a:t>
            </a:r>
            <a:r>
              <a:rPr lang="pt-BR" altLang="pt-BR" sz="2000">
                <a:solidFill>
                  <a:srgbClr val="000000"/>
                </a:solidFill>
                <a:latin typeface="Verdana" panose="020B0604030504040204" pitchFamily="34" charset="0"/>
              </a:rPr>
              <a:t> o resultado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2000">
              <a:latin typeface="Verdana" panose="020B0604030504040204" pitchFamily="34" charset="0"/>
            </a:endParaRPr>
          </a:p>
        </p:txBody>
      </p:sp>
      <p:sp>
        <p:nvSpPr>
          <p:cNvPr id="41988" name="Text Box 5">
            <a:extLst>
              <a:ext uri="{FF2B5EF4-FFF2-40B4-BE49-F238E27FC236}">
                <a16:creationId xmlns:a16="http://schemas.microsoft.com/office/drawing/2014/main" id="{47E5AAEF-FE77-024D-893F-86192AB60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08400"/>
            <a:ext cx="3078163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Verdana" panose="020B0604030504040204" pitchFamily="34" charset="0"/>
              </a:rPr>
              <a:t>SAÍDA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000000"/>
                </a:solidFill>
                <a:latin typeface="Verdana" panose="020B0604030504040204" pitchFamily="34" charset="0"/>
              </a:rPr>
              <a:t>O que devemos responder ao usuário?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800">
              <a:latin typeface="Verdana" panose="020B0604030504040204" pitchFamily="34" charset="0"/>
            </a:endParaRPr>
          </a:p>
        </p:txBody>
      </p:sp>
      <p:sp>
        <p:nvSpPr>
          <p:cNvPr id="41989" name="Retângulo 1">
            <a:extLst>
              <a:ext uri="{FF2B5EF4-FFF2-40B4-BE49-F238E27FC236}">
                <a16:creationId xmlns:a16="http://schemas.microsoft.com/office/drawing/2014/main" id="{C2334F46-0091-ED48-9951-62CAE2E22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468313"/>
            <a:ext cx="7307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Estrutura básica de um Algoritmo</a:t>
            </a:r>
          </a:p>
        </p:txBody>
      </p:sp>
    </p:spTree>
    <p:extLst>
      <p:ext uri="{BB962C8B-B14F-4D97-AF65-F5344CB8AC3E}">
        <p14:creationId xmlns:p14="http://schemas.microsoft.com/office/powerpoint/2010/main" val="18517423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tângulo 3">
            <a:extLst>
              <a:ext uri="{FF2B5EF4-FFF2-40B4-BE49-F238E27FC236}">
                <a16:creationId xmlns:a16="http://schemas.microsoft.com/office/drawing/2014/main" id="{D7408AF8-D936-3749-A778-85E501F6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-76200"/>
            <a:ext cx="9906000" cy="71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salario, novo, aumento, aumento_sal;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endParaRPr lang="en-US" altLang="pt-BR" sz="9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”Qual o seu salario?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&gt;&gt;salario;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           cout &lt;&lt; ”Qual o percentual de aumento?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&gt;&gt;aumento;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solidFill>
                  <a:srgbClr val="FF0000"/>
                </a:solidFill>
                <a:latin typeface="Arial" panose="020B0604020202020204" pitchFamily="34" charset="0"/>
              </a:rPr>
              <a:t>	aumento_sal = salario*(aumento/100);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if (aumento_sal &lt;= 0.0)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 cout &lt;&lt; ”Erro! Informe valores válidos”;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 novo = salario + aumento_sal ;</a:t>
            </a: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”O novo salario será: " &lt;&lt; novo &lt;&lt; ”\n";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tângulo 3">
            <a:extLst>
              <a:ext uri="{FF2B5EF4-FFF2-40B4-BE49-F238E27FC236}">
                <a16:creationId xmlns:a16="http://schemas.microsoft.com/office/drawing/2014/main" id="{0534BD1D-0A9F-3A41-AD80-428C4B93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575"/>
            <a:ext cx="9906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main(){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float salario, novo, aumento;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cout &lt;&lt; ”Qual o seu salario?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&gt;&gt;salario;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           cout &lt;&lt; ”Qual o percentual de aumento?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cin &gt;&gt;aumento;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if (salario &lt;= 0.0 </a:t>
            </a:r>
            <a:r>
              <a:rPr lang="en-US" altLang="pt-BR" sz="2400" b="1">
                <a:solidFill>
                  <a:srgbClr val="FF0000"/>
                </a:solidFill>
                <a:latin typeface="Arial" panose="020B0604020202020204" pitchFamily="34" charset="0"/>
              </a:rPr>
              <a:t>or</a:t>
            </a:r>
            <a:r>
              <a:rPr lang="en-US" altLang="pt-BR" sz="2400">
                <a:latin typeface="Arial" panose="020B0604020202020204" pitchFamily="34" charset="0"/>
              </a:rPr>
              <a:t> 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aumento &lt;= 0.0)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 cout &lt;&lt; ”Erro! Informe valores válidos”;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novo = salario + (salario*(aumento/100));</a:t>
            </a:r>
            <a:endParaRPr lang="en-US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	cout &lt;&lt; ”O novo salario será: " &lt;&lt; novo &lt;&lt; ”\n";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	</a:t>
            </a:r>
            <a:r>
              <a:rPr lang="en-US" altLang="pt-BR" sz="2400" b="1">
                <a:solidFill>
                  <a:srgbClr val="7030A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tângulo 4">
            <a:extLst>
              <a:ext uri="{FF2B5EF4-FFF2-40B4-BE49-F238E27FC236}">
                <a16:creationId xmlns:a16="http://schemas.microsoft.com/office/drawing/2014/main" id="{D1AF0F58-28DD-EC49-97C3-075B9331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304800"/>
            <a:ext cx="7526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rgbClr val="000000"/>
                </a:solidFill>
                <a:latin typeface="Arial" panose="020B0604020202020204" pitchFamily="34" charset="0"/>
              </a:rPr>
              <a:t>3 - Faça um </a:t>
            </a:r>
            <a:r>
              <a:rPr lang="pt-BR" altLang="pt-BR" sz="2800"/>
              <a:t>Algoritmo para somar dois números.</a:t>
            </a:r>
            <a:endParaRPr lang="en-US" altLang="zh-CN" sz="28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958353-C68B-EB40-BB85-1886E64C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09800"/>
            <a:ext cx="2743200" cy="19050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</a:rPr>
              <a:t>R = n1+n2;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7B4C67-2F0C-1540-91E6-09F43D4C0C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2743200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66C96-162A-784F-8707-273FD2306D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3505200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4A12A2-3FC7-FB4B-B21A-CF724D235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2800" y="3124200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4038" name="TextBox 7">
            <a:extLst>
              <a:ext uri="{FF2B5EF4-FFF2-40B4-BE49-F238E27FC236}">
                <a16:creationId xmlns:a16="http://schemas.microsoft.com/office/drawing/2014/main" id="{134F4F81-4E9F-5841-977C-303358692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38" y="28511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44039" name="TextBox 8">
            <a:extLst>
              <a:ext uri="{FF2B5EF4-FFF2-40B4-BE49-F238E27FC236}">
                <a16:creationId xmlns:a16="http://schemas.microsoft.com/office/drawing/2014/main" id="{F67A45E0-83EF-C94D-BD27-8DC9C651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03488"/>
            <a:ext cx="609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n2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Arial" panose="020B0604020202020204" pitchFamily="34" charset="0"/>
            </a:endParaRPr>
          </a:p>
        </p:txBody>
      </p:sp>
      <p:sp>
        <p:nvSpPr>
          <p:cNvPr id="44040" name="TextBox 13">
            <a:extLst>
              <a:ext uri="{FF2B5EF4-FFF2-40B4-BE49-F238E27FC236}">
                <a16:creationId xmlns:a16="http://schemas.microsoft.com/office/drawing/2014/main" id="{3F5F71A9-7287-9A43-A55D-1BC917175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Entrada         Processamento            Saída</a:t>
            </a:r>
          </a:p>
        </p:txBody>
      </p:sp>
    </p:spTree>
    <p:extLst>
      <p:ext uri="{BB962C8B-B14F-4D97-AF65-F5344CB8AC3E}">
        <p14:creationId xmlns:p14="http://schemas.microsoft.com/office/powerpoint/2010/main" val="429286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tângulo 3">
            <a:extLst>
              <a:ext uri="{FF2B5EF4-FFF2-40B4-BE49-F238E27FC236}">
                <a16:creationId xmlns:a16="http://schemas.microsoft.com/office/drawing/2014/main" id="{C010E95B-5BC4-CE48-B16A-94462263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"/>
            <a:ext cx="101346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main (){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//declaração de variáveis: é necessário criar ”pacotes”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float n1,n2,R;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//Impressão em tela (cout) e acesso via teclado (cin) da variável 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cout &lt;&lt; "Entre com a 1o. Numero: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cin &gt;&gt;n1;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//Impressão em tela (cout) e acesso via teclado (cin) da variável n2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cout &lt;&lt; "Entre com a 2o. Numero: 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cin &gt;&gt; n2;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//Cálculo da soma e armazenamento do resultado na variável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R=n1+n2;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  <a:r>
              <a:rPr lang="en-US" altLang="pt-BR" sz="2200">
                <a:solidFill>
                  <a:srgbClr val="FF0000"/>
                </a:solidFill>
                <a:latin typeface="Arial" panose="020B0604020202020204" pitchFamily="34" charset="0"/>
              </a:rPr>
              <a:t>//Impressão em tela (cout) do resultado armazenado em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cout &lt;&lt; "A soma dos dois numero e igual a " &lt;&lt; R &lt;&lt; ".\n";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6082" name="Retângulo 4">
            <a:extLst>
              <a:ext uri="{FF2B5EF4-FFF2-40B4-BE49-F238E27FC236}">
                <a16:creationId xmlns:a16="http://schemas.microsoft.com/office/drawing/2014/main" id="{1082D945-D31A-7042-8951-9B252C3AA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6200"/>
            <a:ext cx="7526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rgbClr val="000000"/>
                </a:solidFill>
                <a:latin typeface="Arial" panose="020B0604020202020204" pitchFamily="34" charset="0"/>
              </a:rPr>
              <a:t>3 - Faça um </a:t>
            </a:r>
            <a:r>
              <a:rPr lang="pt-BR" altLang="pt-BR" sz="2800"/>
              <a:t>Algoritmo para somar dois números.</a:t>
            </a:r>
            <a:endParaRPr lang="en-US" altLang="zh-CN" sz="2800" b="1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13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7E9A7D1A-D678-B642-94D6-868241F0F7FB}"/>
              </a:ext>
            </a:extLst>
          </p:cNvPr>
          <p:cNvSpPr txBox="1"/>
          <p:nvPr/>
        </p:nvSpPr>
        <p:spPr>
          <a:xfrm>
            <a:off x="2316163" y="179388"/>
            <a:ext cx="0" cy="20002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3" b="1" dirty="0">
              <a:solidFill>
                <a:srgbClr val="000000"/>
              </a:solidFill>
              <a:latin typeface="Calibri" pitchFamily="18" charset="0"/>
              <a:ea typeface="+mn-ea"/>
              <a:cs typeface="Calibri" pitchFamily="18" charset="0"/>
            </a:endParaRPr>
          </a:p>
        </p:txBody>
      </p:sp>
      <p:sp>
        <p:nvSpPr>
          <p:cNvPr id="21506" name="TextBox 1">
            <a:extLst>
              <a:ext uri="{FF2B5EF4-FFF2-40B4-BE49-F238E27FC236}">
                <a16:creationId xmlns:a16="http://schemas.microsoft.com/office/drawing/2014/main" id="{1E0B86BD-50B7-3449-B70D-93DB8DA9D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228600"/>
            <a:ext cx="8047037" cy="650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Linguagem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main()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{        //início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 }         //fim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13F51CF-24E0-3043-958A-E0420702C707}"/>
              </a:ext>
            </a:extLst>
          </p:cNvPr>
          <p:cNvSpPr txBox="1"/>
          <p:nvPr/>
        </p:nvSpPr>
        <p:spPr>
          <a:xfrm>
            <a:off x="1828800" y="3810000"/>
            <a:ext cx="449263" cy="404813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eaLnBrk="1" fontAlgn="auto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tabLst>
                <a:tab pos="444500" algn="l"/>
                <a:tab pos="8890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444500" algn="l"/>
                <a:tab pos="8890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</a:t>
            </a:r>
            <a:endParaRPr lang="en-US" altLang="zh-CN" sz="995" dirty="0">
              <a:solidFill>
                <a:srgbClr val="231F2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8BC30C9-ADD6-6C4D-B5F2-2D646F203C62}"/>
              </a:ext>
            </a:extLst>
          </p:cNvPr>
          <p:cNvCxnSpPr>
            <a:cxnSpLocks/>
          </p:cNvCxnSpPr>
          <p:nvPr/>
        </p:nvCxnSpPr>
        <p:spPr>
          <a:xfrm>
            <a:off x="4267200" y="25146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">
            <a:extLst>
              <a:ext uri="{FF2B5EF4-FFF2-40B4-BE49-F238E27FC236}">
                <a16:creationId xmlns:a16="http://schemas.microsoft.com/office/drawing/2014/main" id="{40791332-815C-A441-9796-3DBF9FF1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1300"/>
            <a:ext cx="118110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4500" algn="l"/>
                <a:tab pos="88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4500" algn="l"/>
                <a:tab pos="88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Bibliotecas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diretiva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&lt;filename&gt;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diz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compilador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incluir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compilação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 programa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arquivo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filename.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tângulo 1">
            <a:extLst>
              <a:ext uri="{FF2B5EF4-FFF2-40B4-BE49-F238E27FC236}">
                <a16:creationId xmlns:a16="http://schemas.microsoft.com/office/drawing/2014/main" id="{7FEC3CE5-9845-954F-8DC9-CF852D904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2057400"/>
            <a:ext cx="11811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Estrutura Básica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Existem várias bibliotecas na linguagem C/C++ elas facilitam muito a programação em alto nível, pois, dentro delas tem muitos algoritmos previamente desenvolvidos.*/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231F2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#include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&lt;nome_da_biblioteca&gt;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main(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{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		//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bloco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comandos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231F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3AECD913D8F74FB378A1D924377D4E" ma:contentTypeVersion="3" ma:contentTypeDescription="Crie um novo documento." ma:contentTypeScope="" ma:versionID="9026ecad3590a05bcfbfa63219b56db8">
  <xsd:schema xmlns:xsd="http://www.w3.org/2001/XMLSchema" xmlns:xs="http://www.w3.org/2001/XMLSchema" xmlns:p="http://schemas.microsoft.com/office/2006/metadata/properties" xmlns:ns2="82740d20-5d53-4cc7-8ba0-6a14b7ecec46" targetNamespace="http://schemas.microsoft.com/office/2006/metadata/properties" ma:root="true" ma:fieldsID="b9cbcbc24d541061c55cfe860e98cbfc" ns2:_="">
    <xsd:import namespace="82740d20-5d53-4cc7-8ba0-6a14b7ecec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40d20-5d53-4cc7-8ba0-6a14b7ecec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F98892-67CD-40AF-8417-F4FD353AB32B}"/>
</file>

<file path=customXml/itemProps2.xml><?xml version="1.0" encoding="utf-8"?>
<ds:datastoreItem xmlns:ds="http://schemas.openxmlformats.org/officeDocument/2006/customXml" ds:itemID="{3FAB590B-638E-4BF6-9789-79AE4E0F9F6D}"/>
</file>

<file path=docProps/app.xml><?xml version="1.0" encoding="utf-8"?>
<Properties xmlns="http://schemas.openxmlformats.org/officeDocument/2006/extended-properties" xmlns:vt="http://schemas.openxmlformats.org/officeDocument/2006/docPropsVTypes">
  <TotalTime>20004</TotalTime>
  <Words>3944</Words>
  <Application>Microsoft Macintosh PowerPoint</Application>
  <PresentationFormat>Widescreen</PresentationFormat>
  <Paragraphs>765</Paragraphs>
  <Slides>51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7" baseType="lpstr">
      <vt:lpstr>Arial</vt:lpstr>
      <vt:lpstr>Calibri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Patricia</dc:creator>
  <cp:lastModifiedBy>PATRICIA BELLIN RIBEIRO</cp:lastModifiedBy>
  <cp:revision>187</cp:revision>
  <cp:lastPrinted>2021-08-23T23:32:15Z</cp:lastPrinted>
  <dcterms:created xsi:type="dcterms:W3CDTF">2006-08-16T00:00:00Z</dcterms:created>
  <dcterms:modified xsi:type="dcterms:W3CDTF">2023-02-28T01:23:01Z</dcterms:modified>
</cp:coreProperties>
</file>