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40" roundtripDataSignature="AMtx7mg2dQEDw3olQTZmI1cmtP6poEHV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10DF8D-1A7E-405A-AA6F-A07D4692281B}">
  <a:tblStyle styleId="{E910DF8D-1A7E-405A-AA6F-A07D469228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9bd5e4b4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9bd5e4b41_2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9bd5e4b4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79bd5e4b41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9bd5e4b4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79bd5e4b41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9bd5e4b4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79bd5e4b41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9bd5e4b4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9bd5e4b41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9bd5e4b4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79bd5e4b41_2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9bd5e4b41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79bd5e4b41_2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eacba6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eeacba6d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eacba6d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eeacba6df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eacba6d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eeacba6df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eacba6d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eeacba6df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eacba6df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eeacba6df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eacba6d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eeacba6df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bc18a1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eebc18a1f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eacba6d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eeacba6dfe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bc18a1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eebc18a1f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ebc18a1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eebc18a1f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ebc18a1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eebc18a1f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ebc18a1f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eebc18a1f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ebc18a1f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eebc18a1f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ebc18a1f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eebc18a1fa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ebc18a1f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eebc18a1fa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ebc18a1f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eebc18a1fa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9bd5e4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79bd5e4b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9bd5e4b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79bd5e4b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9bd5e4b4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79bd5e4b41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9bd5e4b4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79bd5e4b41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9bd5e4b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79bd5e4b4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9bd5e4b4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79bd5e4b41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9bd5e4b4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79bd5e4b41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mailto:zmanhui09@outloo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hyperlink" Target="http://127.0.0.1:5000/" TargetMode="External"/><Relationship Id="rId5"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kaggle.com/datasets/vkrahul/twitter-hate-speech/code" TargetMode="External"/><Relationship Id="rId4" Type="http://schemas.openxmlformats.org/officeDocument/2006/relationships/hyperlink" Target="https://www.kaggle.com/datasets/vkrahul/twitter-hate-speech/code" TargetMode="External"/><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35668" l="0" r="0" t="35665"/>
          <a:stretch/>
        </p:blipFill>
        <p:spPr>
          <a:xfrm>
            <a:off x="762000" y="6099425"/>
            <a:ext cx="1548976" cy="463200"/>
          </a:xfrm>
          <a:prstGeom prst="rect">
            <a:avLst/>
          </a:prstGeom>
          <a:noFill/>
          <a:ln>
            <a:noFill/>
          </a:ln>
        </p:spPr>
      </p:pic>
      <p:sp>
        <p:nvSpPr>
          <p:cNvPr id="85" name="Google Shape;85;p1"/>
          <p:cNvSpPr txBox="1"/>
          <p:nvPr/>
        </p:nvSpPr>
        <p:spPr>
          <a:xfrm>
            <a:off x="762000" y="1595175"/>
            <a:ext cx="8614200" cy="414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rgbClr val="FF6600"/>
                </a:solidFill>
                <a:latin typeface="Times New Roman"/>
                <a:ea typeface="Times New Roman"/>
                <a:cs typeface="Times New Roman"/>
                <a:sym typeface="Times New Roman"/>
              </a:rPr>
              <a:t>Hate Speech Detection</a:t>
            </a:r>
            <a:endParaRPr b="1">
              <a:latin typeface="Times New Roman"/>
              <a:ea typeface="Times New Roman"/>
              <a:cs typeface="Times New Roman"/>
              <a:sym typeface="Times New Roman"/>
            </a:endParaRPr>
          </a:p>
          <a:p>
            <a:pPr indent="0" lvl="0" marL="0" marR="0" rtl="0" algn="l">
              <a:spcBef>
                <a:spcPts val="0"/>
              </a:spcBef>
              <a:spcAft>
                <a:spcPts val="0"/>
              </a:spcAft>
              <a:buNone/>
            </a:pPr>
            <a:r>
              <a:t/>
            </a:r>
            <a:endParaRPr sz="2500">
              <a:solidFill>
                <a:srgbClr val="FF6600"/>
              </a:solidFill>
              <a:latin typeface="Times New Roman"/>
              <a:ea typeface="Times New Roman"/>
              <a:cs typeface="Times New Roman"/>
              <a:sym typeface="Times New Roman"/>
            </a:endParaRPr>
          </a:p>
          <a:p>
            <a:pPr indent="0" lvl="0" marL="0" marR="0" rtl="0" algn="l">
              <a:spcBef>
                <a:spcPts val="0"/>
              </a:spcBef>
              <a:spcAft>
                <a:spcPts val="0"/>
              </a:spcAft>
              <a:buNone/>
            </a:pPr>
            <a:r>
              <a:rPr lang="en-US" sz="3200">
                <a:solidFill>
                  <a:srgbClr val="FF6600"/>
                </a:solidFill>
                <a:latin typeface="Times New Roman"/>
                <a:ea typeface="Times New Roman"/>
                <a:cs typeface="Times New Roman"/>
                <a:sym typeface="Times New Roman"/>
              </a:rPr>
              <a:t>Data Science Intern at Data Glacier</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Name:</a:t>
            </a:r>
            <a:r>
              <a:rPr lang="en-US" sz="2500">
                <a:solidFill>
                  <a:schemeClr val="lt1"/>
                </a:solidFill>
                <a:latin typeface="Times New Roman"/>
                <a:ea typeface="Times New Roman"/>
                <a:cs typeface="Times New Roman"/>
                <a:sym typeface="Times New Roman"/>
              </a:rPr>
              <a:t>Manhui Zhu</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Email:</a:t>
            </a:r>
            <a:r>
              <a:rPr lang="en-US" sz="2500">
                <a:solidFill>
                  <a:schemeClr val="lt1"/>
                </a:solidFill>
                <a:latin typeface="Times New Roman"/>
                <a:ea typeface="Times New Roman"/>
                <a:cs typeface="Times New Roman"/>
                <a:sym typeface="Times New Roman"/>
              </a:rPr>
              <a:t> </a:t>
            </a:r>
            <a:r>
              <a:rPr lang="en-US" sz="25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zmanhui09@outlook.com</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Country:</a:t>
            </a:r>
            <a:r>
              <a:rPr lang="en-US" sz="2500">
                <a:solidFill>
                  <a:schemeClr val="lt1"/>
                </a:solidFill>
                <a:latin typeface="Times New Roman"/>
                <a:ea typeface="Times New Roman"/>
                <a:cs typeface="Times New Roman"/>
                <a:sym typeface="Times New Roman"/>
              </a:rPr>
              <a:t> China/Locate in CA, US</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Date: </a:t>
            </a:r>
            <a:r>
              <a:rPr lang="en-US" sz="2500">
                <a:solidFill>
                  <a:schemeClr val="lt1"/>
                </a:solidFill>
                <a:latin typeface="Times New Roman"/>
                <a:ea typeface="Times New Roman"/>
                <a:cs typeface="Times New Roman"/>
                <a:sym typeface="Times New Roman"/>
              </a:rPr>
              <a:t>20-July-2024</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9bd5e4b41_2_38"/>
          <p:cNvSpPr txBox="1"/>
          <p:nvPr/>
        </p:nvSpPr>
        <p:spPr>
          <a:xfrm>
            <a:off x="889175" y="1650525"/>
            <a:ext cx="5899500" cy="4186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There are 29720 non-hate tweets and 2242 hate tweets, which is imbalanced. The models trained on imbalanced data often underfits the minority class and is biased towards the major class.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To avoid this problem, we resample the minority samples (label = 1) with replacement so that it reaches the same number of samples of majority class (label = 1). After resampling:</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Number of non-hate samples: 29720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Number of hate samples: 29720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Total number of observations: 59440</a:t>
            </a:r>
            <a:endParaRPr sz="2000">
              <a:solidFill>
                <a:schemeClr val="dk1"/>
              </a:solidFill>
              <a:latin typeface="Times New Roman"/>
              <a:ea typeface="Times New Roman"/>
              <a:cs typeface="Times New Roman"/>
              <a:sym typeface="Times New Roman"/>
            </a:endParaRPr>
          </a:p>
        </p:txBody>
      </p:sp>
      <p:sp>
        <p:nvSpPr>
          <p:cNvPr id="165" name="Google Shape;165;g279bd5e4b41_2_3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279bd5e4b41_2_38"/>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000">
                <a:solidFill>
                  <a:srgbClr val="FF6600"/>
                </a:solidFill>
                <a:latin typeface="Times New Roman"/>
                <a:ea typeface="Times New Roman"/>
                <a:cs typeface="Times New Roman"/>
                <a:sym typeface="Times New Roman"/>
              </a:rPr>
              <a:t>EDA - </a:t>
            </a:r>
            <a:r>
              <a:rPr lang="en-US" sz="3000">
                <a:solidFill>
                  <a:srgbClr val="FF6600"/>
                </a:solidFill>
                <a:latin typeface="Times New Roman"/>
                <a:ea typeface="Times New Roman"/>
                <a:cs typeface="Times New Roman"/>
                <a:sym typeface="Times New Roman"/>
              </a:rPr>
              <a:t>Resampling data to solve imbalance problem of data distribution</a:t>
            </a:r>
            <a:r>
              <a:rPr b="1" lang="en-US" sz="3000">
                <a:solidFill>
                  <a:srgbClr val="FF6600"/>
                </a:solidFill>
                <a:latin typeface="Times New Roman"/>
                <a:ea typeface="Times New Roman"/>
                <a:cs typeface="Times New Roman"/>
                <a:sym typeface="Times New Roman"/>
              </a:rPr>
              <a:t> </a:t>
            </a:r>
            <a:endParaRPr sz="3000">
              <a:solidFill>
                <a:srgbClr val="FF6600"/>
              </a:solidFill>
              <a:latin typeface="Times New Roman"/>
              <a:ea typeface="Times New Roman"/>
              <a:cs typeface="Times New Roman"/>
              <a:sym typeface="Times New Roman"/>
            </a:endParaRPr>
          </a:p>
        </p:txBody>
      </p:sp>
      <p:pic>
        <p:nvPicPr>
          <p:cNvPr id="167" name="Google Shape;167;g279bd5e4b41_2_38"/>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68" name="Google Shape;168;g279bd5e4b41_2_38"/>
          <p:cNvPicPr preferRelativeResize="0"/>
          <p:nvPr/>
        </p:nvPicPr>
        <p:blipFill>
          <a:blip r:embed="rId4">
            <a:alphaModFix/>
          </a:blip>
          <a:stretch>
            <a:fillRect/>
          </a:stretch>
        </p:blipFill>
        <p:spPr>
          <a:xfrm>
            <a:off x="7163225" y="1756200"/>
            <a:ext cx="4374550" cy="462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9bd5e4b41_2_49"/>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279bd5e4b41_2_49"/>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Feature </a:t>
            </a:r>
            <a:endParaRPr b="1" sz="4500">
              <a:solidFill>
                <a:srgbClr val="FF66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Extraction</a:t>
            </a:r>
            <a:endParaRPr b="1" sz="4500">
              <a:solidFill>
                <a:srgbClr val="FF6600"/>
              </a:solidFill>
              <a:latin typeface="Times New Roman"/>
              <a:ea typeface="Times New Roman"/>
              <a:cs typeface="Times New Roman"/>
              <a:sym typeface="Times New Roman"/>
            </a:endParaRPr>
          </a:p>
        </p:txBody>
      </p:sp>
      <p:pic>
        <p:nvPicPr>
          <p:cNvPr id="175" name="Google Shape;175;g279bd5e4b41_2_49"/>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176" name="Google Shape;176;g279bd5e4b41_2_49"/>
          <p:cNvSpPr txBox="1"/>
          <p:nvPr>
            <p:ph idx="4294967295" type="body"/>
          </p:nvPr>
        </p:nvSpPr>
        <p:spPr>
          <a:xfrm>
            <a:off x="9013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Bag of Words (BoW)</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TF-IDF</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Word Embeddings (Word2Vec)</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BERT</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9bd5e4b41_2_58"/>
          <p:cNvSpPr txBox="1"/>
          <p:nvPr/>
        </p:nvSpPr>
        <p:spPr>
          <a:xfrm>
            <a:off x="838200" y="1409575"/>
            <a:ext cx="10635600" cy="2893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rgbClr val="212121"/>
                </a:solidFill>
                <a:highlight>
                  <a:srgbClr val="FFFFFF"/>
                </a:highlight>
                <a:latin typeface="Times New Roman"/>
                <a:ea typeface="Times New Roman"/>
                <a:cs typeface="Times New Roman"/>
                <a:sym typeface="Times New Roman"/>
              </a:rPr>
              <a:t>This method converts text into a matrix of token counts (numerical representations), ignoring grammar and word order but keeping multiplicity. The intuition behind this method is that similar text fields will contain similar kind of words, therefore having similar bag of words. It has three steps: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Tokenization</a:t>
            </a:r>
            <a:r>
              <a:rPr lang="en-US" sz="2000">
                <a:solidFill>
                  <a:schemeClr val="dk1"/>
                </a:solidFill>
                <a:latin typeface="Times New Roman"/>
                <a:ea typeface="Times New Roman"/>
                <a:cs typeface="Times New Roman"/>
                <a:sym typeface="Times New Roman"/>
              </a:rPr>
              <a:t>: Splitting the text into individual words and tokens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Vocabulary</a:t>
            </a:r>
            <a:r>
              <a:rPr lang="en-US" sz="2000">
                <a:solidFill>
                  <a:schemeClr val="dk1"/>
                </a:solidFill>
                <a:latin typeface="Times New Roman"/>
                <a:ea typeface="Times New Roman"/>
                <a:cs typeface="Times New Roman"/>
                <a:sym typeface="Times New Roman"/>
              </a:rPr>
              <a:t>: Creating a set of unique words (tokens) from the entire text corpus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Vectorization</a:t>
            </a:r>
            <a:r>
              <a:rPr lang="en-US" sz="2000">
                <a:solidFill>
                  <a:schemeClr val="dk1"/>
                </a:solidFill>
                <a:latin typeface="Times New Roman"/>
                <a:ea typeface="Times New Roman"/>
                <a:cs typeface="Times New Roman"/>
                <a:sym typeface="Times New Roman"/>
              </a:rPr>
              <a:t>: Converting each document into a vector where each dimension corresponds to a word from the vocabulary and the value represents the word's frequency in the document.</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p:txBody>
      </p:sp>
      <p:sp>
        <p:nvSpPr>
          <p:cNvPr id="182" name="Google Shape;182;g279bd5e4b41_2_5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g279bd5e4b41_2_58"/>
          <p:cNvSpPr txBox="1"/>
          <p:nvPr>
            <p:ph type="title"/>
          </p:nvPr>
        </p:nvSpPr>
        <p:spPr>
          <a:xfrm>
            <a:off x="838200" y="193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Bag of Words (BoW)</a:t>
            </a:r>
            <a:endParaRPr sz="5000">
              <a:solidFill>
                <a:srgbClr val="FF6600"/>
              </a:solidFill>
              <a:latin typeface="Times New Roman"/>
              <a:ea typeface="Times New Roman"/>
              <a:cs typeface="Times New Roman"/>
              <a:sym typeface="Times New Roman"/>
            </a:endParaRPr>
          </a:p>
        </p:txBody>
      </p:sp>
      <p:pic>
        <p:nvPicPr>
          <p:cNvPr id="184" name="Google Shape;184;g279bd5e4b41_2_58"/>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85" name="Google Shape;185;g279bd5e4b41_2_58"/>
          <p:cNvPicPr preferRelativeResize="0"/>
          <p:nvPr/>
        </p:nvPicPr>
        <p:blipFill>
          <a:blip r:embed="rId4">
            <a:alphaModFix/>
          </a:blip>
          <a:stretch>
            <a:fillRect/>
          </a:stretch>
        </p:blipFill>
        <p:spPr>
          <a:xfrm>
            <a:off x="2459038" y="4160450"/>
            <a:ext cx="7393924" cy="23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9bd5e4b41_2_71"/>
          <p:cNvSpPr txBox="1"/>
          <p:nvPr/>
        </p:nvSpPr>
        <p:spPr>
          <a:xfrm>
            <a:off x="838200" y="1597675"/>
            <a:ext cx="5796300" cy="43203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This method evaluates the importance of a word in a document relative to a collection of documents (corpus), reducing the weight of common words.</a:t>
            </a:r>
            <a:endParaRPr sz="1000">
              <a:solidFill>
                <a:schemeClr val="dk1"/>
              </a:solidFill>
              <a:latin typeface="Times New Roman"/>
              <a:ea typeface="Times New Roman"/>
              <a:cs typeface="Times New Roman"/>
              <a:sym typeface="Times New Roman"/>
            </a:endParaRPr>
          </a:p>
          <a:p>
            <a:pPr indent="-342900" lvl="0" marL="457200" rtl="0" algn="l">
              <a:lnSpc>
                <a:spcPct val="115000"/>
              </a:lnSpc>
              <a:spcBef>
                <a:spcPts val="8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Term Frequency (TF):</a:t>
            </a:r>
            <a:r>
              <a:rPr lang="en-US" sz="1800">
                <a:solidFill>
                  <a:schemeClr val="dk1"/>
                </a:solidFill>
                <a:latin typeface="Times New Roman"/>
                <a:ea typeface="Times New Roman"/>
                <a:cs typeface="Times New Roman"/>
                <a:sym typeface="Times New Roman"/>
              </a:rPr>
              <a:t> Measures how frequently a term occurs in a document. Terms that appear more frequently within a document are more important.</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Inverse Document Frequency (IDF):</a:t>
            </a:r>
            <a:r>
              <a:rPr lang="en-US" sz="1800">
                <a:solidFill>
                  <a:schemeClr val="dk1"/>
                </a:solidFill>
                <a:latin typeface="Times New Roman"/>
                <a:ea typeface="Times New Roman"/>
                <a:cs typeface="Times New Roman"/>
                <a:sym typeface="Times New Roman"/>
              </a:rPr>
              <a:t> Measures how important a term is within the entire corpus. It helps reduce the weight of terms that occur very frequently in many documents and increase the weight of terms that occur rarely.</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100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TF-IDF score is the product of TF and IDF: </a:t>
            </a:r>
            <a:endParaRPr sz="1800">
              <a:solidFill>
                <a:schemeClr val="dk1"/>
              </a:solidFill>
              <a:latin typeface="Calibri"/>
              <a:ea typeface="Calibri"/>
              <a:cs typeface="Calibri"/>
              <a:sym typeface="Calibri"/>
            </a:endParaRPr>
          </a:p>
        </p:txBody>
      </p:sp>
      <p:sp>
        <p:nvSpPr>
          <p:cNvPr id="191" name="Google Shape;191;g279bd5e4b41_2_7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g279bd5e4b41_2_71"/>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TF-IDF (Term Frequency - Inverse Document Frequency)</a:t>
            </a:r>
            <a:endParaRPr sz="3500">
              <a:solidFill>
                <a:srgbClr val="FF6600"/>
              </a:solidFill>
              <a:latin typeface="Times New Roman"/>
              <a:ea typeface="Times New Roman"/>
              <a:cs typeface="Times New Roman"/>
              <a:sym typeface="Times New Roman"/>
            </a:endParaRPr>
          </a:p>
        </p:txBody>
      </p:sp>
      <p:pic>
        <p:nvPicPr>
          <p:cNvPr id="193" name="Google Shape;193;g279bd5e4b41_2_71"/>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94" name="Google Shape;194;g279bd5e4b41_2_71"/>
          <p:cNvPicPr preferRelativeResize="0"/>
          <p:nvPr/>
        </p:nvPicPr>
        <p:blipFill>
          <a:blip r:embed="rId4">
            <a:alphaModFix/>
          </a:blip>
          <a:stretch>
            <a:fillRect/>
          </a:stretch>
        </p:blipFill>
        <p:spPr>
          <a:xfrm>
            <a:off x="6717225" y="2896800"/>
            <a:ext cx="5355099" cy="697200"/>
          </a:xfrm>
          <a:prstGeom prst="rect">
            <a:avLst/>
          </a:prstGeom>
          <a:noFill/>
          <a:ln>
            <a:noFill/>
          </a:ln>
        </p:spPr>
      </p:pic>
      <p:pic>
        <p:nvPicPr>
          <p:cNvPr id="195" name="Google Shape;195;g279bd5e4b41_2_71"/>
          <p:cNvPicPr preferRelativeResize="0"/>
          <p:nvPr/>
        </p:nvPicPr>
        <p:blipFill>
          <a:blip r:embed="rId5">
            <a:alphaModFix/>
          </a:blip>
          <a:stretch>
            <a:fillRect/>
          </a:stretch>
        </p:blipFill>
        <p:spPr>
          <a:xfrm>
            <a:off x="6717225" y="4122878"/>
            <a:ext cx="5355101" cy="641497"/>
          </a:xfrm>
          <a:prstGeom prst="rect">
            <a:avLst/>
          </a:prstGeom>
          <a:noFill/>
          <a:ln>
            <a:noFill/>
          </a:ln>
        </p:spPr>
      </p:pic>
      <p:pic>
        <p:nvPicPr>
          <p:cNvPr id="196" name="Google Shape;196;g279bd5e4b41_2_71"/>
          <p:cNvPicPr preferRelativeResize="0"/>
          <p:nvPr/>
        </p:nvPicPr>
        <p:blipFill>
          <a:blip r:embed="rId6">
            <a:alphaModFix/>
          </a:blip>
          <a:stretch>
            <a:fillRect/>
          </a:stretch>
        </p:blipFill>
        <p:spPr>
          <a:xfrm>
            <a:off x="7256513" y="5447125"/>
            <a:ext cx="4276525" cy="45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79bd5e4b41_2_92"/>
          <p:cNvSpPr txBox="1"/>
          <p:nvPr/>
        </p:nvSpPr>
        <p:spPr>
          <a:xfrm>
            <a:off x="762000" y="1597675"/>
            <a:ext cx="10831500" cy="1985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This method represents words in a dense vector space, capturing semantic relationships. Words with similar meanings are located close to each other in this vector space.</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It is typically trained on large text corpora using neural networks. Here, we use the pre-trained `Word2Vec` models developed by Google (`GoogleNews-vectors-negative300.bin`)</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800"/>
              </a:spcAft>
              <a:buNone/>
            </a:pPr>
            <a:r>
              <a:rPr lang="en-US" sz="1800">
                <a:solidFill>
                  <a:schemeClr val="dk1"/>
                </a:solidFill>
                <a:latin typeface="Times New Roman"/>
                <a:ea typeface="Times New Roman"/>
                <a:cs typeface="Times New Roman"/>
                <a:sym typeface="Times New Roman"/>
              </a:rPr>
              <a:t>Twitter language is full of slang, abbreviations, and emojis. Word2Vec can learn these informal and evolving expressions, leading to accurate detection of hate tweets. </a:t>
            </a:r>
            <a:endParaRPr sz="1800">
              <a:solidFill>
                <a:schemeClr val="dk1"/>
              </a:solidFill>
              <a:latin typeface="Times New Roman"/>
              <a:ea typeface="Times New Roman"/>
              <a:cs typeface="Times New Roman"/>
              <a:sym typeface="Times New Roman"/>
            </a:endParaRPr>
          </a:p>
        </p:txBody>
      </p:sp>
      <p:sp>
        <p:nvSpPr>
          <p:cNvPr id="202" name="Google Shape;202;g279bd5e4b41_2_92"/>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g279bd5e4b41_2_92"/>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Word Embeddings (Word2Vec)</a:t>
            </a:r>
            <a:endParaRPr b="1" sz="5000">
              <a:solidFill>
                <a:srgbClr val="FF6600"/>
              </a:solidFill>
              <a:latin typeface="Times New Roman"/>
              <a:ea typeface="Times New Roman"/>
              <a:cs typeface="Times New Roman"/>
              <a:sym typeface="Times New Roman"/>
            </a:endParaRPr>
          </a:p>
        </p:txBody>
      </p:sp>
      <p:pic>
        <p:nvPicPr>
          <p:cNvPr id="204" name="Google Shape;204;g279bd5e4b41_2_92"/>
          <p:cNvPicPr preferRelativeResize="0"/>
          <p:nvPr/>
        </p:nvPicPr>
        <p:blipFill>
          <a:blip r:embed="rId3">
            <a:alphaModFix/>
          </a:blip>
          <a:stretch>
            <a:fillRect/>
          </a:stretch>
        </p:blipFill>
        <p:spPr>
          <a:xfrm>
            <a:off x="1478425" y="3583375"/>
            <a:ext cx="5395599" cy="3087200"/>
          </a:xfrm>
          <a:prstGeom prst="rect">
            <a:avLst/>
          </a:prstGeom>
          <a:noFill/>
          <a:ln>
            <a:noFill/>
          </a:ln>
        </p:spPr>
      </p:pic>
      <p:pic>
        <p:nvPicPr>
          <p:cNvPr id="205" name="Google Shape;205;g279bd5e4b41_2_92"/>
          <p:cNvPicPr preferRelativeResize="0"/>
          <p:nvPr/>
        </p:nvPicPr>
        <p:blipFill>
          <a:blip r:embed="rId4">
            <a:alphaModFix/>
          </a:blip>
          <a:stretch>
            <a:fillRect/>
          </a:stretch>
        </p:blipFill>
        <p:spPr>
          <a:xfrm>
            <a:off x="439300" y="6272475"/>
            <a:ext cx="1382825" cy="302900"/>
          </a:xfrm>
          <a:prstGeom prst="rect">
            <a:avLst/>
          </a:prstGeom>
          <a:noFill/>
          <a:ln>
            <a:noFill/>
          </a:ln>
        </p:spPr>
      </p:pic>
      <p:sp>
        <p:nvSpPr>
          <p:cNvPr id="206" name="Google Shape;206;g279bd5e4b41_2_92"/>
          <p:cNvSpPr txBox="1"/>
          <p:nvPr/>
        </p:nvSpPr>
        <p:spPr>
          <a:xfrm>
            <a:off x="7369925" y="3967100"/>
            <a:ext cx="3197700" cy="23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Example: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The vector of </a:t>
            </a:r>
            <a:r>
              <a:rPr b="1" lang="en-US" sz="2200">
                <a:solidFill>
                  <a:schemeClr val="dk1"/>
                </a:solidFill>
                <a:latin typeface="Times New Roman"/>
                <a:ea typeface="Times New Roman"/>
                <a:cs typeface="Times New Roman"/>
                <a:sym typeface="Times New Roman"/>
              </a:rPr>
              <a:t>King</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The vector of </a:t>
            </a:r>
            <a:r>
              <a:rPr b="1" lang="en-US" sz="2200">
                <a:solidFill>
                  <a:schemeClr val="dk1"/>
                </a:solidFill>
                <a:latin typeface="Times New Roman"/>
                <a:ea typeface="Times New Roman"/>
                <a:cs typeface="Times New Roman"/>
                <a:sym typeface="Times New Roman"/>
              </a:rPr>
              <a:t>Man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The vector of </a:t>
            </a:r>
            <a:r>
              <a:rPr b="1" lang="en-US" sz="2200">
                <a:solidFill>
                  <a:schemeClr val="dk1"/>
                </a:solidFill>
                <a:latin typeface="Times New Roman"/>
                <a:ea typeface="Times New Roman"/>
                <a:cs typeface="Times New Roman"/>
                <a:sym typeface="Times New Roman"/>
              </a:rPr>
              <a:t>Women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The vector of </a:t>
            </a:r>
            <a:r>
              <a:rPr b="1" lang="en-US" sz="2200">
                <a:solidFill>
                  <a:srgbClr val="FF6600"/>
                </a:solidFill>
                <a:latin typeface="Times New Roman"/>
                <a:ea typeface="Times New Roman"/>
                <a:cs typeface="Times New Roman"/>
                <a:sym typeface="Times New Roman"/>
              </a:rPr>
              <a:t>Queen</a:t>
            </a:r>
            <a:endParaRPr b="1" sz="2200">
              <a:solidFill>
                <a:srgbClr val="FF66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9bd5e4b41_2_107"/>
          <p:cNvSpPr txBox="1"/>
          <p:nvPr/>
        </p:nvSpPr>
        <p:spPr>
          <a:xfrm>
            <a:off x="3334425" y="1491600"/>
            <a:ext cx="8729400" cy="53154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BERT is a pre-trained transformer-based model. It can understand the context of a word in a sentence, reading text in both direction (left-to-right and right-to-left).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Transformer:</a:t>
            </a:r>
            <a:r>
              <a:rPr lang="en-US" sz="1800">
                <a:solidFill>
                  <a:schemeClr val="dk1"/>
                </a:solidFill>
                <a:latin typeface="Times New Roman"/>
                <a:ea typeface="Times New Roman"/>
                <a:cs typeface="Times New Roman"/>
                <a:sym typeface="Times New Roman"/>
              </a:rPr>
              <a:t> it applies self-attention mechanism, allowing the model to weight the importance of different words in a sentence and capture long-range dependencies.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Positional Encoding:</a:t>
            </a:r>
            <a:r>
              <a:rPr lang="en-US" sz="1800">
                <a:solidFill>
                  <a:schemeClr val="dk1"/>
                </a:solidFill>
                <a:latin typeface="Times New Roman"/>
                <a:ea typeface="Times New Roman"/>
                <a:cs typeface="Times New Roman"/>
                <a:sym typeface="Times New Roman"/>
              </a:rPr>
              <a:t> it provides information about the position of each word in the sequence.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Encoder:</a:t>
            </a:r>
            <a:r>
              <a:rPr lang="en-US" sz="1800">
                <a:solidFill>
                  <a:schemeClr val="dk1"/>
                </a:solidFill>
                <a:latin typeface="Times New Roman"/>
                <a:ea typeface="Times New Roman"/>
                <a:cs typeface="Times New Roman"/>
                <a:sym typeface="Times New Roman"/>
              </a:rPr>
              <a:t> it processes the input text and generates a contextualized representation. The original transformer model consists of an encoder and a decoder, BERT only use the encoder.</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1)   </a:t>
            </a:r>
            <a:r>
              <a:rPr lang="en-US" sz="1800" u="sng">
                <a:solidFill>
                  <a:schemeClr val="dk1"/>
                </a:solidFill>
                <a:latin typeface="Times New Roman"/>
                <a:ea typeface="Times New Roman"/>
                <a:cs typeface="Times New Roman"/>
                <a:sym typeface="Times New Roman"/>
              </a:rPr>
              <a:t>Multi-head self-attention mechanism</a:t>
            </a:r>
            <a:r>
              <a:rPr lang="en-US" sz="1800">
                <a:solidFill>
                  <a:schemeClr val="dk1"/>
                </a:solidFill>
                <a:latin typeface="Times New Roman"/>
                <a:ea typeface="Times New Roman"/>
                <a:cs typeface="Times New Roman"/>
                <a:sym typeface="Times New Roman"/>
              </a:rPr>
              <a:t>: focus on different parts of the sentence simultaneously, capturing various aspects of the relationships between words.</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2)   </a:t>
            </a:r>
            <a:r>
              <a:rPr lang="en-US" sz="1800" u="sng">
                <a:solidFill>
                  <a:schemeClr val="dk1"/>
                </a:solidFill>
                <a:latin typeface="Times New Roman"/>
                <a:ea typeface="Times New Roman"/>
                <a:cs typeface="Times New Roman"/>
                <a:sym typeface="Times New Roman"/>
              </a:rPr>
              <a:t>Feed-Forward Neural Networks (FFNN):</a:t>
            </a:r>
            <a:r>
              <a:rPr lang="en-US" sz="1800">
                <a:solidFill>
                  <a:schemeClr val="dk1"/>
                </a:solidFill>
                <a:latin typeface="Times New Roman"/>
                <a:ea typeface="Times New Roman"/>
                <a:cs typeface="Times New Roman"/>
                <a:sym typeface="Times New Roman"/>
              </a:rPr>
              <a:t> introduces non-linearities and transforms the feature extracted by the self-attention mechanism, increasing the model's capacity to capture intricate relationships in the data.</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3)  </a:t>
            </a:r>
            <a:r>
              <a:rPr lang="en-US" sz="1800" u="sng">
                <a:solidFill>
                  <a:schemeClr val="dk1"/>
                </a:solidFill>
                <a:latin typeface="Times New Roman"/>
                <a:ea typeface="Times New Roman"/>
                <a:cs typeface="Times New Roman"/>
                <a:sym typeface="Times New Roman"/>
              </a:rPr>
              <a:t>Add and normalize operations for layer normalization and residual connections:</a:t>
            </a:r>
            <a:r>
              <a:rPr lang="en-US" sz="1800">
                <a:solidFill>
                  <a:schemeClr val="dk1"/>
                </a:solidFill>
                <a:latin typeface="Times New Roman"/>
                <a:ea typeface="Times New Roman"/>
                <a:cs typeface="Times New Roman"/>
                <a:sym typeface="Times New Roman"/>
              </a:rPr>
              <a:t> it stabilizes training and allows gradients to flow through the network more effectively.</a:t>
            </a:r>
            <a:endParaRPr sz="1800">
              <a:solidFill>
                <a:schemeClr val="dk1"/>
              </a:solidFill>
              <a:latin typeface="Times New Roman"/>
              <a:ea typeface="Times New Roman"/>
              <a:cs typeface="Times New Roman"/>
              <a:sym typeface="Times New Roman"/>
            </a:endParaRPr>
          </a:p>
          <a:p>
            <a:pPr indent="0" lvl="0" marL="457200" rtl="0" algn="l">
              <a:lnSpc>
                <a:spcPct val="125454"/>
              </a:lnSpc>
              <a:spcBef>
                <a:spcPts val="800"/>
              </a:spcBef>
              <a:spcAft>
                <a:spcPts val="800"/>
              </a:spcAft>
              <a:buNone/>
            </a:pPr>
            <a:r>
              <a:t/>
            </a:r>
            <a:endParaRPr sz="1800">
              <a:solidFill>
                <a:schemeClr val="dk1"/>
              </a:solidFill>
              <a:latin typeface="Times New Roman"/>
              <a:ea typeface="Times New Roman"/>
              <a:cs typeface="Times New Roman"/>
              <a:sym typeface="Times New Roman"/>
            </a:endParaRPr>
          </a:p>
        </p:txBody>
      </p:sp>
      <p:sp>
        <p:nvSpPr>
          <p:cNvPr id="212" name="Google Shape;212;g279bd5e4b41_2_10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g279bd5e4b41_2_107"/>
          <p:cNvSpPr txBox="1"/>
          <p:nvPr>
            <p:ph type="title"/>
          </p:nvPr>
        </p:nvSpPr>
        <p:spPr>
          <a:xfrm>
            <a:off x="128250" y="19350"/>
            <a:ext cx="11935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200">
                <a:solidFill>
                  <a:srgbClr val="FF6600"/>
                </a:solidFill>
                <a:latin typeface="Times New Roman"/>
                <a:ea typeface="Times New Roman"/>
                <a:cs typeface="Times New Roman"/>
                <a:sym typeface="Times New Roman"/>
              </a:rPr>
              <a:t>BERT (Bidirectional Encoder Representations from Transformers)</a:t>
            </a:r>
            <a:endParaRPr b="1" sz="3200">
              <a:solidFill>
                <a:srgbClr val="FF6600"/>
              </a:solidFill>
              <a:latin typeface="Times New Roman"/>
              <a:ea typeface="Times New Roman"/>
              <a:cs typeface="Times New Roman"/>
              <a:sym typeface="Times New Roman"/>
            </a:endParaRPr>
          </a:p>
        </p:txBody>
      </p:sp>
      <p:pic>
        <p:nvPicPr>
          <p:cNvPr id="214" name="Google Shape;214;g279bd5e4b41_2_107"/>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15" name="Google Shape;215;g279bd5e4b41_2_107"/>
          <p:cNvPicPr preferRelativeResize="0"/>
          <p:nvPr/>
        </p:nvPicPr>
        <p:blipFill>
          <a:blip r:embed="rId4">
            <a:alphaModFix/>
          </a:blip>
          <a:stretch>
            <a:fillRect/>
          </a:stretch>
        </p:blipFill>
        <p:spPr>
          <a:xfrm>
            <a:off x="1059175" y="1364400"/>
            <a:ext cx="1885994" cy="4908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9bd5e4b41_2_120"/>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279bd5e4b41_2_120"/>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Model Building &amp; Training</a:t>
            </a:r>
            <a:endParaRPr sz="5000">
              <a:solidFill>
                <a:srgbClr val="FF6600"/>
              </a:solidFill>
              <a:latin typeface="Times New Roman"/>
              <a:ea typeface="Times New Roman"/>
              <a:cs typeface="Times New Roman"/>
              <a:sym typeface="Times New Roman"/>
            </a:endParaRPr>
          </a:p>
        </p:txBody>
      </p:sp>
      <p:pic>
        <p:nvPicPr>
          <p:cNvPr id="222" name="Google Shape;222;g279bd5e4b41_2_120"/>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
        <p:nvSpPr>
          <p:cNvPr id="223" name="Google Shape;223;g279bd5e4b41_2_120"/>
          <p:cNvSpPr txBox="1"/>
          <p:nvPr>
            <p:ph idx="1" type="body"/>
          </p:nvPr>
        </p:nvSpPr>
        <p:spPr>
          <a:xfrm>
            <a:off x="55182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Random Forest</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XGBClassifier</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LSTM</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Transformer (Fine-tune </a:t>
            </a:r>
            <a:r>
              <a:rPr lang="en-US" sz="3000">
                <a:solidFill>
                  <a:schemeClr val="accent2"/>
                </a:solidFill>
                <a:latin typeface="Times New Roman"/>
                <a:ea typeface="Times New Roman"/>
                <a:cs typeface="Times New Roman"/>
                <a:sym typeface="Times New Roman"/>
              </a:rPr>
              <a:t>BERT)</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eacba6dfe_0_0"/>
          <p:cNvSpPr txBox="1"/>
          <p:nvPr/>
        </p:nvSpPr>
        <p:spPr>
          <a:xfrm>
            <a:off x="1043050" y="1496888"/>
            <a:ext cx="4317600" cy="46431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Random Forest model creates multiple decision trees using different subsets of the data (bootstrapping technique: sampling with replacement) and takes a majority vote (for classification task).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At each split in a tree, a random subset of features is selected to find the best split, which introduces randomness and reduces overfitting.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add parameter </a:t>
            </a:r>
            <a:r>
              <a:rPr b="1" lang="en-US" sz="1800">
                <a:solidFill>
                  <a:schemeClr val="accent2"/>
                </a:solidFill>
                <a:latin typeface="Times New Roman"/>
                <a:ea typeface="Times New Roman"/>
                <a:cs typeface="Times New Roman"/>
                <a:sym typeface="Times New Roman"/>
              </a:rPr>
              <a:t>`n-estimators = 100`</a:t>
            </a:r>
            <a:r>
              <a:rPr lang="en-US" sz="1800">
                <a:solidFill>
                  <a:schemeClr val="dk1"/>
                </a:solidFill>
                <a:latin typeface="Times New Roman"/>
                <a:ea typeface="Times New Roman"/>
                <a:cs typeface="Times New Roman"/>
                <a:sym typeface="Times New Roman"/>
              </a:rPr>
              <a:t> when constructing the model. It means that the random forest will consist of 100 individual decision trees. </a:t>
            </a:r>
            <a:endParaRPr sz="1800">
              <a:solidFill>
                <a:schemeClr val="dk1"/>
              </a:solidFill>
              <a:latin typeface="Times New Roman"/>
              <a:ea typeface="Times New Roman"/>
              <a:cs typeface="Times New Roman"/>
              <a:sym typeface="Times New Roman"/>
            </a:endParaRPr>
          </a:p>
        </p:txBody>
      </p:sp>
      <p:sp>
        <p:nvSpPr>
          <p:cNvPr id="229" name="Google Shape;229;g2eeacba6dfe_0_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g2eeacba6dfe_0_0"/>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Random Forest</a:t>
            </a:r>
            <a:endParaRPr b="1" sz="5000">
              <a:solidFill>
                <a:srgbClr val="FF6600"/>
              </a:solidFill>
              <a:latin typeface="Times New Roman"/>
              <a:ea typeface="Times New Roman"/>
              <a:cs typeface="Times New Roman"/>
              <a:sym typeface="Times New Roman"/>
            </a:endParaRPr>
          </a:p>
        </p:txBody>
      </p:sp>
      <p:pic>
        <p:nvPicPr>
          <p:cNvPr id="231" name="Google Shape;231;g2eeacba6dfe_0_0"/>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32" name="Google Shape;232;g2eeacba6dfe_0_0"/>
          <p:cNvPicPr preferRelativeResize="0"/>
          <p:nvPr/>
        </p:nvPicPr>
        <p:blipFill>
          <a:blip r:embed="rId4">
            <a:alphaModFix/>
          </a:blip>
          <a:stretch>
            <a:fillRect/>
          </a:stretch>
        </p:blipFill>
        <p:spPr>
          <a:xfrm>
            <a:off x="5513050" y="1858775"/>
            <a:ext cx="6526549" cy="46267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eeacba6dfe_0_13"/>
          <p:cNvSpPr txBox="1"/>
          <p:nvPr/>
        </p:nvSpPr>
        <p:spPr>
          <a:xfrm>
            <a:off x="7045025" y="1560975"/>
            <a:ext cx="4651200" cy="51822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XGBClassifier is part of the XGBoost (Extreme Gradient Boosting) library, which is gradient-boosted decision trees.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model sequentially builds trees where each tree tries to correct the errors of the previous trees.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optimizes an objective function using gradient descent.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Different from random forest, </a:t>
            </a:r>
            <a:r>
              <a:rPr lang="en-US" sz="1800">
                <a:solidFill>
                  <a:schemeClr val="accent2"/>
                </a:solidFill>
                <a:latin typeface="Times New Roman"/>
                <a:ea typeface="Times New Roman"/>
                <a:cs typeface="Times New Roman"/>
                <a:sym typeface="Times New Roman"/>
              </a:rPr>
              <a:t>all features are considered at each split</a:t>
            </a:r>
            <a:r>
              <a:rPr lang="en-US" sz="1800">
                <a:solidFill>
                  <a:schemeClr val="dk1"/>
                </a:solidFill>
                <a:latin typeface="Times New Roman"/>
                <a:ea typeface="Times New Roman"/>
                <a:cs typeface="Times New Roman"/>
                <a:sym typeface="Times New Roman"/>
              </a:rPr>
              <a:t>, but the algorithm focuses on features that reduce the loss the most.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also add parameter </a:t>
            </a:r>
            <a:r>
              <a:rPr i="1" lang="en-US" sz="1800">
                <a:solidFill>
                  <a:schemeClr val="dk1"/>
                </a:solidFill>
                <a:latin typeface="Times New Roman"/>
                <a:ea typeface="Times New Roman"/>
                <a:cs typeface="Times New Roman"/>
                <a:sym typeface="Times New Roman"/>
              </a:rPr>
              <a:t>`</a:t>
            </a:r>
            <a:r>
              <a:rPr b="1" i="1" lang="en-US" sz="1800">
                <a:solidFill>
                  <a:schemeClr val="accent2"/>
                </a:solidFill>
                <a:latin typeface="Times New Roman"/>
                <a:ea typeface="Times New Roman"/>
                <a:cs typeface="Times New Roman"/>
                <a:sym typeface="Times New Roman"/>
              </a:rPr>
              <a:t>n-estimators = 100</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in model construction.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Each tree is trained on a random subset of the training data, it contributes to the overall robustness and performance of the model.</a:t>
            </a:r>
            <a:endParaRPr sz="1800">
              <a:solidFill>
                <a:schemeClr val="dk1"/>
              </a:solidFill>
              <a:latin typeface="Times New Roman"/>
              <a:ea typeface="Times New Roman"/>
              <a:cs typeface="Times New Roman"/>
              <a:sym typeface="Times New Roman"/>
            </a:endParaRPr>
          </a:p>
        </p:txBody>
      </p:sp>
      <p:sp>
        <p:nvSpPr>
          <p:cNvPr id="238" name="Google Shape;238;g2eeacba6dfe_0_1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g2eeacba6dfe_0_13"/>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XGBClassifier</a:t>
            </a:r>
            <a:endParaRPr b="1" sz="5000">
              <a:solidFill>
                <a:srgbClr val="FF6600"/>
              </a:solidFill>
              <a:latin typeface="Times New Roman"/>
              <a:ea typeface="Times New Roman"/>
              <a:cs typeface="Times New Roman"/>
              <a:sym typeface="Times New Roman"/>
            </a:endParaRPr>
          </a:p>
        </p:txBody>
      </p:sp>
      <p:pic>
        <p:nvPicPr>
          <p:cNvPr id="240" name="Google Shape;240;g2eeacba6dfe_0_1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41" name="Google Shape;241;g2eeacba6dfe_0_13"/>
          <p:cNvPicPr preferRelativeResize="0"/>
          <p:nvPr/>
        </p:nvPicPr>
        <p:blipFill>
          <a:blip r:embed="rId4">
            <a:alphaModFix/>
          </a:blip>
          <a:stretch>
            <a:fillRect/>
          </a:stretch>
        </p:blipFill>
        <p:spPr>
          <a:xfrm>
            <a:off x="304800" y="2046875"/>
            <a:ext cx="6740225" cy="3781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eeacba6dfe_0_23"/>
          <p:cNvSpPr txBox="1"/>
          <p:nvPr/>
        </p:nvSpPr>
        <p:spPr>
          <a:xfrm>
            <a:off x="615575" y="1598475"/>
            <a:ext cx="4890600" cy="4567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LSTM models is a neural network that can capture and understand the context and dependencies within text sequences.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introduced to address the vanishing gradient problem of RNNs (Recurrent Neural Network).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LSTM networks use memory cell structure that can maintain information over long periods.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uses gating mechanisms  to control the flow of information: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        1) </a:t>
            </a:r>
            <a:r>
              <a:rPr b="1" lang="en-US" sz="1800">
                <a:solidFill>
                  <a:schemeClr val="accent2"/>
                </a:solidFill>
                <a:latin typeface="Times New Roman"/>
                <a:ea typeface="Times New Roman"/>
                <a:cs typeface="Times New Roman"/>
                <a:sym typeface="Times New Roman"/>
              </a:rPr>
              <a:t>Input gate</a:t>
            </a:r>
            <a:r>
              <a:rPr lang="en-US" sz="1800">
                <a:solidFill>
                  <a:schemeClr val="dk1"/>
                </a:solidFill>
                <a:latin typeface="Times New Roman"/>
                <a:ea typeface="Times New Roman"/>
                <a:cs typeface="Times New Roman"/>
                <a:sym typeface="Times New Roman"/>
              </a:rPr>
              <a:t>: add/update new information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2) </a:t>
            </a:r>
            <a:r>
              <a:rPr b="1" lang="en-US" sz="1800">
                <a:solidFill>
                  <a:schemeClr val="accent2"/>
                </a:solidFill>
                <a:latin typeface="Times New Roman"/>
                <a:ea typeface="Times New Roman"/>
                <a:cs typeface="Times New Roman"/>
                <a:sym typeface="Times New Roman"/>
              </a:rPr>
              <a:t>Forget gate</a:t>
            </a:r>
            <a:r>
              <a:rPr lang="en-US" sz="1800">
                <a:solidFill>
                  <a:schemeClr val="dk1"/>
                </a:solidFill>
                <a:latin typeface="Times New Roman"/>
                <a:ea typeface="Times New Roman"/>
                <a:cs typeface="Times New Roman"/>
                <a:sym typeface="Times New Roman"/>
              </a:rPr>
              <a:t>: forget irrelevant information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3) </a:t>
            </a:r>
            <a:r>
              <a:rPr b="1" lang="en-US" sz="1800">
                <a:solidFill>
                  <a:schemeClr val="accent2"/>
                </a:solidFill>
                <a:latin typeface="Times New Roman"/>
                <a:ea typeface="Times New Roman"/>
                <a:cs typeface="Times New Roman"/>
                <a:sym typeface="Times New Roman"/>
              </a:rPr>
              <a:t>Output gate</a:t>
            </a:r>
            <a:r>
              <a:rPr lang="en-US" sz="1800">
                <a:solidFill>
                  <a:schemeClr val="dk1"/>
                </a:solidFill>
                <a:latin typeface="Times New Roman"/>
                <a:ea typeface="Times New Roman"/>
                <a:cs typeface="Times New Roman"/>
                <a:sym typeface="Times New Roman"/>
              </a:rPr>
              <a:t>: pass the updated information</a:t>
            </a:r>
            <a:endParaRPr sz="1800">
              <a:solidFill>
                <a:schemeClr val="dk1"/>
              </a:solidFill>
              <a:latin typeface="Times New Roman"/>
              <a:ea typeface="Times New Roman"/>
              <a:cs typeface="Times New Roman"/>
              <a:sym typeface="Times New Roman"/>
            </a:endParaRPr>
          </a:p>
        </p:txBody>
      </p:sp>
      <p:sp>
        <p:nvSpPr>
          <p:cNvPr id="247" name="Google Shape;247;g2eeacba6dfe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g2eeacba6dfe_0_23"/>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LSTM (Long Short-Term Memory)</a:t>
            </a:r>
            <a:endParaRPr b="1" sz="5000">
              <a:solidFill>
                <a:srgbClr val="FF6600"/>
              </a:solidFill>
              <a:latin typeface="Times New Roman"/>
              <a:ea typeface="Times New Roman"/>
              <a:cs typeface="Times New Roman"/>
              <a:sym typeface="Times New Roman"/>
            </a:endParaRPr>
          </a:p>
        </p:txBody>
      </p:sp>
      <p:pic>
        <p:nvPicPr>
          <p:cNvPr id="249" name="Google Shape;249;g2eeacba6dfe_0_2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50" name="Google Shape;250;g2eeacba6dfe_0_23"/>
          <p:cNvPicPr preferRelativeResize="0"/>
          <p:nvPr/>
        </p:nvPicPr>
        <p:blipFill>
          <a:blip r:embed="rId4">
            <a:alphaModFix/>
          </a:blip>
          <a:stretch>
            <a:fillRect/>
          </a:stretch>
        </p:blipFill>
        <p:spPr>
          <a:xfrm>
            <a:off x="5656350" y="2530750"/>
            <a:ext cx="6316350" cy="3203125"/>
          </a:xfrm>
          <a:prstGeom prst="rect">
            <a:avLst/>
          </a:prstGeom>
          <a:noFill/>
          <a:ln>
            <a:noFill/>
          </a:ln>
        </p:spPr>
      </p:pic>
      <p:sp>
        <p:nvSpPr>
          <p:cNvPr id="251" name="Google Shape;251;g2eeacba6dfe_0_23"/>
          <p:cNvSpPr txBox="1"/>
          <p:nvPr/>
        </p:nvSpPr>
        <p:spPr>
          <a:xfrm>
            <a:off x="5400225" y="1992150"/>
            <a:ext cx="18474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6600"/>
                </a:solidFill>
                <a:latin typeface="Times New Roman"/>
                <a:ea typeface="Times New Roman"/>
                <a:cs typeface="Times New Roman"/>
                <a:sym typeface="Times New Roman"/>
              </a:rPr>
              <a:t>Long-term Memory</a:t>
            </a:r>
            <a:endParaRPr sz="1600">
              <a:solidFill>
                <a:srgbClr val="FF6600"/>
              </a:solidFill>
              <a:latin typeface="Times New Roman"/>
              <a:ea typeface="Times New Roman"/>
              <a:cs typeface="Times New Roman"/>
              <a:sym typeface="Times New Roman"/>
            </a:endParaRPr>
          </a:p>
        </p:txBody>
      </p:sp>
      <p:sp>
        <p:nvSpPr>
          <p:cNvPr id="252" name="Google Shape;252;g2eeacba6dfe_0_23"/>
          <p:cNvSpPr txBox="1"/>
          <p:nvPr/>
        </p:nvSpPr>
        <p:spPr>
          <a:xfrm>
            <a:off x="9418500" y="2098575"/>
            <a:ext cx="2554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accent1"/>
                </a:solidFill>
                <a:latin typeface="Times New Roman"/>
                <a:ea typeface="Times New Roman"/>
                <a:cs typeface="Times New Roman"/>
                <a:sym typeface="Times New Roman"/>
              </a:rPr>
              <a:t>Updated </a:t>
            </a:r>
            <a:r>
              <a:rPr lang="en-US" sz="1600">
                <a:solidFill>
                  <a:schemeClr val="accent1"/>
                </a:solidFill>
                <a:latin typeface="Times New Roman"/>
                <a:ea typeface="Times New Roman"/>
                <a:cs typeface="Times New Roman"/>
                <a:sym typeface="Times New Roman"/>
              </a:rPr>
              <a:t>Long-term Memory</a:t>
            </a:r>
            <a:endParaRPr sz="1600">
              <a:solidFill>
                <a:schemeClr val="accent1"/>
              </a:solidFill>
              <a:latin typeface="Times New Roman"/>
              <a:ea typeface="Times New Roman"/>
              <a:cs typeface="Times New Roman"/>
              <a:sym typeface="Times New Roman"/>
            </a:endParaRPr>
          </a:p>
        </p:txBody>
      </p:sp>
      <p:sp>
        <p:nvSpPr>
          <p:cNvPr id="253" name="Google Shape;253;g2eeacba6dfe_0_23"/>
          <p:cNvSpPr txBox="1"/>
          <p:nvPr/>
        </p:nvSpPr>
        <p:spPr>
          <a:xfrm>
            <a:off x="5656350" y="5828700"/>
            <a:ext cx="1540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6600"/>
                </a:solidFill>
                <a:latin typeface="Times New Roman"/>
                <a:ea typeface="Times New Roman"/>
                <a:cs typeface="Times New Roman"/>
                <a:sym typeface="Times New Roman"/>
              </a:rPr>
              <a:t>Previous Output</a:t>
            </a:r>
            <a:endParaRPr sz="1600">
              <a:solidFill>
                <a:srgbClr val="FF6600"/>
              </a:solidFill>
              <a:latin typeface="Times New Roman"/>
              <a:ea typeface="Times New Roman"/>
              <a:cs typeface="Times New Roman"/>
              <a:sym typeface="Times New Roman"/>
            </a:endParaRPr>
          </a:p>
        </p:txBody>
      </p:sp>
      <p:sp>
        <p:nvSpPr>
          <p:cNvPr id="254" name="Google Shape;254;g2eeacba6dfe_0_23"/>
          <p:cNvSpPr txBox="1"/>
          <p:nvPr/>
        </p:nvSpPr>
        <p:spPr>
          <a:xfrm>
            <a:off x="10651800" y="5863050"/>
            <a:ext cx="1540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accent1"/>
                </a:solidFill>
                <a:latin typeface="Times New Roman"/>
                <a:ea typeface="Times New Roman"/>
                <a:cs typeface="Times New Roman"/>
                <a:sym typeface="Times New Roman"/>
              </a:rPr>
              <a:t>Current</a:t>
            </a:r>
            <a:r>
              <a:rPr lang="en-US" sz="1600">
                <a:solidFill>
                  <a:schemeClr val="accent1"/>
                </a:solidFill>
                <a:latin typeface="Times New Roman"/>
                <a:ea typeface="Times New Roman"/>
                <a:cs typeface="Times New Roman"/>
                <a:sym typeface="Times New Roman"/>
              </a:rPr>
              <a:t> Output</a:t>
            </a:r>
            <a:endParaRPr sz="1600">
              <a:solidFill>
                <a:schemeClr val="accent1"/>
              </a:solidFill>
              <a:latin typeface="Times New Roman"/>
              <a:ea typeface="Times New Roman"/>
              <a:cs typeface="Times New Roman"/>
              <a:sym typeface="Times New Roman"/>
            </a:endParaRPr>
          </a:p>
        </p:txBody>
      </p:sp>
      <p:cxnSp>
        <p:nvCxnSpPr>
          <p:cNvPr id="255" name="Google Shape;255;g2eeacba6dfe_0_23"/>
          <p:cNvCxnSpPr/>
          <p:nvPr/>
        </p:nvCxnSpPr>
        <p:spPr>
          <a:xfrm>
            <a:off x="6152325" y="2401575"/>
            <a:ext cx="0" cy="3309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g2eeacba6dfe_0_23"/>
          <p:cNvCxnSpPr/>
          <p:nvPr/>
        </p:nvCxnSpPr>
        <p:spPr>
          <a:xfrm>
            <a:off x="11809425" y="2530750"/>
            <a:ext cx="0" cy="3309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g2eeacba6dfe_0_23"/>
          <p:cNvCxnSpPr/>
          <p:nvPr/>
        </p:nvCxnSpPr>
        <p:spPr>
          <a:xfrm rot="10800000">
            <a:off x="6093150" y="5131800"/>
            <a:ext cx="5700" cy="6969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g2eeacba6dfe_0_23"/>
          <p:cNvCxnSpPr/>
          <p:nvPr/>
        </p:nvCxnSpPr>
        <p:spPr>
          <a:xfrm rot="10800000">
            <a:off x="11806575" y="5131800"/>
            <a:ext cx="5700" cy="696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5911525" y="1253400"/>
            <a:ext cx="55275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Data Information</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Exploratory Data Analysis (EDA)</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Feature Extraction</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Model Building</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Model Performance Evaluation</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Application Deployment</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1000"/>
              </a:spcAft>
              <a:buSzPts val="28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1" name="Google Shape;91;p2"/>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3500"/>
              <a:buFont typeface="Calibri"/>
              <a:buNone/>
            </a:pPr>
            <a:r>
              <a:rPr b="1" lang="en-US" sz="5000">
                <a:solidFill>
                  <a:srgbClr val="FF6600"/>
                </a:solidFill>
                <a:latin typeface="Times New Roman"/>
                <a:ea typeface="Times New Roman"/>
                <a:cs typeface="Times New Roman"/>
                <a:sym typeface="Times New Roman"/>
              </a:rPr>
              <a:t>Outline</a:t>
            </a:r>
            <a:endParaRPr sz="5000">
              <a:solidFill>
                <a:srgbClr val="FF6600"/>
              </a:solidFill>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eacba6dfe_0_41"/>
          <p:cNvSpPr txBox="1"/>
          <p:nvPr/>
        </p:nvSpPr>
        <p:spPr>
          <a:xfrm>
            <a:off x="6950950" y="1537763"/>
            <a:ext cx="4958700" cy="53754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Transformer (BERT) model uses self-attention mechanisms to understand the context of a word based on its surrounding words.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Here we fine-tune the pre-trained BERT model on our specific tweet speech dataset and hate speech detection task.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a:t>
            </a:r>
            <a:r>
              <a:rPr lang="en-US" sz="1800">
                <a:solidFill>
                  <a:schemeClr val="accent2"/>
                </a:solidFill>
                <a:latin typeface="Times New Roman"/>
                <a:ea typeface="Times New Roman"/>
                <a:cs typeface="Times New Roman"/>
                <a:sym typeface="Times New Roman"/>
              </a:rPr>
              <a:t>update weights</a:t>
            </a:r>
            <a:r>
              <a:rPr lang="en-US" sz="1800">
                <a:solidFill>
                  <a:schemeClr val="dk1"/>
                </a:solidFill>
                <a:latin typeface="Times New Roman"/>
                <a:ea typeface="Times New Roman"/>
                <a:cs typeface="Times New Roman"/>
                <a:sym typeface="Times New Roman"/>
              </a:rPr>
              <a:t> and of the pre-trained BERT model.</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use </a:t>
            </a:r>
            <a:r>
              <a:rPr b="1" lang="en-US" sz="1800">
                <a:solidFill>
                  <a:schemeClr val="accent2"/>
                </a:solidFill>
                <a:latin typeface="Times New Roman"/>
                <a:ea typeface="Times New Roman"/>
                <a:cs typeface="Times New Roman"/>
                <a:sym typeface="Times New Roman"/>
              </a:rPr>
              <a:t>`TFBertForSequenceClassification`</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class when loading the model to adapt the BERT model by adding a classification head (usually a linear layer) on top of the BERT encoder.</a:t>
            </a:r>
            <a:endParaRPr sz="1800">
              <a:solidFill>
                <a:schemeClr val="dk1"/>
              </a:solidFill>
              <a:latin typeface="Times New Roman"/>
              <a:ea typeface="Times New Roman"/>
              <a:cs typeface="Times New Roman"/>
              <a:sym typeface="Times New Roman"/>
            </a:endParaRPr>
          </a:p>
          <a:p>
            <a:pPr indent="0" lvl="0" marL="0" rtl="0" algn="l">
              <a:lnSpc>
                <a:spcPct val="125454"/>
              </a:lnSpc>
              <a:spcBef>
                <a:spcPts val="1000"/>
              </a:spcBef>
              <a:spcAft>
                <a:spcPts val="800"/>
              </a:spcAft>
              <a:buNone/>
            </a:pPr>
            <a:r>
              <a:t/>
            </a:r>
            <a:endParaRPr sz="1800">
              <a:solidFill>
                <a:schemeClr val="dk1"/>
              </a:solidFill>
              <a:latin typeface="Times New Roman"/>
              <a:ea typeface="Times New Roman"/>
              <a:cs typeface="Times New Roman"/>
              <a:sym typeface="Times New Roman"/>
            </a:endParaRPr>
          </a:p>
        </p:txBody>
      </p:sp>
      <p:sp>
        <p:nvSpPr>
          <p:cNvPr id="264" name="Google Shape;264;g2eeacba6dfe_0_4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g2eeacba6dfe_0_41"/>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Transformer (Fine-tune BERT)</a:t>
            </a:r>
            <a:endParaRPr b="1" sz="5000">
              <a:solidFill>
                <a:srgbClr val="FF6600"/>
              </a:solidFill>
              <a:latin typeface="Times New Roman"/>
              <a:ea typeface="Times New Roman"/>
              <a:cs typeface="Times New Roman"/>
              <a:sym typeface="Times New Roman"/>
            </a:endParaRPr>
          </a:p>
        </p:txBody>
      </p:sp>
      <p:pic>
        <p:nvPicPr>
          <p:cNvPr id="266" name="Google Shape;266;g2eeacba6dfe_0_41"/>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67" name="Google Shape;267;g2eeacba6dfe_0_41"/>
          <p:cNvPicPr preferRelativeResize="0"/>
          <p:nvPr/>
        </p:nvPicPr>
        <p:blipFill>
          <a:blip r:embed="rId4">
            <a:alphaModFix/>
          </a:blip>
          <a:stretch>
            <a:fillRect/>
          </a:stretch>
        </p:blipFill>
        <p:spPr>
          <a:xfrm>
            <a:off x="321750" y="2333026"/>
            <a:ext cx="6256826" cy="350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eeacba6dfe_0_59"/>
          <p:cNvSpPr txBox="1"/>
          <p:nvPr>
            <p:ph idx="1" type="body"/>
          </p:nvPr>
        </p:nvSpPr>
        <p:spPr>
          <a:xfrm>
            <a:off x="5911525" y="444350"/>
            <a:ext cx="5750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For Random Forest and XGBClassifier:</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80%, Test set: 20%</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For LSTM:</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80% (In each epoch, randomly select 20% of training set as Validation set), Test set 20%</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Training stops at 10th epoch</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2500">
                <a:solidFill>
                  <a:schemeClr val="accent2"/>
                </a:solidFill>
                <a:latin typeface="Times New Roman"/>
                <a:ea typeface="Times New Roman"/>
                <a:cs typeface="Times New Roman"/>
                <a:sym typeface="Times New Roman"/>
              </a:rPr>
              <a:t>For Transformer (Fine-tune BERT):</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60%, Validation Set 20%, Test set: 20%</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Learning rate = 0.00005</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Training stops at 5th epoch</a:t>
            </a:r>
            <a:endParaRPr sz="2500">
              <a:latin typeface="Times New Roman"/>
              <a:ea typeface="Times New Roman"/>
              <a:cs typeface="Times New Roman"/>
              <a:sym typeface="Times New Roman"/>
            </a:endParaRPr>
          </a:p>
        </p:txBody>
      </p:sp>
      <p:sp>
        <p:nvSpPr>
          <p:cNvPr id="273" name="Google Shape;273;g2eeacba6dfe_0_59"/>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g2eeacba6dfe_0_59"/>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Train Test Split</a:t>
            </a:r>
            <a:endParaRPr sz="5000">
              <a:solidFill>
                <a:srgbClr val="FF6600"/>
              </a:solidFill>
              <a:latin typeface="Times New Roman"/>
              <a:ea typeface="Times New Roman"/>
              <a:cs typeface="Times New Roman"/>
              <a:sym typeface="Times New Roman"/>
            </a:endParaRPr>
          </a:p>
        </p:txBody>
      </p:sp>
      <p:pic>
        <p:nvPicPr>
          <p:cNvPr id="275" name="Google Shape;275;g2eeacba6dfe_0_59"/>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eeacba6dfe_0_52"/>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g2eeacba6dfe_0_52"/>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Model Performance Evaluation</a:t>
            </a:r>
            <a:endParaRPr b="1" sz="4500">
              <a:solidFill>
                <a:srgbClr val="FF6600"/>
              </a:solidFill>
              <a:latin typeface="Times New Roman"/>
              <a:ea typeface="Times New Roman"/>
              <a:cs typeface="Times New Roman"/>
              <a:sym typeface="Times New Roman"/>
            </a:endParaRPr>
          </a:p>
        </p:txBody>
      </p:sp>
      <p:pic>
        <p:nvPicPr>
          <p:cNvPr id="282" name="Google Shape;282;g2eeacba6dfe_0_52"/>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283" name="Google Shape;283;g2eeacba6dfe_0_52"/>
          <p:cNvSpPr txBox="1"/>
          <p:nvPr>
            <p:ph idx="4294967295" type="body"/>
          </p:nvPr>
        </p:nvSpPr>
        <p:spPr>
          <a:xfrm>
            <a:off x="9013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Confusion Matrix</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Accuracy, F1-Score, ROC-AUC Score</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ROC Curve</a:t>
            </a:r>
            <a:endParaRPr sz="3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eebc18a1fa_0_2"/>
          <p:cNvSpPr txBox="1"/>
          <p:nvPr>
            <p:ph idx="1" type="body"/>
          </p:nvPr>
        </p:nvSpPr>
        <p:spPr>
          <a:xfrm>
            <a:off x="5554050" y="5681175"/>
            <a:ext cx="6243000" cy="75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000">
                <a:latin typeface="Times New Roman"/>
                <a:ea typeface="Times New Roman"/>
                <a:cs typeface="Times New Roman"/>
                <a:sym typeface="Times New Roman"/>
              </a:rPr>
              <a:t>The </a:t>
            </a:r>
            <a:r>
              <a:rPr lang="en-US" sz="2000">
                <a:solidFill>
                  <a:schemeClr val="accent2"/>
                </a:solidFill>
                <a:latin typeface="Times New Roman"/>
                <a:ea typeface="Times New Roman"/>
                <a:cs typeface="Times New Roman"/>
                <a:sym typeface="Times New Roman"/>
              </a:rPr>
              <a:t>Random Forest</a:t>
            </a:r>
            <a:r>
              <a:rPr lang="en-US" sz="2000">
                <a:latin typeface="Times New Roman"/>
                <a:ea typeface="Times New Roman"/>
                <a:cs typeface="Times New Roman"/>
                <a:sym typeface="Times New Roman"/>
              </a:rPr>
              <a:t> performs best on predicting </a:t>
            </a:r>
            <a:r>
              <a:rPr lang="en-US" sz="2000">
                <a:solidFill>
                  <a:schemeClr val="accent1"/>
                </a:solidFill>
                <a:latin typeface="Times New Roman"/>
                <a:ea typeface="Times New Roman"/>
                <a:cs typeface="Times New Roman"/>
                <a:sym typeface="Times New Roman"/>
              </a:rPr>
              <a:t>non-hate tweets</a:t>
            </a:r>
            <a:r>
              <a:rPr lang="en-US" sz="2000">
                <a:latin typeface="Times New Roman"/>
                <a:ea typeface="Times New Roman"/>
                <a:cs typeface="Times New Roman"/>
                <a:sym typeface="Times New Roman"/>
              </a:rPr>
              <a:t>, while the </a:t>
            </a:r>
            <a:r>
              <a:rPr lang="en-US" sz="2000">
                <a:solidFill>
                  <a:schemeClr val="accent2"/>
                </a:solidFill>
                <a:latin typeface="Times New Roman"/>
                <a:ea typeface="Times New Roman"/>
                <a:cs typeface="Times New Roman"/>
                <a:sym typeface="Times New Roman"/>
              </a:rPr>
              <a:t>Transformer (fine-tune BERT)</a:t>
            </a:r>
            <a:r>
              <a:rPr lang="en-US" sz="2000">
                <a:latin typeface="Times New Roman"/>
                <a:ea typeface="Times New Roman"/>
                <a:cs typeface="Times New Roman"/>
                <a:sym typeface="Times New Roman"/>
              </a:rPr>
              <a:t> performs best on predicting </a:t>
            </a:r>
            <a:r>
              <a:rPr lang="en-US" sz="2000">
                <a:solidFill>
                  <a:schemeClr val="accent1"/>
                </a:solidFill>
                <a:latin typeface="Times New Roman"/>
                <a:ea typeface="Times New Roman"/>
                <a:cs typeface="Times New Roman"/>
                <a:sym typeface="Times New Roman"/>
              </a:rPr>
              <a:t>hate tweets.</a:t>
            </a:r>
            <a:endParaRPr sz="2000">
              <a:solidFill>
                <a:schemeClr val="accent1"/>
              </a:solidFill>
              <a:latin typeface="Times New Roman"/>
              <a:ea typeface="Times New Roman"/>
              <a:cs typeface="Times New Roman"/>
              <a:sym typeface="Times New Roman"/>
            </a:endParaRPr>
          </a:p>
        </p:txBody>
      </p:sp>
      <p:sp>
        <p:nvSpPr>
          <p:cNvPr id="289" name="Google Shape;289;g2eebc18a1fa_0_2"/>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g2eebc18a1fa_0_2"/>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Confusion Matrix</a:t>
            </a:r>
            <a:endParaRPr sz="5000">
              <a:solidFill>
                <a:srgbClr val="FF6600"/>
              </a:solidFill>
              <a:latin typeface="Times New Roman"/>
              <a:ea typeface="Times New Roman"/>
              <a:cs typeface="Times New Roman"/>
              <a:sym typeface="Times New Roman"/>
            </a:endParaRPr>
          </a:p>
        </p:txBody>
      </p:sp>
      <p:pic>
        <p:nvPicPr>
          <p:cNvPr id="291" name="Google Shape;291;g2eebc18a1fa_0_2"/>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pic>
        <p:nvPicPr>
          <p:cNvPr id="292" name="Google Shape;292;g2eebc18a1fa_0_2"/>
          <p:cNvPicPr preferRelativeResize="0"/>
          <p:nvPr/>
        </p:nvPicPr>
        <p:blipFill>
          <a:blip r:embed="rId4">
            <a:alphaModFix/>
          </a:blip>
          <a:stretch>
            <a:fillRect/>
          </a:stretch>
        </p:blipFill>
        <p:spPr>
          <a:xfrm>
            <a:off x="5241576" y="282825"/>
            <a:ext cx="6715849" cy="522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eeacba6dfe_0_66"/>
          <p:cNvSpPr txBox="1"/>
          <p:nvPr/>
        </p:nvSpPr>
        <p:spPr>
          <a:xfrm>
            <a:off x="762000" y="4137975"/>
            <a:ext cx="10831500" cy="2134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From the data above, Random Forest is the best performed model:</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a:t>
            </a:r>
            <a:r>
              <a:rPr b="1" lang="en-US" sz="1800">
                <a:solidFill>
                  <a:srgbClr val="FF6600"/>
                </a:solidFill>
                <a:latin typeface="Times New Roman"/>
                <a:ea typeface="Times New Roman"/>
                <a:cs typeface="Times New Roman"/>
                <a:sym typeface="Times New Roman"/>
              </a:rPr>
              <a:t>highest accuracy (98.95%)</a:t>
            </a:r>
            <a:r>
              <a:rPr lang="en-US" sz="1800">
                <a:solidFill>
                  <a:srgbClr val="FF6600"/>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Despite similar model performance of Transformer (fine-tune BERT), it needs more computing time and resources than traditional machine learning models.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best trade-off between precision and recall, which means that it performs well in identifying hate tweets and correctly predicting non-hate tweets.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highest ROC-AUC score, indicating that it has the best overall performance and discrimination capability of all four models we used.</a:t>
            </a:r>
            <a:endParaRPr sz="1800">
              <a:solidFill>
                <a:schemeClr val="dk1"/>
              </a:solidFill>
              <a:latin typeface="Times New Roman"/>
              <a:ea typeface="Times New Roman"/>
              <a:cs typeface="Times New Roman"/>
              <a:sym typeface="Times New Roman"/>
            </a:endParaRPr>
          </a:p>
        </p:txBody>
      </p:sp>
      <p:sp>
        <p:nvSpPr>
          <p:cNvPr id="298" name="Google Shape;298;g2eeacba6dfe_0_66"/>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g2eeacba6dfe_0_66"/>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Accuracy, F1-Score, ROC-AUC Score</a:t>
            </a:r>
            <a:endParaRPr b="1" sz="5000">
              <a:solidFill>
                <a:srgbClr val="FF6600"/>
              </a:solidFill>
              <a:latin typeface="Times New Roman"/>
              <a:ea typeface="Times New Roman"/>
              <a:cs typeface="Times New Roman"/>
              <a:sym typeface="Times New Roman"/>
            </a:endParaRPr>
          </a:p>
        </p:txBody>
      </p:sp>
      <p:pic>
        <p:nvPicPr>
          <p:cNvPr id="300" name="Google Shape;300;g2eeacba6dfe_0_66"/>
          <p:cNvPicPr preferRelativeResize="0"/>
          <p:nvPr/>
        </p:nvPicPr>
        <p:blipFill>
          <a:blip r:embed="rId3">
            <a:alphaModFix/>
          </a:blip>
          <a:stretch>
            <a:fillRect/>
          </a:stretch>
        </p:blipFill>
        <p:spPr>
          <a:xfrm>
            <a:off x="439300" y="6272475"/>
            <a:ext cx="1382825" cy="302900"/>
          </a:xfrm>
          <a:prstGeom prst="rect">
            <a:avLst/>
          </a:prstGeom>
          <a:noFill/>
          <a:ln>
            <a:noFill/>
          </a:ln>
        </p:spPr>
      </p:pic>
      <p:graphicFrame>
        <p:nvGraphicFramePr>
          <p:cNvPr id="301" name="Google Shape;301;g2eeacba6dfe_0_66"/>
          <p:cNvGraphicFramePr/>
          <p:nvPr/>
        </p:nvGraphicFramePr>
        <p:xfrm>
          <a:off x="1034250" y="1637413"/>
          <a:ext cx="3000000" cy="3000000"/>
        </p:xfrm>
        <a:graphic>
          <a:graphicData uri="http://schemas.openxmlformats.org/drawingml/2006/table">
            <a:tbl>
              <a:tblPr>
                <a:noFill/>
                <a:tableStyleId>{E910DF8D-1A7E-405A-AA6F-A07D4692281B}</a:tableStyleId>
              </a:tblPr>
              <a:tblGrid>
                <a:gridCol w="2571750"/>
                <a:gridCol w="2571750"/>
                <a:gridCol w="2571750"/>
                <a:gridCol w="2571750"/>
              </a:tblGrid>
              <a:tr h="381000">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Model</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Accuracy</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F1-Score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ROC-AUC Score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Random Forest</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98.95%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0.989527</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0.989485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XGBClassifier</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90.96%</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0.896570</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0.901581</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LSTM</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98.48%</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0.984857</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0.984775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00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Transformer (Fine-tune BERT)</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98.70%</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0.987211</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0.987046</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ebc18a1fa_0_11"/>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g2eebc18a1fa_0_11"/>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ROC Curve</a:t>
            </a:r>
            <a:endParaRPr b="1" sz="4500">
              <a:solidFill>
                <a:srgbClr val="FF6600"/>
              </a:solidFill>
              <a:latin typeface="Times New Roman"/>
              <a:ea typeface="Times New Roman"/>
              <a:cs typeface="Times New Roman"/>
              <a:sym typeface="Times New Roman"/>
            </a:endParaRPr>
          </a:p>
        </p:txBody>
      </p:sp>
      <p:pic>
        <p:nvPicPr>
          <p:cNvPr id="308" name="Google Shape;308;g2eebc18a1fa_0_11"/>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09" name="Google Shape;309;g2eebc18a1fa_0_11"/>
          <p:cNvSpPr txBox="1"/>
          <p:nvPr>
            <p:ph idx="4294967295" type="body"/>
          </p:nvPr>
        </p:nvSpPr>
        <p:spPr>
          <a:xfrm>
            <a:off x="769050" y="5199263"/>
            <a:ext cx="6086700" cy="741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Random Forest model is represented by the </a:t>
            </a:r>
            <a:r>
              <a:rPr lang="en-US" sz="1800">
                <a:solidFill>
                  <a:schemeClr val="accent1"/>
                </a:solidFill>
                <a:latin typeface="Times New Roman"/>
                <a:ea typeface="Times New Roman"/>
                <a:cs typeface="Times New Roman"/>
                <a:sym typeface="Times New Roman"/>
              </a:rPr>
              <a:t>blue line</a:t>
            </a:r>
            <a:r>
              <a:rPr lang="en-US" sz="1800">
                <a:latin typeface="Times New Roman"/>
                <a:ea typeface="Times New Roman"/>
                <a:cs typeface="Times New Roman"/>
                <a:sym typeface="Times New Roman"/>
              </a:rPr>
              <a:t>, which is overlapped with red line and green line. It has the </a:t>
            </a:r>
            <a:r>
              <a:rPr lang="en-US" sz="1800">
                <a:solidFill>
                  <a:schemeClr val="accent2"/>
                </a:solidFill>
                <a:latin typeface="Times New Roman"/>
                <a:ea typeface="Times New Roman"/>
                <a:cs typeface="Times New Roman"/>
                <a:sym typeface="Times New Roman"/>
              </a:rPr>
              <a:t>largest AUC</a:t>
            </a:r>
            <a:r>
              <a:rPr lang="en-US" sz="1800">
                <a:latin typeface="Times New Roman"/>
                <a:ea typeface="Times New Roman"/>
                <a:cs typeface="Times New Roman"/>
                <a:sym typeface="Times New Roman"/>
              </a:rPr>
              <a:t>, proving its ability to distinguish between hate and non-hate tweets across different threshold settings.</a:t>
            </a:r>
            <a:endParaRPr sz="1800">
              <a:latin typeface="Times New Roman"/>
              <a:ea typeface="Times New Roman"/>
              <a:cs typeface="Times New Roman"/>
              <a:sym typeface="Times New Roman"/>
            </a:endParaRPr>
          </a:p>
        </p:txBody>
      </p:sp>
      <p:pic>
        <p:nvPicPr>
          <p:cNvPr id="310" name="Google Shape;310;g2eebc18a1fa_0_11"/>
          <p:cNvPicPr preferRelativeResize="0"/>
          <p:nvPr/>
        </p:nvPicPr>
        <p:blipFill>
          <a:blip r:embed="rId4">
            <a:alphaModFix/>
          </a:blip>
          <a:stretch>
            <a:fillRect/>
          </a:stretch>
        </p:blipFill>
        <p:spPr>
          <a:xfrm>
            <a:off x="762000" y="256034"/>
            <a:ext cx="5750401" cy="46267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eebc18a1fa_0_21"/>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g2eebc18a1fa_0_21"/>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Application Design</a:t>
            </a:r>
            <a:endParaRPr sz="5000">
              <a:solidFill>
                <a:srgbClr val="FF6600"/>
              </a:solidFill>
              <a:latin typeface="Times New Roman"/>
              <a:ea typeface="Times New Roman"/>
              <a:cs typeface="Times New Roman"/>
              <a:sym typeface="Times New Roman"/>
            </a:endParaRPr>
          </a:p>
        </p:txBody>
      </p:sp>
      <p:pic>
        <p:nvPicPr>
          <p:cNvPr id="317" name="Google Shape;317;g2eebc18a1fa_0_21"/>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
        <p:nvSpPr>
          <p:cNvPr id="318" name="Google Shape;318;g2eebc18a1fa_0_21"/>
          <p:cNvSpPr txBox="1"/>
          <p:nvPr>
            <p:ph idx="1" type="body"/>
          </p:nvPr>
        </p:nvSpPr>
        <p:spPr>
          <a:xfrm>
            <a:off x="55182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Deploy the ML model on Flask to create a web application</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Running procedure</a:t>
            </a:r>
            <a:endParaRPr sz="3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eebc18a1fa_0_28"/>
          <p:cNvSpPr txBox="1"/>
          <p:nvPr/>
        </p:nvSpPr>
        <p:spPr>
          <a:xfrm>
            <a:off x="439300" y="1463275"/>
            <a:ext cx="4317600" cy="4617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800"/>
              </a:spcAft>
              <a:buNone/>
            </a:pPr>
            <a:r>
              <a:rPr b="1" lang="en-US" sz="2400">
                <a:solidFill>
                  <a:schemeClr val="dk1"/>
                </a:solidFill>
                <a:latin typeface="Times New Roman"/>
                <a:ea typeface="Times New Roman"/>
                <a:cs typeface="Times New Roman"/>
                <a:sym typeface="Times New Roman"/>
              </a:rPr>
              <a:t>Workflow: </a:t>
            </a:r>
            <a:endParaRPr b="1" sz="2400">
              <a:solidFill>
                <a:schemeClr val="dk1"/>
              </a:solidFill>
              <a:latin typeface="Times New Roman"/>
              <a:ea typeface="Times New Roman"/>
              <a:cs typeface="Times New Roman"/>
              <a:sym typeface="Times New Roman"/>
            </a:endParaRPr>
          </a:p>
        </p:txBody>
      </p:sp>
      <p:sp>
        <p:nvSpPr>
          <p:cNvPr id="324" name="Google Shape;324;g2eebc18a1fa_0_2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g2eebc18a1fa_0_28"/>
          <p:cNvSpPr txBox="1"/>
          <p:nvPr>
            <p:ph type="title"/>
          </p:nvPr>
        </p:nvSpPr>
        <p:spPr>
          <a:xfrm>
            <a:off x="338675" y="19350"/>
            <a:ext cx="11458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Deploy the ML model on Flask to create a web application </a:t>
            </a:r>
            <a:endParaRPr b="1" sz="3500">
              <a:solidFill>
                <a:srgbClr val="FF6600"/>
              </a:solidFill>
              <a:latin typeface="Times New Roman"/>
              <a:ea typeface="Times New Roman"/>
              <a:cs typeface="Times New Roman"/>
              <a:sym typeface="Times New Roman"/>
            </a:endParaRPr>
          </a:p>
        </p:txBody>
      </p:sp>
      <p:pic>
        <p:nvPicPr>
          <p:cNvPr id="326" name="Google Shape;326;g2eebc18a1fa_0_28"/>
          <p:cNvPicPr preferRelativeResize="0"/>
          <p:nvPr/>
        </p:nvPicPr>
        <p:blipFill>
          <a:blip r:embed="rId3">
            <a:alphaModFix/>
          </a:blip>
          <a:stretch>
            <a:fillRect/>
          </a:stretch>
        </p:blipFill>
        <p:spPr>
          <a:xfrm>
            <a:off x="439300" y="6272475"/>
            <a:ext cx="1382825" cy="302900"/>
          </a:xfrm>
          <a:prstGeom prst="rect">
            <a:avLst/>
          </a:prstGeom>
          <a:noFill/>
          <a:ln>
            <a:noFill/>
          </a:ln>
        </p:spPr>
      </p:pic>
      <p:sp>
        <p:nvSpPr>
          <p:cNvPr id="327" name="Google Shape;327;g2eebc18a1fa_0_28"/>
          <p:cNvSpPr/>
          <p:nvPr/>
        </p:nvSpPr>
        <p:spPr>
          <a:xfrm>
            <a:off x="1621275" y="2023875"/>
            <a:ext cx="2334600" cy="4971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Web Application</a:t>
            </a:r>
            <a:endParaRPr sz="1800">
              <a:latin typeface="Times New Roman"/>
              <a:ea typeface="Times New Roman"/>
              <a:cs typeface="Times New Roman"/>
              <a:sym typeface="Times New Roman"/>
            </a:endParaRPr>
          </a:p>
        </p:txBody>
      </p:sp>
      <p:sp>
        <p:nvSpPr>
          <p:cNvPr id="328" name="Google Shape;328;g2eebc18a1fa_0_28"/>
          <p:cNvSpPr/>
          <p:nvPr/>
        </p:nvSpPr>
        <p:spPr>
          <a:xfrm>
            <a:off x="1822125" y="3086025"/>
            <a:ext cx="1945500" cy="4971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Flask Server</a:t>
            </a:r>
            <a:endParaRPr sz="1800">
              <a:latin typeface="Times New Roman"/>
              <a:ea typeface="Times New Roman"/>
              <a:cs typeface="Times New Roman"/>
              <a:sym typeface="Times New Roman"/>
            </a:endParaRPr>
          </a:p>
        </p:txBody>
      </p:sp>
      <p:sp>
        <p:nvSpPr>
          <p:cNvPr id="329" name="Google Shape;329;g2eebc18a1fa_0_28"/>
          <p:cNvSpPr/>
          <p:nvPr/>
        </p:nvSpPr>
        <p:spPr>
          <a:xfrm>
            <a:off x="618875" y="4148177"/>
            <a:ext cx="1945500" cy="5949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Vectorize the input text</a:t>
            </a:r>
            <a:endParaRPr sz="1800">
              <a:latin typeface="Times New Roman"/>
              <a:ea typeface="Times New Roman"/>
              <a:cs typeface="Times New Roman"/>
              <a:sym typeface="Times New Roman"/>
            </a:endParaRPr>
          </a:p>
        </p:txBody>
      </p:sp>
      <p:sp>
        <p:nvSpPr>
          <p:cNvPr id="330" name="Google Shape;330;g2eebc18a1fa_0_28"/>
          <p:cNvSpPr/>
          <p:nvPr/>
        </p:nvSpPr>
        <p:spPr>
          <a:xfrm>
            <a:off x="618875" y="5308128"/>
            <a:ext cx="1945500" cy="5949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Feed into the ML model</a:t>
            </a:r>
            <a:endParaRPr sz="1800">
              <a:solidFill>
                <a:schemeClr val="dk1"/>
              </a:solidFill>
              <a:latin typeface="Times New Roman"/>
              <a:ea typeface="Times New Roman"/>
              <a:cs typeface="Times New Roman"/>
              <a:sym typeface="Times New Roman"/>
            </a:endParaRPr>
          </a:p>
        </p:txBody>
      </p:sp>
      <p:sp>
        <p:nvSpPr>
          <p:cNvPr id="331" name="Google Shape;331;g2eebc18a1fa_0_28"/>
          <p:cNvSpPr/>
          <p:nvPr/>
        </p:nvSpPr>
        <p:spPr>
          <a:xfrm>
            <a:off x="2386175" y="26188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2" name="Google Shape;332;g2eebc18a1fa_0_28"/>
          <p:cNvSpPr txBox="1"/>
          <p:nvPr/>
        </p:nvSpPr>
        <p:spPr>
          <a:xfrm>
            <a:off x="1043050" y="2554951"/>
            <a:ext cx="12276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6600"/>
                </a:solidFill>
                <a:latin typeface="Times New Roman"/>
                <a:ea typeface="Times New Roman"/>
                <a:cs typeface="Times New Roman"/>
                <a:sym typeface="Times New Roman"/>
              </a:rPr>
              <a:t>Input Text</a:t>
            </a:r>
            <a:endParaRPr sz="1800">
              <a:solidFill>
                <a:srgbClr val="FF6600"/>
              </a:solidFill>
              <a:latin typeface="Times New Roman"/>
              <a:ea typeface="Times New Roman"/>
              <a:cs typeface="Times New Roman"/>
              <a:sym typeface="Times New Roman"/>
            </a:endParaRPr>
          </a:p>
        </p:txBody>
      </p:sp>
      <p:sp>
        <p:nvSpPr>
          <p:cNvPr id="333" name="Google Shape;333;g2eebc18a1fa_0_28"/>
          <p:cNvSpPr/>
          <p:nvPr/>
        </p:nvSpPr>
        <p:spPr>
          <a:xfrm>
            <a:off x="1956375" y="368100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4" name="Google Shape;334;g2eebc18a1fa_0_28"/>
          <p:cNvSpPr/>
          <p:nvPr/>
        </p:nvSpPr>
        <p:spPr>
          <a:xfrm>
            <a:off x="1956375" y="48409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5" name="Google Shape;335;g2eebc18a1fa_0_28"/>
          <p:cNvSpPr/>
          <p:nvPr/>
        </p:nvSpPr>
        <p:spPr>
          <a:xfrm rot="10800000">
            <a:off x="3114625" y="26188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6" name="Google Shape;336;g2eebc18a1fa_0_28"/>
          <p:cNvSpPr/>
          <p:nvPr/>
        </p:nvSpPr>
        <p:spPr>
          <a:xfrm>
            <a:off x="2865025" y="3764275"/>
            <a:ext cx="427800" cy="18897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7" name="Google Shape;337;g2eebc18a1fa_0_28"/>
          <p:cNvSpPr txBox="1"/>
          <p:nvPr/>
        </p:nvSpPr>
        <p:spPr>
          <a:xfrm>
            <a:off x="3292813" y="4460576"/>
            <a:ext cx="12276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6600"/>
                </a:solidFill>
                <a:latin typeface="Times New Roman"/>
                <a:ea typeface="Times New Roman"/>
                <a:cs typeface="Times New Roman"/>
                <a:sym typeface="Times New Roman"/>
              </a:rPr>
              <a:t>Prediction</a:t>
            </a:r>
            <a:endParaRPr sz="1800">
              <a:solidFill>
                <a:srgbClr val="FF6600"/>
              </a:solidFill>
              <a:latin typeface="Times New Roman"/>
              <a:ea typeface="Times New Roman"/>
              <a:cs typeface="Times New Roman"/>
              <a:sym typeface="Times New Roman"/>
            </a:endParaRPr>
          </a:p>
        </p:txBody>
      </p:sp>
      <p:sp>
        <p:nvSpPr>
          <p:cNvPr id="338" name="Google Shape;338;g2eebc18a1fa_0_28"/>
          <p:cNvSpPr txBox="1"/>
          <p:nvPr/>
        </p:nvSpPr>
        <p:spPr>
          <a:xfrm>
            <a:off x="4763825" y="1458450"/>
            <a:ext cx="3820500" cy="53961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b="1" lang="en-US" sz="2400">
                <a:solidFill>
                  <a:schemeClr val="dk1"/>
                </a:solidFill>
                <a:latin typeface="Times New Roman"/>
                <a:ea typeface="Times New Roman"/>
                <a:cs typeface="Times New Roman"/>
                <a:sym typeface="Times New Roman"/>
              </a:rPr>
              <a:t>Application Files</a:t>
            </a: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342900" lvl="0" marL="457200" rtl="0" algn="l">
              <a:lnSpc>
                <a:spcPct val="115000"/>
              </a:lnSpc>
              <a:spcBef>
                <a:spcPts val="80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image.jpg</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image shown on the website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style.css</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style of our web design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index.html</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illustrate all the components on the front-end website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app.py</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 Flask application code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requirements.txt</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lists all the package needed to run the Flask web application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vectorizer.pkl</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 TF-IDF vectorizer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rf_model.pkl</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our pre-trained Random Forest model</a:t>
            </a:r>
            <a:endParaRPr sz="1800">
              <a:solidFill>
                <a:schemeClr val="dk1"/>
              </a:solidFill>
              <a:latin typeface="Times New Roman"/>
              <a:ea typeface="Times New Roman"/>
              <a:cs typeface="Times New Roman"/>
              <a:sym typeface="Times New Roman"/>
            </a:endParaRPr>
          </a:p>
        </p:txBody>
      </p:sp>
      <p:pic>
        <p:nvPicPr>
          <p:cNvPr id="339" name="Google Shape;339;g2eebc18a1fa_0_28"/>
          <p:cNvPicPr preferRelativeResize="0"/>
          <p:nvPr/>
        </p:nvPicPr>
        <p:blipFill>
          <a:blip r:embed="rId4">
            <a:alphaModFix/>
          </a:blip>
          <a:stretch>
            <a:fillRect/>
          </a:stretch>
        </p:blipFill>
        <p:spPr>
          <a:xfrm>
            <a:off x="8827713" y="2299452"/>
            <a:ext cx="3056661" cy="3613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eebc18a1fa_1_18"/>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g2eebc18a1fa_1_18"/>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Website Overview</a:t>
            </a:r>
            <a:endParaRPr b="1" sz="4000">
              <a:solidFill>
                <a:srgbClr val="FF6600"/>
              </a:solidFill>
              <a:latin typeface="Times New Roman"/>
              <a:ea typeface="Times New Roman"/>
              <a:cs typeface="Times New Roman"/>
              <a:sym typeface="Times New Roman"/>
            </a:endParaRPr>
          </a:p>
        </p:txBody>
      </p:sp>
      <p:pic>
        <p:nvPicPr>
          <p:cNvPr id="346" name="Google Shape;346;g2eebc18a1fa_1_18"/>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47" name="Google Shape;347;g2eebc18a1fa_1_18"/>
          <p:cNvSpPr txBox="1"/>
          <p:nvPr>
            <p:ph idx="4294967295" type="body"/>
          </p:nvPr>
        </p:nvSpPr>
        <p:spPr>
          <a:xfrm>
            <a:off x="372825" y="825388"/>
            <a:ext cx="6086700" cy="741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Run the </a:t>
            </a:r>
            <a:r>
              <a:rPr i="1" lang="en-US" sz="2000">
                <a:latin typeface="Times New Roman"/>
                <a:ea typeface="Times New Roman"/>
                <a:cs typeface="Times New Roman"/>
                <a:sym typeface="Times New Roman"/>
              </a:rPr>
              <a:t>app.py </a:t>
            </a:r>
            <a:r>
              <a:rPr lang="en-US" sz="2000">
                <a:latin typeface="Times New Roman"/>
                <a:ea typeface="Times New Roman"/>
                <a:cs typeface="Times New Roman"/>
                <a:sym typeface="Times New Roman"/>
              </a:rPr>
              <a:t>file on the terminal, and click the link of website in the output: </a:t>
            </a:r>
            <a:r>
              <a:rPr lang="en-US" sz="2000" u="sng">
                <a:solidFill>
                  <a:srgbClr val="467886"/>
                </a:solidFill>
                <a:latin typeface="Times New Roman"/>
                <a:ea typeface="Times New Roman"/>
                <a:cs typeface="Times New Roman"/>
                <a:sym typeface="Times New Roman"/>
                <a:hlinkClick r:id="rId4">
                  <a:extLst>
                    <a:ext uri="{A12FA001-AC4F-418D-AE19-62706E023703}">
                      <ahyp:hlinkClr val="tx"/>
                    </a:ext>
                  </a:extLst>
                </a:hlinkClick>
              </a:rPr>
              <a:t>http://127.0.0.1:5000/</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pic>
        <p:nvPicPr>
          <p:cNvPr id="348" name="Google Shape;348;g2eebc18a1fa_1_18"/>
          <p:cNvPicPr preferRelativeResize="0"/>
          <p:nvPr/>
        </p:nvPicPr>
        <p:blipFill>
          <a:blip r:embed="rId5">
            <a:alphaModFix/>
          </a:blip>
          <a:stretch>
            <a:fillRect/>
          </a:stretch>
        </p:blipFill>
        <p:spPr>
          <a:xfrm>
            <a:off x="372825" y="1760560"/>
            <a:ext cx="6261401" cy="40551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eebc18a1fa_1_28"/>
          <p:cNvSpPr txBox="1"/>
          <p:nvPr>
            <p:ph idx="1" type="body"/>
          </p:nvPr>
        </p:nvSpPr>
        <p:spPr>
          <a:xfrm>
            <a:off x="5127325" y="453850"/>
            <a:ext cx="6243000" cy="75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200">
                <a:latin typeface="Times New Roman"/>
                <a:ea typeface="Times New Roman"/>
                <a:cs typeface="Times New Roman"/>
                <a:sym typeface="Times New Roman"/>
              </a:rPr>
              <a:t>Enter a speech/tweet.</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200">
                <a:solidFill>
                  <a:schemeClr val="accent1"/>
                </a:solidFill>
                <a:latin typeface="Times New Roman"/>
                <a:ea typeface="Times New Roman"/>
                <a:cs typeface="Times New Roman"/>
                <a:sym typeface="Times New Roman"/>
              </a:rPr>
              <a:t>Example:</a:t>
            </a:r>
            <a:r>
              <a:rPr lang="en-US" sz="2200">
                <a:latin typeface="Times New Roman"/>
                <a:ea typeface="Times New Roman"/>
                <a:cs typeface="Times New Roman"/>
                <a:sym typeface="Times New Roman"/>
              </a:rPr>
              <a:t> I support white supremacy, white people should run the world</a:t>
            </a:r>
            <a:endParaRPr sz="2200">
              <a:latin typeface="Times New Roman"/>
              <a:ea typeface="Times New Roman"/>
              <a:cs typeface="Times New Roman"/>
              <a:sym typeface="Times New Roman"/>
            </a:endParaRPr>
          </a:p>
        </p:txBody>
      </p:sp>
      <p:sp>
        <p:nvSpPr>
          <p:cNvPr id="354" name="Google Shape;354;g2eebc18a1fa_1_28"/>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g2eebc18a1fa_1_28"/>
          <p:cNvSpPr txBox="1"/>
          <p:nvPr>
            <p:ph type="title"/>
          </p:nvPr>
        </p:nvSpPr>
        <p:spPr>
          <a:xfrm>
            <a:off x="106675" y="2766150"/>
            <a:ext cx="4495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rgbClr val="FF6600"/>
              </a:buClr>
              <a:buSzPct val="165000"/>
              <a:buFont typeface="Arial"/>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ct val="165000"/>
              <a:buFont typeface="Arial"/>
              <a:buNone/>
            </a:pPr>
            <a:r>
              <a:rPr b="1" lang="en-US" sz="4000">
                <a:solidFill>
                  <a:srgbClr val="FF6600"/>
                </a:solidFill>
                <a:latin typeface="Times New Roman"/>
                <a:ea typeface="Times New Roman"/>
                <a:cs typeface="Times New Roman"/>
                <a:sym typeface="Times New Roman"/>
              </a:rPr>
              <a:t>Enter Input Text</a:t>
            </a:r>
            <a:endParaRPr b="1" sz="5000">
              <a:solidFill>
                <a:srgbClr val="FF6600"/>
              </a:solidFill>
              <a:latin typeface="Times New Roman"/>
              <a:ea typeface="Times New Roman"/>
              <a:cs typeface="Times New Roman"/>
              <a:sym typeface="Times New Roman"/>
            </a:endParaRPr>
          </a:p>
        </p:txBody>
      </p:sp>
      <p:pic>
        <p:nvPicPr>
          <p:cNvPr id="356" name="Google Shape;356;g2eebc18a1fa_1_28"/>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pic>
        <p:nvPicPr>
          <p:cNvPr id="357" name="Google Shape;357;g2eebc18a1fa_1_28"/>
          <p:cNvPicPr preferRelativeResize="0"/>
          <p:nvPr/>
        </p:nvPicPr>
        <p:blipFill>
          <a:blip r:embed="rId4">
            <a:alphaModFix/>
          </a:blip>
          <a:stretch>
            <a:fillRect/>
          </a:stretch>
        </p:blipFill>
        <p:spPr>
          <a:xfrm>
            <a:off x="5204550" y="2103100"/>
            <a:ext cx="6552601" cy="42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762000" y="1472100"/>
            <a:ext cx="6940500" cy="5941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Hate speech</a:t>
            </a:r>
            <a:r>
              <a:rPr lang="en-US" sz="2000">
                <a:solidFill>
                  <a:schemeClr val="dk1"/>
                </a:solidFill>
                <a:latin typeface="Times New Roman"/>
                <a:ea typeface="Times New Roman"/>
                <a:cs typeface="Times New Roman"/>
                <a:sym typeface="Times New Roman"/>
              </a:rPr>
              <a:t>: any type of verbal, written or behavioral communication that attacks or uses derogatory or discriminatory language against a person or group based on their religion, ethnicity, nationality, race, color, ancestry, sex or another identity factor. To detect the hate speech from various free speech, we will take you through a hate speech detection model with Machine Learning and Python. And we will deploy our ML model on Flask to create a web application.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Hate Speech Detection is generally a task of sentiment classification. A model that can classify hate speech from a certain piece of text can be achieved by training it on a dataset that is generally used to classify sentiments. For the task of hate speech detection model, we will use the Twitter tweets to identify tweets containing Hate speech.</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99" name="Google Shape;99;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Problem Statement</a:t>
            </a:r>
            <a:endParaRPr sz="5000">
              <a:solidFill>
                <a:srgbClr val="FF6600"/>
              </a:solidFill>
              <a:latin typeface="Times New Roman"/>
              <a:ea typeface="Times New Roman"/>
              <a:cs typeface="Times New Roman"/>
              <a:sym typeface="Times New Roman"/>
            </a:endParaRPr>
          </a:p>
        </p:txBody>
      </p:sp>
      <p:pic>
        <p:nvPicPr>
          <p:cNvPr id="101" name="Google Shape;101;p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02" name="Google Shape;102;p3"/>
          <p:cNvPicPr preferRelativeResize="0"/>
          <p:nvPr/>
        </p:nvPicPr>
        <p:blipFill>
          <a:blip r:embed="rId4">
            <a:alphaModFix/>
          </a:blip>
          <a:stretch>
            <a:fillRect/>
          </a:stretch>
        </p:blipFill>
        <p:spPr>
          <a:xfrm>
            <a:off x="8325525" y="1611738"/>
            <a:ext cx="3225174" cy="2418875"/>
          </a:xfrm>
          <a:prstGeom prst="rect">
            <a:avLst/>
          </a:prstGeom>
          <a:noFill/>
          <a:ln>
            <a:noFill/>
          </a:ln>
        </p:spPr>
      </p:pic>
      <p:pic>
        <p:nvPicPr>
          <p:cNvPr id="103" name="Google Shape;103;p3"/>
          <p:cNvPicPr preferRelativeResize="0"/>
          <p:nvPr/>
        </p:nvPicPr>
        <p:blipFill>
          <a:blip r:embed="rId5">
            <a:alphaModFix/>
          </a:blip>
          <a:stretch>
            <a:fillRect/>
          </a:stretch>
        </p:blipFill>
        <p:spPr>
          <a:xfrm>
            <a:off x="8891513" y="4482176"/>
            <a:ext cx="2093199" cy="2093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eebc18a1fa_1_37"/>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g2eebc18a1fa_1_37"/>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Predict the Result</a:t>
            </a:r>
            <a:endParaRPr b="1" sz="4000">
              <a:solidFill>
                <a:srgbClr val="FF6600"/>
              </a:solidFill>
              <a:latin typeface="Times New Roman"/>
              <a:ea typeface="Times New Roman"/>
              <a:cs typeface="Times New Roman"/>
              <a:sym typeface="Times New Roman"/>
            </a:endParaRPr>
          </a:p>
        </p:txBody>
      </p:sp>
      <p:pic>
        <p:nvPicPr>
          <p:cNvPr id="364" name="Google Shape;364;g2eebc18a1fa_1_37"/>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65" name="Google Shape;365;g2eebc18a1fa_1_37"/>
          <p:cNvSpPr txBox="1"/>
          <p:nvPr>
            <p:ph idx="4294967295" type="body"/>
          </p:nvPr>
        </p:nvSpPr>
        <p:spPr>
          <a:xfrm>
            <a:off x="274325" y="629700"/>
            <a:ext cx="6793500" cy="741900"/>
          </a:xfrm>
          <a:prstGeom prst="rect">
            <a:avLst/>
          </a:prstGeom>
          <a:noFill/>
          <a:ln>
            <a:noFill/>
          </a:ln>
        </p:spPr>
        <p:txBody>
          <a:bodyPr anchorCtr="0" anchor="ctr" bIns="45700" lIns="91425" spcFirstLastPara="1" rIns="91425" wrap="square" tIns="45700">
            <a:noAutofit/>
          </a:bodyPr>
          <a:lstStyle/>
          <a:p>
            <a:pPr indent="0" lvl="0" marL="0" rtl="0" algn="l">
              <a:lnSpc>
                <a:spcPct val="125454"/>
              </a:lnSpc>
              <a:spcBef>
                <a:spcPts val="0"/>
              </a:spcBef>
              <a:spcAft>
                <a:spcPts val="800"/>
              </a:spcAft>
              <a:buNone/>
            </a:pPr>
            <a:r>
              <a:rPr lang="en-US" sz="1800">
                <a:latin typeface="Times New Roman"/>
                <a:ea typeface="Times New Roman"/>
                <a:cs typeface="Times New Roman"/>
                <a:sym typeface="Times New Roman"/>
              </a:rPr>
              <a:t>After clicking the ‘Submit’ button, the speech/tweet if first be passed through the TF-IDF vectorizer, then fitted into our ML model, and the classifier will output a result and display on the website.</a:t>
            </a:r>
            <a:endParaRPr sz="1800">
              <a:latin typeface="Times New Roman"/>
              <a:ea typeface="Times New Roman"/>
              <a:cs typeface="Times New Roman"/>
              <a:sym typeface="Times New Roman"/>
            </a:endParaRPr>
          </a:p>
        </p:txBody>
      </p:sp>
      <p:pic>
        <p:nvPicPr>
          <p:cNvPr id="366" name="Google Shape;366;g2eebc18a1fa_1_37"/>
          <p:cNvPicPr preferRelativeResize="0"/>
          <p:nvPr/>
        </p:nvPicPr>
        <p:blipFill>
          <a:blip r:embed="rId4">
            <a:alphaModFix/>
          </a:blip>
          <a:stretch>
            <a:fillRect/>
          </a:stretch>
        </p:blipFill>
        <p:spPr>
          <a:xfrm>
            <a:off x="365813" y="1795900"/>
            <a:ext cx="6366667" cy="4385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eebc18a1fa_1_47"/>
          <p:cNvSpPr txBox="1"/>
          <p:nvPr>
            <p:ph idx="1" type="body"/>
          </p:nvPr>
        </p:nvSpPr>
        <p:spPr>
          <a:xfrm>
            <a:off x="5127325" y="611700"/>
            <a:ext cx="6243000" cy="5697600"/>
          </a:xfrm>
          <a:prstGeom prst="rect">
            <a:avLst/>
          </a:prstGeom>
          <a:noFill/>
          <a:ln>
            <a:noFill/>
          </a:ln>
        </p:spPr>
        <p:txBody>
          <a:bodyPr anchorCtr="0" anchor="t" bIns="45700" lIns="91425" spcFirstLastPara="1" rIns="91425" wrap="square" tIns="45700">
            <a:noAutofit/>
          </a:bodyPr>
          <a:lstStyle/>
          <a:p>
            <a:pPr indent="-342900" lvl="0" marL="457200" rtl="0" algn="l">
              <a:lnSpc>
                <a:spcPct val="125454"/>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project, we try to build a model to </a:t>
            </a:r>
            <a:r>
              <a:rPr lang="en-US" sz="1800">
                <a:solidFill>
                  <a:schemeClr val="accent1"/>
                </a:solidFill>
                <a:latin typeface="Times New Roman"/>
                <a:ea typeface="Times New Roman"/>
                <a:cs typeface="Times New Roman"/>
                <a:sym typeface="Times New Roman"/>
              </a:rPr>
              <a:t>detect the hate speech and non-hate speech</a:t>
            </a:r>
            <a:r>
              <a:rPr lang="en-US" sz="1800">
                <a:latin typeface="Times New Roman"/>
                <a:ea typeface="Times New Roman"/>
                <a:cs typeface="Times New Roman"/>
                <a:sym typeface="Times New Roman"/>
              </a:rPr>
              <a:t> and use the model to create the </a:t>
            </a:r>
            <a:r>
              <a:rPr lang="en-US" sz="1800">
                <a:solidFill>
                  <a:schemeClr val="accent1"/>
                </a:solidFill>
                <a:latin typeface="Times New Roman"/>
                <a:ea typeface="Times New Roman"/>
                <a:cs typeface="Times New Roman"/>
                <a:sym typeface="Times New Roman"/>
              </a:rPr>
              <a:t>web application</a:t>
            </a:r>
            <a:r>
              <a:rPr lang="en-US" sz="1800">
                <a:latin typeface="Times New Roman"/>
                <a:ea typeface="Times New Roman"/>
                <a:cs typeface="Times New Roman"/>
                <a:sym typeface="Times New Roman"/>
              </a:rPr>
              <a:t> that can do the text classification on tweets.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We try 4 feature extraction methods: Bag of Words (BoW), TF-IDF, Word Embeddings (Word2Vec) and BERT.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We construct 4 models: Random Forest, XGBClassifier, LSTM, Transformer (Fine-tune BERT).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The best performing model is </a:t>
            </a:r>
            <a:r>
              <a:rPr lang="en-US" sz="1800">
                <a:solidFill>
                  <a:srgbClr val="FF6600"/>
                </a:solidFill>
                <a:latin typeface="Times New Roman"/>
                <a:ea typeface="Times New Roman"/>
                <a:cs typeface="Times New Roman"/>
                <a:sym typeface="Times New Roman"/>
              </a:rPr>
              <a:t>Random Forest</a:t>
            </a:r>
            <a:r>
              <a:rPr lang="en-US" sz="1800">
                <a:latin typeface="Times New Roman"/>
                <a:ea typeface="Times New Roman"/>
                <a:cs typeface="Times New Roman"/>
                <a:sym typeface="Times New Roman"/>
              </a:rPr>
              <a:t> model, the model accuracy reaches 98.95%. After save the model and TF-IDF vectorizer, we deploy our model on Flask to create a Web Application.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1000"/>
              </a:spcAft>
              <a:buSzPts val="1800"/>
              <a:buFont typeface="Times New Roman"/>
              <a:buChar char="•"/>
            </a:pPr>
            <a:r>
              <a:rPr lang="en-US" sz="1800">
                <a:latin typeface="Times New Roman"/>
                <a:ea typeface="Times New Roman"/>
                <a:cs typeface="Times New Roman"/>
                <a:sym typeface="Times New Roman"/>
              </a:rPr>
              <a:t>Given the error rate in the model and the limited text data, we will enhance our model performance by using more diverse data to train the model and customize the feature extraction method.</a:t>
            </a:r>
            <a:endParaRPr sz="1800">
              <a:latin typeface="Times New Roman"/>
              <a:ea typeface="Times New Roman"/>
              <a:cs typeface="Times New Roman"/>
              <a:sym typeface="Times New Roman"/>
            </a:endParaRPr>
          </a:p>
        </p:txBody>
      </p:sp>
      <p:sp>
        <p:nvSpPr>
          <p:cNvPr id="372" name="Google Shape;372;g2eebc18a1fa_1_47"/>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2eebc18a1fa_1_47"/>
          <p:cNvSpPr txBox="1"/>
          <p:nvPr>
            <p:ph type="title"/>
          </p:nvPr>
        </p:nvSpPr>
        <p:spPr>
          <a:xfrm>
            <a:off x="106675" y="2766150"/>
            <a:ext cx="4495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Font typeface="Arial"/>
              <a:buNone/>
            </a:pPr>
            <a:r>
              <a:rPr b="1" lang="en-US" sz="5000">
                <a:solidFill>
                  <a:srgbClr val="FF6600"/>
                </a:solidFill>
                <a:latin typeface="Times New Roman"/>
                <a:ea typeface="Times New Roman"/>
                <a:cs typeface="Times New Roman"/>
                <a:sym typeface="Times New Roman"/>
              </a:rPr>
              <a:t>Conclusion</a:t>
            </a:r>
            <a:endParaRPr b="1" sz="5000">
              <a:solidFill>
                <a:srgbClr val="FF6600"/>
              </a:solidFill>
              <a:latin typeface="Times New Roman"/>
              <a:ea typeface="Times New Roman"/>
              <a:cs typeface="Times New Roman"/>
              <a:sym typeface="Times New Roman"/>
            </a:endParaRPr>
          </a:p>
        </p:txBody>
      </p:sp>
      <p:pic>
        <p:nvPicPr>
          <p:cNvPr id="374" name="Google Shape;374;g2eebc18a1fa_1_47"/>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eebc18a1fa_1_56"/>
          <p:cNvSpPr txBox="1"/>
          <p:nvPr/>
        </p:nvSpPr>
        <p:spPr>
          <a:xfrm>
            <a:off x="762000" y="1597675"/>
            <a:ext cx="10831500" cy="27174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Dataset:</a:t>
            </a: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2000" u="sng">
                <a:solidFill>
                  <a:srgbClr val="467886"/>
                </a:solidFill>
                <a:latin typeface="Times New Roman"/>
                <a:ea typeface="Times New Roman"/>
                <a:cs typeface="Times New Roman"/>
                <a:sym typeface="Times New Roman"/>
                <a:hlinkClick r:id="rId4">
                  <a:extLst>
                    <a:ext uri="{A12FA001-AC4F-418D-AE19-62706E023703}">
                      <ahyp:hlinkClr val="tx"/>
                    </a:ext>
                  </a:extLst>
                </a:hlinkClick>
              </a:rPr>
              <a:t>https://www.kaggle.com/datasets/vkrahul/twitter-hate-speech/code</a:t>
            </a:r>
            <a:endParaRPr sz="2000" u="sng">
              <a:solidFill>
                <a:srgbClr val="467886"/>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Hochreiter, S., &amp; Schmidhuber, J. (1997). Long short-term memory. Neural Computation, 9(8), 1735-1780. DOI: 10.1162/neco.1997.9.8.1735</a:t>
            </a:r>
            <a:endParaRPr sz="2000">
              <a:solidFill>
                <a:schemeClr val="dk1"/>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indent="0" lvl="0" marL="0" rtl="0" algn="l">
              <a:lnSpc>
                <a:spcPct val="125454"/>
              </a:lnSpc>
              <a:spcBef>
                <a:spcPts val="0"/>
              </a:spcBef>
              <a:spcAft>
                <a:spcPts val="800"/>
              </a:spcAft>
              <a:buNone/>
            </a:pPr>
            <a:r>
              <a:rPr lang="en-US" sz="2000">
                <a:solidFill>
                  <a:schemeClr val="dk1"/>
                </a:solidFill>
                <a:latin typeface="Times New Roman"/>
                <a:ea typeface="Times New Roman"/>
                <a:cs typeface="Times New Roman"/>
                <a:sym typeface="Times New Roman"/>
              </a:rPr>
              <a:t>[3] Devlin, J., Chang, M. W., Lee, K., &amp; Toutanova, K. (2019). BERT: Pre-training of deep bidirectional transformers for language understanding. arXiv preprint arXiv:1810.04805.</a:t>
            </a:r>
            <a:endParaRPr sz="2000">
              <a:solidFill>
                <a:schemeClr val="dk1"/>
              </a:solidFill>
              <a:latin typeface="Times New Roman"/>
              <a:ea typeface="Times New Roman"/>
              <a:cs typeface="Times New Roman"/>
              <a:sym typeface="Times New Roman"/>
            </a:endParaRPr>
          </a:p>
        </p:txBody>
      </p:sp>
      <p:sp>
        <p:nvSpPr>
          <p:cNvPr id="380" name="Google Shape;380;g2eebc18a1fa_1_56"/>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g2eebc18a1fa_1_56"/>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Reference</a:t>
            </a:r>
            <a:endParaRPr b="1" sz="5000">
              <a:solidFill>
                <a:srgbClr val="FF6600"/>
              </a:solidFill>
              <a:latin typeface="Times New Roman"/>
              <a:ea typeface="Times New Roman"/>
              <a:cs typeface="Times New Roman"/>
              <a:sym typeface="Times New Roman"/>
            </a:endParaRPr>
          </a:p>
        </p:txBody>
      </p:sp>
      <p:pic>
        <p:nvPicPr>
          <p:cNvPr id="382" name="Google Shape;382;g2eebc18a1fa_1_56"/>
          <p:cNvPicPr preferRelativeResize="0"/>
          <p:nvPr/>
        </p:nvPicPr>
        <p:blipFill>
          <a:blip r:embed="rId5">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79bd5e4b41_0_0"/>
          <p:cNvSpPr txBox="1"/>
          <p:nvPr>
            <p:ph idx="1" type="subTitle"/>
          </p:nvPr>
        </p:nvSpPr>
        <p:spPr>
          <a:xfrm>
            <a:off x="416555" y="2601144"/>
            <a:ext cx="55590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7000">
                <a:solidFill>
                  <a:srgbClr val="FF6600"/>
                </a:solidFill>
                <a:latin typeface="Times New Roman"/>
                <a:ea typeface="Times New Roman"/>
                <a:cs typeface="Times New Roman"/>
                <a:sym typeface="Times New Roman"/>
              </a:rPr>
              <a:t>Thank You</a:t>
            </a:r>
            <a:endParaRPr b="1" sz="7000">
              <a:solidFill>
                <a:srgbClr val="FF6600"/>
              </a:solidFill>
              <a:latin typeface="Times New Roman"/>
              <a:ea typeface="Times New Roman"/>
              <a:cs typeface="Times New Roman"/>
              <a:sym typeface="Times New Roman"/>
            </a:endParaRPr>
          </a:p>
        </p:txBody>
      </p:sp>
      <p:sp>
        <p:nvSpPr>
          <p:cNvPr id="388" name="Google Shape;388;g279bd5e4b41_0_0"/>
          <p:cNvSpPr/>
          <p:nvPr/>
        </p:nvSpPr>
        <p:spPr>
          <a:xfrm>
            <a:off x="631950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9" name="Google Shape;389;g279bd5e4b41_0_0"/>
          <p:cNvPicPr preferRelativeResize="0"/>
          <p:nvPr/>
        </p:nvPicPr>
        <p:blipFill rotWithShape="1">
          <a:blip r:embed="rId3">
            <a:alphaModFix/>
          </a:blip>
          <a:srcRect b="35668" l="0" r="0" t="35665"/>
          <a:stretch/>
        </p:blipFill>
        <p:spPr>
          <a:xfrm>
            <a:off x="6985525" y="2750125"/>
            <a:ext cx="4540450" cy="1357750"/>
          </a:xfrm>
          <a:prstGeom prst="rect">
            <a:avLst/>
          </a:prstGeom>
          <a:noFill/>
          <a:ln>
            <a:noFill/>
          </a:ln>
        </p:spPr>
      </p:pic>
      <p:pic>
        <p:nvPicPr>
          <p:cNvPr id="390" name="Google Shape;390;g279bd5e4b41_0_0"/>
          <p:cNvPicPr preferRelativeResize="0"/>
          <p:nvPr/>
        </p:nvPicPr>
        <p:blipFill>
          <a:blip r:embed="rId4">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9bd5e4b41_0_6"/>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g279bd5e4b41_0_6"/>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Data </a:t>
            </a:r>
            <a:endParaRPr b="1" sz="4500">
              <a:solidFill>
                <a:srgbClr val="FF66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Information</a:t>
            </a:r>
            <a:endParaRPr b="1" sz="4500">
              <a:solidFill>
                <a:srgbClr val="FF6600"/>
              </a:solidFill>
              <a:latin typeface="Times New Roman"/>
              <a:ea typeface="Times New Roman"/>
              <a:cs typeface="Times New Roman"/>
              <a:sym typeface="Times New Roman"/>
            </a:endParaRPr>
          </a:p>
        </p:txBody>
      </p:sp>
      <p:pic>
        <p:nvPicPr>
          <p:cNvPr id="110" name="Google Shape;110;g279bd5e4b41_0_6"/>
          <p:cNvPicPr preferRelativeResize="0"/>
          <p:nvPr/>
        </p:nvPicPr>
        <p:blipFill>
          <a:blip r:embed="rId3">
            <a:alphaModFix/>
          </a:blip>
          <a:stretch>
            <a:fillRect/>
          </a:stretch>
        </p:blipFill>
        <p:spPr>
          <a:xfrm>
            <a:off x="468925" y="6257650"/>
            <a:ext cx="1397650" cy="302900"/>
          </a:xfrm>
          <a:prstGeom prst="rect">
            <a:avLst/>
          </a:prstGeom>
          <a:noFill/>
          <a:ln>
            <a:noFill/>
          </a:ln>
        </p:spPr>
      </p:pic>
      <p:graphicFrame>
        <p:nvGraphicFramePr>
          <p:cNvPr id="111" name="Google Shape;111;g279bd5e4b41_0_6"/>
          <p:cNvGraphicFramePr/>
          <p:nvPr/>
        </p:nvGraphicFramePr>
        <p:xfrm>
          <a:off x="762000" y="838600"/>
          <a:ext cx="3000000" cy="3000000"/>
        </p:xfrm>
        <a:graphic>
          <a:graphicData uri="http://schemas.openxmlformats.org/drawingml/2006/table">
            <a:tbl>
              <a:tblPr>
                <a:noFill/>
                <a:tableStyleId>{E910DF8D-1A7E-405A-AA6F-A07D4692281B}</a:tableStyleId>
              </a:tblPr>
              <a:tblGrid>
                <a:gridCol w="2894400"/>
                <a:gridCol w="2894400"/>
              </a:tblGrid>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Name of dataset</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hate_speech.csv</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r h="385075">
                <a:tc>
                  <a:txBody>
                    <a:bodyPr/>
                    <a:lstStyle/>
                    <a:p>
                      <a:pPr indent="0" lvl="0" marL="0" rtl="0" algn="l">
                        <a:spcBef>
                          <a:spcPts val="0"/>
                        </a:spcBef>
                        <a:spcAft>
                          <a:spcPts val="0"/>
                        </a:spcAft>
                        <a:buNone/>
                      </a:pPr>
                      <a:r>
                        <a:rPr b="1" lang="en-US" sz="1600">
                          <a:solidFill>
                            <a:schemeClr val="lt1"/>
                          </a:solidFill>
                          <a:latin typeface="Times New Roman"/>
                          <a:ea typeface="Times New Roman"/>
                          <a:cs typeface="Times New Roman"/>
                          <a:sym typeface="Times New Roman"/>
                        </a:rPr>
                        <a:t>Total number of observations</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800">
                          <a:solidFill>
                            <a:schemeClr val="lt1"/>
                          </a:solidFill>
                          <a:latin typeface="Times New Roman"/>
                          <a:ea typeface="Times New Roman"/>
                          <a:cs typeface="Times New Roman"/>
                          <a:sym typeface="Times New Roman"/>
                        </a:rPr>
                        <a:t>31962</a:t>
                      </a:r>
                      <a:endParaRPr sz="1800">
                        <a:solidFill>
                          <a:schemeClr val="lt1"/>
                        </a:solidFill>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r>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Total number of features</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r h="385075">
                <a:tc>
                  <a:txBody>
                    <a:bodyPr/>
                    <a:lstStyle/>
                    <a:p>
                      <a:pPr indent="0" lvl="0" marL="0" rtl="0" algn="l">
                        <a:spcBef>
                          <a:spcPts val="0"/>
                        </a:spcBef>
                        <a:spcAft>
                          <a:spcPts val="0"/>
                        </a:spcAft>
                        <a:buNone/>
                      </a:pPr>
                      <a:r>
                        <a:rPr b="1" lang="en-US" sz="1600">
                          <a:solidFill>
                            <a:schemeClr val="lt1"/>
                          </a:solidFill>
                          <a:latin typeface="Times New Roman"/>
                          <a:ea typeface="Times New Roman"/>
                          <a:cs typeface="Times New Roman"/>
                          <a:sym typeface="Times New Roman"/>
                        </a:rPr>
                        <a:t>Base format of the file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800">
                          <a:solidFill>
                            <a:schemeClr val="lt1"/>
                          </a:solidFill>
                          <a:latin typeface="Times New Roman"/>
                          <a:ea typeface="Times New Roman"/>
                          <a:cs typeface="Times New Roman"/>
                          <a:sym typeface="Times New Roman"/>
                        </a:rPr>
                        <a:t>.csv</a:t>
                      </a:r>
                      <a:endParaRPr sz="1800">
                        <a:solidFill>
                          <a:schemeClr val="lt1"/>
                        </a:solidFill>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r>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Size of the Data</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2.95 MB</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bl>
          </a:graphicData>
        </a:graphic>
      </p:graphicFrame>
      <p:sp>
        <p:nvSpPr>
          <p:cNvPr id="112" name="Google Shape;112;g279bd5e4b41_0_6"/>
          <p:cNvSpPr txBox="1"/>
          <p:nvPr/>
        </p:nvSpPr>
        <p:spPr>
          <a:xfrm>
            <a:off x="840300" y="3608450"/>
            <a:ext cx="5632200" cy="21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 dataset has three features: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id: data type int64</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label: data type int64</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tweet: data type object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There is no missing value in the dataset.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9bd5e4b41_1_11"/>
          <p:cNvSpPr txBox="1"/>
          <p:nvPr/>
        </p:nvSpPr>
        <p:spPr>
          <a:xfrm>
            <a:off x="838200" y="1409575"/>
            <a:ext cx="6940500" cy="48639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4 main steps to transform raw text into a structured format(note that some vectorizer like TF-IDF includes this </a:t>
            </a:r>
            <a:r>
              <a:rPr lang="en-US" sz="2000">
                <a:solidFill>
                  <a:schemeClr val="dk1"/>
                </a:solidFill>
                <a:latin typeface="Times New Roman"/>
                <a:ea typeface="Times New Roman"/>
                <a:cs typeface="Times New Roman"/>
                <a:sym typeface="Times New Roman"/>
              </a:rPr>
              <a:t>procedure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1. Text Cleaning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Lowercasing: A to a</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User Mentions: @Users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URLs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Special Characters: keep only letters and whitespace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all leading and trailing whitespace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2. Removing Stop Words (high-frequency words but not contribute to the meaning and </a:t>
            </a:r>
            <a:r>
              <a:rPr lang="en-US" sz="2000">
                <a:solidFill>
                  <a:schemeClr val="dk1"/>
                </a:solidFill>
                <a:latin typeface="Times New Roman"/>
                <a:ea typeface="Times New Roman"/>
                <a:cs typeface="Times New Roman"/>
                <a:sym typeface="Times New Roman"/>
              </a:rPr>
              <a:t>context</a:t>
            </a:r>
            <a:r>
              <a:rPr lang="en-US" sz="2000">
                <a:solidFill>
                  <a:schemeClr val="dk1"/>
                </a:solidFill>
                <a:latin typeface="Times New Roman"/>
                <a:ea typeface="Times New Roman"/>
                <a:cs typeface="Times New Roman"/>
                <a:sym typeface="Times New Roman"/>
              </a:rPr>
              <a:t> of the sentence)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3. Tokenization: split text in unit of words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4. Lemmatization: reduce words to their base or root</a:t>
            </a:r>
            <a:endParaRPr sz="2000">
              <a:solidFill>
                <a:schemeClr val="dk1"/>
              </a:solidFill>
              <a:latin typeface="Calibri"/>
              <a:ea typeface="Calibri"/>
              <a:cs typeface="Calibri"/>
              <a:sym typeface="Calibri"/>
            </a:endParaRPr>
          </a:p>
        </p:txBody>
      </p:sp>
      <p:sp>
        <p:nvSpPr>
          <p:cNvPr id="118" name="Google Shape;118;g279bd5e4b41_1_1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g279bd5e4b41_1_11"/>
          <p:cNvSpPr txBox="1"/>
          <p:nvPr>
            <p:ph type="title"/>
          </p:nvPr>
        </p:nvSpPr>
        <p:spPr>
          <a:xfrm>
            <a:off x="838200" y="193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Data Preprocessing</a:t>
            </a:r>
            <a:endParaRPr sz="5000">
              <a:solidFill>
                <a:srgbClr val="FF6600"/>
              </a:solidFill>
              <a:latin typeface="Times New Roman"/>
              <a:ea typeface="Times New Roman"/>
              <a:cs typeface="Times New Roman"/>
              <a:sym typeface="Times New Roman"/>
            </a:endParaRPr>
          </a:p>
        </p:txBody>
      </p:sp>
      <p:pic>
        <p:nvPicPr>
          <p:cNvPr id="120" name="Google Shape;120;g279bd5e4b41_1_11"/>
          <p:cNvPicPr preferRelativeResize="0"/>
          <p:nvPr/>
        </p:nvPicPr>
        <p:blipFill>
          <a:blip r:embed="rId3">
            <a:alphaModFix/>
          </a:blip>
          <a:stretch>
            <a:fillRect/>
          </a:stretch>
        </p:blipFill>
        <p:spPr>
          <a:xfrm>
            <a:off x="439300" y="6272475"/>
            <a:ext cx="1382825" cy="302900"/>
          </a:xfrm>
          <a:prstGeom prst="rect">
            <a:avLst/>
          </a:prstGeom>
          <a:noFill/>
          <a:ln>
            <a:noFill/>
          </a:ln>
        </p:spPr>
      </p:pic>
      <p:sp>
        <p:nvSpPr>
          <p:cNvPr id="121" name="Google Shape;121;g279bd5e4b41_1_11"/>
          <p:cNvSpPr/>
          <p:nvPr/>
        </p:nvSpPr>
        <p:spPr>
          <a:xfrm>
            <a:off x="7130525" y="2616225"/>
            <a:ext cx="4736700" cy="632700"/>
          </a:xfrm>
          <a:prstGeom prst="wedgeRoundRectCallout">
            <a:avLst>
              <a:gd fmla="val -49639" name="adj1"/>
              <a:gd fmla="val 84370"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latin typeface="Calibri"/>
                <a:ea typeface="Calibri"/>
                <a:cs typeface="Calibri"/>
                <a:sym typeface="Calibri"/>
              </a:rPr>
              <a:t>    @eli_t1 the weather is wonderful!!!😄   </a:t>
            </a:r>
            <a:endParaRPr sz="2100">
              <a:latin typeface="Calibri"/>
              <a:ea typeface="Calibri"/>
              <a:cs typeface="Calibri"/>
              <a:sym typeface="Calibri"/>
            </a:endParaRPr>
          </a:p>
        </p:txBody>
      </p:sp>
      <p:sp>
        <p:nvSpPr>
          <p:cNvPr id="122" name="Google Shape;122;g279bd5e4b41_1_11"/>
          <p:cNvSpPr/>
          <p:nvPr/>
        </p:nvSpPr>
        <p:spPr>
          <a:xfrm>
            <a:off x="9011475" y="3847400"/>
            <a:ext cx="564300" cy="8892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123" name="Google Shape;123;g279bd5e4b41_1_11"/>
          <p:cNvSpPr/>
          <p:nvPr/>
        </p:nvSpPr>
        <p:spPr>
          <a:xfrm>
            <a:off x="7985500" y="5145450"/>
            <a:ext cx="2513700" cy="632700"/>
          </a:xfrm>
          <a:prstGeom prst="wedgeRoundRectCallout">
            <a:avLst>
              <a:gd fmla="val 47833" name="adj1"/>
              <a:gd fmla="val 120507"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latin typeface="Calibri"/>
                <a:ea typeface="Calibri"/>
                <a:cs typeface="Calibri"/>
                <a:sym typeface="Calibri"/>
              </a:rPr>
              <a:t>weather wonderful</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9bd5e4b41_1_24"/>
          <p:cNvSpPr txBox="1"/>
          <p:nvPr>
            <p:ph idx="1" type="body"/>
          </p:nvPr>
        </p:nvSpPr>
        <p:spPr>
          <a:xfrm>
            <a:off x="5911525" y="1253400"/>
            <a:ext cx="5750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500">
                <a:latin typeface="Times New Roman"/>
                <a:ea typeface="Times New Roman"/>
                <a:cs typeface="Times New Roman"/>
                <a:sym typeface="Times New Roman"/>
              </a:rPr>
              <a:t>1. Number of words in each words before/after removing stop words</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2. Most frequent words in hate/non-hate speech</a:t>
            </a:r>
            <a:endParaRPr sz="2500">
              <a:solidFill>
                <a:schemeClr val="accent2"/>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solidFill>
                <a:schemeClr val="accent2"/>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latin typeface="Times New Roman"/>
                <a:ea typeface="Times New Roman"/>
                <a:cs typeface="Times New Roman"/>
                <a:sym typeface="Times New Roman"/>
              </a:rPr>
              <a:t>3. Word cloud for hate/non-hate tweet</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4. Resampling data to solve imbalance problem of data distribution</a:t>
            </a:r>
            <a:endParaRPr sz="2500">
              <a:latin typeface="Times New Roman"/>
              <a:ea typeface="Times New Roman"/>
              <a:cs typeface="Times New Roman"/>
              <a:sym typeface="Times New Roman"/>
            </a:endParaRPr>
          </a:p>
        </p:txBody>
      </p:sp>
      <p:sp>
        <p:nvSpPr>
          <p:cNvPr id="129" name="Google Shape;129;g279bd5e4b41_1_24"/>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g279bd5e4b41_1_24"/>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3500"/>
              <a:buFont typeface="Calibri"/>
              <a:buNone/>
            </a:pPr>
            <a:r>
              <a:rPr b="1" lang="en-US" sz="5000">
                <a:solidFill>
                  <a:srgbClr val="FF6600"/>
                </a:solidFill>
                <a:latin typeface="Times New Roman"/>
                <a:ea typeface="Times New Roman"/>
                <a:cs typeface="Times New Roman"/>
                <a:sym typeface="Times New Roman"/>
              </a:rPr>
              <a:t>EDA</a:t>
            </a:r>
            <a:endParaRPr sz="5000">
              <a:solidFill>
                <a:srgbClr val="FF6600"/>
              </a:solidFill>
              <a:latin typeface="Times New Roman"/>
              <a:ea typeface="Times New Roman"/>
              <a:cs typeface="Times New Roman"/>
              <a:sym typeface="Times New Roman"/>
            </a:endParaRPr>
          </a:p>
        </p:txBody>
      </p:sp>
      <p:pic>
        <p:nvPicPr>
          <p:cNvPr id="131" name="Google Shape;131;g279bd5e4b41_1_24"/>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79bd5e4b41_2_0"/>
          <p:cNvSpPr txBox="1"/>
          <p:nvPr/>
        </p:nvSpPr>
        <p:spPr>
          <a:xfrm>
            <a:off x="761850" y="5101725"/>
            <a:ext cx="10668300" cy="1015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We check total number of words in each tweets and find that more than half of tweets contain between 10 and 20 words. After removing the stop words in corpus, most tweets contain between 5 and 11 words. </a:t>
            </a:r>
            <a:endParaRPr sz="2000">
              <a:solidFill>
                <a:schemeClr val="dk1"/>
              </a:solidFill>
              <a:latin typeface="Times New Roman"/>
              <a:ea typeface="Times New Roman"/>
              <a:cs typeface="Times New Roman"/>
              <a:sym typeface="Times New Roman"/>
            </a:endParaRPr>
          </a:p>
        </p:txBody>
      </p:sp>
      <p:sp>
        <p:nvSpPr>
          <p:cNvPr id="137" name="Google Shape;137;g279bd5e4b41_2_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g279bd5e4b41_2_0"/>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Number of words before/after removing stop words</a:t>
            </a:r>
            <a:endParaRPr sz="3500">
              <a:solidFill>
                <a:srgbClr val="FF6600"/>
              </a:solidFill>
              <a:latin typeface="Times New Roman"/>
              <a:ea typeface="Times New Roman"/>
              <a:cs typeface="Times New Roman"/>
              <a:sym typeface="Times New Roman"/>
            </a:endParaRPr>
          </a:p>
        </p:txBody>
      </p:sp>
      <p:pic>
        <p:nvPicPr>
          <p:cNvPr id="139" name="Google Shape;139;g279bd5e4b41_2_0"/>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40" name="Google Shape;140;g279bd5e4b41_2_0"/>
          <p:cNvPicPr preferRelativeResize="0"/>
          <p:nvPr/>
        </p:nvPicPr>
        <p:blipFill>
          <a:blip r:embed="rId4">
            <a:alphaModFix/>
          </a:blip>
          <a:stretch>
            <a:fillRect/>
          </a:stretch>
        </p:blipFill>
        <p:spPr>
          <a:xfrm>
            <a:off x="908125" y="1507125"/>
            <a:ext cx="4974124" cy="3596400"/>
          </a:xfrm>
          <a:prstGeom prst="rect">
            <a:avLst/>
          </a:prstGeom>
          <a:noFill/>
          <a:ln>
            <a:noFill/>
          </a:ln>
        </p:spPr>
      </p:pic>
      <p:pic>
        <p:nvPicPr>
          <p:cNvPr id="141" name="Google Shape;141;g279bd5e4b41_2_0"/>
          <p:cNvPicPr preferRelativeResize="0"/>
          <p:nvPr/>
        </p:nvPicPr>
        <p:blipFill>
          <a:blip r:embed="rId5">
            <a:alphaModFix/>
          </a:blip>
          <a:stretch>
            <a:fillRect/>
          </a:stretch>
        </p:blipFill>
        <p:spPr>
          <a:xfrm>
            <a:off x="6392825" y="1563638"/>
            <a:ext cx="5037321" cy="348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9bd5e4b41_2_1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g279bd5e4b41_2_15"/>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Top 10 frequent words in hate/non-hate tweets</a:t>
            </a:r>
            <a:endParaRPr sz="3500">
              <a:solidFill>
                <a:srgbClr val="FF6600"/>
              </a:solidFill>
              <a:latin typeface="Times New Roman"/>
              <a:ea typeface="Times New Roman"/>
              <a:cs typeface="Times New Roman"/>
              <a:sym typeface="Times New Roman"/>
            </a:endParaRPr>
          </a:p>
        </p:txBody>
      </p:sp>
      <p:pic>
        <p:nvPicPr>
          <p:cNvPr id="148" name="Google Shape;148;g279bd5e4b41_2_15"/>
          <p:cNvPicPr preferRelativeResize="0"/>
          <p:nvPr/>
        </p:nvPicPr>
        <p:blipFill>
          <a:blip r:embed="rId3">
            <a:alphaModFix/>
          </a:blip>
          <a:stretch>
            <a:fillRect/>
          </a:stretch>
        </p:blipFill>
        <p:spPr>
          <a:xfrm>
            <a:off x="1548525" y="1516800"/>
            <a:ext cx="9967876" cy="5058574"/>
          </a:xfrm>
          <a:prstGeom prst="rect">
            <a:avLst/>
          </a:prstGeom>
          <a:noFill/>
          <a:ln>
            <a:noFill/>
          </a:ln>
        </p:spPr>
      </p:pic>
      <p:pic>
        <p:nvPicPr>
          <p:cNvPr id="149" name="Google Shape;149;g279bd5e4b41_2_15"/>
          <p:cNvPicPr preferRelativeResize="0"/>
          <p:nvPr/>
        </p:nvPicPr>
        <p:blipFill>
          <a:blip r:embed="rId4">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79bd5e4b41_2_24"/>
          <p:cNvSpPr txBox="1"/>
          <p:nvPr/>
        </p:nvSpPr>
        <p:spPr>
          <a:xfrm>
            <a:off x="1638300" y="4249800"/>
            <a:ext cx="4257900" cy="14469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a:t>
            </a:r>
            <a:r>
              <a:rPr lang="en-US" sz="2200">
                <a:solidFill>
                  <a:schemeClr val="dk1"/>
                </a:solidFill>
                <a:latin typeface="Times New Roman"/>
                <a:ea typeface="Times New Roman"/>
                <a:cs typeface="Times New Roman"/>
                <a:sym typeface="Times New Roman"/>
              </a:rPr>
              <a:t>n non-hate tweets, </a:t>
            </a:r>
            <a:r>
              <a:rPr i="1" lang="en-US" sz="2200">
                <a:solidFill>
                  <a:schemeClr val="dk1"/>
                </a:solidFill>
                <a:latin typeface="Times New Roman"/>
                <a:ea typeface="Times New Roman"/>
                <a:cs typeface="Times New Roman"/>
                <a:sym typeface="Times New Roman"/>
              </a:rPr>
              <a:t>‘love’, ‘time’, ‘day’, ‘happy’, ‘life’ </a:t>
            </a:r>
            <a:r>
              <a:rPr lang="en-US" sz="2200">
                <a:solidFill>
                  <a:schemeClr val="dk1"/>
                </a:solidFill>
                <a:latin typeface="Times New Roman"/>
                <a:ea typeface="Times New Roman"/>
                <a:cs typeface="Times New Roman"/>
                <a:sym typeface="Times New Roman"/>
              </a:rPr>
              <a:t>are high frequent words These words are either positive or at least neutral. </a:t>
            </a:r>
            <a:endParaRPr sz="2200">
              <a:solidFill>
                <a:schemeClr val="dk1"/>
              </a:solidFill>
              <a:latin typeface="Times New Roman"/>
              <a:ea typeface="Times New Roman"/>
              <a:cs typeface="Times New Roman"/>
              <a:sym typeface="Times New Roman"/>
            </a:endParaRPr>
          </a:p>
        </p:txBody>
      </p:sp>
      <p:sp>
        <p:nvSpPr>
          <p:cNvPr id="155" name="Google Shape;155;g279bd5e4b41_2_24"/>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279bd5e4b41_2_24"/>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Number of words before/after removing stop words</a:t>
            </a:r>
            <a:endParaRPr sz="3500">
              <a:solidFill>
                <a:srgbClr val="FF6600"/>
              </a:solidFill>
              <a:latin typeface="Times New Roman"/>
              <a:ea typeface="Times New Roman"/>
              <a:cs typeface="Times New Roman"/>
              <a:sym typeface="Times New Roman"/>
            </a:endParaRPr>
          </a:p>
        </p:txBody>
      </p:sp>
      <p:pic>
        <p:nvPicPr>
          <p:cNvPr id="157" name="Google Shape;157;g279bd5e4b41_2_24"/>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58" name="Google Shape;158;g279bd5e4b41_2_24"/>
          <p:cNvPicPr preferRelativeResize="0"/>
          <p:nvPr/>
        </p:nvPicPr>
        <p:blipFill>
          <a:blip r:embed="rId4">
            <a:alphaModFix/>
          </a:blip>
          <a:stretch>
            <a:fillRect/>
          </a:stretch>
        </p:blipFill>
        <p:spPr>
          <a:xfrm>
            <a:off x="1638300" y="1585200"/>
            <a:ext cx="8915400" cy="2324100"/>
          </a:xfrm>
          <a:prstGeom prst="rect">
            <a:avLst/>
          </a:prstGeom>
          <a:noFill/>
          <a:ln>
            <a:noFill/>
          </a:ln>
        </p:spPr>
      </p:pic>
      <p:sp>
        <p:nvSpPr>
          <p:cNvPr id="159" name="Google Shape;159;g279bd5e4b41_2_24"/>
          <p:cNvSpPr txBox="1"/>
          <p:nvPr/>
        </p:nvSpPr>
        <p:spPr>
          <a:xfrm>
            <a:off x="6496350" y="4149450"/>
            <a:ext cx="4394700" cy="17856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In non-hate tweets, </a:t>
            </a:r>
            <a:r>
              <a:rPr i="1" lang="en-US" sz="2200">
                <a:solidFill>
                  <a:schemeClr val="dk1"/>
                </a:solidFill>
                <a:latin typeface="Times New Roman"/>
                <a:ea typeface="Times New Roman"/>
                <a:cs typeface="Times New Roman"/>
                <a:sym typeface="Times New Roman"/>
              </a:rPr>
              <a:t>‘trump’, ‘white’, ‘politics’, ‘black’, and ‘racist’</a:t>
            </a:r>
            <a:r>
              <a:rPr lang="en-US" sz="2200">
                <a:solidFill>
                  <a:schemeClr val="dk1"/>
                </a:solidFill>
                <a:latin typeface="Times New Roman"/>
                <a:ea typeface="Times New Roman"/>
                <a:cs typeface="Times New Roman"/>
                <a:sym typeface="Times New Roman"/>
              </a:rPr>
              <a:t>. These words are associated with politics and race, which is usually controversial and prone to disputes.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