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57" r:id="rId4"/>
    <p:sldId id="259"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p:restoredTop sz="94648"/>
  </p:normalViewPr>
  <p:slideViewPr>
    <p:cSldViewPr snapToGrid="0">
      <p:cViewPr varScale="1">
        <p:scale>
          <a:sx n="66" d="100"/>
          <a:sy n="66" d="100"/>
        </p:scale>
        <p:origin x="192"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F1D8-3D0F-B945-8B5A-0E65B911DFE8}" type="datetimeFigureOut">
              <a:rPr lang="en-US" smtClean="0"/>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078E5-2C1E-624A-8046-CD6163CE458C}" type="slidenum">
              <a:rPr lang="en-US" smtClean="0"/>
              <a:t>‹#›</a:t>
            </a:fld>
            <a:endParaRPr lang="en-US"/>
          </a:p>
        </p:txBody>
      </p:sp>
    </p:spTree>
    <p:extLst>
      <p:ext uri="{BB962C8B-B14F-4D97-AF65-F5344CB8AC3E}">
        <p14:creationId xmlns:p14="http://schemas.microsoft.com/office/powerpoint/2010/main" val="111746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078E5-2C1E-624A-8046-CD6163CE458C}" type="slidenum">
              <a:rPr lang="en-US" smtClean="0"/>
              <a:t>17</a:t>
            </a:fld>
            <a:endParaRPr lang="en-US"/>
          </a:p>
        </p:txBody>
      </p:sp>
    </p:spTree>
    <p:extLst>
      <p:ext uri="{BB962C8B-B14F-4D97-AF65-F5344CB8AC3E}">
        <p14:creationId xmlns:p14="http://schemas.microsoft.com/office/powerpoint/2010/main" val="142722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468327" cy="2769989"/>
          </a:xfrm>
          <a:prstGeom prst="rect">
            <a:avLst/>
          </a:prstGeom>
          <a:solidFill>
            <a:srgbClr val="3B3B3B"/>
          </a:solidFill>
        </p:spPr>
        <p:txBody>
          <a:bodyPr wrap="none" rtlCol="0">
            <a:spAutoFit/>
          </a:bodyPr>
          <a:lstStyle/>
          <a:p>
            <a:r>
              <a:rPr lang="en-US" sz="6600" dirty="0">
                <a:solidFill>
                  <a:srgbClr val="FF6600"/>
                </a:solidFill>
              </a:rPr>
              <a:t>Cab Industry Analysis</a:t>
            </a:r>
          </a:p>
          <a:p>
            <a:r>
              <a:rPr lang="en-US" sz="4000" dirty="0">
                <a:solidFill>
                  <a:schemeClr val="bg1"/>
                </a:solidFill>
              </a:rPr>
              <a:t>Internship work 1</a:t>
            </a:r>
          </a:p>
          <a:p>
            <a:endParaRPr lang="en-US" sz="4000" dirty="0">
              <a:solidFill>
                <a:schemeClr val="bg1"/>
              </a:solidFill>
            </a:endParaRPr>
          </a:p>
          <a:p>
            <a:r>
              <a:rPr lang="en-US" sz="2800" b="1" dirty="0">
                <a:solidFill>
                  <a:schemeClr val="bg1"/>
                </a:solidFill>
              </a:rPr>
              <a:t>19-May-2024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491067" y="5907614"/>
            <a:ext cx="11209866" cy="787401"/>
          </a:xfrm>
        </p:spPr>
        <p:txBody>
          <a:bodyPr>
            <a:normAutofit fontScale="92500" lnSpcReduction="20000"/>
          </a:bodyPr>
          <a:lstStyle/>
          <a:p>
            <a:r>
              <a:rPr lang="en-US" altLang="zh-CN" sz="1800" dirty="0"/>
              <a:t>The</a:t>
            </a:r>
            <a:r>
              <a:rPr lang="zh-CN" altLang="en-US" sz="1800" dirty="0"/>
              <a:t> </a:t>
            </a:r>
            <a:r>
              <a:rPr lang="en-US" altLang="zh-CN" sz="1800" dirty="0"/>
              <a:t>top</a:t>
            </a:r>
            <a:r>
              <a:rPr lang="zh-CN" altLang="en-US" sz="1800" dirty="0"/>
              <a:t> </a:t>
            </a:r>
            <a:r>
              <a:rPr lang="en-US" altLang="zh-CN" sz="1800" dirty="0"/>
              <a:t>4</a:t>
            </a:r>
            <a:r>
              <a:rPr lang="zh-CN" altLang="en-US" sz="1800" dirty="0"/>
              <a:t> </a:t>
            </a:r>
            <a:r>
              <a:rPr lang="en-US" altLang="zh-CN" sz="1800" dirty="0"/>
              <a:t>profit</a:t>
            </a:r>
            <a:r>
              <a:rPr lang="zh-CN" altLang="en-US" sz="1800" dirty="0"/>
              <a:t> </a:t>
            </a:r>
            <a:r>
              <a:rPr lang="en-US" altLang="zh-CN" sz="1800" dirty="0"/>
              <a:t>contribution</a:t>
            </a:r>
            <a:r>
              <a:rPr lang="zh-CN" altLang="en-US" sz="1800" dirty="0"/>
              <a:t> </a:t>
            </a:r>
            <a:r>
              <a:rPr lang="en-US" altLang="zh-CN" sz="1800" dirty="0"/>
              <a:t>cities</a:t>
            </a:r>
            <a:r>
              <a:rPr lang="zh-CN" altLang="en-US" sz="1800" dirty="0"/>
              <a:t> </a:t>
            </a:r>
            <a:r>
              <a:rPr lang="en-US" altLang="zh-CN" sz="1800" dirty="0"/>
              <a:t>for</a:t>
            </a:r>
            <a:r>
              <a:rPr lang="zh-CN" altLang="en-US" sz="1800" dirty="0"/>
              <a:t> </a:t>
            </a:r>
            <a:r>
              <a:rPr lang="en-US" altLang="zh-CN" sz="1800" dirty="0"/>
              <a:t>Pink</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Seattle</a:t>
            </a:r>
            <a:r>
              <a:rPr lang="zh-CN" altLang="en-US" sz="1800" dirty="0"/>
              <a:t> </a:t>
            </a:r>
            <a:r>
              <a:rPr lang="en-US" altLang="zh-CN" sz="1800" dirty="0"/>
              <a:t>WA,</a:t>
            </a:r>
            <a:r>
              <a:rPr lang="zh-CN" altLang="en-US" sz="1800" dirty="0"/>
              <a:t> </a:t>
            </a:r>
            <a:r>
              <a:rPr lang="en-US" altLang="zh-CN" sz="1800" dirty="0"/>
              <a:t>Orange</a:t>
            </a:r>
            <a:r>
              <a:rPr lang="zh-CN" altLang="en-US" sz="1800" dirty="0"/>
              <a:t> </a:t>
            </a:r>
            <a:r>
              <a:rPr lang="en-US" altLang="zh-CN" sz="1800" dirty="0"/>
              <a:t>County,</a:t>
            </a:r>
            <a:r>
              <a:rPr lang="zh-CN" altLang="en-US" sz="1800" dirty="0"/>
              <a:t> </a:t>
            </a:r>
            <a:r>
              <a:rPr lang="en-US" altLang="zh-CN" sz="1800" dirty="0"/>
              <a:t>Boston</a:t>
            </a:r>
            <a:r>
              <a:rPr lang="zh-CN" altLang="en-US" sz="1800" dirty="0"/>
              <a:t> </a:t>
            </a:r>
            <a:r>
              <a:rPr lang="en-US" altLang="zh-CN" sz="1800" dirty="0"/>
              <a:t>MA,</a:t>
            </a:r>
            <a:r>
              <a:rPr lang="zh-CN" altLang="en-US" sz="1800" dirty="0"/>
              <a:t> </a:t>
            </a:r>
            <a:r>
              <a:rPr lang="en-US" altLang="zh-CN" sz="1800" dirty="0"/>
              <a:t>and</a:t>
            </a:r>
            <a:r>
              <a:rPr lang="zh-CN" altLang="en-US" sz="1800" dirty="0"/>
              <a:t> </a:t>
            </a:r>
            <a:r>
              <a:rPr lang="en-US" altLang="zh-CN" sz="1800" dirty="0"/>
              <a:t>Washington</a:t>
            </a:r>
            <a:r>
              <a:rPr lang="zh-CN" altLang="en-US" sz="1800" dirty="0"/>
              <a:t> </a:t>
            </a:r>
            <a:r>
              <a:rPr lang="en-US" altLang="zh-CN" sz="1800" dirty="0"/>
              <a:t>DC.</a:t>
            </a:r>
          </a:p>
          <a:p>
            <a:r>
              <a:rPr lang="en-US" altLang="zh-CN" sz="1800" dirty="0"/>
              <a:t>The</a:t>
            </a:r>
            <a:r>
              <a:rPr lang="zh-CN" altLang="en-US" sz="1800" dirty="0"/>
              <a:t> </a:t>
            </a:r>
            <a:r>
              <a:rPr lang="en-US" altLang="zh-CN" sz="1800" dirty="0"/>
              <a:t>top</a:t>
            </a:r>
            <a:r>
              <a:rPr lang="zh-CN" altLang="en-US" sz="1800" dirty="0"/>
              <a:t> </a:t>
            </a:r>
            <a:r>
              <a:rPr lang="en-US" altLang="zh-CN" sz="1800" dirty="0"/>
              <a:t>4</a:t>
            </a:r>
            <a:r>
              <a:rPr lang="zh-CN" altLang="en-US" sz="1800" dirty="0"/>
              <a:t> </a:t>
            </a:r>
            <a:r>
              <a:rPr lang="en-US" altLang="zh-CN" sz="1800" dirty="0"/>
              <a:t>profit</a:t>
            </a:r>
            <a:r>
              <a:rPr lang="zh-CN" altLang="en-US" sz="1800" dirty="0"/>
              <a:t> </a:t>
            </a:r>
            <a:r>
              <a:rPr lang="en-US" altLang="zh-CN" sz="1800" dirty="0"/>
              <a:t>contribution</a:t>
            </a:r>
            <a:r>
              <a:rPr lang="zh-CN" altLang="en-US" sz="1800" dirty="0"/>
              <a:t> </a:t>
            </a:r>
            <a:r>
              <a:rPr lang="en-US" altLang="zh-CN" sz="1800" dirty="0"/>
              <a:t>cities</a:t>
            </a:r>
            <a:r>
              <a:rPr lang="zh-CN" altLang="en-US" sz="1800" dirty="0"/>
              <a:t> </a:t>
            </a:r>
            <a:r>
              <a:rPr lang="en-US" altLang="zh-CN" sz="1800" dirty="0"/>
              <a:t>for</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Seattle</a:t>
            </a:r>
            <a:r>
              <a:rPr lang="zh-CN" altLang="en-US" sz="1800" dirty="0"/>
              <a:t> </a:t>
            </a:r>
            <a:r>
              <a:rPr lang="en-US" altLang="zh-CN" sz="1800" dirty="0"/>
              <a:t>WA,</a:t>
            </a:r>
            <a:r>
              <a:rPr lang="zh-CN" altLang="en-US" sz="1800" dirty="0"/>
              <a:t> </a:t>
            </a:r>
            <a:r>
              <a:rPr lang="en-US" altLang="zh-CN" sz="1800" dirty="0"/>
              <a:t>Orange</a:t>
            </a:r>
            <a:r>
              <a:rPr lang="zh-CN" altLang="en-US" sz="1800" dirty="0"/>
              <a:t> </a:t>
            </a:r>
            <a:r>
              <a:rPr lang="en-US" altLang="zh-CN" sz="1800" dirty="0"/>
              <a:t>County,</a:t>
            </a:r>
            <a:r>
              <a:rPr lang="zh-CN" altLang="en-US" sz="1800" dirty="0"/>
              <a:t> </a:t>
            </a:r>
            <a:r>
              <a:rPr lang="en-US" altLang="zh-CN" sz="1800" dirty="0"/>
              <a:t>New</a:t>
            </a:r>
            <a:r>
              <a:rPr lang="zh-CN" altLang="en-US" sz="1800" dirty="0"/>
              <a:t> </a:t>
            </a:r>
            <a:r>
              <a:rPr lang="en-US" altLang="zh-CN" sz="1800" dirty="0"/>
              <a:t>York</a:t>
            </a:r>
            <a:r>
              <a:rPr lang="zh-CN" altLang="en-US" sz="1800" dirty="0"/>
              <a:t> </a:t>
            </a:r>
            <a:r>
              <a:rPr lang="en-US" altLang="zh-CN" sz="1800" dirty="0"/>
              <a:t>NY,</a:t>
            </a:r>
            <a:r>
              <a:rPr lang="zh-CN" altLang="en-US" sz="1800" dirty="0"/>
              <a:t> </a:t>
            </a:r>
            <a:r>
              <a:rPr lang="en-US" altLang="zh-CN" sz="1800" dirty="0"/>
              <a:t>and</a:t>
            </a:r>
            <a:r>
              <a:rPr lang="zh-CN" altLang="en-US" sz="1800" dirty="0"/>
              <a:t> </a:t>
            </a:r>
            <a:r>
              <a:rPr lang="en-US" altLang="zh-CN" sz="1800" dirty="0"/>
              <a:t>Sacramento</a:t>
            </a:r>
            <a:r>
              <a:rPr lang="zh-CN" altLang="en-US" sz="1800" dirty="0"/>
              <a:t> </a:t>
            </a:r>
            <a:r>
              <a:rPr lang="en-US" altLang="zh-CN" sz="1800" dirty="0"/>
              <a:t>CA.</a:t>
            </a:r>
            <a:r>
              <a:rPr lang="zh-CN" altLang="en-US" sz="1800" dirty="0"/>
              <a:t> </a:t>
            </a:r>
            <a:r>
              <a:rPr lang="en-US" altLang="zh-CN" sz="1800" dirty="0"/>
              <a:t>Notably,</a:t>
            </a:r>
            <a:r>
              <a:rPr lang="zh-CN" altLang="en-US" sz="1800" dirty="0"/>
              <a:t> </a:t>
            </a:r>
            <a:r>
              <a:rPr lang="en-US" altLang="zh-CN" sz="1800" dirty="0"/>
              <a:t>more</a:t>
            </a:r>
            <a:r>
              <a:rPr lang="zh-CN" altLang="en-US" sz="1800" dirty="0"/>
              <a:t> </a:t>
            </a:r>
            <a:r>
              <a:rPr lang="en-US" altLang="zh-CN" sz="1800" dirty="0"/>
              <a:t>than</a:t>
            </a:r>
            <a:r>
              <a:rPr lang="zh-CN" altLang="en-US" sz="1800" dirty="0"/>
              <a:t> </a:t>
            </a:r>
            <a:r>
              <a:rPr lang="en-US" altLang="zh-CN" sz="1800" dirty="0"/>
              <a:t>half</a:t>
            </a:r>
            <a:r>
              <a:rPr lang="zh-CN" altLang="en-US" sz="1800" dirty="0"/>
              <a:t> </a:t>
            </a:r>
            <a:r>
              <a:rPr lang="en-US" altLang="zh-CN" sz="1800" dirty="0"/>
              <a:t>of</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in</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from</a:t>
            </a:r>
            <a:r>
              <a:rPr lang="zh-CN" altLang="en-US" sz="1800" dirty="0"/>
              <a:t> </a:t>
            </a:r>
            <a:r>
              <a:rPr lang="en-US" altLang="zh-CN" sz="1800" dirty="0"/>
              <a:t>Seattle</a:t>
            </a:r>
            <a:r>
              <a:rPr lang="zh-CN" altLang="en-US" sz="1800" dirty="0"/>
              <a:t> </a:t>
            </a:r>
            <a:r>
              <a:rPr lang="en-US" altLang="zh-CN" sz="1800" dirty="0"/>
              <a:t>WA.</a:t>
            </a:r>
          </a:p>
          <a:p>
            <a:endParaRPr lang="en-US" altLang="zh-CN"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Cities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Contribution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to</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Yearly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Profit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of</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descr="A close-up of a pie chart&#10;&#10;Description automatically generated">
            <a:extLst>
              <a:ext uri="{FF2B5EF4-FFF2-40B4-BE49-F238E27FC236}">
                <a16:creationId xmlns:a16="http://schemas.microsoft.com/office/drawing/2014/main" id="{6404EC67-373F-C92B-5736-8F748D3EE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474258"/>
            <a:ext cx="9764901" cy="4433356"/>
          </a:xfrm>
          <a:prstGeom prst="rect">
            <a:avLst/>
          </a:prstGeom>
        </p:spPr>
      </p:pic>
    </p:spTree>
    <p:extLst>
      <p:ext uri="{BB962C8B-B14F-4D97-AF65-F5344CB8AC3E}">
        <p14:creationId xmlns:p14="http://schemas.microsoft.com/office/powerpoint/2010/main" val="402651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16398" y="2057399"/>
            <a:ext cx="2810932" cy="2743201"/>
          </a:xfrm>
        </p:spPr>
        <p:txBody>
          <a:bodyPr>
            <a:normAutofit/>
          </a:bodyPr>
          <a:lstStyle/>
          <a:p>
            <a:r>
              <a:rPr lang="en-US" altLang="zh-CN" sz="1800" dirty="0"/>
              <a:t>The</a:t>
            </a:r>
            <a:r>
              <a:rPr lang="zh-CN" altLang="en-US" sz="1800" dirty="0"/>
              <a:t> </a:t>
            </a:r>
            <a:r>
              <a:rPr lang="en-US" altLang="zh-CN" sz="1800" dirty="0"/>
              <a:t>Age</a:t>
            </a:r>
            <a:r>
              <a:rPr lang="zh-CN" altLang="en-US" sz="1800" dirty="0"/>
              <a:t> </a:t>
            </a:r>
            <a:r>
              <a:rPr lang="en-US" altLang="zh-CN" sz="1800" dirty="0"/>
              <a:t>of</a:t>
            </a:r>
            <a:r>
              <a:rPr lang="zh-CN" altLang="en-US" sz="1800" dirty="0"/>
              <a:t> </a:t>
            </a:r>
            <a:r>
              <a:rPr lang="en-US" altLang="zh-CN" sz="1800" dirty="0"/>
              <a:t>customers</a:t>
            </a:r>
            <a:r>
              <a:rPr lang="zh-CN" altLang="en-US" sz="1800" dirty="0"/>
              <a:t> </a:t>
            </a:r>
            <a:r>
              <a:rPr lang="en-US" altLang="zh-CN" sz="1800" dirty="0"/>
              <a:t>are</a:t>
            </a:r>
            <a:r>
              <a:rPr lang="zh-CN" altLang="en-US" sz="1800" dirty="0"/>
              <a:t> </a:t>
            </a:r>
            <a:r>
              <a:rPr lang="en-US" altLang="zh-CN" sz="1800" dirty="0"/>
              <a:t>divided</a:t>
            </a:r>
            <a:r>
              <a:rPr lang="zh-CN" altLang="en-US" sz="1800" dirty="0"/>
              <a:t> </a:t>
            </a:r>
            <a:r>
              <a:rPr lang="en-US" altLang="zh-CN" sz="1800" dirty="0"/>
              <a:t>in</a:t>
            </a:r>
            <a:r>
              <a:rPr lang="zh-CN" altLang="en-US" sz="1800" dirty="0"/>
              <a:t> </a:t>
            </a:r>
            <a:r>
              <a:rPr lang="en-US" altLang="zh-CN" sz="1800" dirty="0"/>
              <a:t>four</a:t>
            </a:r>
            <a:r>
              <a:rPr lang="zh-CN" altLang="en-US" sz="1800" dirty="0"/>
              <a:t> </a:t>
            </a:r>
            <a:r>
              <a:rPr lang="en-US" altLang="zh-CN" sz="1800" dirty="0"/>
              <a:t>groups:</a:t>
            </a:r>
            <a:r>
              <a:rPr lang="zh-CN" altLang="en-US" sz="1800" dirty="0"/>
              <a:t> </a:t>
            </a:r>
            <a:r>
              <a:rPr lang="en-US" altLang="zh-CN" sz="1800" dirty="0"/>
              <a:t>18-25,</a:t>
            </a:r>
            <a:r>
              <a:rPr lang="zh-CN" altLang="en-US" sz="1800" dirty="0"/>
              <a:t> </a:t>
            </a:r>
            <a:r>
              <a:rPr lang="en-US" altLang="zh-CN" sz="1800" dirty="0"/>
              <a:t>26-40,</a:t>
            </a:r>
            <a:r>
              <a:rPr lang="zh-CN" altLang="en-US" sz="1800" dirty="0"/>
              <a:t> </a:t>
            </a:r>
            <a:r>
              <a:rPr lang="en-US" altLang="zh-CN" sz="1800" dirty="0"/>
              <a:t>41-60,</a:t>
            </a:r>
            <a:r>
              <a:rPr lang="zh-CN" altLang="en-US" sz="1800" dirty="0"/>
              <a:t> </a:t>
            </a:r>
            <a:r>
              <a:rPr lang="en-US" altLang="zh-CN" sz="1800" dirty="0"/>
              <a:t>and</a:t>
            </a:r>
            <a:r>
              <a:rPr lang="zh-CN" altLang="en-US" sz="1800" dirty="0"/>
              <a:t> </a:t>
            </a:r>
            <a:r>
              <a:rPr lang="en-US" altLang="zh-CN" sz="1800" dirty="0"/>
              <a:t>60</a:t>
            </a:r>
            <a:r>
              <a:rPr lang="zh-CN" altLang="en-US" sz="1800" dirty="0"/>
              <a:t> </a:t>
            </a:r>
            <a:r>
              <a:rPr lang="en-US" altLang="zh-CN" sz="1800" dirty="0"/>
              <a:t>+.</a:t>
            </a:r>
          </a:p>
          <a:p>
            <a:r>
              <a:rPr lang="en-US" altLang="zh-CN" sz="1800" dirty="0"/>
              <a:t>Yellow</a:t>
            </a:r>
            <a:r>
              <a:rPr lang="zh-CN" altLang="en-US" sz="1800" dirty="0"/>
              <a:t> </a:t>
            </a:r>
            <a:r>
              <a:rPr lang="en-US" altLang="zh-CN" sz="1800" dirty="0"/>
              <a:t>Cab</a:t>
            </a:r>
            <a:r>
              <a:rPr lang="zh-CN" altLang="en-US" sz="1800" dirty="0"/>
              <a:t> </a:t>
            </a:r>
            <a:r>
              <a:rPr lang="en-US" altLang="zh-CN" sz="1800" dirty="0"/>
              <a:t>are</a:t>
            </a:r>
            <a:r>
              <a:rPr lang="zh-CN" altLang="en-US" sz="1800" dirty="0"/>
              <a:t> </a:t>
            </a:r>
            <a:r>
              <a:rPr lang="en-US" altLang="zh-CN" sz="1800" dirty="0"/>
              <a:t>more</a:t>
            </a:r>
            <a:r>
              <a:rPr lang="zh-CN" altLang="en-US" sz="1800" dirty="0"/>
              <a:t> </a:t>
            </a:r>
            <a:r>
              <a:rPr lang="en-US" altLang="zh-CN" sz="1800" dirty="0"/>
              <a:t>popular</a:t>
            </a:r>
            <a:r>
              <a:rPr lang="zh-CN" altLang="en-US" sz="1800" dirty="0"/>
              <a:t> </a:t>
            </a:r>
            <a:r>
              <a:rPr lang="en-US" altLang="zh-CN" sz="1800" dirty="0"/>
              <a:t>in</a:t>
            </a:r>
            <a:r>
              <a:rPr lang="zh-CN" altLang="en-US" sz="1800" dirty="0"/>
              <a:t> </a:t>
            </a:r>
            <a:r>
              <a:rPr lang="en-US" altLang="zh-CN" sz="1800" dirty="0"/>
              <a:t>all</a:t>
            </a:r>
            <a:r>
              <a:rPr lang="zh-CN" altLang="en-US" sz="1800" dirty="0"/>
              <a:t> </a:t>
            </a:r>
            <a:r>
              <a:rPr lang="en-US" altLang="zh-CN" sz="1800" dirty="0"/>
              <a:t>age</a:t>
            </a:r>
            <a:r>
              <a:rPr lang="zh-CN" altLang="en-US" sz="1800" dirty="0"/>
              <a:t> </a:t>
            </a:r>
            <a:r>
              <a:rPr lang="en-US" altLang="zh-CN" sz="1800" dirty="0"/>
              <a:t>groups</a:t>
            </a:r>
            <a:r>
              <a:rPr lang="zh-CN" altLang="en-US" sz="1800" dirty="0"/>
              <a:t> </a:t>
            </a:r>
            <a:r>
              <a:rPr lang="en-US" altLang="zh-CN" sz="1800" dirty="0"/>
              <a:t>than</a:t>
            </a:r>
            <a:r>
              <a:rPr lang="zh-CN" altLang="en-US" sz="1800" dirty="0"/>
              <a:t> </a:t>
            </a:r>
            <a:r>
              <a:rPr lang="en-US" altLang="zh-CN" sz="1800" dirty="0"/>
              <a:t>Pink</a:t>
            </a:r>
            <a:r>
              <a:rPr lang="zh-CN" altLang="en-US" sz="1800" dirty="0"/>
              <a:t> </a:t>
            </a:r>
            <a:r>
              <a:rPr lang="en-US" altLang="zh-CN" sz="1800" dirty="0"/>
              <a:t>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For</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age</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group,</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what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cab</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they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choose</a:t>
            </a:r>
            <a:r>
              <a:rPr lang="en-US" sz="3500" b="1" dirty="0">
                <a:solidFill>
                  <a:schemeClr val="accent2"/>
                </a:solidFill>
                <a:latin typeface="Calibri" panose="020F0502020204030204" pitchFamily="34" charset="0"/>
                <a:cs typeface="Calibri" panose="020F0502020204030204" pitchFamily="34" charset="0"/>
              </a:rPr>
              <a:t>?</a:t>
            </a:r>
          </a:p>
        </p:txBody>
      </p:sp>
      <p:pic>
        <p:nvPicPr>
          <p:cNvPr id="5" name="Picture 4" descr="A graph of a number of customers&#10;&#10;Description automatically generated">
            <a:extLst>
              <a:ext uri="{FF2B5EF4-FFF2-40B4-BE49-F238E27FC236}">
                <a16:creationId xmlns:a16="http://schemas.microsoft.com/office/drawing/2014/main" id="{77C0EEE0-D502-05CD-33A6-B4C58F26B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985" y="1676400"/>
            <a:ext cx="8758269" cy="4974697"/>
          </a:xfrm>
          <a:prstGeom prst="rect">
            <a:avLst/>
          </a:prstGeom>
        </p:spPr>
      </p:pic>
    </p:spTree>
    <p:extLst>
      <p:ext uri="{BB962C8B-B14F-4D97-AF65-F5344CB8AC3E}">
        <p14:creationId xmlns:p14="http://schemas.microsoft.com/office/powerpoint/2010/main" val="228215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822267" y="2057399"/>
            <a:ext cx="2810932" cy="4191001"/>
          </a:xfrm>
        </p:spPr>
        <p:txBody>
          <a:bodyPr>
            <a:normAutofit/>
          </a:bodyPr>
          <a:lstStyle/>
          <a:p>
            <a:r>
              <a:rPr lang="en-US" altLang="zh-CN" sz="1800" dirty="0"/>
              <a:t>The</a:t>
            </a:r>
            <a:r>
              <a:rPr lang="zh-CN" altLang="en-US" sz="1800" dirty="0"/>
              <a:t> </a:t>
            </a:r>
            <a:r>
              <a:rPr lang="en-US" altLang="zh-CN" sz="1800" dirty="0"/>
              <a:t>profit</a:t>
            </a:r>
            <a:r>
              <a:rPr lang="zh-CN" altLang="en-US" sz="1800" dirty="0"/>
              <a:t> </a:t>
            </a:r>
            <a:r>
              <a:rPr lang="en-US" altLang="zh-CN" sz="1800" dirty="0"/>
              <a:t>contribution</a:t>
            </a:r>
            <a:r>
              <a:rPr lang="zh-CN" altLang="en-US" sz="1800" dirty="0"/>
              <a:t> </a:t>
            </a:r>
            <a:r>
              <a:rPr lang="en-US" altLang="zh-CN" sz="1800" dirty="0"/>
              <a:t>distribution</a:t>
            </a:r>
            <a:r>
              <a:rPr lang="zh-CN" altLang="en-US" sz="1800" dirty="0"/>
              <a:t> </a:t>
            </a:r>
            <a:r>
              <a:rPr lang="en-US" altLang="zh-CN" sz="1800" dirty="0"/>
              <a:t>of</a:t>
            </a:r>
            <a:r>
              <a:rPr lang="zh-CN" altLang="en-US" sz="1800" dirty="0"/>
              <a:t> </a:t>
            </a:r>
            <a:r>
              <a:rPr lang="en-US" altLang="zh-CN" sz="1800" dirty="0"/>
              <a:t>all</a:t>
            </a:r>
            <a:r>
              <a:rPr lang="zh-CN" altLang="en-US" sz="1800" dirty="0"/>
              <a:t> </a:t>
            </a:r>
            <a:r>
              <a:rPr lang="en-US" altLang="zh-CN" sz="1800" dirty="0"/>
              <a:t>age</a:t>
            </a:r>
            <a:r>
              <a:rPr lang="zh-CN" altLang="en-US" sz="1800" dirty="0"/>
              <a:t> </a:t>
            </a:r>
            <a:r>
              <a:rPr lang="en-US" altLang="zh-CN" sz="1800" dirty="0"/>
              <a:t>groups</a:t>
            </a:r>
            <a:r>
              <a:rPr lang="zh-CN" altLang="en-US" sz="1800" dirty="0"/>
              <a:t> </a:t>
            </a:r>
            <a:r>
              <a:rPr lang="en-US" altLang="zh-CN" sz="1800" dirty="0"/>
              <a:t>is</a:t>
            </a:r>
            <a:r>
              <a:rPr lang="zh-CN" altLang="en-US" sz="1800" dirty="0"/>
              <a:t> </a:t>
            </a:r>
            <a:r>
              <a:rPr lang="en-US" altLang="zh-CN" sz="1800" dirty="0"/>
              <a:t>similar</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p>
          <a:p>
            <a:r>
              <a:rPr lang="en-US" altLang="zh-CN" sz="1800" dirty="0"/>
              <a:t>Pink</a:t>
            </a:r>
            <a:r>
              <a:rPr lang="zh-CN" altLang="en-US" sz="1800" dirty="0"/>
              <a:t> </a:t>
            </a:r>
            <a:r>
              <a:rPr lang="en-US" altLang="zh-CN" sz="1800" dirty="0"/>
              <a:t>Cab</a:t>
            </a:r>
            <a:r>
              <a:rPr lang="zh-CN" altLang="en-US" sz="1800" dirty="0"/>
              <a:t> </a:t>
            </a:r>
            <a:r>
              <a:rPr lang="en-US" altLang="zh-CN" sz="1800" dirty="0"/>
              <a:t>has</a:t>
            </a:r>
            <a:r>
              <a:rPr lang="zh-CN" altLang="en-US" sz="1800" dirty="0"/>
              <a:t> </a:t>
            </a:r>
            <a:r>
              <a:rPr lang="en-US" altLang="zh-CN" sz="1800" dirty="0"/>
              <a:t>less</a:t>
            </a:r>
            <a:r>
              <a:rPr lang="zh-CN" altLang="en-US" sz="1800" dirty="0"/>
              <a:t> </a:t>
            </a:r>
            <a:r>
              <a:rPr lang="en-US" altLang="zh-CN" sz="1800" dirty="0"/>
              <a:t>profit</a:t>
            </a:r>
            <a:r>
              <a:rPr lang="zh-CN" altLang="en-US" sz="1800" dirty="0"/>
              <a:t> </a:t>
            </a:r>
            <a:r>
              <a:rPr lang="en-US" altLang="zh-CN" sz="1800" dirty="0"/>
              <a:t>from</a:t>
            </a:r>
            <a:r>
              <a:rPr lang="zh-CN" altLang="en-US" sz="1800" dirty="0"/>
              <a:t> </a:t>
            </a:r>
            <a:r>
              <a:rPr lang="en-US" altLang="zh-CN" sz="1800" dirty="0"/>
              <a:t>60</a:t>
            </a:r>
            <a:r>
              <a:rPr lang="zh-CN" altLang="en-US" sz="1800" dirty="0"/>
              <a:t> </a:t>
            </a:r>
            <a:r>
              <a:rPr lang="en-US" altLang="zh-CN" sz="1800" dirty="0"/>
              <a:t>+</a:t>
            </a:r>
            <a:r>
              <a:rPr lang="zh-CN" altLang="en-US" sz="1800" dirty="0"/>
              <a:t> </a:t>
            </a:r>
            <a:r>
              <a:rPr lang="en-US" altLang="zh-CN" sz="1800" dirty="0"/>
              <a:t>aged</a:t>
            </a:r>
            <a:r>
              <a:rPr lang="zh-CN" altLang="en-US" sz="1800" dirty="0"/>
              <a:t> </a:t>
            </a:r>
            <a:r>
              <a:rPr lang="en-US" altLang="zh-CN" sz="1800" dirty="0"/>
              <a:t>customers</a:t>
            </a:r>
            <a:r>
              <a:rPr lang="zh-CN" altLang="en-US" sz="1800" dirty="0"/>
              <a:t> </a:t>
            </a:r>
            <a:r>
              <a:rPr lang="en-US" altLang="zh-CN" sz="1800" dirty="0"/>
              <a:t>and</a:t>
            </a:r>
            <a:r>
              <a:rPr lang="zh-CN" altLang="en-US" sz="1800" dirty="0"/>
              <a:t> </a:t>
            </a:r>
            <a:r>
              <a:rPr lang="en-US" altLang="zh-CN" sz="1800" dirty="0"/>
              <a:t>more</a:t>
            </a:r>
            <a:r>
              <a:rPr lang="zh-CN" altLang="en-US" sz="1800" dirty="0"/>
              <a:t> </a:t>
            </a:r>
            <a:r>
              <a:rPr lang="en-US" altLang="zh-CN" sz="1800" dirty="0"/>
              <a:t>profit</a:t>
            </a:r>
            <a:r>
              <a:rPr lang="zh-CN" altLang="en-US" sz="1800" dirty="0"/>
              <a:t> </a:t>
            </a:r>
            <a:r>
              <a:rPr lang="en-US" altLang="zh-CN" sz="1800" dirty="0"/>
              <a:t>from</a:t>
            </a:r>
            <a:r>
              <a:rPr lang="zh-CN" altLang="en-US" sz="1800" dirty="0"/>
              <a:t> </a:t>
            </a:r>
            <a:r>
              <a:rPr lang="en-US" altLang="zh-CN" sz="1800" dirty="0"/>
              <a:t>26-40</a:t>
            </a:r>
            <a:r>
              <a:rPr lang="zh-CN" altLang="en-US" sz="1800" dirty="0"/>
              <a:t> </a:t>
            </a:r>
            <a:r>
              <a:rPr lang="en-US" altLang="zh-CN" sz="1800" dirty="0"/>
              <a:t>aged</a:t>
            </a:r>
            <a:r>
              <a:rPr lang="zh-CN" altLang="en-US" sz="1800" dirty="0"/>
              <a:t> </a:t>
            </a:r>
            <a:r>
              <a:rPr lang="en-US" altLang="zh-CN" sz="1800" dirty="0"/>
              <a:t>customers</a:t>
            </a:r>
            <a:r>
              <a:rPr lang="zh-CN" altLang="en-US" sz="1800" dirty="0"/>
              <a:t> </a:t>
            </a:r>
            <a:r>
              <a:rPr lang="en-US" altLang="zh-CN" sz="1800" dirty="0"/>
              <a:t>over</a:t>
            </a:r>
            <a:r>
              <a:rPr lang="zh-CN" altLang="en-US" sz="1800" dirty="0"/>
              <a:t> </a:t>
            </a:r>
            <a:r>
              <a:rPr lang="en-US" altLang="zh-CN" sz="1800" dirty="0"/>
              <a:t>years.</a:t>
            </a:r>
          </a:p>
          <a:p>
            <a:r>
              <a:rPr lang="en-US" altLang="zh-CN" sz="1800" dirty="0"/>
              <a:t>Yellow</a:t>
            </a:r>
            <a:r>
              <a:rPr lang="zh-CN" altLang="en-US" sz="1800" dirty="0"/>
              <a:t> </a:t>
            </a:r>
            <a:r>
              <a:rPr lang="en-US" altLang="zh-CN" sz="1800" dirty="0"/>
              <a:t>Cab</a:t>
            </a:r>
            <a:r>
              <a:rPr lang="zh-CN" altLang="en-US" sz="1800" dirty="0"/>
              <a:t> </a:t>
            </a:r>
            <a:r>
              <a:rPr lang="en-US" altLang="zh-CN" sz="1800" dirty="0"/>
              <a:t>has</a:t>
            </a:r>
            <a:r>
              <a:rPr lang="zh-CN" altLang="en-US" sz="1800" dirty="0"/>
              <a:t> </a:t>
            </a:r>
            <a:r>
              <a:rPr lang="en-US" altLang="zh-CN" sz="1800" dirty="0"/>
              <a:t>lower</a:t>
            </a:r>
            <a:r>
              <a:rPr lang="zh-CN" altLang="en-US" sz="1800" dirty="0"/>
              <a:t> </a:t>
            </a:r>
            <a:r>
              <a:rPr lang="en-US" altLang="zh-CN" sz="1800" dirty="0"/>
              <a:t>profit</a:t>
            </a:r>
            <a:r>
              <a:rPr lang="zh-CN" altLang="en-US" sz="1800" dirty="0"/>
              <a:t> </a:t>
            </a:r>
            <a:r>
              <a:rPr lang="en-US" altLang="zh-CN" sz="1800" dirty="0"/>
              <a:t>from</a:t>
            </a:r>
            <a:r>
              <a:rPr lang="zh-CN" altLang="en-US" sz="1800" dirty="0"/>
              <a:t> </a:t>
            </a:r>
            <a:r>
              <a:rPr lang="en-US" altLang="zh-CN" sz="1800" dirty="0"/>
              <a:t>26-40</a:t>
            </a:r>
            <a:r>
              <a:rPr lang="zh-CN" altLang="en-US" sz="1800" dirty="0"/>
              <a:t> </a:t>
            </a:r>
            <a:r>
              <a:rPr lang="en-US" altLang="zh-CN" sz="1800" dirty="0"/>
              <a:t>aged</a:t>
            </a:r>
            <a:r>
              <a:rPr lang="zh-CN" altLang="en-US" sz="1800" dirty="0"/>
              <a:t> </a:t>
            </a:r>
            <a:r>
              <a:rPr lang="en-US" altLang="zh-CN" sz="1800" dirty="0"/>
              <a:t>customers</a:t>
            </a:r>
            <a:r>
              <a:rPr lang="zh-CN" altLang="en-US" sz="1800" dirty="0"/>
              <a:t> </a:t>
            </a:r>
            <a:r>
              <a:rPr lang="en-US" altLang="zh-CN" sz="1800" dirty="0"/>
              <a:t>and</a:t>
            </a:r>
            <a:r>
              <a:rPr lang="zh-CN" altLang="en-US" sz="1800" dirty="0"/>
              <a:t> </a:t>
            </a:r>
            <a:r>
              <a:rPr lang="en-US" altLang="zh-CN" sz="1800" dirty="0"/>
              <a:t>more</a:t>
            </a:r>
            <a:r>
              <a:rPr lang="zh-CN" altLang="en-US" sz="1800" dirty="0"/>
              <a:t> </a:t>
            </a:r>
            <a:r>
              <a:rPr lang="en-US" altLang="zh-CN" sz="1800" dirty="0"/>
              <a:t>profit</a:t>
            </a:r>
            <a:r>
              <a:rPr lang="zh-CN" altLang="en-US" sz="1800" dirty="0"/>
              <a:t> </a:t>
            </a:r>
            <a:r>
              <a:rPr lang="en-US" altLang="zh-CN" sz="1800" dirty="0"/>
              <a:t>from</a:t>
            </a:r>
            <a:r>
              <a:rPr lang="zh-CN" altLang="en-US" sz="1800" dirty="0"/>
              <a:t> </a:t>
            </a:r>
            <a:r>
              <a:rPr lang="en-US" altLang="zh-CN" sz="1800" dirty="0"/>
              <a:t>other</a:t>
            </a:r>
            <a:r>
              <a:rPr lang="zh-CN" altLang="en-US" sz="1800" dirty="0"/>
              <a:t> </a:t>
            </a:r>
            <a:r>
              <a:rPr lang="en-US" altLang="zh-CN" sz="1800" dirty="0"/>
              <a:t>age</a:t>
            </a:r>
            <a:r>
              <a:rPr lang="zh-CN" altLang="en-US" sz="1800" dirty="0"/>
              <a:t> </a:t>
            </a:r>
            <a:r>
              <a:rPr lang="en-US" altLang="zh-CN" sz="1800" dirty="0"/>
              <a:t>groups</a:t>
            </a:r>
            <a:r>
              <a:rPr lang="zh-CN" altLang="en-US" sz="1800" dirty="0"/>
              <a:t> </a:t>
            </a:r>
            <a:r>
              <a:rPr lang="en-US" altLang="zh-CN" sz="1800" dirty="0"/>
              <a:t>over</a:t>
            </a:r>
            <a:r>
              <a:rPr lang="zh-CN" altLang="en-US" sz="1800" dirty="0"/>
              <a:t> </a:t>
            </a:r>
            <a:r>
              <a:rPr lang="en-US" altLang="zh-CN" sz="1800" dirty="0"/>
              <a:t>years.</a:t>
            </a:r>
          </a:p>
          <a:p>
            <a:endParaRPr lang="en-US" altLang="zh-CN"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Profit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Contribution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of</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Age</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Group</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to</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3</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Years?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Picture 6" descr="A group of pie charts&#10;&#10;Description automatically generated">
            <a:extLst>
              <a:ext uri="{FF2B5EF4-FFF2-40B4-BE49-F238E27FC236}">
                <a16:creationId xmlns:a16="http://schemas.microsoft.com/office/drawing/2014/main" id="{7019E2B6-247D-84E4-1A0A-03C9637F0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10" y="1710267"/>
            <a:ext cx="8150190" cy="4892862"/>
          </a:xfrm>
          <a:prstGeom prst="rect">
            <a:avLst/>
          </a:prstGeom>
        </p:spPr>
      </p:pic>
    </p:spTree>
    <p:extLst>
      <p:ext uri="{BB962C8B-B14F-4D97-AF65-F5344CB8AC3E}">
        <p14:creationId xmlns:p14="http://schemas.microsoft.com/office/powerpoint/2010/main" val="172553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16398" y="2057399"/>
            <a:ext cx="2810932" cy="2743201"/>
          </a:xfrm>
        </p:spPr>
        <p:txBody>
          <a:bodyPr>
            <a:normAutofit/>
          </a:bodyPr>
          <a:lstStyle/>
          <a:p>
            <a:r>
              <a:rPr lang="en-US" altLang="zh-CN" sz="1800" dirty="0"/>
              <a:t>Yellow</a:t>
            </a:r>
            <a:r>
              <a:rPr lang="zh-CN" altLang="en-US" sz="1800" dirty="0"/>
              <a:t> </a:t>
            </a:r>
            <a:r>
              <a:rPr lang="en-US" altLang="zh-CN" sz="1800" dirty="0"/>
              <a:t>Cab</a:t>
            </a:r>
            <a:r>
              <a:rPr lang="zh-CN" altLang="en-US" sz="1800" dirty="0"/>
              <a:t> </a:t>
            </a:r>
            <a:r>
              <a:rPr lang="en-US" altLang="zh-CN" sz="1800" dirty="0"/>
              <a:t>are</a:t>
            </a:r>
            <a:r>
              <a:rPr lang="zh-CN" altLang="en-US" sz="1800" dirty="0"/>
              <a:t> </a:t>
            </a:r>
            <a:r>
              <a:rPr lang="en-US" altLang="zh-CN" sz="1800" dirty="0"/>
              <a:t>more</a:t>
            </a:r>
            <a:r>
              <a:rPr lang="zh-CN" altLang="en-US" sz="1800" dirty="0"/>
              <a:t> </a:t>
            </a:r>
            <a:r>
              <a:rPr lang="en-US" altLang="zh-CN" sz="1800" dirty="0"/>
              <a:t>popular</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gender</a:t>
            </a:r>
            <a:r>
              <a:rPr lang="zh-CN" altLang="en-US" sz="1800" dirty="0"/>
              <a:t> </a:t>
            </a:r>
            <a:r>
              <a:rPr lang="en-US" altLang="zh-CN" sz="1800" dirty="0"/>
              <a:t>than</a:t>
            </a:r>
            <a:r>
              <a:rPr lang="zh-CN" altLang="en-US" sz="1800" dirty="0"/>
              <a:t> </a:t>
            </a:r>
            <a:r>
              <a:rPr lang="en-US" altLang="zh-CN" sz="1800" dirty="0"/>
              <a:t>Pink</a:t>
            </a:r>
            <a:r>
              <a:rPr lang="zh-CN" altLang="en-US" sz="1800" dirty="0"/>
              <a:t> </a:t>
            </a:r>
            <a:r>
              <a:rPr lang="en-US" altLang="zh-CN" sz="1800" dirty="0"/>
              <a:t>Cab.</a:t>
            </a:r>
          </a:p>
          <a:p>
            <a:r>
              <a:rPr lang="en-US" altLang="zh-CN" sz="1800" dirty="0"/>
              <a:t>Since</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acquired</a:t>
            </a:r>
            <a:r>
              <a:rPr lang="zh-CN" altLang="en-US" sz="1800" dirty="0"/>
              <a:t> </a:t>
            </a:r>
            <a:r>
              <a:rPr lang="en-US" altLang="zh-CN" sz="1800" dirty="0"/>
              <a:t>more</a:t>
            </a:r>
            <a:r>
              <a:rPr lang="zh-CN" altLang="en-US" sz="1800" dirty="0"/>
              <a:t> </a:t>
            </a:r>
            <a:r>
              <a:rPr lang="en-US" altLang="zh-CN" sz="1800" dirty="0"/>
              <a:t>users</a:t>
            </a:r>
            <a:r>
              <a:rPr lang="zh-CN" altLang="en-US" sz="1800" dirty="0"/>
              <a:t> </a:t>
            </a:r>
            <a:r>
              <a:rPr lang="en-US" altLang="zh-CN" sz="1800" dirty="0"/>
              <a:t>over</a:t>
            </a:r>
            <a:r>
              <a:rPr lang="zh-CN" altLang="en-US" sz="1800" dirty="0"/>
              <a:t> </a:t>
            </a:r>
            <a:r>
              <a:rPr lang="en-US" altLang="zh-CN" sz="1800" dirty="0"/>
              <a:t>years,</a:t>
            </a:r>
            <a:r>
              <a:rPr lang="zh-CN" altLang="en-US" sz="1800" dirty="0"/>
              <a:t> </a:t>
            </a:r>
            <a:r>
              <a:rPr lang="en-US" altLang="zh-CN" sz="1800" dirty="0"/>
              <a:t>their</a:t>
            </a:r>
            <a:r>
              <a:rPr lang="zh-CN" altLang="en-US" sz="1800" dirty="0"/>
              <a:t> </a:t>
            </a:r>
            <a:r>
              <a:rPr lang="en-US" altLang="zh-CN" sz="1800" dirty="0"/>
              <a:t>total</a:t>
            </a:r>
            <a:r>
              <a:rPr lang="zh-CN" altLang="en-US" sz="1800" dirty="0"/>
              <a:t> </a:t>
            </a:r>
            <a:r>
              <a:rPr lang="en-US" altLang="zh-CN" sz="1800" dirty="0"/>
              <a:t>number</a:t>
            </a:r>
            <a:r>
              <a:rPr lang="zh-CN" altLang="en-US" sz="1800" dirty="0"/>
              <a:t> </a:t>
            </a:r>
            <a:r>
              <a:rPr lang="en-US" altLang="zh-CN" sz="1800" dirty="0"/>
              <a:t>of</a:t>
            </a:r>
            <a:r>
              <a:rPr lang="zh-CN" altLang="en-US" sz="1800" dirty="0"/>
              <a:t> </a:t>
            </a:r>
            <a:r>
              <a:rPr lang="en-US" altLang="zh-CN" sz="1800" dirty="0"/>
              <a:t>customers</a:t>
            </a:r>
            <a:r>
              <a:rPr lang="zh-CN" altLang="en-US" sz="1800" dirty="0"/>
              <a:t> </a:t>
            </a:r>
            <a:r>
              <a:rPr lang="en-US" altLang="zh-CN" sz="1800" dirty="0"/>
              <a:t>is</a:t>
            </a:r>
            <a:r>
              <a:rPr lang="zh-CN" altLang="en-US" sz="1800" dirty="0"/>
              <a:t> </a:t>
            </a:r>
            <a:r>
              <a:rPr lang="en-US" altLang="zh-CN" sz="1800" dirty="0"/>
              <a:t>increasing.</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For</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Gender,</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What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Cab</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They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Choose</a:t>
            </a:r>
            <a:r>
              <a:rPr lang="en-US" sz="3500" b="1" dirty="0">
                <a:solidFill>
                  <a:schemeClr val="accent2"/>
                </a:solidFill>
                <a:latin typeface="Calibri" panose="020F0502020204030204" pitchFamily="34" charset="0"/>
                <a:cs typeface="Calibri" panose="020F0502020204030204" pitchFamily="34" charset="0"/>
              </a:rPr>
              <a:t>?</a:t>
            </a:r>
          </a:p>
        </p:txBody>
      </p:sp>
      <p:pic>
        <p:nvPicPr>
          <p:cNvPr id="7" name="Picture 6" descr="A graph of a number of customers&#10;&#10;Description automatically generated">
            <a:extLst>
              <a:ext uri="{FF2B5EF4-FFF2-40B4-BE49-F238E27FC236}">
                <a16:creationId xmlns:a16="http://schemas.microsoft.com/office/drawing/2014/main" id="{77577EA9-B40E-2944-5E94-6B1C19328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561" y="1625600"/>
            <a:ext cx="8675353" cy="4927600"/>
          </a:xfrm>
          <a:prstGeom prst="rect">
            <a:avLst/>
          </a:prstGeom>
        </p:spPr>
      </p:pic>
    </p:spTree>
    <p:extLst>
      <p:ext uri="{BB962C8B-B14F-4D97-AF65-F5344CB8AC3E}">
        <p14:creationId xmlns:p14="http://schemas.microsoft.com/office/powerpoint/2010/main" val="270206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9229893" y="1923439"/>
            <a:ext cx="2810932" cy="4191001"/>
          </a:xfrm>
        </p:spPr>
        <p:txBody>
          <a:bodyPr>
            <a:normAutofit/>
          </a:bodyPr>
          <a:lstStyle/>
          <a:p>
            <a:r>
              <a:rPr lang="en-US" altLang="zh-CN" sz="1800" dirty="0"/>
              <a:t>The</a:t>
            </a:r>
            <a:r>
              <a:rPr lang="zh-CN" altLang="en-US" sz="1800" dirty="0"/>
              <a:t> </a:t>
            </a:r>
            <a:r>
              <a:rPr lang="en-US" altLang="zh-CN" sz="1800" dirty="0"/>
              <a:t>profit</a:t>
            </a:r>
            <a:r>
              <a:rPr lang="zh-CN" altLang="en-US" sz="1800" dirty="0"/>
              <a:t> </a:t>
            </a:r>
            <a:r>
              <a:rPr lang="en-US" altLang="zh-CN" sz="1800" dirty="0"/>
              <a:t>contribution</a:t>
            </a:r>
            <a:r>
              <a:rPr lang="zh-CN" altLang="en-US" sz="1800" dirty="0"/>
              <a:t> </a:t>
            </a:r>
            <a:r>
              <a:rPr lang="en-US" altLang="zh-CN" sz="1800" dirty="0"/>
              <a:t>distribution</a:t>
            </a:r>
            <a:r>
              <a:rPr lang="zh-CN" altLang="en-US" sz="1800" dirty="0"/>
              <a:t> </a:t>
            </a:r>
            <a:r>
              <a:rPr lang="en-US" altLang="zh-CN" sz="1800" dirty="0"/>
              <a:t>of</a:t>
            </a:r>
            <a:r>
              <a:rPr lang="zh-CN" altLang="en-US" sz="1800" dirty="0"/>
              <a:t> </a:t>
            </a:r>
            <a:r>
              <a:rPr lang="en-US" altLang="zh-CN" sz="1800" dirty="0"/>
              <a:t>two</a:t>
            </a:r>
            <a:r>
              <a:rPr lang="zh-CN" altLang="en-US" sz="1800" dirty="0"/>
              <a:t> </a:t>
            </a:r>
            <a:r>
              <a:rPr lang="en-US" altLang="zh-CN" sz="1800" dirty="0"/>
              <a:t>genders</a:t>
            </a:r>
            <a:r>
              <a:rPr lang="zh-CN" altLang="en-US" sz="1800" dirty="0"/>
              <a:t> </a:t>
            </a:r>
            <a:r>
              <a:rPr lang="en-US" altLang="zh-CN" sz="1800" dirty="0"/>
              <a:t>is</a:t>
            </a:r>
            <a:r>
              <a:rPr lang="zh-CN" altLang="en-US" sz="1800" dirty="0"/>
              <a:t> </a:t>
            </a:r>
            <a:r>
              <a:rPr lang="en-US" altLang="zh-CN" sz="1800" dirty="0"/>
              <a:t>similar</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p>
          <a:p>
            <a:r>
              <a:rPr lang="en-US" altLang="zh-CN" sz="1800" dirty="0"/>
              <a:t>Pink</a:t>
            </a:r>
            <a:r>
              <a:rPr lang="zh-CN" altLang="en-US" sz="1800" dirty="0"/>
              <a:t> </a:t>
            </a:r>
            <a:r>
              <a:rPr lang="en-US" altLang="zh-CN" sz="1800" dirty="0"/>
              <a:t>Cab</a:t>
            </a:r>
            <a:r>
              <a:rPr lang="zh-CN" altLang="en-US" sz="1800" dirty="0"/>
              <a:t> </a:t>
            </a:r>
            <a:r>
              <a:rPr lang="en-US" altLang="zh-CN" sz="1800" dirty="0"/>
              <a:t>and</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all</a:t>
            </a:r>
            <a:r>
              <a:rPr lang="zh-CN" altLang="en-US" sz="1800" dirty="0"/>
              <a:t> </a:t>
            </a:r>
            <a:r>
              <a:rPr lang="en-US" altLang="zh-CN" sz="1800" dirty="0"/>
              <a:t>have</a:t>
            </a:r>
            <a:r>
              <a:rPr lang="zh-CN" altLang="en-US" sz="1800" dirty="0"/>
              <a:t> </a:t>
            </a:r>
            <a:r>
              <a:rPr lang="en-US" altLang="zh-CN" sz="1800" dirty="0"/>
              <a:t>less</a:t>
            </a:r>
            <a:r>
              <a:rPr lang="zh-CN" altLang="en-US" sz="1800" dirty="0"/>
              <a:t> </a:t>
            </a:r>
            <a:r>
              <a:rPr lang="en-US" altLang="zh-CN" sz="1800" dirty="0"/>
              <a:t>profit</a:t>
            </a:r>
            <a:r>
              <a:rPr lang="zh-CN" altLang="en-US" sz="1800" dirty="0"/>
              <a:t> </a:t>
            </a:r>
            <a:r>
              <a:rPr lang="en-US" altLang="zh-CN" sz="1800" dirty="0"/>
              <a:t>from</a:t>
            </a:r>
            <a:r>
              <a:rPr lang="zh-CN" altLang="en-US" sz="1800" dirty="0"/>
              <a:t> </a:t>
            </a:r>
            <a:r>
              <a:rPr lang="en-US" altLang="zh-CN" sz="1800" dirty="0"/>
              <a:t>male</a:t>
            </a:r>
            <a:r>
              <a:rPr lang="zh-CN" altLang="en-US" sz="1800" dirty="0"/>
              <a:t> </a:t>
            </a:r>
            <a:r>
              <a:rPr lang="en-US" altLang="zh-CN" sz="1800" dirty="0"/>
              <a:t>customers</a:t>
            </a:r>
            <a:r>
              <a:rPr lang="zh-CN" altLang="en-US" sz="1800" dirty="0"/>
              <a:t> </a:t>
            </a:r>
            <a:r>
              <a:rPr lang="en-US" altLang="zh-CN" sz="1800" dirty="0"/>
              <a:t>and</a:t>
            </a:r>
            <a:r>
              <a:rPr lang="zh-CN" altLang="en-US" sz="1800" dirty="0"/>
              <a:t> </a:t>
            </a:r>
            <a:r>
              <a:rPr lang="en-US" altLang="zh-CN" sz="1800" dirty="0"/>
              <a:t>more</a:t>
            </a:r>
            <a:r>
              <a:rPr lang="zh-CN" altLang="en-US" sz="1800" dirty="0"/>
              <a:t> </a:t>
            </a:r>
            <a:r>
              <a:rPr lang="en-US" altLang="zh-CN" sz="1800" dirty="0"/>
              <a:t>profit</a:t>
            </a:r>
            <a:r>
              <a:rPr lang="zh-CN" altLang="en-US" sz="1800" dirty="0"/>
              <a:t> </a:t>
            </a:r>
            <a:r>
              <a:rPr lang="en-US" altLang="zh-CN" sz="1800" dirty="0"/>
              <a:t>from</a:t>
            </a:r>
            <a:r>
              <a:rPr lang="zh-CN" altLang="en-US" sz="1800" dirty="0"/>
              <a:t> </a:t>
            </a:r>
            <a:r>
              <a:rPr lang="en-US" altLang="zh-CN" sz="1800" dirty="0"/>
              <a:t>female</a:t>
            </a:r>
            <a:r>
              <a:rPr lang="zh-CN" altLang="en-US" sz="1800" dirty="0"/>
              <a:t> </a:t>
            </a:r>
            <a:r>
              <a:rPr lang="en-US" altLang="zh-CN" sz="1800" dirty="0"/>
              <a:t>customers</a:t>
            </a:r>
            <a:r>
              <a:rPr lang="zh-CN" altLang="en-US" sz="1800" dirty="0"/>
              <a:t> </a:t>
            </a:r>
            <a:r>
              <a:rPr lang="en-US" altLang="zh-CN" sz="1800" dirty="0"/>
              <a:t>over</a:t>
            </a:r>
            <a:r>
              <a:rPr lang="zh-CN" altLang="en-US" sz="1800" dirty="0"/>
              <a:t> </a:t>
            </a:r>
            <a:r>
              <a:rPr lang="en-US" altLang="zh-CN" sz="1800" dirty="0"/>
              <a:t>years.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Profit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Contribution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of</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Different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Gender</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to</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3</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Years?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descr="A group of blue circles with numbers and text&#10;&#10;Description automatically generated">
            <a:extLst>
              <a:ext uri="{FF2B5EF4-FFF2-40B4-BE49-F238E27FC236}">
                <a16:creationId xmlns:a16="http://schemas.microsoft.com/office/drawing/2014/main" id="{6246C354-E79C-04B4-9A6F-776F1836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08" y="1603213"/>
            <a:ext cx="8704959" cy="4922900"/>
          </a:xfrm>
          <a:prstGeom prst="rect">
            <a:avLst/>
          </a:prstGeom>
        </p:spPr>
      </p:pic>
    </p:spTree>
    <p:extLst>
      <p:ext uri="{BB962C8B-B14F-4D97-AF65-F5344CB8AC3E}">
        <p14:creationId xmlns:p14="http://schemas.microsoft.com/office/powerpoint/2010/main" val="39314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000934" y="4068762"/>
            <a:ext cx="3154330" cy="2743201"/>
          </a:xfrm>
        </p:spPr>
        <p:txBody>
          <a:bodyPr>
            <a:normAutofit/>
          </a:bodyPr>
          <a:lstStyle/>
          <a:p>
            <a:r>
              <a:rPr lang="en-US" altLang="zh-CN" sz="1800" dirty="0"/>
              <a:t>Most</a:t>
            </a:r>
            <a:r>
              <a:rPr lang="zh-CN" altLang="en-US" sz="1800" dirty="0"/>
              <a:t> </a:t>
            </a:r>
            <a:r>
              <a:rPr lang="en-US" altLang="zh-CN" sz="1800" dirty="0"/>
              <a:t>customer</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are</a:t>
            </a:r>
            <a:r>
              <a:rPr lang="zh-CN" altLang="en-US" sz="1800" dirty="0"/>
              <a:t> </a:t>
            </a:r>
            <a:r>
              <a:rPr lang="en-US" altLang="zh-CN" sz="1800" dirty="0"/>
              <a:t>from</a:t>
            </a:r>
            <a:r>
              <a:rPr lang="zh-CN" altLang="en-US" sz="1800" dirty="0"/>
              <a:t> </a:t>
            </a:r>
            <a:r>
              <a:rPr lang="en-US" altLang="zh-CN" sz="1800" dirty="0"/>
              <a:t>middle</a:t>
            </a:r>
            <a:r>
              <a:rPr lang="zh-CN" altLang="en-US" sz="1800" dirty="0"/>
              <a:t> </a:t>
            </a:r>
            <a:r>
              <a:rPr lang="en-US" altLang="zh-CN" sz="1800" dirty="0"/>
              <a:t>income</a:t>
            </a:r>
            <a:r>
              <a:rPr lang="zh-CN" altLang="en-US" sz="1800" dirty="0"/>
              <a:t> </a:t>
            </a:r>
            <a:r>
              <a:rPr lang="en-US" altLang="zh-CN" sz="1800" dirty="0"/>
              <a:t>group</a:t>
            </a:r>
            <a:r>
              <a:rPr lang="zh-CN" altLang="en-US" sz="1800" dirty="0"/>
              <a:t> </a:t>
            </a:r>
            <a:r>
              <a:rPr lang="en-US" altLang="zh-CN" sz="1800" dirty="0"/>
              <a:t>(5000</a:t>
            </a:r>
            <a:r>
              <a:rPr lang="zh-CN" altLang="en-US" sz="1800" dirty="0"/>
              <a:t> </a:t>
            </a:r>
            <a:r>
              <a:rPr lang="en-US" altLang="zh-CN" sz="1800" dirty="0"/>
              <a:t>–</a:t>
            </a:r>
            <a:r>
              <a:rPr lang="zh-CN" altLang="en-US" sz="1800" dirty="0"/>
              <a:t> </a:t>
            </a:r>
            <a:r>
              <a:rPr lang="en-US" altLang="zh-CN" sz="1800" dirty="0"/>
              <a:t>20000).</a:t>
            </a:r>
          </a:p>
          <a:p>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popular</a:t>
            </a:r>
            <a:r>
              <a:rPr lang="zh-CN" altLang="en-US" sz="1800" dirty="0"/>
              <a:t> </a:t>
            </a:r>
            <a:r>
              <a:rPr lang="en-US" altLang="zh-CN" sz="1800" dirty="0"/>
              <a:t>in</a:t>
            </a:r>
            <a:r>
              <a:rPr lang="zh-CN" altLang="en-US" sz="1800" dirty="0"/>
              <a:t> </a:t>
            </a:r>
            <a:r>
              <a:rPr lang="en-US" altLang="zh-CN" sz="1800" dirty="0"/>
              <a:t>all</a:t>
            </a:r>
            <a:r>
              <a:rPr lang="zh-CN" altLang="en-US" sz="1800" dirty="0"/>
              <a:t> </a:t>
            </a:r>
            <a:r>
              <a:rPr lang="en-US" altLang="zh-CN" sz="1800" dirty="0"/>
              <a:t>income</a:t>
            </a:r>
            <a:r>
              <a:rPr lang="zh-CN" altLang="en-US" sz="1800" dirty="0"/>
              <a:t> </a:t>
            </a:r>
            <a:r>
              <a:rPr lang="en-US" altLang="zh-CN" sz="1800" dirty="0"/>
              <a:t>groups.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For</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Different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Income</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Groups,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What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Cab</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They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Choose</a:t>
            </a:r>
            <a:r>
              <a:rPr lang="en-US" sz="3500" b="1" dirty="0">
                <a:solidFill>
                  <a:schemeClr val="accent2"/>
                </a:solidFill>
                <a:latin typeface="Calibri" panose="020F0502020204030204" pitchFamily="34" charset="0"/>
                <a:cs typeface="Calibri" panose="020F0502020204030204" pitchFamily="34" charset="0"/>
              </a:rPr>
              <a:t>?</a:t>
            </a:r>
          </a:p>
        </p:txBody>
      </p:sp>
      <p:pic>
        <p:nvPicPr>
          <p:cNvPr id="5" name="Picture 4" descr="A graph with numbers and a number of customers&#10;&#10;Description automatically generated">
            <a:extLst>
              <a:ext uri="{FF2B5EF4-FFF2-40B4-BE49-F238E27FC236}">
                <a16:creationId xmlns:a16="http://schemas.microsoft.com/office/drawing/2014/main" id="{E9CB057B-B7AC-99A9-AB32-50160E7FB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1" y="1630363"/>
            <a:ext cx="6400800" cy="5181600"/>
          </a:xfrm>
          <a:prstGeom prst="rect">
            <a:avLst/>
          </a:prstGeom>
        </p:spPr>
      </p:pic>
      <p:graphicFrame>
        <p:nvGraphicFramePr>
          <p:cNvPr id="8" name="Table 7">
            <a:extLst>
              <a:ext uri="{FF2B5EF4-FFF2-40B4-BE49-F238E27FC236}">
                <a16:creationId xmlns:a16="http://schemas.microsoft.com/office/drawing/2014/main" id="{65001519-3D54-6F41-CA4F-A188F08EE080}"/>
              </a:ext>
            </a:extLst>
          </p:cNvPr>
          <p:cNvGraphicFramePr>
            <a:graphicFrameLocks noGrp="1"/>
          </p:cNvGraphicFramePr>
          <p:nvPr>
            <p:extLst>
              <p:ext uri="{D42A27DB-BD31-4B8C-83A1-F6EECF244321}">
                <p14:modId xmlns:p14="http://schemas.microsoft.com/office/powerpoint/2010/main" val="40191329"/>
              </p:ext>
            </p:extLst>
          </p:nvPr>
        </p:nvGraphicFramePr>
        <p:xfrm>
          <a:off x="677332" y="2194562"/>
          <a:ext cx="4419602" cy="1463040"/>
        </p:xfrm>
        <a:graphic>
          <a:graphicData uri="http://schemas.openxmlformats.org/drawingml/2006/table">
            <a:tbl>
              <a:tblPr firstRow="1" bandRow="1">
                <a:tableStyleId>{21E4AEA4-8DFA-4A89-87EB-49C32662AFE0}</a:tableStyleId>
              </a:tblPr>
              <a:tblGrid>
                <a:gridCol w="1675890">
                  <a:extLst>
                    <a:ext uri="{9D8B030D-6E8A-4147-A177-3AD203B41FA5}">
                      <a16:colId xmlns:a16="http://schemas.microsoft.com/office/drawing/2014/main" val="2936615435"/>
                    </a:ext>
                  </a:extLst>
                </a:gridCol>
                <a:gridCol w="1405978">
                  <a:extLst>
                    <a:ext uri="{9D8B030D-6E8A-4147-A177-3AD203B41FA5}">
                      <a16:colId xmlns:a16="http://schemas.microsoft.com/office/drawing/2014/main" val="2127353554"/>
                    </a:ext>
                  </a:extLst>
                </a:gridCol>
                <a:gridCol w="1337734">
                  <a:extLst>
                    <a:ext uri="{9D8B030D-6E8A-4147-A177-3AD203B41FA5}">
                      <a16:colId xmlns:a16="http://schemas.microsoft.com/office/drawing/2014/main" val="2390832321"/>
                    </a:ext>
                  </a:extLst>
                </a:gridCol>
              </a:tblGrid>
              <a:tr h="362373">
                <a:tc>
                  <a:txBody>
                    <a:bodyPr/>
                    <a:lstStyle/>
                    <a:p>
                      <a:r>
                        <a:rPr lang="en-US" dirty="0"/>
                        <a:t>Income</a:t>
                      </a:r>
                      <a:r>
                        <a:rPr lang="zh-CN" altLang="en-US" dirty="0"/>
                        <a:t> </a:t>
                      </a:r>
                      <a:r>
                        <a:rPr lang="en-US" altLang="zh-CN" dirty="0"/>
                        <a:t>Groups</a:t>
                      </a:r>
                      <a:endParaRPr lang="en-US" dirty="0"/>
                    </a:p>
                  </a:txBody>
                  <a:tcPr/>
                </a:tc>
                <a:tc>
                  <a:txBody>
                    <a:bodyPr/>
                    <a:lstStyle/>
                    <a:p>
                      <a:pPr algn="ctr"/>
                      <a:r>
                        <a:rPr lang="en-US" altLang="zh-CN" dirty="0"/>
                        <a:t>Pink</a:t>
                      </a:r>
                      <a:r>
                        <a:rPr lang="zh-CN" altLang="en-US" dirty="0"/>
                        <a:t> </a:t>
                      </a:r>
                      <a:r>
                        <a:rPr lang="en-US" altLang="zh-CN" dirty="0"/>
                        <a:t>Cab</a:t>
                      </a:r>
                      <a:endParaRPr lang="en-US" dirty="0"/>
                    </a:p>
                  </a:txBody>
                  <a:tcPr/>
                </a:tc>
                <a:tc>
                  <a:txBody>
                    <a:bodyPr/>
                    <a:lstStyle/>
                    <a:p>
                      <a:pPr algn="ctr"/>
                      <a:r>
                        <a:rPr lang="en-US" altLang="zh-CN" dirty="0"/>
                        <a:t>Yellow</a:t>
                      </a:r>
                      <a:r>
                        <a:rPr lang="zh-CN" altLang="en-US" dirty="0"/>
                        <a:t> </a:t>
                      </a:r>
                      <a:r>
                        <a:rPr lang="en-US" altLang="zh-CN" dirty="0"/>
                        <a:t>Cab</a:t>
                      </a:r>
                      <a:endParaRPr lang="en-US" dirty="0"/>
                    </a:p>
                  </a:txBody>
                  <a:tcPr/>
                </a:tc>
                <a:extLst>
                  <a:ext uri="{0D108BD9-81ED-4DB2-BD59-A6C34878D82A}">
                    <a16:rowId xmlns:a16="http://schemas.microsoft.com/office/drawing/2014/main" val="236370330"/>
                  </a:ext>
                </a:extLst>
              </a:tr>
              <a:tr h="362373">
                <a:tc>
                  <a:txBody>
                    <a:bodyPr/>
                    <a:lstStyle/>
                    <a:p>
                      <a:r>
                        <a:rPr lang="en-US" altLang="zh-CN" dirty="0"/>
                        <a:t>Low</a:t>
                      </a:r>
                      <a:endParaRPr lang="en-US" dirty="0"/>
                    </a:p>
                  </a:txBody>
                  <a:tcPr/>
                </a:tc>
                <a:tc>
                  <a:txBody>
                    <a:bodyPr/>
                    <a:lstStyle/>
                    <a:p>
                      <a:pPr algn="ctr"/>
                      <a:r>
                        <a:rPr lang="en-US" altLang="zh-CN" dirty="0"/>
                        <a:t>44.56%</a:t>
                      </a:r>
                      <a:endParaRPr lang="en-US" dirty="0"/>
                    </a:p>
                  </a:txBody>
                  <a:tcPr/>
                </a:tc>
                <a:tc>
                  <a:txBody>
                    <a:bodyPr/>
                    <a:lstStyle/>
                    <a:p>
                      <a:pPr algn="ctr"/>
                      <a:r>
                        <a:rPr lang="en-US" altLang="zh-CN" dirty="0"/>
                        <a:t>55.44%</a:t>
                      </a:r>
                      <a:endParaRPr lang="en-US" dirty="0"/>
                    </a:p>
                  </a:txBody>
                  <a:tcPr/>
                </a:tc>
                <a:extLst>
                  <a:ext uri="{0D108BD9-81ED-4DB2-BD59-A6C34878D82A}">
                    <a16:rowId xmlns:a16="http://schemas.microsoft.com/office/drawing/2014/main" val="762932864"/>
                  </a:ext>
                </a:extLst>
              </a:tr>
              <a:tr h="362373">
                <a:tc>
                  <a:txBody>
                    <a:bodyPr/>
                    <a:lstStyle/>
                    <a:p>
                      <a:r>
                        <a:rPr lang="en-US" altLang="zh-CN" dirty="0"/>
                        <a:t>Middle</a:t>
                      </a:r>
                      <a:endParaRPr lang="en-US" dirty="0"/>
                    </a:p>
                  </a:txBody>
                  <a:tcPr/>
                </a:tc>
                <a:tc>
                  <a:txBody>
                    <a:bodyPr/>
                    <a:lstStyle/>
                    <a:p>
                      <a:pPr algn="ctr"/>
                      <a:r>
                        <a:rPr lang="en-US" altLang="zh-CN" dirty="0"/>
                        <a:t>44.63%</a:t>
                      </a:r>
                      <a:endParaRPr lang="en-US" dirty="0"/>
                    </a:p>
                  </a:txBody>
                  <a:tcPr/>
                </a:tc>
                <a:tc>
                  <a:txBody>
                    <a:bodyPr/>
                    <a:lstStyle/>
                    <a:p>
                      <a:pPr algn="ctr"/>
                      <a:r>
                        <a:rPr lang="en-US" altLang="zh-CN" dirty="0"/>
                        <a:t>55.37%</a:t>
                      </a:r>
                      <a:endParaRPr lang="en-US" dirty="0"/>
                    </a:p>
                  </a:txBody>
                  <a:tcPr/>
                </a:tc>
                <a:extLst>
                  <a:ext uri="{0D108BD9-81ED-4DB2-BD59-A6C34878D82A}">
                    <a16:rowId xmlns:a16="http://schemas.microsoft.com/office/drawing/2014/main" val="320232943"/>
                  </a:ext>
                </a:extLst>
              </a:tr>
              <a:tr h="362373">
                <a:tc>
                  <a:txBody>
                    <a:bodyPr/>
                    <a:lstStyle/>
                    <a:p>
                      <a:r>
                        <a:rPr lang="en-US" altLang="zh-CN" dirty="0"/>
                        <a:t>High</a:t>
                      </a:r>
                      <a:endParaRPr lang="en-US" dirty="0"/>
                    </a:p>
                  </a:txBody>
                  <a:tcPr/>
                </a:tc>
                <a:tc>
                  <a:txBody>
                    <a:bodyPr/>
                    <a:lstStyle/>
                    <a:p>
                      <a:pPr algn="ctr"/>
                      <a:r>
                        <a:rPr lang="en-US" altLang="zh-CN" dirty="0"/>
                        <a:t>45.11%</a:t>
                      </a:r>
                      <a:endParaRPr lang="en-US" dirty="0"/>
                    </a:p>
                  </a:txBody>
                  <a:tcPr/>
                </a:tc>
                <a:tc>
                  <a:txBody>
                    <a:bodyPr/>
                    <a:lstStyle/>
                    <a:p>
                      <a:pPr algn="ctr"/>
                      <a:r>
                        <a:rPr lang="en-US" altLang="zh-CN" dirty="0"/>
                        <a:t>54.89%</a:t>
                      </a:r>
                      <a:endParaRPr lang="en-US" dirty="0"/>
                    </a:p>
                  </a:txBody>
                  <a:tcPr/>
                </a:tc>
                <a:extLst>
                  <a:ext uri="{0D108BD9-81ED-4DB2-BD59-A6C34878D82A}">
                    <a16:rowId xmlns:a16="http://schemas.microsoft.com/office/drawing/2014/main" val="805694743"/>
                  </a:ext>
                </a:extLst>
              </a:tr>
            </a:tbl>
          </a:graphicData>
        </a:graphic>
      </p:graphicFrame>
    </p:spTree>
    <p:extLst>
      <p:ext uri="{BB962C8B-B14F-4D97-AF65-F5344CB8AC3E}">
        <p14:creationId xmlns:p14="http://schemas.microsoft.com/office/powerpoint/2010/main" val="252674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729135" y="1940372"/>
            <a:ext cx="2810932" cy="4191001"/>
          </a:xfrm>
        </p:spPr>
        <p:txBody>
          <a:bodyPr>
            <a:normAutofit/>
          </a:bodyPr>
          <a:lstStyle/>
          <a:p>
            <a:r>
              <a:rPr lang="en-US" altLang="zh-CN" sz="1800" dirty="0"/>
              <a:t>The</a:t>
            </a:r>
            <a:r>
              <a:rPr lang="zh-CN" altLang="en-US" sz="1800" dirty="0"/>
              <a:t> </a:t>
            </a:r>
            <a:r>
              <a:rPr lang="en-US" altLang="zh-CN" sz="1800" dirty="0"/>
              <a:t>profit</a:t>
            </a:r>
            <a:r>
              <a:rPr lang="zh-CN" altLang="en-US" sz="1800" dirty="0"/>
              <a:t> </a:t>
            </a:r>
            <a:r>
              <a:rPr lang="en-US" altLang="zh-CN" sz="1800" dirty="0"/>
              <a:t>contribution</a:t>
            </a:r>
            <a:r>
              <a:rPr lang="zh-CN" altLang="en-US" sz="1800" dirty="0"/>
              <a:t> </a:t>
            </a:r>
            <a:r>
              <a:rPr lang="en-US" altLang="zh-CN" sz="1800" dirty="0"/>
              <a:t>of</a:t>
            </a:r>
            <a:r>
              <a:rPr lang="zh-CN" altLang="en-US" sz="1800" dirty="0"/>
              <a:t> </a:t>
            </a:r>
            <a:r>
              <a:rPr lang="en-US" altLang="zh-CN" sz="1800" dirty="0"/>
              <a:t>different</a:t>
            </a:r>
            <a:r>
              <a:rPr lang="zh-CN" altLang="en-US" sz="1800" dirty="0"/>
              <a:t> </a:t>
            </a:r>
            <a:r>
              <a:rPr lang="en-US" altLang="zh-CN" sz="1800" dirty="0"/>
              <a:t>income</a:t>
            </a:r>
            <a:r>
              <a:rPr lang="zh-CN" altLang="en-US" sz="1800" dirty="0"/>
              <a:t> </a:t>
            </a:r>
            <a:r>
              <a:rPr lang="en-US" altLang="zh-CN" sz="1800" dirty="0"/>
              <a:t>groups</a:t>
            </a:r>
            <a:r>
              <a:rPr lang="zh-CN" altLang="en-US" sz="1800" dirty="0"/>
              <a:t> </a:t>
            </a:r>
            <a:r>
              <a:rPr lang="en-US" altLang="zh-CN" sz="1800" dirty="0"/>
              <a:t>has</a:t>
            </a:r>
            <a:r>
              <a:rPr lang="zh-CN" altLang="en-US" sz="1800" dirty="0"/>
              <a:t> </a:t>
            </a:r>
            <a:r>
              <a:rPr lang="en-US" altLang="zh-CN" sz="1800" dirty="0"/>
              <a:t>similar</a:t>
            </a:r>
            <a:r>
              <a:rPr lang="zh-CN" altLang="en-US" sz="1800" dirty="0"/>
              <a:t> </a:t>
            </a:r>
            <a:r>
              <a:rPr lang="en-US" altLang="zh-CN" sz="1800" dirty="0"/>
              <a:t>pattern</a:t>
            </a:r>
            <a:r>
              <a:rPr lang="zh-CN" altLang="en-US" sz="1800" dirty="0"/>
              <a:t> </a:t>
            </a:r>
            <a:r>
              <a:rPr lang="en-US" altLang="zh-CN" sz="1800" dirty="0"/>
              <a:t>in</a:t>
            </a:r>
            <a:r>
              <a:rPr lang="zh-CN" altLang="en-US" sz="1800" dirty="0"/>
              <a:t> </a:t>
            </a:r>
            <a:r>
              <a:rPr lang="en-US" altLang="zh-CN" sz="1800" dirty="0"/>
              <a:t>three</a:t>
            </a:r>
            <a:r>
              <a:rPr lang="zh-CN" altLang="en-US" sz="1800" dirty="0"/>
              <a:t> </a:t>
            </a:r>
            <a:r>
              <a:rPr lang="en-US" altLang="zh-CN" sz="1800" dirty="0"/>
              <a:t>years.</a:t>
            </a:r>
          </a:p>
          <a:p>
            <a:r>
              <a:rPr lang="en-US" altLang="zh-CN" sz="1800" dirty="0"/>
              <a:t>More</a:t>
            </a:r>
            <a:r>
              <a:rPr lang="zh-CN" altLang="en-US" sz="1800" dirty="0"/>
              <a:t> </a:t>
            </a:r>
            <a:r>
              <a:rPr lang="en-US" altLang="zh-CN" sz="1800" dirty="0"/>
              <a:t>than</a:t>
            </a:r>
            <a:r>
              <a:rPr lang="zh-CN" altLang="en-US" sz="1800" dirty="0"/>
              <a:t> </a:t>
            </a:r>
            <a:r>
              <a:rPr lang="en-US" altLang="zh-CN" sz="1800" dirty="0"/>
              <a:t>half</a:t>
            </a:r>
            <a:r>
              <a:rPr lang="zh-CN" altLang="en-US" sz="1800" dirty="0"/>
              <a:t> </a:t>
            </a:r>
            <a:r>
              <a:rPr lang="en-US" altLang="zh-CN" sz="1800" dirty="0"/>
              <a:t>of</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are</a:t>
            </a:r>
            <a:r>
              <a:rPr lang="zh-CN" altLang="en-US" sz="1800" dirty="0"/>
              <a:t> </a:t>
            </a:r>
            <a:r>
              <a:rPr lang="en-US" altLang="zh-CN" sz="1800" dirty="0"/>
              <a:t>from</a:t>
            </a:r>
            <a:r>
              <a:rPr lang="zh-CN" altLang="en-US" sz="1800" dirty="0"/>
              <a:t> </a:t>
            </a:r>
            <a:r>
              <a:rPr lang="en-US" altLang="zh-CN" sz="1800" dirty="0"/>
              <a:t>middle</a:t>
            </a:r>
            <a:r>
              <a:rPr lang="zh-CN" altLang="en-US" sz="1800" dirty="0"/>
              <a:t> </a:t>
            </a:r>
            <a:r>
              <a:rPr lang="en-US" altLang="zh-CN" sz="1800" dirty="0"/>
              <a:t>income</a:t>
            </a:r>
            <a:r>
              <a:rPr lang="zh-CN" altLang="en-US" sz="1800" dirty="0"/>
              <a:t> </a:t>
            </a:r>
            <a:r>
              <a:rPr lang="en-US" altLang="zh-CN" sz="1800" dirty="0"/>
              <a:t>group</a:t>
            </a:r>
            <a:r>
              <a:rPr lang="zh-CN" altLang="en-US" sz="1800" dirty="0"/>
              <a:t> </a:t>
            </a:r>
            <a:r>
              <a:rPr lang="en-US" altLang="zh-CN" sz="1800" dirty="0"/>
              <a:t>(5000</a:t>
            </a:r>
            <a:r>
              <a:rPr lang="zh-CN" altLang="en-US" sz="1800" dirty="0"/>
              <a:t> </a:t>
            </a:r>
            <a:r>
              <a:rPr lang="en-US" altLang="zh-CN" sz="1800" dirty="0"/>
              <a:t>–</a:t>
            </a:r>
            <a:r>
              <a:rPr lang="zh-CN" altLang="en-US" sz="1800" dirty="0"/>
              <a:t> </a:t>
            </a:r>
            <a:r>
              <a:rPr lang="en-US" altLang="zh-CN" sz="1800" dirty="0"/>
              <a:t>20000).</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Profit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Contribution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of</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Income</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Group</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to</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3</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Years?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Picture 6" descr="A graph of a number of bars&#10;&#10;Description automatically generated with medium confidence">
            <a:extLst>
              <a:ext uri="{FF2B5EF4-FFF2-40B4-BE49-F238E27FC236}">
                <a16:creationId xmlns:a16="http://schemas.microsoft.com/office/drawing/2014/main" id="{58AC5A09-CD79-47EE-0A72-A26E21FC5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33" y="1536779"/>
            <a:ext cx="7302525" cy="5275184"/>
          </a:xfrm>
          <a:prstGeom prst="rect">
            <a:avLst/>
          </a:prstGeom>
        </p:spPr>
      </p:pic>
    </p:spTree>
    <p:extLst>
      <p:ext uri="{BB962C8B-B14F-4D97-AF65-F5344CB8AC3E}">
        <p14:creationId xmlns:p14="http://schemas.microsoft.com/office/powerpoint/2010/main" val="323230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1" y="1574800"/>
            <a:ext cx="10515600" cy="5046133"/>
          </a:xfrm>
        </p:spPr>
        <p:txBody>
          <a:bodyPr>
            <a:normAutofit lnSpcReduction="10000"/>
          </a:bodyPr>
          <a:lstStyle/>
          <a:p>
            <a:pPr marL="0" indent="0">
              <a:buNone/>
            </a:pPr>
            <a:r>
              <a:rPr lang="en-US" altLang="zh-CN" sz="1800" dirty="0"/>
              <a:t>We</a:t>
            </a:r>
            <a:r>
              <a:rPr lang="zh-CN" altLang="en-US" sz="1800" dirty="0"/>
              <a:t> </a:t>
            </a:r>
            <a:r>
              <a:rPr lang="en-US" altLang="zh-CN" sz="1800" dirty="0"/>
              <a:t>evaluated</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from</a:t>
            </a:r>
            <a:r>
              <a:rPr lang="zh-CN" altLang="en-US" sz="1800" dirty="0"/>
              <a:t> </a:t>
            </a:r>
            <a:r>
              <a:rPr lang="en-US" altLang="zh-CN" sz="1800" dirty="0"/>
              <a:t>different</a:t>
            </a:r>
            <a:r>
              <a:rPr lang="zh-CN" altLang="en-US" sz="1800" dirty="0"/>
              <a:t> </a:t>
            </a:r>
            <a:r>
              <a:rPr lang="en-US" altLang="zh-CN" sz="1800" dirty="0"/>
              <a:t>perspective,</a:t>
            </a:r>
            <a:r>
              <a:rPr lang="zh-CN" altLang="en-US" sz="1800" dirty="0"/>
              <a:t> </a:t>
            </a:r>
            <a:r>
              <a:rPr lang="en-US" altLang="zh-CN" sz="1800" dirty="0"/>
              <a:t>here</a:t>
            </a:r>
            <a:r>
              <a:rPr lang="zh-CN" altLang="en-US" sz="1800" dirty="0"/>
              <a:t> </a:t>
            </a:r>
            <a:r>
              <a:rPr lang="en-US" altLang="zh-CN" sz="1800" dirty="0"/>
              <a:t>are</a:t>
            </a:r>
            <a:r>
              <a:rPr lang="zh-CN" altLang="en-US" sz="1800" dirty="0"/>
              <a:t> </a:t>
            </a:r>
            <a:r>
              <a:rPr lang="en-US" altLang="zh-CN" sz="1800" dirty="0"/>
              <a:t>the</a:t>
            </a:r>
            <a:r>
              <a:rPr lang="zh-CN" altLang="en-US" sz="1800" dirty="0"/>
              <a:t> </a:t>
            </a:r>
            <a:r>
              <a:rPr lang="en-US" altLang="zh-CN" sz="1800" dirty="0"/>
              <a:t>key</a:t>
            </a:r>
            <a:r>
              <a:rPr lang="zh-CN" altLang="en-US" sz="1800" dirty="0"/>
              <a:t> </a:t>
            </a:r>
            <a:r>
              <a:rPr lang="en-US" altLang="zh-CN" sz="1800" dirty="0"/>
              <a:t>insights:</a:t>
            </a:r>
          </a:p>
          <a:p>
            <a:r>
              <a:rPr lang="en-US" altLang="zh-CN" sz="1800" b="1" dirty="0"/>
              <a:t>Seasonality</a:t>
            </a:r>
            <a:r>
              <a:rPr lang="zh-CN" altLang="en-US" sz="1800" b="1" dirty="0"/>
              <a:t> </a:t>
            </a:r>
            <a:r>
              <a:rPr lang="en-US" altLang="zh-CN" sz="1800" b="1" dirty="0"/>
              <a:t>of</a:t>
            </a:r>
            <a:r>
              <a:rPr lang="zh-CN" altLang="en-US" sz="1800" b="1" dirty="0"/>
              <a:t> </a:t>
            </a:r>
            <a:r>
              <a:rPr lang="en-US" altLang="zh-CN" sz="1800" b="1" dirty="0"/>
              <a:t>demand</a:t>
            </a:r>
            <a:r>
              <a:rPr lang="zh-CN" altLang="en-US" sz="1800" b="1" dirty="0"/>
              <a:t> </a:t>
            </a:r>
            <a:r>
              <a:rPr lang="en-US" altLang="zh-CN" sz="1800" b="1" dirty="0"/>
              <a:t>and</a:t>
            </a:r>
            <a:r>
              <a:rPr lang="zh-CN" altLang="en-US" sz="1800" b="1" dirty="0"/>
              <a:t> </a:t>
            </a:r>
            <a:r>
              <a:rPr lang="en-US" altLang="zh-CN" sz="1800" b="1" dirty="0"/>
              <a:t>profit:</a:t>
            </a:r>
            <a:r>
              <a:rPr lang="zh-CN" altLang="en-US" sz="1800" b="1" dirty="0"/>
              <a:t> </a:t>
            </a:r>
            <a:r>
              <a:rPr lang="en-US" altLang="zh-CN" sz="1800" dirty="0"/>
              <a:t>There</a:t>
            </a:r>
            <a:r>
              <a:rPr lang="zh-CN" altLang="en-US" sz="1800" dirty="0"/>
              <a:t> </a:t>
            </a:r>
            <a:r>
              <a:rPr lang="en-US" altLang="zh-CN" sz="1800" dirty="0"/>
              <a:t>are</a:t>
            </a:r>
            <a:r>
              <a:rPr lang="zh-CN" altLang="en-US" sz="1800" dirty="0"/>
              <a:t> </a:t>
            </a:r>
            <a:r>
              <a:rPr lang="en-US" altLang="zh-CN" sz="1800" dirty="0"/>
              <a:t>seasonality</a:t>
            </a:r>
            <a:r>
              <a:rPr lang="zh-CN" altLang="en-US" sz="1800" dirty="0"/>
              <a:t> </a:t>
            </a:r>
            <a:r>
              <a:rPr lang="en-US" altLang="zh-CN" sz="1800" dirty="0"/>
              <a:t>appeared</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demand</a:t>
            </a:r>
            <a:r>
              <a:rPr lang="zh-CN" altLang="en-US" sz="1800" dirty="0"/>
              <a:t> </a:t>
            </a:r>
            <a:r>
              <a:rPr lang="en-US" altLang="zh-CN" sz="1800" dirty="0"/>
              <a:t>and</a:t>
            </a:r>
            <a:r>
              <a:rPr lang="zh-CN" altLang="en-US" sz="1800" dirty="0"/>
              <a:t> </a:t>
            </a:r>
            <a:r>
              <a:rPr lang="en-US" altLang="zh-CN" sz="1800" dirty="0"/>
              <a:t>profit.</a:t>
            </a:r>
            <a:r>
              <a:rPr lang="zh-CN" altLang="en-US" sz="1800" dirty="0"/>
              <a:t> </a:t>
            </a:r>
            <a:r>
              <a:rPr lang="en-US" altLang="zh-CN" sz="1800" dirty="0"/>
              <a:t>Demand</a:t>
            </a:r>
            <a:r>
              <a:rPr lang="zh-CN" altLang="en-US" sz="1800" dirty="0"/>
              <a:t> </a:t>
            </a:r>
            <a:r>
              <a:rPr lang="en-US" altLang="zh-CN" sz="1800" dirty="0"/>
              <a:t>increases</a:t>
            </a:r>
            <a:r>
              <a:rPr lang="zh-CN" altLang="en-US" sz="1800" dirty="0"/>
              <a:t> </a:t>
            </a:r>
            <a:r>
              <a:rPr lang="en-US" altLang="zh-CN" sz="1800" dirty="0"/>
              <a:t>and</a:t>
            </a:r>
            <a:r>
              <a:rPr lang="zh-CN" altLang="en-US" sz="1800" dirty="0"/>
              <a:t> </a:t>
            </a:r>
            <a:r>
              <a:rPr lang="en-US" altLang="zh-CN" sz="1800" dirty="0"/>
              <a:t>reach</a:t>
            </a:r>
            <a:r>
              <a:rPr lang="zh-CN" altLang="en-US" sz="1800" dirty="0"/>
              <a:t> </a:t>
            </a:r>
            <a:r>
              <a:rPr lang="en-US" altLang="zh-CN" sz="1800" dirty="0"/>
              <a:t>peak</a:t>
            </a:r>
            <a:r>
              <a:rPr lang="zh-CN" altLang="en-US" sz="1800" dirty="0"/>
              <a:t> </a:t>
            </a:r>
            <a:r>
              <a:rPr lang="en-US" altLang="zh-CN" sz="1800" dirty="0"/>
              <a:t>at</a:t>
            </a:r>
            <a:r>
              <a:rPr lang="zh-CN" altLang="en-US" sz="1800" dirty="0"/>
              <a:t> </a:t>
            </a:r>
            <a:r>
              <a:rPr lang="en-US" altLang="zh-CN" sz="1800" dirty="0"/>
              <a:t>the</a:t>
            </a:r>
            <a:r>
              <a:rPr lang="zh-CN" altLang="en-US" sz="1800" dirty="0"/>
              <a:t> </a:t>
            </a:r>
            <a:r>
              <a:rPr lang="en-US" altLang="zh-CN" sz="1800" dirty="0"/>
              <a:t>end</a:t>
            </a: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year.</a:t>
            </a:r>
            <a:r>
              <a:rPr lang="zh-CN" altLang="en-US" sz="1800" dirty="0"/>
              <a:t> </a:t>
            </a:r>
            <a:r>
              <a:rPr lang="en-US" altLang="zh-CN" sz="1800" dirty="0"/>
              <a:t>Profit</a:t>
            </a:r>
            <a:r>
              <a:rPr lang="zh-CN" altLang="en-US" sz="1800" dirty="0"/>
              <a:t> </a:t>
            </a:r>
            <a:r>
              <a:rPr lang="en-US" altLang="zh-CN" sz="1800" dirty="0"/>
              <a:t>increased</a:t>
            </a:r>
            <a:r>
              <a:rPr lang="zh-CN" altLang="en-US" sz="1800" dirty="0"/>
              <a:t> </a:t>
            </a:r>
            <a:r>
              <a:rPr lang="en-US" altLang="zh-CN" sz="1800" dirty="0"/>
              <a:t>in</a:t>
            </a:r>
            <a:r>
              <a:rPr lang="zh-CN" altLang="en-US" sz="1800" dirty="0"/>
              <a:t> </a:t>
            </a:r>
            <a:r>
              <a:rPr lang="en-US" altLang="zh-CN" sz="1800" dirty="0"/>
              <a:t>second</a:t>
            </a:r>
            <a:r>
              <a:rPr lang="zh-CN" altLang="en-US" sz="1800" dirty="0"/>
              <a:t> </a:t>
            </a:r>
            <a:r>
              <a:rPr lang="en-US" altLang="zh-CN" sz="1800" dirty="0"/>
              <a:t>and</a:t>
            </a:r>
            <a:r>
              <a:rPr lang="zh-CN" altLang="en-US" sz="1800" dirty="0"/>
              <a:t> </a:t>
            </a:r>
            <a:r>
              <a:rPr lang="en-US" altLang="zh-CN" sz="1800" dirty="0"/>
              <a:t>fourth</a:t>
            </a:r>
            <a:r>
              <a:rPr lang="zh-CN" altLang="en-US" sz="1800" dirty="0"/>
              <a:t> </a:t>
            </a:r>
            <a:r>
              <a:rPr lang="en-US" altLang="zh-CN" sz="1800" dirty="0"/>
              <a:t>quarter.</a:t>
            </a:r>
          </a:p>
          <a:p>
            <a:r>
              <a:rPr lang="en-US" altLang="zh-CN" sz="1800" b="1" dirty="0"/>
              <a:t>Profit</a:t>
            </a:r>
            <a:r>
              <a:rPr lang="zh-CN" altLang="en-US" sz="1800" b="1" dirty="0"/>
              <a:t> </a:t>
            </a:r>
            <a:r>
              <a:rPr lang="en-US" altLang="zh-CN" sz="1800" b="1" dirty="0"/>
              <a:t>analysis:</a:t>
            </a:r>
            <a:r>
              <a:rPr lang="zh-CN" altLang="en-US" sz="1800" b="1" dirty="0"/>
              <a:t> </a:t>
            </a:r>
            <a:r>
              <a:rPr lang="en-US" altLang="zh-CN" sz="1800" dirty="0"/>
              <a:t>The</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of</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about</a:t>
            </a:r>
            <a:r>
              <a:rPr lang="zh-CN" altLang="en-US" sz="1800" dirty="0"/>
              <a:t> </a:t>
            </a:r>
            <a:r>
              <a:rPr lang="en-US" altLang="zh-CN" sz="1800" dirty="0"/>
              <a:t>7</a:t>
            </a:r>
            <a:r>
              <a:rPr lang="zh-CN" altLang="en-US" sz="1800" dirty="0"/>
              <a:t> </a:t>
            </a:r>
            <a:r>
              <a:rPr lang="en-US" altLang="zh-CN" sz="1800" dirty="0"/>
              <a:t>times</a:t>
            </a:r>
            <a:r>
              <a:rPr lang="zh-CN" altLang="en-US" sz="1800" dirty="0"/>
              <a:t> </a:t>
            </a:r>
            <a:r>
              <a:rPr lang="en-US" altLang="zh-CN" sz="1800" dirty="0"/>
              <a:t>of</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of</a:t>
            </a:r>
            <a:r>
              <a:rPr lang="zh-CN" altLang="en-US" sz="1800" dirty="0"/>
              <a:t> </a:t>
            </a:r>
            <a:r>
              <a:rPr lang="en-US" altLang="zh-CN" sz="1800" dirty="0"/>
              <a:t>Pink</a:t>
            </a:r>
            <a:r>
              <a:rPr lang="zh-CN" altLang="en-US" sz="1800" dirty="0"/>
              <a:t> </a:t>
            </a:r>
            <a:r>
              <a:rPr lang="en-US" altLang="zh-CN" sz="1800" dirty="0"/>
              <a:t>Cab</a:t>
            </a:r>
          </a:p>
          <a:p>
            <a:r>
              <a:rPr lang="en-US" altLang="zh-CN" sz="1800" b="1" dirty="0"/>
              <a:t>Price</a:t>
            </a:r>
            <a:r>
              <a:rPr lang="zh-CN" altLang="en-US" sz="1800" b="1" dirty="0"/>
              <a:t> </a:t>
            </a:r>
            <a:r>
              <a:rPr lang="en-US" altLang="zh-CN" sz="1800" b="1" dirty="0"/>
              <a:t>Charged</a:t>
            </a:r>
            <a:r>
              <a:rPr lang="zh-CN" altLang="en-US" sz="1800" b="1" dirty="0"/>
              <a:t> </a:t>
            </a:r>
            <a:r>
              <a:rPr lang="en-US" altLang="zh-CN" sz="1800" b="1" dirty="0"/>
              <a:t>vs.</a:t>
            </a:r>
            <a:r>
              <a:rPr lang="zh-CN" altLang="en-US" sz="1800" b="1" dirty="0"/>
              <a:t> </a:t>
            </a:r>
            <a:r>
              <a:rPr lang="en-US" altLang="zh-CN" sz="1800" b="1" dirty="0"/>
              <a:t>Cost</a:t>
            </a:r>
            <a:r>
              <a:rPr lang="zh-CN" altLang="en-US" sz="1800" b="1" dirty="0"/>
              <a:t> </a:t>
            </a:r>
            <a:r>
              <a:rPr lang="en-US" altLang="zh-CN" sz="1800" b="1" dirty="0"/>
              <a:t>per</a:t>
            </a:r>
            <a:r>
              <a:rPr lang="zh-CN" altLang="en-US" sz="1800" b="1" dirty="0"/>
              <a:t> </a:t>
            </a:r>
            <a:r>
              <a:rPr lang="en-US" altLang="zh-CN" sz="1800" b="1" dirty="0"/>
              <a:t>KM:</a:t>
            </a:r>
            <a:r>
              <a:rPr lang="zh-CN" altLang="en-US" sz="1800" b="1" dirty="0"/>
              <a:t> </a:t>
            </a:r>
            <a:r>
              <a:rPr lang="en-US" altLang="zh-CN" sz="1800" dirty="0"/>
              <a:t>The</a:t>
            </a:r>
            <a:r>
              <a:rPr lang="zh-CN" altLang="en-US" sz="1800" dirty="0"/>
              <a:t> </a:t>
            </a:r>
            <a:r>
              <a:rPr lang="en-US" altLang="zh-CN" sz="1800" dirty="0"/>
              <a:t>price</a:t>
            </a:r>
            <a:r>
              <a:rPr lang="zh-CN" altLang="en-US" sz="1800" dirty="0"/>
              <a:t> </a:t>
            </a:r>
            <a:r>
              <a:rPr lang="en-US" altLang="zh-CN" sz="1800" dirty="0"/>
              <a:t>charged</a:t>
            </a:r>
            <a:r>
              <a:rPr lang="zh-CN" altLang="en-US" sz="1800" dirty="0"/>
              <a:t> </a:t>
            </a:r>
            <a:r>
              <a:rPr lang="en-US" altLang="zh-CN" sz="1800" dirty="0"/>
              <a:t>per</a:t>
            </a:r>
            <a:r>
              <a:rPr lang="zh-CN" altLang="en-US" sz="1800" dirty="0"/>
              <a:t> </a:t>
            </a:r>
            <a:r>
              <a:rPr lang="en-US" altLang="zh-CN" sz="1800" dirty="0"/>
              <a:t>KM</a:t>
            </a:r>
            <a:r>
              <a:rPr lang="zh-CN" altLang="en-US" sz="1800" dirty="0"/>
              <a:t> </a:t>
            </a:r>
            <a:r>
              <a:rPr lang="en-US" altLang="zh-CN" sz="1800" dirty="0"/>
              <a:t>remains</a:t>
            </a:r>
            <a:r>
              <a:rPr lang="zh-CN" altLang="en-US" sz="1800" dirty="0"/>
              <a:t> </a:t>
            </a:r>
            <a:r>
              <a:rPr lang="en-US" altLang="zh-CN" sz="1800" dirty="0"/>
              <a:t>unchanged</a:t>
            </a:r>
            <a:r>
              <a:rPr lang="zh-CN" altLang="en-US" sz="1800" dirty="0"/>
              <a:t> </a:t>
            </a:r>
            <a:r>
              <a:rPr lang="en-US" altLang="zh-CN" sz="1800" dirty="0"/>
              <a:t>but</a:t>
            </a:r>
            <a:r>
              <a:rPr lang="zh-CN" altLang="en-US" sz="1800" dirty="0"/>
              <a:t> </a:t>
            </a:r>
            <a:r>
              <a:rPr lang="en-US" altLang="zh-CN" sz="1800" dirty="0"/>
              <a:t>the</a:t>
            </a:r>
            <a:r>
              <a:rPr lang="zh-CN" altLang="en-US" sz="1800" dirty="0"/>
              <a:t> </a:t>
            </a:r>
            <a:r>
              <a:rPr lang="en-US" altLang="zh-CN" sz="1800" dirty="0"/>
              <a:t>cost</a:t>
            </a:r>
            <a:r>
              <a:rPr lang="zh-CN" altLang="en-US" sz="1800" dirty="0"/>
              <a:t> </a:t>
            </a:r>
            <a:r>
              <a:rPr lang="en-US" altLang="zh-CN" sz="1800" dirty="0"/>
              <a:t>per</a:t>
            </a:r>
            <a:r>
              <a:rPr lang="zh-CN" altLang="en-US" sz="1800" dirty="0"/>
              <a:t> </a:t>
            </a:r>
            <a:r>
              <a:rPr lang="en-US" altLang="zh-CN" sz="1800" dirty="0"/>
              <a:t>PM</a:t>
            </a:r>
            <a:r>
              <a:rPr lang="zh-CN" altLang="en-US" sz="1800" dirty="0"/>
              <a:t> </a:t>
            </a:r>
            <a:r>
              <a:rPr lang="en-US" altLang="zh-CN" sz="1800" dirty="0"/>
              <a:t>increases,</a:t>
            </a:r>
            <a:r>
              <a:rPr lang="zh-CN" altLang="en-US" sz="1800" dirty="0"/>
              <a:t> </a:t>
            </a:r>
            <a:r>
              <a:rPr lang="en-US" altLang="zh-CN" sz="1800" dirty="0"/>
              <a:t>which</a:t>
            </a:r>
            <a:r>
              <a:rPr lang="zh-CN" altLang="en-US" sz="1800" dirty="0"/>
              <a:t> </a:t>
            </a:r>
            <a:r>
              <a:rPr lang="en-US" altLang="zh-CN" sz="1800" dirty="0"/>
              <a:t>lead</a:t>
            </a:r>
            <a:r>
              <a:rPr lang="zh-CN" altLang="en-US" sz="1800" dirty="0"/>
              <a:t> </a:t>
            </a:r>
            <a:r>
              <a:rPr lang="en-US" altLang="zh-CN" sz="1800" dirty="0"/>
              <a:t>to</a:t>
            </a:r>
            <a:r>
              <a:rPr lang="zh-CN" altLang="en-US" sz="1800" dirty="0"/>
              <a:t> </a:t>
            </a:r>
            <a:r>
              <a:rPr lang="en-US" altLang="zh-CN" sz="1800" dirty="0"/>
              <a:t>drop</a:t>
            </a:r>
            <a:r>
              <a:rPr lang="zh-CN" altLang="en-US" sz="1800" dirty="0"/>
              <a:t> </a:t>
            </a:r>
            <a:r>
              <a:rPr lang="en-US" altLang="zh-CN" sz="1800" dirty="0"/>
              <a:t>in</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in</a:t>
            </a:r>
            <a:r>
              <a:rPr lang="zh-CN" altLang="en-US" sz="1800" dirty="0"/>
              <a:t> </a:t>
            </a:r>
            <a:r>
              <a:rPr lang="en-US" altLang="zh-CN" sz="1800" dirty="0"/>
              <a:t>2018.</a:t>
            </a:r>
          </a:p>
          <a:p>
            <a:r>
              <a:rPr lang="en-US" altLang="zh-CN" sz="1800" b="1" dirty="0"/>
              <a:t>Customer</a:t>
            </a:r>
            <a:r>
              <a:rPr lang="zh-CN" altLang="en-US" sz="1800" b="1" dirty="0"/>
              <a:t> </a:t>
            </a:r>
            <a:r>
              <a:rPr lang="en-US" altLang="zh-CN" sz="1800" b="1" dirty="0"/>
              <a:t>Reach</a:t>
            </a:r>
            <a:r>
              <a:rPr lang="zh-CN" altLang="en-US" sz="1800" b="1" dirty="0"/>
              <a:t> </a:t>
            </a:r>
            <a:r>
              <a:rPr lang="en-US" altLang="zh-CN" sz="1800" b="1" dirty="0"/>
              <a:t>in</a:t>
            </a:r>
            <a:r>
              <a:rPr lang="zh-CN" altLang="en-US" sz="1800" b="1" dirty="0"/>
              <a:t> </a:t>
            </a:r>
            <a:r>
              <a:rPr lang="en-US" altLang="zh-CN" sz="1800" b="1" dirty="0"/>
              <a:t>different</a:t>
            </a:r>
            <a:r>
              <a:rPr lang="zh-CN" altLang="en-US" sz="1800" b="1" dirty="0"/>
              <a:t> </a:t>
            </a:r>
            <a:r>
              <a:rPr lang="en-US" altLang="zh-CN" sz="1800" b="1" dirty="0"/>
              <a:t>cities</a:t>
            </a:r>
            <a:r>
              <a:rPr lang="zh-CN" altLang="en-US" sz="1800" b="1" dirty="0"/>
              <a:t> </a:t>
            </a:r>
            <a:r>
              <a:rPr lang="en-US" altLang="zh-CN" sz="1800" b="1" dirty="0"/>
              <a:t>&amp;</a:t>
            </a:r>
            <a:r>
              <a:rPr lang="zh-CN" altLang="en-US" sz="1800" b="1" dirty="0"/>
              <a:t> </a:t>
            </a:r>
            <a:r>
              <a:rPr lang="en-US" altLang="zh-CN" sz="1800" b="1" dirty="0"/>
              <a:t>profit</a:t>
            </a:r>
            <a:r>
              <a:rPr lang="zh-CN" altLang="en-US" sz="1800" b="1" dirty="0"/>
              <a:t> </a:t>
            </a:r>
            <a:r>
              <a:rPr lang="en-US" altLang="zh-CN" sz="1800" b="1" dirty="0"/>
              <a:t>contribution:</a:t>
            </a:r>
            <a:r>
              <a:rPr lang="zh-CN" altLang="en-US" sz="1800" b="1"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has</a:t>
            </a:r>
            <a:r>
              <a:rPr lang="zh-CN" altLang="en-US" sz="1800" dirty="0"/>
              <a:t> </a:t>
            </a:r>
            <a:r>
              <a:rPr lang="en-US" altLang="zh-CN" sz="1800" dirty="0"/>
              <a:t>higher</a:t>
            </a:r>
            <a:r>
              <a:rPr lang="zh-CN" altLang="en-US" sz="1800" dirty="0"/>
              <a:t> </a:t>
            </a:r>
            <a:r>
              <a:rPr lang="en-US" altLang="zh-CN" sz="1800" dirty="0"/>
              <a:t>user</a:t>
            </a:r>
            <a:r>
              <a:rPr lang="zh-CN" altLang="en-US" sz="1800" dirty="0"/>
              <a:t> </a:t>
            </a:r>
            <a:r>
              <a:rPr lang="en-US" altLang="zh-CN" sz="1800" dirty="0"/>
              <a:t>coverage</a:t>
            </a:r>
            <a:r>
              <a:rPr lang="zh-CN" altLang="en-US" sz="1800" dirty="0"/>
              <a:t> </a:t>
            </a:r>
            <a:r>
              <a:rPr lang="en-US" altLang="zh-CN" sz="1800" dirty="0"/>
              <a:t>in</a:t>
            </a:r>
            <a:r>
              <a:rPr lang="zh-CN" altLang="en-US" sz="1800" dirty="0"/>
              <a:t> </a:t>
            </a:r>
            <a:r>
              <a:rPr lang="en-US" altLang="zh-CN" sz="1800" dirty="0"/>
              <a:t>Pittsburgh.</a:t>
            </a:r>
            <a:r>
              <a:rPr lang="zh-CN" altLang="en-US" sz="1800" dirty="0"/>
              <a:t> </a:t>
            </a:r>
            <a:r>
              <a:rPr lang="en-US" altLang="zh-CN" sz="1800" dirty="0"/>
              <a:t>Seattle</a:t>
            </a:r>
            <a:r>
              <a:rPr lang="zh-CN" altLang="en-US" sz="1800" dirty="0"/>
              <a:t> </a:t>
            </a:r>
            <a:r>
              <a:rPr lang="en-US" altLang="zh-CN" sz="1800" dirty="0"/>
              <a:t>contributes</a:t>
            </a:r>
            <a:r>
              <a:rPr lang="zh-CN" altLang="en-US" sz="1800" dirty="0"/>
              <a:t> </a:t>
            </a:r>
            <a:r>
              <a:rPr lang="en-US" altLang="zh-CN" sz="1800" dirty="0"/>
              <a:t>most</a:t>
            </a:r>
            <a:r>
              <a:rPr lang="zh-CN" altLang="en-US" sz="1800" dirty="0"/>
              <a:t> </a:t>
            </a:r>
            <a:r>
              <a:rPr lang="en-US" altLang="zh-CN" sz="1800" dirty="0"/>
              <a:t>to the</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of</a:t>
            </a:r>
            <a:r>
              <a:rPr lang="zh-CN" altLang="en-US" sz="1800" dirty="0"/>
              <a:t> </a:t>
            </a:r>
            <a:r>
              <a:rPr lang="en-US" altLang="zh-CN" sz="1800" dirty="0"/>
              <a:t>both</a:t>
            </a:r>
            <a:r>
              <a:rPr lang="zh-CN" altLang="en-US" sz="1800" dirty="0"/>
              <a:t> </a:t>
            </a:r>
            <a:r>
              <a:rPr lang="en-US" altLang="zh-CN" sz="1800" dirty="0"/>
              <a:t>companies.</a:t>
            </a:r>
          </a:p>
          <a:p>
            <a:r>
              <a:rPr lang="en-US" altLang="zh-CN" sz="1800" b="1" dirty="0"/>
              <a:t>Age</a:t>
            </a:r>
            <a:r>
              <a:rPr lang="zh-CN" altLang="en-US" sz="1800" b="1" dirty="0"/>
              <a:t> </a:t>
            </a:r>
            <a:r>
              <a:rPr lang="en-US" altLang="zh-CN" sz="1800" b="1" dirty="0"/>
              <a:t>wise</a:t>
            </a:r>
            <a:r>
              <a:rPr lang="zh-CN" altLang="en-US" sz="1800" b="1" dirty="0"/>
              <a:t> </a:t>
            </a:r>
            <a:r>
              <a:rPr lang="en-US" altLang="zh-CN" sz="1800" b="1" dirty="0"/>
              <a:t>customer</a:t>
            </a:r>
            <a:r>
              <a:rPr lang="zh-CN" altLang="en-US" sz="1800" b="1" dirty="0"/>
              <a:t> </a:t>
            </a:r>
            <a:r>
              <a:rPr lang="en-US" altLang="zh-CN" sz="1800" b="1" dirty="0"/>
              <a:t>reach</a:t>
            </a:r>
            <a:r>
              <a:rPr lang="zh-CN" altLang="en-US" sz="1800" b="1" dirty="0"/>
              <a:t> </a:t>
            </a:r>
            <a:r>
              <a:rPr lang="en-US" altLang="zh-CN" sz="1800" b="1" dirty="0"/>
              <a:t>&amp;</a:t>
            </a:r>
            <a:r>
              <a:rPr lang="zh-CN" altLang="en-US" sz="1800" b="1" dirty="0"/>
              <a:t> </a:t>
            </a:r>
            <a:r>
              <a:rPr lang="en-US" altLang="zh-CN" sz="1800" b="1" dirty="0"/>
              <a:t>profit</a:t>
            </a:r>
            <a:r>
              <a:rPr lang="zh-CN" altLang="en-US" sz="1800" b="1" dirty="0"/>
              <a:t> </a:t>
            </a:r>
            <a:r>
              <a:rPr lang="en-US" altLang="zh-CN" sz="1800" b="1" dirty="0"/>
              <a:t>contribution:</a:t>
            </a:r>
            <a:r>
              <a:rPr lang="zh-CN" altLang="en-US" sz="1800" b="1" dirty="0"/>
              <a:t> </a:t>
            </a:r>
            <a:r>
              <a:rPr lang="en-US" altLang="zh-CN" sz="1800" dirty="0"/>
              <a:t>Most</a:t>
            </a:r>
            <a:r>
              <a:rPr lang="zh-CN" altLang="en-US" sz="1800" dirty="0"/>
              <a:t> </a:t>
            </a:r>
            <a:r>
              <a:rPr lang="en-US" altLang="zh-CN" sz="1800" dirty="0"/>
              <a:t>customers</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are</a:t>
            </a:r>
            <a:r>
              <a:rPr lang="zh-CN" altLang="en-US" sz="1800" dirty="0"/>
              <a:t> </a:t>
            </a:r>
            <a:r>
              <a:rPr lang="en-US" altLang="zh-CN" sz="1800" dirty="0"/>
              <a:t>in</a:t>
            </a:r>
            <a:r>
              <a:rPr lang="zh-CN" altLang="en-US" sz="1800" dirty="0"/>
              <a:t> </a:t>
            </a:r>
            <a:r>
              <a:rPr lang="en-US" altLang="zh-CN" sz="1800" dirty="0"/>
              <a:t>26-40</a:t>
            </a:r>
            <a:r>
              <a:rPr lang="zh-CN" altLang="en-US" sz="1800" dirty="0"/>
              <a:t> </a:t>
            </a:r>
            <a:r>
              <a:rPr lang="en-US" altLang="zh-CN" sz="1800" dirty="0"/>
              <a:t>age</a:t>
            </a:r>
            <a:r>
              <a:rPr lang="zh-CN" altLang="en-US" sz="1800" dirty="0"/>
              <a:t> </a:t>
            </a:r>
            <a:r>
              <a:rPr lang="en-US" altLang="zh-CN" sz="1800" dirty="0"/>
              <a:t>groups,</a:t>
            </a:r>
            <a:r>
              <a:rPr lang="zh-CN" altLang="en-US" sz="1800" dirty="0"/>
              <a:t> </a:t>
            </a:r>
            <a:r>
              <a:rPr lang="en-US" altLang="zh-CN" sz="1800" dirty="0"/>
              <a:t>and</a:t>
            </a:r>
            <a:r>
              <a:rPr lang="zh-CN" altLang="en-US" sz="1800" dirty="0"/>
              <a:t> </a:t>
            </a:r>
            <a:r>
              <a:rPr lang="en-US" altLang="zh-CN" sz="1800" dirty="0"/>
              <a:t>they</a:t>
            </a:r>
            <a:r>
              <a:rPr lang="zh-CN" altLang="en-US" sz="1800" dirty="0"/>
              <a:t> </a:t>
            </a:r>
            <a:r>
              <a:rPr lang="en-US" altLang="zh-CN" sz="1800" dirty="0"/>
              <a:t>are</a:t>
            </a:r>
            <a:r>
              <a:rPr lang="zh-CN" altLang="en-US" sz="1800" dirty="0"/>
              <a:t> </a:t>
            </a:r>
            <a:r>
              <a:rPr lang="en-US" altLang="zh-CN" sz="1800" dirty="0"/>
              <a:t>the</a:t>
            </a:r>
            <a:r>
              <a:rPr lang="zh-CN" altLang="en-US" sz="1800" dirty="0"/>
              <a:t> </a:t>
            </a:r>
            <a:r>
              <a:rPr lang="en-US" altLang="zh-CN" sz="1800" dirty="0"/>
              <a:t>main</a:t>
            </a:r>
            <a:r>
              <a:rPr lang="zh-CN" altLang="en-US" sz="1800" dirty="0"/>
              <a:t> </a:t>
            </a:r>
            <a:r>
              <a:rPr lang="en-US" altLang="zh-CN" sz="1800" dirty="0"/>
              <a:t>contributor</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profit.</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more</a:t>
            </a:r>
            <a:r>
              <a:rPr lang="zh-CN" altLang="en-US" sz="1800" dirty="0"/>
              <a:t> </a:t>
            </a:r>
            <a:r>
              <a:rPr lang="en-US" altLang="zh-CN" sz="1800" dirty="0"/>
              <a:t>popular</a:t>
            </a:r>
            <a:r>
              <a:rPr lang="zh-CN" altLang="en-US" sz="1800" dirty="0"/>
              <a:t> </a:t>
            </a:r>
            <a:r>
              <a:rPr lang="en-US" altLang="zh-CN" sz="1800" dirty="0"/>
              <a:t>in</a:t>
            </a:r>
            <a:r>
              <a:rPr lang="zh-CN" altLang="en-US" sz="1800" dirty="0"/>
              <a:t> </a:t>
            </a:r>
            <a:r>
              <a:rPr lang="en-US" altLang="zh-CN" sz="1800" dirty="0"/>
              <a:t>all</a:t>
            </a:r>
            <a:r>
              <a:rPr lang="zh-CN" altLang="en-US" sz="1800" dirty="0"/>
              <a:t> </a:t>
            </a:r>
            <a:r>
              <a:rPr lang="en-US" altLang="zh-CN" sz="1800" dirty="0"/>
              <a:t>age</a:t>
            </a:r>
            <a:r>
              <a:rPr lang="zh-CN" altLang="en-US" sz="1800" dirty="0"/>
              <a:t> </a:t>
            </a:r>
            <a:r>
              <a:rPr lang="en-US" altLang="zh-CN" sz="1800" dirty="0"/>
              <a:t>groups.</a:t>
            </a:r>
          </a:p>
          <a:p>
            <a:r>
              <a:rPr lang="en-US" altLang="zh-CN" sz="1800" b="1" dirty="0"/>
              <a:t>Gender</a:t>
            </a:r>
            <a:r>
              <a:rPr lang="zh-CN" altLang="en-US" sz="1800" b="1" dirty="0"/>
              <a:t> </a:t>
            </a:r>
            <a:r>
              <a:rPr lang="en-US" altLang="zh-CN" sz="1800" b="1" dirty="0"/>
              <a:t>wise</a:t>
            </a:r>
            <a:r>
              <a:rPr lang="zh-CN" altLang="en-US" sz="1800" b="1" dirty="0"/>
              <a:t> </a:t>
            </a:r>
            <a:r>
              <a:rPr lang="en-US" altLang="zh-CN" sz="1800" b="1" dirty="0"/>
              <a:t>analysis:</a:t>
            </a:r>
            <a:r>
              <a:rPr lang="zh-CN" altLang="en-US" sz="1800" b="1" dirty="0"/>
              <a:t> </a:t>
            </a:r>
            <a:r>
              <a:rPr lang="en-US" altLang="zh-CN" sz="1800" dirty="0"/>
              <a:t>There</a:t>
            </a:r>
            <a:r>
              <a:rPr lang="zh-CN" altLang="en-US" sz="1800" dirty="0"/>
              <a:t> </a:t>
            </a:r>
            <a:r>
              <a:rPr lang="en-US" altLang="zh-CN" sz="1800" dirty="0"/>
              <a:t>are</a:t>
            </a:r>
            <a:r>
              <a:rPr lang="zh-CN" altLang="en-US" sz="1800" dirty="0"/>
              <a:t> </a:t>
            </a:r>
            <a:r>
              <a:rPr lang="en-US" altLang="zh-CN" sz="1800" dirty="0"/>
              <a:t>more</a:t>
            </a:r>
            <a:r>
              <a:rPr lang="zh-CN" altLang="en-US" sz="1800" dirty="0"/>
              <a:t> </a:t>
            </a:r>
            <a:r>
              <a:rPr lang="en-US" altLang="zh-CN" sz="1800" dirty="0"/>
              <a:t>male</a:t>
            </a:r>
            <a:r>
              <a:rPr lang="zh-CN" altLang="en-US" sz="1800" dirty="0"/>
              <a:t> </a:t>
            </a:r>
            <a:r>
              <a:rPr lang="en-US" altLang="zh-CN" sz="1800" dirty="0"/>
              <a:t>customers</a:t>
            </a:r>
            <a:r>
              <a:rPr lang="zh-CN" altLang="en-US" sz="1800" dirty="0"/>
              <a:t> </a:t>
            </a:r>
            <a:r>
              <a:rPr lang="en-US" altLang="zh-CN" sz="1800" dirty="0"/>
              <a:t>than</a:t>
            </a:r>
            <a:r>
              <a:rPr lang="zh-CN" altLang="en-US" sz="1800" dirty="0"/>
              <a:t> </a:t>
            </a:r>
            <a:r>
              <a:rPr lang="en-US" altLang="zh-CN" sz="1800" dirty="0"/>
              <a:t>female</a:t>
            </a:r>
            <a:r>
              <a:rPr lang="zh-CN" altLang="en-US" sz="1800" dirty="0"/>
              <a:t> </a:t>
            </a:r>
            <a:r>
              <a:rPr lang="en-US" altLang="zh-CN" sz="1800" dirty="0"/>
              <a:t>customers.</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more</a:t>
            </a:r>
            <a:r>
              <a:rPr lang="zh-CN" altLang="en-US" sz="1800" dirty="0"/>
              <a:t> </a:t>
            </a:r>
            <a:r>
              <a:rPr lang="en-US" altLang="zh-CN" sz="1800" dirty="0"/>
              <a:t>popular</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gender.</a:t>
            </a:r>
          </a:p>
          <a:p>
            <a:r>
              <a:rPr lang="en-US" altLang="zh-CN" sz="1800" b="1" dirty="0"/>
              <a:t>Income</a:t>
            </a:r>
            <a:r>
              <a:rPr lang="zh-CN" altLang="en-US" sz="1800" b="1" dirty="0"/>
              <a:t> </a:t>
            </a:r>
            <a:r>
              <a:rPr lang="en-US" altLang="zh-CN" sz="1800" b="1" dirty="0"/>
              <a:t>wise</a:t>
            </a:r>
            <a:r>
              <a:rPr lang="zh-CN" altLang="en-US" sz="1800" b="1" dirty="0"/>
              <a:t> </a:t>
            </a:r>
            <a:r>
              <a:rPr lang="en-US" altLang="zh-CN" sz="1800" b="1" dirty="0"/>
              <a:t>customer</a:t>
            </a:r>
            <a:r>
              <a:rPr lang="zh-CN" altLang="en-US" sz="1800" b="1" dirty="0"/>
              <a:t> </a:t>
            </a:r>
            <a:r>
              <a:rPr lang="en-US" altLang="zh-CN" sz="1800" b="1" dirty="0"/>
              <a:t>reach</a:t>
            </a:r>
            <a:r>
              <a:rPr lang="zh-CN" altLang="en-US" sz="1800" b="1" dirty="0"/>
              <a:t> </a:t>
            </a:r>
            <a:r>
              <a:rPr lang="en-US" altLang="zh-CN" sz="1800" b="1" dirty="0"/>
              <a:t>&amp;</a:t>
            </a:r>
            <a:r>
              <a:rPr lang="zh-CN" altLang="en-US" sz="1800" b="1" dirty="0"/>
              <a:t> </a:t>
            </a:r>
            <a:r>
              <a:rPr lang="en-US" altLang="zh-CN" sz="1800" b="1" dirty="0"/>
              <a:t>profit</a:t>
            </a:r>
            <a:r>
              <a:rPr lang="zh-CN" altLang="en-US" sz="1800" b="1" dirty="0"/>
              <a:t> </a:t>
            </a:r>
            <a:r>
              <a:rPr lang="en-US" altLang="zh-CN" sz="1800" b="1" dirty="0"/>
              <a:t>contribution:</a:t>
            </a:r>
            <a:r>
              <a:rPr lang="zh-CN" altLang="en-US" sz="1800" b="1" dirty="0"/>
              <a:t> </a:t>
            </a:r>
            <a:r>
              <a:rPr lang="en-US" altLang="zh-CN" sz="1800" dirty="0"/>
              <a:t>Most</a:t>
            </a:r>
            <a:r>
              <a:rPr lang="zh-CN" altLang="en-US" sz="1800" dirty="0"/>
              <a:t> </a:t>
            </a:r>
            <a:r>
              <a:rPr lang="en-US" altLang="zh-CN" sz="1800" dirty="0"/>
              <a:t>customers</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are</a:t>
            </a:r>
            <a:r>
              <a:rPr lang="zh-CN" altLang="en-US" sz="1800" dirty="0"/>
              <a:t> </a:t>
            </a:r>
            <a:r>
              <a:rPr lang="en-US" altLang="zh-CN" sz="1800" dirty="0"/>
              <a:t>from</a:t>
            </a:r>
            <a:r>
              <a:rPr lang="zh-CN" altLang="en-US" sz="1800" dirty="0"/>
              <a:t> </a:t>
            </a:r>
            <a:r>
              <a:rPr lang="en-US" altLang="zh-CN" sz="1800" dirty="0"/>
              <a:t>middle</a:t>
            </a:r>
            <a:r>
              <a:rPr lang="zh-CN" altLang="en-US" sz="1800" dirty="0"/>
              <a:t> </a:t>
            </a:r>
            <a:r>
              <a:rPr lang="en-US" altLang="zh-CN" sz="1800" dirty="0"/>
              <a:t>income</a:t>
            </a:r>
            <a:r>
              <a:rPr lang="zh-CN" altLang="en-US" sz="1800" dirty="0"/>
              <a:t> </a:t>
            </a:r>
            <a:r>
              <a:rPr lang="en-US" altLang="zh-CN" sz="1800" dirty="0"/>
              <a:t>group</a:t>
            </a:r>
            <a:r>
              <a:rPr lang="zh-CN" altLang="en-US" sz="1800" dirty="0"/>
              <a:t> </a:t>
            </a:r>
            <a:r>
              <a:rPr lang="en-US" altLang="zh-CN" sz="1800" dirty="0"/>
              <a:t>(5000</a:t>
            </a:r>
            <a:r>
              <a:rPr lang="zh-CN" altLang="en-US" sz="1800" dirty="0"/>
              <a:t> </a:t>
            </a:r>
            <a:r>
              <a:rPr lang="en-US" altLang="zh-CN" sz="1800" dirty="0"/>
              <a:t>-</a:t>
            </a:r>
            <a:r>
              <a:rPr lang="zh-CN" altLang="en-US" sz="1800" dirty="0"/>
              <a:t> </a:t>
            </a:r>
            <a:r>
              <a:rPr lang="en-US" altLang="zh-CN" sz="1800" dirty="0"/>
              <a:t>20000),</a:t>
            </a:r>
            <a:r>
              <a:rPr lang="zh-CN" altLang="en-US" sz="1800" dirty="0"/>
              <a:t> </a:t>
            </a:r>
            <a:r>
              <a:rPr lang="en-US" altLang="zh-CN" sz="1800" dirty="0"/>
              <a:t>and</a:t>
            </a:r>
            <a:r>
              <a:rPr lang="zh-CN" altLang="en-US" sz="1800" dirty="0"/>
              <a:t> </a:t>
            </a:r>
            <a:r>
              <a:rPr lang="en-US" altLang="zh-CN" sz="1800" dirty="0"/>
              <a:t>they</a:t>
            </a:r>
            <a:r>
              <a:rPr lang="zh-CN" altLang="en-US" sz="1800" dirty="0"/>
              <a:t> </a:t>
            </a:r>
            <a:r>
              <a:rPr lang="en-US" altLang="zh-CN" sz="1800" dirty="0"/>
              <a:t>are</a:t>
            </a:r>
            <a:r>
              <a:rPr lang="zh-CN" altLang="en-US" sz="1800" dirty="0"/>
              <a:t> </a:t>
            </a:r>
            <a:r>
              <a:rPr lang="en-US" altLang="zh-CN" sz="1800" dirty="0"/>
              <a:t>the</a:t>
            </a:r>
            <a:r>
              <a:rPr lang="zh-CN" altLang="en-US" sz="1800" dirty="0"/>
              <a:t> </a:t>
            </a:r>
            <a:r>
              <a:rPr lang="en-US" altLang="zh-CN" sz="1800" dirty="0"/>
              <a:t>main</a:t>
            </a:r>
            <a:r>
              <a:rPr lang="zh-CN" altLang="en-US" sz="1800" dirty="0"/>
              <a:t> </a:t>
            </a:r>
            <a:r>
              <a:rPr lang="en-US" altLang="zh-CN" sz="1800" dirty="0"/>
              <a:t>contributor</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profit.</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more</a:t>
            </a:r>
            <a:r>
              <a:rPr lang="zh-CN" altLang="en-US" sz="1800" dirty="0"/>
              <a:t> </a:t>
            </a:r>
            <a:r>
              <a:rPr lang="en-US" altLang="zh-CN" sz="1800" dirty="0"/>
              <a:t>popular</a:t>
            </a:r>
            <a:r>
              <a:rPr lang="zh-CN" altLang="en-US" sz="1800" dirty="0"/>
              <a:t> </a:t>
            </a:r>
            <a:r>
              <a:rPr lang="en-US" altLang="zh-CN" sz="1800" dirty="0"/>
              <a:t>in</a:t>
            </a:r>
            <a:r>
              <a:rPr lang="zh-CN" altLang="en-US" sz="1800" dirty="0"/>
              <a:t> </a:t>
            </a:r>
            <a:r>
              <a:rPr lang="en-US" altLang="zh-CN" sz="1800" dirty="0"/>
              <a:t>all</a:t>
            </a:r>
            <a:r>
              <a:rPr lang="zh-CN" altLang="en-US" sz="1800" dirty="0"/>
              <a:t> </a:t>
            </a:r>
            <a:r>
              <a:rPr lang="en-US" altLang="zh-CN" sz="1800" dirty="0"/>
              <a:t>income</a:t>
            </a:r>
            <a:r>
              <a:rPr lang="zh-CN" altLang="en-US" sz="1800" dirty="0"/>
              <a:t> </a:t>
            </a:r>
            <a:r>
              <a:rPr lang="en-US" altLang="zh-CN" sz="1800" dirty="0"/>
              <a:t>groups.</a:t>
            </a:r>
          </a:p>
          <a:p>
            <a:pPr marL="0" indent="0">
              <a:buNone/>
            </a:pPr>
            <a:r>
              <a:rPr lang="en-US" altLang="zh-CN" sz="1800" dirty="0"/>
              <a:t>From</a:t>
            </a:r>
            <a:r>
              <a:rPr lang="zh-CN" altLang="en-US" sz="1800" dirty="0"/>
              <a:t> </a:t>
            </a:r>
            <a:r>
              <a:rPr lang="en-US" altLang="zh-CN" sz="1800" dirty="0"/>
              <a:t>our</a:t>
            </a:r>
            <a:r>
              <a:rPr lang="zh-CN" altLang="en-US" sz="1800" dirty="0"/>
              <a:t> </a:t>
            </a:r>
            <a:r>
              <a:rPr lang="en-US" altLang="zh-CN" sz="1800" dirty="0"/>
              <a:t>finding,</a:t>
            </a:r>
            <a:r>
              <a:rPr lang="zh-CN" altLang="en-US" sz="1800" dirty="0"/>
              <a:t> </a:t>
            </a:r>
            <a:r>
              <a:rPr lang="en-US" altLang="zh-CN" sz="1800" dirty="0"/>
              <a:t>we</a:t>
            </a:r>
            <a:r>
              <a:rPr lang="zh-CN" altLang="en-US" sz="1800" dirty="0"/>
              <a:t> </a:t>
            </a:r>
            <a:r>
              <a:rPr lang="en-US" altLang="zh-CN" sz="1800" dirty="0"/>
              <a:t>recommend</a:t>
            </a:r>
            <a:r>
              <a:rPr lang="zh-CN" altLang="en-US" sz="1800" dirty="0"/>
              <a:t> </a:t>
            </a:r>
            <a:r>
              <a:rPr lang="en-US" altLang="zh-CN" sz="1800" dirty="0"/>
              <a:t>XYZ</a:t>
            </a:r>
            <a:r>
              <a:rPr lang="zh-CN" altLang="en-US" sz="1800" dirty="0"/>
              <a:t> </a:t>
            </a:r>
            <a:r>
              <a:rPr lang="en-US" altLang="zh-CN" sz="1800" dirty="0"/>
              <a:t>firm</a:t>
            </a:r>
            <a:r>
              <a:rPr lang="zh-CN" altLang="en-US" sz="1800" dirty="0"/>
              <a:t> </a:t>
            </a:r>
            <a:r>
              <a:rPr lang="en-US" altLang="zh-CN" sz="1800" dirty="0"/>
              <a:t>to</a:t>
            </a:r>
            <a:r>
              <a:rPr lang="zh-CN" altLang="en-US" sz="1800" dirty="0"/>
              <a:t> </a:t>
            </a:r>
            <a:r>
              <a:rPr lang="en-US" altLang="zh-CN" sz="1800" b="1" u="sng" dirty="0"/>
              <a:t>invest</a:t>
            </a:r>
            <a:r>
              <a:rPr lang="zh-CN" altLang="en-US" sz="1800" b="1" u="sng" dirty="0"/>
              <a:t> </a:t>
            </a:r>
            <a:r>
              <a:rPr lang="en-US" altLang="zh-CN" sz="1800" b="1" u="sng" dirty="0"/>
              <a:t>in</a:t>
            </a:r>
            <a:r>
              <a:rPr lang="zh-CN" altLang="en-US" sz="1800" b="1" u="sng" dirty="0"/>
              <a:t> </a:t>
            </a:r>
            <a:r>
              <a:rPr lang="en-US" altLang="zh-CN" sz="1800" b="1" u="sng" dirty="0"/>
              <a:t>Yellow</a:t>
            </a:r>
            <a:r>
              <a:rPr lang="zh-CN" altLang="en-US" sz="1800" b="1" u="sng" dirty="0"/>
              <a:t> </a:t>
            </a:r>
            <a:r>
              <a:rPr lang="en-US" altLang="zh-CN" sz="1800" b="1" u="sng" dirty="0"/>
              <a:t>Cab</a:t>
            </a:r>
            <a:r>
              <a:rPr lang="en-US" altLang="zh-CN" sz="1800" dirty="0"/>
              <a:t>.</a:t>
            </a:r>
            <a:r>
              <a:rPr lang="zh-CN" altLang="en-US" sz="1800" dirty="0"/>
              <a:t> </a:t>
            </a:r>
            <a:r>
              <a:rPr lang="en-US" altLang="zh-CN" sz="1800" dirty="0"/>
              <a:t>And</a:t>
            </a:r>
            <a:r>
              <a:rPr lang="zh-CN" altLang="en-US" sz="1800" dirty="0"/>
              <a:t> </a:t>
            </a:r>
            <a:r>
              <a:rPr lang="en-US" altLang="zh-CN" sz="1800" dirty="0"/>
              <a:t>there</a:t>
            </a:r>
            <a:r>
              <a:rPr lang="zh-CN" altLang="en-US" sz="1800" dirty="0"/>
              <a:t> </a:t>
            </a:r>
            <a:r>
              <a:rPr lang="en-US" altLang="zh-CN" sz="1800" dirty="0"/>
              <a:t>are</a:t>
            </a:r>
            <a:r>
              <a:rPr lang="zh-CN" altLang="en-US" sz="1800" dirty="0"/>
              <a:t> </a:t>
            </a:r>
            <a:r>
              <a:rPr lang="en-US" altLang="zh-CN" sz="1800" dirty="0"/>
              <a:t>more</a:t>
            </a:r>
            <a:r>
              <a:rPr lang="zh-CN" altLang="en-US" sz="1800" dirty="0"/>
              <a:t> </a:t>
            </a:r>
            <a:r>
              <a:rPr lang="en-US" altLang="zh-CN" sz="1800" dirty="0"/>
              <a:t>potential</a:t>
            </a:r>
            <a:r>
              <a:rPr lang="zh-CN" altLang="en-US" sz="1800" dirty="0"/>
              <a:t> </a:t>
            </a:r>
            <a:r>
              <a:rPr lang="en-US" altLang="zh-CN" sz="1800" dirty="0"/>
              <a:t>users</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market,</a:t>
            </a:r>
            <a:r>
              <a:rPr lang="zh-CN" altLang="en-US" sz="1800" dirty="0"/>
              <a:t> </a:t>
            </a:r>
            <a:r>
              <a:rPr lang="en-US" altLang="zh-CN" sz="1800" dirty="0"/>
              <a:t>we</a:t>
            </a:r>
            <a:r>
              <a:rPr lang="zh-CN" altLang="en-US" sz="1800" dirty="0"/>
              <a:t> </a:t>
            </a:r>
            <a:r>
              <a:rPr lang="en-US" altLang="zh-CN" sz="1800" dirty="0"/>
              <a:t>expect</a:t>
            </a:r>
            <a:r>
              <a:rPr lang="zh-CN" altLang="en-US" sz="1800" dirty="0"/>
              <a:t> </a:t>
            </a:r>
            <a:r>
              <a:rPr lang="en-US" altLang="zh-CN" sz="1800" dirty="0"/>
              <a:t>a</a:t>
            </a:r>
            <a:r>
              <a:rPr lang="zh-CN" altLang="en-US" sz="1800" dirty="0"/>
              <a:t> </a:t>
            </a:r>
            <a:r>
              <a:rPr lang="en-US" altLang="zh-CN" sz="1800" dirty="0"/>
              <a:t>profit</a:t>
            </a:r>
            <a:r>
              <a:rPr lang="zh-CN" altLang="en-US" sz="1800" dirty="0"/>
              <a:t> </a:t>
            </a:r>
            <a:r>
              <a:rPr lang="en-US" altLang="zh-CN" sz="1800" dirty="0"/>
              <a:t>to</a:t>
            </a:r>
            <a:r>
              <a:rPr lang="zh-CN" altLang="en-US" sz="1800" dirty="0"/>
              <a:t> </a:t>
            </a:r>
            <a:r>
              <a:rPr lang="en-US" altLang="zh-CN" sz="1800" dirty="0"/>
              <a:t>grow</a:t>
            </a:r>
            <a:r>
              <a:rPr lang="zh-CN" altLang="en-US" sz="1800" dirty="0"/>
              <a:t> </a:t>
            </a:r>
            <a:r>
              <a:rPr lang="en-US" altLang="zh-CN" sz="1800" dirty="0"/>
              <a:t>as</a:t>
            </a:r>
            <a:r>
              <a:rPr lang="zh-CN" altLang="en-US" sz="1800" dirty="0"/>
              <a:t> </a:t>
            </a:r>
            <a:r>
              <a:rPr lang="en-US" altLang="zh-CN" sz="1800" dirty="0"/>
              <a:t>we</a:t>
            </a:r>
            <a:r>
              <a:rPr lang="zh-CN" altLang="en-US" sz="1800" dirty="0"/>
              <a:t> </a:t>
            </a:r>
            <a:r>
              <a:rPr lang="en-US" altLang="zh-CN" sz="1800" dirty="0"/>
              <a:t>acquire</a:t>
            </a:r>
            <a:r>
              <a:rPr lang="zh-CN" altLang="en-US" sz="1800" dirty="0"/>
              <a:t> </a:t>
            </a:r>
            <a:r>
              <a:rPr lang="en-US" altLang="zh-CN" sz="1800" dirty="0"/>
              <a:t>more</a:t>
            </a:r>
            <a:r>
              <a:rPr lang="zh-CN" altLang="en-US" sz="1800" dirty="0"/>
              <a:t> </a:t>
            </a:r>
            <a:r>
              <a:rPr lang="en-US" altLang="zh-CN" sz="1800" dirty="0"/>
              <a:t>customers.</a:t>
            </a:r>
          </a:p>
          <a:p>
            <a:endParaRPr lang="en-US" altLang="zh-CN" sz="1800" dirty="0"/>
          </a:p>
          <a:p>
            <a:endParaRPr lang="en-US" altLang="zh-CN" sz="1800" dirty="0"/>
          </a:p>
          <a:p>
            <a:endParaRPr lang="en-US" altLang="zh-CN"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Investment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Recommendation</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397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Data Preprocessing</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a:t>Objective : Do exploratory data analysis and provide actionable insights to help XYZ firm understand the cab industry, assisting decision – making of choose more appropriate company to make investment.</a:t>
            </a:r>
            <a:endParaRPr lang="en-US" sz="1800" dirty="0"/>
          </a:p>
          <a:p>
            <a:endParaRPr lang="en-US" sz="1800" dirty="0"/>
          </a:p>
          <a:p>
            <a:pPr marL="0" indent="0">
              <a:buNone/>
            </a:pPr>
            <a:r>
              <a:rPr lang="en-US" sz="1800" dirty="0"/>
              <a:t>The analysis has been divided into three parts: </a:t>
            </a:r>
          </a:p>
          <a:p>
            <a:r>
              <a:rPr lang="en-US" sz="1800" dirty="0"/>
              <a:t>Data Preprocessing </a:t>
            </a:r>
          </a:p>
          <a:p>
            <a:r>
              <a:rPr lang="en-US" sz="1800" dirty="0"/>
              <a:t>Data Preprocessing and visualization</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Cab Industry Analysis</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785853"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a:t>
            </a:r>
            <a:r>
              <a:rPr lang="en-US" altLang="zh-CN" dirty="0"/>
              <a:t>1</a:t>
            </a:r>
            <a:r>
              <a:rPr lang="en-US" dirty="0"/>
              <a:t> Features</a:t>
            </a:r>
            <a:r>
              <a:rPr lang="zh-CN" altLang="en-US" dirty="0"/>
              <a:t> </a:t>
            </a:r>
            <a:r>
              <a:rPr lang="en-US" dirty="0"/>
              <a:t>( including </a:t>
            </a:r>
            <a:r>
              <a:rPr lang="en-US" altLang="zh-CN" dirty="0"/>
              <a:t>7</a:t>
            </a:r>
            <a:r>
              <a:rPr lang="en-US" dirty="0"/>
              <a:t> derived features)</a:t>
            </a:r>
          </a:p>
          <a:p>
            <a:pPr marL="285750" indent="-285750">
              <a:buFont typeface="Arial" panose="020B0604020202020204" pitchFamily="34" charset="0"/>
              <a:buChar char="•"/>
            </a:pPr>
            <a:r>
              <a:rPr lang="en-US" dirty="0"/>
              <a:t>Timeframe of the data: 2016-01-</a:t>
            </a:r>
            <a:r>
              <a:rPr lang="en-US" altLang="zh-CN" dirty="0"/>
              <a:t>01</a:t>
            </a:r>
            <a:r>
              <a:rPr lang="en-US" dirty="0"/>
              <a:t> to 2018-12-31</a:t>
            </a:r>
          </a:p>
          <a:p>
            <a:r>
              <a:rPr lang="zh-CN" altLang="en-US" dirty="0"/>
              <a:t>      </a:t>
            </a:r>
            <a:r>
              <a:rPr lang="en-US" altLang="zh-CN" dirty="0"/>
              <a:t>(find</a:t>
            </a:r>
            <a:r>
              <a:rPr lang="zh-CN" altLang="en-US" dirty="0"/>
              <a:t> </a:t>
            </a:r>
            <a:r>
              <a:rPr lang="en-US" altLang="zh-CN" dirty="0"/>
              <a:t>full</a:t>
            </a:r>
            <a:r>
              <a:rPr lang="zh-CN" altLang="en-US" dirty="0"/>
              <a:t> </a:t>
            </a:r>
            <a:r>
              <a:rPr lang="en-US" altLang="zh-CN" dirty="0"/>
              <a:t>data</a:t>
            </a:r>
            <a:r>
              <a:rPr lang="zh-CN" altLang="en-US" dirty="0"/>
              <a:t> </a:t>
            </a:r>
            <a:r>
              <a:rPr lang="en-US" altLang="zh-CN" dirty="0"/>
              <a:t>in</a:t>
            </a:r>
            <a:r>
              <a:rPr lang="zh-CN" altLang="en-US" dirty="0"/>
              <a:t> </a:t>
            </a:r>
            <a:r>
              <a:rPr lang="en-US" altLang="zh-CN" dirty="0"/>
              <a:t>year</a:t>
            </a:r>
            <a:r>
              <a:rPr lang="zh-CN" altLang="en-US" dirty="0"/>
              <a:t> </a:t>
            </a:r>
            <a:r>
              <a:rPr lang="en-US" altLang="zh-CN" dirty="0"/>
              <a:t>2016</a:t>
            </a:r>
            <a:r>
              <a:rPr lang="zh-CN" altLang="en-US" dirty="0"/>
              <a:t> </a:t>
            </a:r>
            <a:r>
              <a:rPr lang="en-US" altLang="zh-CN" dirty="0"/>
              <a:t>from</a:t>
            </a:r>
            <a:r>
              <a:rPr lang="zh-CN" altLang="en-US" dirty="0"/>
              <a:t> </a:t>
            </a:r>
            <a:r>
              <a:rPr lang="en-US" altLang="zh-CN" dirty="0"/>
              <a:t>external</a:t>
            </a:r>
            <a:r>
              <a:rPr lang="zh-CN" altLang="en-US" dirty="0"/>
              <a:t> </a:t>
            </a:r>
            <a:r>
              <a:rPr lang="en-US" altLang="zh-CN" dirty="0"/>
              <a:t>source)</a:t>
            </a:r>
            <a:endParaRPr lang="en-US" dirty="0"/>
          </a:p>
          <a:p>
            <a:pPr marL="285750" indent="-285750">
              <a:buFont typeface="Arial" panose="020B0604020202020204" pitchFamily="34" charset="0"/>
              <a:buChar char="•"/>
            </a:pPr>
            <a:r>
              <a:rPr lang="en-US" dirty="0"/>
              <a:t>Total data points :35</a:t>
            </a:r>
            <a:r>
              <a:rPr lang="en-US" altLang="zh-CN" dirty="0"/>
              <a:t>9,392</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altLang="zh-CN" dirty="0"/>
              <a:t>There</a:t>
            </a:r>
            <a:r>
              <a:rPr lang="zh-CN" altLang="en-US" dirty="0"/>
              <a:t> </a:t>
            </a:r>
            <a:r>
              <a:rPr lang="en-US" altLang="zh-CN" dirty="0"/>
              <a:t>are</a:t>
            </a:r>
            <a:r>
              <a:rPr lang="zh-CN" altLang="en-US" dirty="0"/>
              <a:t> </a:t>
            </a:r>
            <a:r>
              <a:rPr lang="en-US" altLang="zh-CN" dirty="0"/>
              <a:t>o</a:t>
            </a:r>
            <a:r>
              <a:rPr lang="en-US" dirty="0"/>
              <a:t>utliers are present in </a:t>
            </a:r>
            <a:r>
              <a:rPr lang="en-US" dirty="0" err="1"/>
              <a:t>Price_Charged</a:t>
            </a:r>
            <a:r>
              <a:rPr lang="en-US" dirty="0"/>
              <a:t> </a:t>
            </a:r>
            <a:r>
              <a:rPr lang="en-US" altLang="zh-CN" dirty="0"/>
              <a:t>predictor,</a:t>
            </a:r>
            <a:r>
              <a:rPr lang="zh-CN" altLang="en-US" dirty="0"/>
              <a:t> </a:t>
            </a:r>
            <a:r>
              <a:rPr lang="en-US" dirty="0"/>
              <a:t>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altLang="zh-CN" dirty="0"/>
              <a:t>We</a:t>
            </a:r>
            <a:r>
              <a:rPr lang="zh-CN" altLang="en-US" dirty="0"/>
              <a:t> </a:t>
            </a:r>
            <a:r>
              <a:rPr lang="en-US" altLang="zh-CN" dirty="0"/>
              <a:t>uses</a:t>
            </a:r>
            <a:r>
              <a:rPr lang="zh-CN" altLang="en-US" dirty="0"/>
              <a:t> </a:t>
            </a:r>
            <a:r>
              <a:rPr lang="en-US" dirty="0" err="1"/>
              <a:t>Price_Charged</a:t>
            </a:r>
            <a:r>
              <a:rPr lang="en-US" dirty="0"/>
              <a:t> and Cost_of_Trip features used to calculate profit</a:t>
            </a:r>
            <a:r>
              <a:rPr lang="zh-CN" altLang="en-US" dirty="0"/>
              <a:t> </a:t>
            </a:r>
            <a:r>
              <a:rPr lang="en-US" altLang="zh-CN" dirty="0"/>
              <a:t>each</a:t>
            </a:r>
            <a:r>
              <a:rPr lang="zh-CN" altLang="en-US" dirty="0"/>
              <a:t> </a:t>
            </a:r>
            <a:r>
              <a:rPr lang="en-US" altLang="zh-CN" dirty="0"/>
              <a:t>trip</a:t>
            </a:r>
            <a:r>
              <a:rPr lang="en-US" dirty="0"/>
              <a:t>.</a:t>
            </a:r>
            <a:r>
              <a:rPr lang="zh-CN" altLang="en-US" dirty="0"/>
              <a:t> </a:t>
            </a:r>
            <a:r>
              <a:rPr lang="en-US" altLang="zh-CN" dirty="0"/>
              <a:t>And</a:t>
            </a:r>
            <a:r>
              <a:rPr lang="zh-CN" altLang="en-US" dirty="0"/>
              <a:t> </a:t>
            </a:r>
            <a:r>
              <a:rPr lang="en-US" altLang="zh-CN" dirty="0"/>
              <a:t>we</a:t>
            </a:r>
            <a:r>
              <a:rPr lang="zh-CN" altLang="en-US" dirty="0"/>
              <a:t> </a:t>
            </a:r>
            <a:r>
              <a:rPr lang="en-US" altLang="zh-CN" dirty="0"/>
              <a:t>divide</a:t>
            </a:r>
            <a:r>
              <a:rPr lang="zh-CN" altLang="en-US" dirty="0"/>
              <a:t> </a:t>
            </a:r>
            <a:r>
              <a:rPr lang="en-US" altLang="zh-CN" dirty="0"/>
              <a:t>the</a:t>
            </a:r>
            <a:r>
              <a:rPr lang="zh-CN" altLang="en-US" dirty="0"/>
              <a:t> </a:t>
            </a:r>
            <a:r>
              <a:rPr lang="en-US" altLang="zh-CN" dirty="0"/>
              <a:t>price</a:t>
            </a:r>
            <a:r>
              <a:rPr lang="zh-CN" altLang="en-US" dirty="0"/>
              <a:t> </a:t>
            </a:r>
            <a:r>
              <a:rPr lang="en-US" altLang="zh-CN" dirty="0"/>
              <a:t>and</a:t>
            </a:r>
            <a:r>
              <a:rPr lang="zh-CN" altLang="en-US" dirty="0"/>
              <a:t> </a:t>
            </a:r>
            <a:r>
              <a:rPr lang="en-US" altLang="zh-CN" dirty="0"/>
              <a:t>cost</a:t>
            </a:r>
            <a:r>
              <a:rPr lang="zh-CN" altLang="en-US" dirty="0"/>
              <a:t> </a:t>
            </a:r>
            <a:r>
              <a:rPr lang="en-US" altLang="zh-CN" dirty="0"/>
              <a:t>by</a:t>
            </a:r>
            <a:r>
              <a:rPr lang="zh-CN" altLang="en-US" dirty="0"/>
              <a:t> </a:t>
            </a:r>
            <a:r>
              <a:rPr lang="en-US" altLang="zh-CN" dirty="0" err="1"/>
              <a:t>KM_travelled</a:t>
            </a:r>
            <a:r>
              <a:rPr lang="zh-CN" altLang="en-US" dirty="0"/>
              <a:t> </a:t>
            </a:r>
            <a:r>
              <a:rPr lang="en-US" altLang="zh-CN" dirty="0"/>
              <a:t>to</a:t>
            </a:r>
            <a:r>
              <a:rPr lang="zh-CN" altLang="en-US" dirty="0"/>
              <a:t> </a:t>
            </a:r>
            <a:r>
              <a:rPr lang="en-US" altLang="zh-CN" dirty="0"/>
              <a:t>get</a:t>
            </a:r>
            <a:r>
              <a:rPr lang="zh-CN" altLang="en-US" dirty="0"/>
              <a:t> </a:t>
            </a:r>
            <a:r>
              <a:rPr lang="en-US" altLang="zh-CN" dirty="0"/>
              <a:t>cost</a:t>
            </a:r>
            <a:r>
              <a:rPr lang="zh-CN" altLang="en-US" dirty="0"/>
              <a:t> </a:t>
            </a:r>
            <a:r>
              <a:rPr lang="en-US" altLang="zh-CN" dirty="0"/>
              <a:t>and</a:t>
            </a:r>
            <a:r>
              <a:rPr lang="zh-CN" altLang="en-US" dirty="0"/>
              <a:t> </a:t>
            </a:r>
            <a:r>
              <a:rPr lang="en-US" altLang="zh-CN" dirty="0"/>
              <a:t>price</a:t>
            </a:r>
            <a:r>
              <a:rPr lang="zh-CN" altLang="en-US" dirty="0"/>
              <a:t> </a:t>
            </a:r>
            <a:r>
              <a:rPr lang="en-US" altLang="zh-CN" dirty="0"/>
              <a:t>per</a:t>
            </a:r>
            <a:r>
              <a:rPr lang="zh-CN" altLang="en-US" dirty="0"/>
              <a:t> </a:t>
            </a:r>
            <a:r>
              <a:rPr lang="en-US" altLang="zh-CN" dirty="0"/>
              <a:t>KM</a:t>
            </a:r>
            <a:endParaRPr lang="en-US" dirty="0"/>
          </a:p>
          <a:p>
            <a:endParaRPr lang="en-US" dirty="0"/>
          </a:p>
          <a:p>
            <a:pPr marL="285750" indent="-285750">
              <a:buFont typeface="Arial" panose="020B0604020202020204" pitchFamily="34" charset="0"/>
              <a:buChar char="•"/>
            </a:pPr>
            <a:r>
              <a:rPr lang="en-US" dirty="0"/>
              <a:t>Users feature of city dataset is treated as </a:t>
            </a:r>
            <a:r>
              <a:rPr lang="en-US" altLang="zh-CN" dirty="0"/>
              <a:t>total</a:t>
            </a:r>
            <a:r>
              <a:rPr lang="zh-CN" altLang="en-US" dirty="0"/>
              <a:t> </a:t>
            </a:r>
            <a:r>
              <a:rPr lang="en-US" dirty="0"/>
              <a:t>number of cab users in the city.</a:t>
            </a:r>
          </a:p>
          <a:p>
            <a:r>
              <a:rPr lang="en-US" dirty="0"/>
              <a:t>      we have assumed that this can be other cab users</a:t>
            </a:r>
            <a:r>
              <a:rPr lang="zh-CN" altLang="en-US" dirty="0"/>
              <a:t> </a:t>
            </a:r>
            <a:r>
              <a:rPr lang="en-US" altLang="zh-CN" dirty="0"/>
              <a:t>that</a:t>
            </a:r>
            <a:r>
              <a:rPr lang="zh-CN" altLang="en-US" dirty="0"/>
              <a:t> </a:t>
            </a:r>
            <a:r>
              <a:rPr lang="en-US" altLang="zh-CN" dirty="0"/>
              <a:t>do</a:t>
            </a:r>
            <a:r>
              <a:rPr lang="zh-CN" altLang="en-US" dirty="0"/>
              <a:t> </a:t>
            </a:r>
            <a:r>
              <a:rPr lang="en-US" altLang="zh-CN" dirty="0"/>
              <a:t>not</a:t>
            </a:r>
            <a:r>
              <a:rPr lang="zh-CN" altLang="en-US" dirty="0"/>
              <a:t> </a:t>
            </a:r>
            <a:r>
              <a:rPr lang="en-US" altLang="zh-CN" dirty="0"/>
              <a:t>choose</a:t>
            </a:r>
            <a:r>
              <a:rPr lang="zh-CN" altLang="en-US" dirty="0"/>
              <a:t> </a:t>
            </a:r>
            <a:r>
              <a:rPr lang="en-US" altLang="zh-CN" dirty="0"/>
              <a:t>Pink</a:t>
            </a:r>
            <a:r>
              <a:rPr lang="zh-CN" altLang="en-US" dirty="0"/>
              <a:t> </a:t>
            </a:r>
            <a:r>
              <a:rPr lang="en-US" altLang="zh-CN" dirty="0"/>
              <a:t>Cab</a:t>
            </a:r>
          </a:p>
          <a:p>
            <a:r>
              <a:rPr lang="zh-CN" altLang="en-US" dirty="0"/>
              <a:t>      </a:t>
            </a:r>
            <a:r>
              <a:rPr lang="en-US" altLang="zh-CN" dirty="0"/>
              <a:t>or</a:t>
            </a:r>
            <a:r>
              <a:rPr lang="zh-CN" altLang="en-US" dirty="0"/>
              <a:t> </a:t>
            </a:r>
            <a:r>
              <a:rPr lang="en-US" altLang="zh-CN" dirty="0"/>
              <a:t>Yellow</a:t>
            </a:r>
            <a:r>
              <a:rPr lang="zh-CN" altLang="en-US" dirty="0"/>
              <a:t> </a:t>
            </a:r>
            <a:r>
              <a:rPr lang="en-US" altLang="zh-CN" dirty="0"/>
              <a:t>Cab.</a:t>
            </a:r>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7030188" y="1791723"/>
            <a:ext cx="4831612" cy="2825746"/>
            <a:chOff x="1702411" y="3452991"/>
            <a:chExt cx="5168575" cy="4244251"/>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209830" cy="145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4752125" y="4455645"/>
              <a:ext cx="1288901" cy="1376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603219" y="4313249"/>
              <a:ext cx="524600" cy="1272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flipH="1">
              <a:off x="4525356" y="4457496"/>
              <a:ext cx="335677" cy="1127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045293" y="5832254"/>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3782342" y="6865141"/>
              <a:ext cx="1038071" cy="832101"/>
            </a:xfrm>
            <a:prstGeom prst="rect">
              <a:avLst/>
            </a:prstGeom>
            <a:noFill/>
          </p:spPr>
          <p:txBody>
            <a:bodyPr wrap="none" rtlCol="0">
              <a:spAutoFit/>
            </a:bodyPr>
            <a:lstStyle/>
            <a:p>
              <a:r>
                <a:rPr lang="en-US" sz="1200" dirty="0"/>
                <a:t>F</a:t>
              </a:r>
              <a:r>
                <a:rPr lang="en-US" altLang="zh-CN" sz="1200" dirty="0"/>
                <a:t>ull</a:t>
              </a:r>
              <a:r>
                <a:rPr lang="en-US" sz="1200" dirty="0"/>
                <a:t>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Preprocessing</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822267" y="2057399"/>
            <a:ext cx="2810932" cy="2743201"/>
          </a:xfrm>
        </p:spPr>
        <p:txBody>
          <a:bodyPr>
            <a:normAutofit/>
          </a:bodyPr>
          <a:lstStyle/>
          <a:p>
            <a:r>
              <a:rPr lang="en-US" sz="1800" dirty="0"/>
              <a:t>The demand (number of transactions) of both cab companies has a</a:t>
            </a:r>
            <a:r>
              <a:rPr lang="en-US" altLang="zh-CN" sz="1800" dirty="0"/>
              <a:t>n</a:t>
            </a:r>
            <a:r>
              <a:rPr lang="zh-CN" altLang="en-US" sz="1800" dirty="0"/>
              <a:t> </a:t>
            </a:r>
            <a:r>
              <a:rPr lang="en-US" altLang="zh-CN" sz="1800" dirty="0"/>
              <a:t>upward</a:t>
            </a:r>
            <a:r>
              <a:rPr lang="zh-CN" altLang="en-US" sz="1800" dirty="0"/>
              <a:t> </a:t>
            </a:r>
            <a:r>
              <a:rPr lang="en-US" altLang="zh-CN" sz="1800" dirty="0"/>
              <a:t>trend</a:t>
            </a:r>
            <a:r>
              <a:rPr lang="zh-CN" altLang="en-US" sz="1800" dirty="0"/>
              <a:t> </a:t>
            </a:r>
            <a:r>
              <a:rPr lang="en-US" altLang="zh-CN" sz="1800" dirty="0"/>
              <a:t>within</a:t>
            </a:r>
            <a:r>
              <a:rPr lang="zh-CN" altLang="en-US" sz="1800" dirty="0"/>
              <a:t> </a:t>
            </a:r>
            <a:r>
              <a:rPr lang="en-US" altLang="zh-CN" sz="1800" dirty="0"/>
              <a:t>a</a:t>
            </a:r>
            <a:r>
              <a:rPr lang="zh-CN" altLang="en-US" sz="1800" dirty="0"/>
              <a:t> </a:t>
            </a:r>
            <a:r>
              <a:rPr lang="en-US" altLang="zh-CN" sz="1800" dirty="0"/>
              <a:t>year.</a:t>
            </a:r>
          </a:p>
          <a:p>
            <a:r>
              <a:rPr lang="en-US" altLang="zh-CN" sz="1800" dirty="0"/>
              <a:t>Demand</a:t>
            </a:r>
            <a:r>
              <a:rPr lang="zh-CN" altLang="en-US" sz="1800" dirty="0"/>
              <a:t> </a:t>
            </a:r>
            <a:r>
              <a:rPr lang="en-US" altLang="zh-CN" sz="1800" dirty="0"/>
              <a:t>peaks</a:t>
            </a:r>
            <a:r>
              <a:rPr lang="zh-CN" altLang="en-US" sz="1800" dirty="0"/>
              <a:t> </a:t>
            </a:r>
            <a:r>
              <a:rPr lang="en-US" altLang="zh-CN" sz="1800" dirty="0"/>
              <a:t>at</a:t>
            </a:r>
            <a:r>
              <a:rPr lang="zh-CN" altLang="en-US" sz="1800" dirty="0"/>
              <a:t> </a:t>
            </a:r>
            <a:r>
              <a:rPr lang="en-US" altLang="zh-CN" sz="1800" dirty="0"/>
              <a:t>the</a:t>
            </a:r>
            <a:r>
              <a:rPr lang="zh-CN" altLang="en-US" sz="1800" dirty="0"/>
              <a:t> </a:t>
            </a:r>
            <a:r>
              <a:rPr lang="en-US" altLang="zh-CN" sz="1800" dirty="0"/>
              <a:t>end</a:t>
            </a: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year</a:t>
            </a:r>
            <a:r>
              <a:rPr lang="zh-CN" altLang="en-US" sz="1800" dirty="0"/>
              <a:t> </a:t>
            </a:r>
            <a:r>
              <a:rPr lang="en-US" altLang="zh-CN" sz="1800" dirty="0"/>
              <a:t>and</a:t>
            </a:r>
            <a:r>
              <a:rPr lang="zh-CN" altLang="en-US" sz="1800" dirty="0"/>
              <a:t> </a:t>
            </a:r>
            <a:r>
              <a:rPr lang="en-US" altLang="zh-CN" sz="1800" dirty="0"/>
              <a:t>falls</a:t>
            </a:r>
            <a:r>
              <a:rPr lang="zh-CN" altLang="en-US" sz="1800" dirty="0"/>
              <a:t> </a:t>
            </a:r>
            <a:r>
              <a:rPr lang="en-US" altLang="zh-CN" sz="1800" dirty="0"/>
              <a:t>back</a:t>
            </a:r>
            <a:r>
              <a:rPr lang="zh-CN" altLang="en-US" sz="1800" dirty="0"/>
              <a:t> </a:t>
            </a:r>
            <a:r>
              <a:rPr lang="en-US" altLang="zh-CN" sz="1800" dirty="0"/>
              <a:t>at</a:t>
            </a:r>
            <a:r>
              <a:rPr lang="zh-CN" altLang="en-US" sz="1800" dirty="0"/>
              <a:t> </a:t>
            </a:r>
            <a:r>
              <a:rPr lang="en-US" altLang="zh-CN" sz="1800" dirty="0"/>
              <a:t>the</a:t>
            </a:r>
            <a:r>
              <a:rPr lang="zh-CN" altLang="en-US" sz="1800" dirty="0"/>
              <a:t> </a:t>
            </a:r>
            <a:r>
              <a:rPr lang="en-US" altLang="zh-CN" sz="1800" dirty="0"/>
              <a:t>first few</a:t>
            </a:r>
            <a:r>
              <a:rPr lang="zh-CN" altLang="en-US" sz="1800" dirty="0"/>
              <a:t> </a:t>
            </a:r>
            <a:r>
              <a:rPr lang="en-US" altLang="zh-CN" sz="1800" dirty="0"/>
              <a:t>months</a:t>
            </a: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year.</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Is There Seasonality Appeared in Demand?</a:t>
            </a:r>
          </a:p>
        </p:txBody>
      </p:sp>
      <p:pic>
        <p:nvPicPr>
          <p:cNvPr id="5" name="Picture 4" descr="A graph of different colored lines&#10;&#10;Description automatically generated with medium confidence">
            <a:extLst>
              <a:ext uri="{FF2B5EF4-FFF2-40B4-BE49-F238E27FC236}">
                <a16:creationId xmlns:a16="http://schemas.microsoft.com/office/drawing/2014/main" id="{A5C05EF8-42F2-177A-8AF0-22437F3F3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54577"/>
            <a:ext cx="7772400" cy="5157386"/>
          </a:xfrm>
          <a:prstGeom prst="rect">
            <a:avLst/>
          </a:prstGeom>
        </p:spPr>
      </p:pic>
    </p:spTree>
    <p:extLst>
      <p:ext uri="{BB962C8B-B14F-4D97-AF65-F5344CB8AC3E}">
        <p14:creationId xmlns:p14="http://schemas.microsoft.com/office/powerpoint/2010/main" val="202544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457201" y="2057399"/>
            <a:ext cx="2810932" cy="2743201"/>
          </a:xfrm>
        </p:spPr>
        <p:txBody>
          <a:bodyPr>
            <a:normAutofit/>
          </a:bodyPr>
          <a:lstStyle/>
          <a:p>
            <a:r>
              <a:rPr lang="en-US" altLang="zh-CN" sz="1800" dirty="0"/>
              <a:t>There</a:t>
            </a:r>
            <a:r>
              <a:rPr lang="zh-CN" altLang="en-US" sz="1800" dirty="0"/>
              <a:t> </a:t>
            </a:r>
            <a:r>
              <a:rPr lang="en-US" altLang="zh-CN" sz="1800" dirty="0"/>
              <a:t>is</a:t>
            </a:r>
            <a:r>
              <a:rPr lang="zh-CN" altLang="en-US" sz="1800" dirty="0"/>
              <a:t> </a:t>
            </a:r>
            <a:r>
              <a:rPr lang="en-US" altLang="zh-CN" sz="1800" dirty="0"/>
              <a:t>a</a:t>
            </a:r>
            <a:r>
              <a:rPr lang="zh-CN" altLang="en-US" sz="1800" dirty="0"/>
              <a:t> </a:t>
            </a:r>
            <a:r>
              <a:rPr lang="en-US" altLang="zh-CN" sz="1800" dirty="0"/>
              <a:t>quarterly</a:t>
            </a:r>
            <a:r>
              <a:rPr lang="zh-CN" altLang="en-US" sz="1800" dirty="0"/>
              <a:t> </a:t>
            </a:r>
            <a:r>
              <a:rPr lang="en-US" altLang="zh-CN" sz="1800" dirty="0"/>
              <a:t>trend</a:t>
            </a:r>
            <a:r>
              <a:rPr lang="zh-CN" altLang="en-US" sz="1800" dirty="0"/>
              <a:t> </a:t>
            </a:r>
            <a:r>
              <a:rPr lang="en-US" altLang="zh-CN" sz="1800" dirty="0"/>
              <a:t>of</a:t>
            </a:r>
            <a:r>
              <a:rPr lang="zh-CN" altLang="en-US" sz="1800" dirty="0"/>
              <a:t> </a:t>
            </a:r>
            <a:r>
              <a:rPr lang="en-US" altLang="zh-CN" sz="1800" dirty="0"/>
              <a:t>profit</a:t>
            </a:r>
            <a:r>
              <a:rPr lang="zh-CN" altLang="en-US" sz="1800" dirty="0"/>
              <a:t> </a:t>
            </a:r>
            <a:r>
              <a:rPr lang="en-US" altLang="zh-CN" sz="1800" dirty="0"/>
              <a:t>in</a:t>
            </a:r>
            <a:r>
              <a:rPr lang="zh-CN" altLang="en-US" sz="1800" dirty="0"/>
              <a:t> </a:t>
            </a:r>
            <a:r>
              <a:rPr lang="en-US" altLang="zh-CN" sz="1800" dirty="0"/>
              <a:t>both</a:t>
            </a:r>
            <a:r>
              <a:rPr lang="zh-CN" altLang="en-US" sz="1800" dirty="0"/>
              <a:t> </a:t>
            </a:r>
            <a:r>
              <a:rPr lang="en-US" altLang="zh-CN" sz="1800" dirty="0"/>
              <a:t>companies.</a:t>
            </a:r>
          </a:p>
          <a:p>
            <a:r>
              <a:rPr lang="en-US" altLang="zh-CN" sz="1800" dirty="0"/>
              <a:t>Demand</a:t>
            </a:r>
            <a:r>
              <a:rPr lang="zh-CN" altLang="en-US" sz="1800" dirty="0"/>
              <a:t> </a:t>
            </a:r>
            <a:r>
              <a:rPr lang="en-US" altLang="zh-CN" sz="1800" dirty="0"/>
              <a:t>will</a:t>
            </a:r>
            <a:r>
              <a:rPr lang="zh-CN" altLang="en-US" sz="1800" dirty="0"/>
              <a:t> </a:t>
            </a:r>
            <a:r>
              <a:rPr lang="en-US" altLang="zh-CN" sz="1800" dirty="0"/>
              <a:t>increase</a:t>
            </a:r>
            <a:r>
              <a:rPr lang="zh-CN" altLang="en-US" sz="1800" dirty="0"/>
              <a:t> </a:t>
            </a:r>
            <a:r>
              <a:rPr lang="en-US" altLang="zh-CN" sz="1800" dirty="0"/>
              <a:t>in</a:t>
            </a:r>
            <a:r>
              <a:rPr lang="zh-CN" altLang="en-US" sz="1800" dirty="0"/>
              <a:t> </a:t>
            </a:r>
            <a:r>
              <a:rPr lang="en-US" altLang="zh-CN" sz="1800" dirty="0"/>
              <a:t>second</a:t>
            </a:r>
            <a:r>
              <a:rPr lang="zh-CN" altLang="en-US" sz="1800" dirty="0"/>
              <a:t> </a:t>
            </a:r>
            <a:r>
              <a:rPr lang="en-US" altLang="zh-CN" sz="1800" dirty="0"/>
              <a:t>and</a:t>
            </a:r>
            <a:r>
              <a:rPr lang="zh-CN" altLang="en-US" sz="1800" dirty="0"/>
              <a:t> </a:t>
            </a:r>
            <a:r>
              <a:rPr lang="en-US" altLang="zh-CN" sz="1800" dirty="0"/>
              <a:t>fourth</a:t>
            </a:r>
            <a:r>
              <a:rPr lang="zh-CN" altLang="en-US" sz="1800" dirty="0"/>
              <a:t> </a:t>
            </a:r>
            <a:r>
              <a:rPr lang="en-US" altLang="zh-CN" sz="1800" dirty="0"/>
              <a:t>quarter,</a:t>
            </a:r>
            <a:r>
              <a:rPr lang="zh-CN" altLang="en-US" sz="1800" dirty="0"/>
              <a:t> </a:t>
            </a:r>
            <a:r>
              <a:rPr lang="en-US" altLang="zh-CN" sz="1800" dirty="0"/>
              <a:t>but</a:t>
            </a:r>
            <a:r>
              <a:rPr lang="zh-CN" altLang="en-US" sz="1800" dirty="0"/>
              <a:t> </a:t>
            </a:r>
            <a:r>
              <a:rPr lang="en-US" altLang="zh-CN" sz="1800" dirty="0"/>
              <a:t>decreased</a:t>
            </a:r>
            <a:r>
              <a:rPr lang="zh-CN" altLang="en-US" sz="1800" dirty="0"/>
              <a:t> </a:t>
            </a:r>
            <a:r>
              <a:rPr lang="en-US" altLang="zh-CN" sz="1800" dirty="0"/>
              <a:t>in</a:t>
            </a:r>
            <a:r>
              <a:rPr lang="zh-CN" altLang="en-US" sz="1800" dirty="0"/>
              <a:t> </a:t>
            </a:r>
            <a:r>
              <a:rPr lang="en-US" altLang="zh-CN" sz="1800" dirty="0"/>
              <a:t>first</a:t>
            </a:r>
            <a:r>
              <a:rPr lang="zh-CN" altLang="en-US" sz="1800" dirty="0"/>
              <a:t> </a:t>
            </a:r>
            <a:r>
              <a:rPr lang="en-US" altLang="zh-CN" sz="1800" dirty="0"/>
              <a:t>and</a:t>
            </a:r>
            <a:r>
              <a:rPr lang="zh-CN" altLang="en-US" sz="1800" dirty="0"/>
              <a:t> </a:t>
            </a:r>
            <a:r>
              <a:rPr lang="en-US" altLang="zh-CN" sz="1800" dirty="0"/>
              <a:t>third</a:t>
            </a:r>
            <a:r>
              <a:rPr lang="zh-CN" altLang="en-US" sz="1800" dirty="0"/>
              <a:t> </a:t>
            </a:r>
            <a:r>
              <a:rPr lang="en-US" altLang="zh-CN" sz="1800" dirty="0"/>
              <a:t>quarter.</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Is There Seasonality Appeared in </a:t>
            </a:r>
            <a:r>
              <a:rPr lang="en-US" altLang="zh-CN" sz="3500" b="1" dirty="0">
                <a:solidFill>
                  <a:schemeClr val="accent2"/>
                </a:solidFill>
                <a:latin typeface="Calibri" panose="020F0502020204030204" pitchFamily="34" charset="0"/>
                <a:cs typeface="Calibri" panose="020F0502020204030204" pitchFamily="34" charset="0"/>
              </a:rPr>
              <a:t>Profit</a:t>
            </a:r>
            <a:r>
              <a:rPr lang="en-US" sz="3500" b="1" dirty="0">
                <a:solidFill>
                  <a:schemeClr val="accent2"/>
                </a:solidFill>
                <a:latin typeface="Calibri" panose="020F0502020204030204" pitchFamily="34" charset="0"/>
                <a:cs typeface="Calibri" panose="020F0502020204030204" pitchFamily="34" charset="0"/>
              </a:rPr>
              <a:t>?</a:t>
            </a:r>
          </a:p>
        </p:txBody>
      </p:sp>
      <p:pic>
        <p:nvPicPr>
          <p:cNvPr id="7" name="Picture 6" descr="A graph of growth in different months&#10;&#10;Description automatically generated with medium confidence">
            <a:extLst>
              <a:ext uri="{FF2B5EF4-FFF2-40B4-BE49-F238E27FC236}">
                <a16:creationId xmlns:a16="http://schemas.microsoft.com/office/drawing/2014/main" id="{FBFB05C0-1024-910B-1E2E-7A543A484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99" y="1654577"/>
            <a:ext cx="7772400" cy="5157386"/>
          </a:xfrm>
          <a:prstGeom prst="rect">
            <a:avLst/>
          </a:prstGeom>
        </p:spPr>
      </p:pic>
    </p:spTree>
    <p:extLst>
      <p:ext uri="{BB962C8B-B14F-4D97-AF65-F5344CB8AC3E}">
        <p14:creationId xmlns:p14="http://schemas.microsoft.com/office/powerpoint/2010/main" val="19123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822267" y="2057399"/>
            <a:ext cx="2810932" cy="2743201"/>
          </a:xfrm>
        </p:spPr>
        <p:txBody>
          <a:bodyPr>
            <a:normAutofit/>
          </a:bodyPr>
          <a:lstStyle/>
          <a:p>
            <a:r>
              <a:rPr lang="en-US" sz="1800" dirty="0"/>
              <a:t>The</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of</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increases</a:t>
            </a:r>
            <a:r>
              <a:rPr lang="zh-CN" altLang="en-US" sz="1800" dirty="0"/>
              <a:t> </a:t>
            </a:r>
            <a:r>
              <a:rPr lang="en-US" altLang="zh-CN" sz="1800" dirty="0"/>
              <a:t>in</a:t>
            </a:r>
            <a:r>
              <a:rPr lang="zh-CN" altLang="en-US" sz="1800" dirty="0"/>
              <a:t> </a:t>
            </a:r>
            <a:r>
              <a:rPr lang="en-US" altLang="zh-CN" sz="1800" dirty="0"/>
              <a:t>2017</a:t>
            </a:r>
            <a:r>
              <a:rPr lang="zh-CN" altLang="en-US" sz="1800" dirty="0"/>
              <a:t> </a:t>
            </a:r>
            <a:r>
              <a:rPr lang="en-US" altLang="zh-CN" sz="1800" dirty="0"/>
              <a:t>but</a:t>
            </a:r>
            <a:r>
              <a:rPr lang="zh-CN" altLang="en-US" sz="1800" dirty="0"/>
              <a:t> </a:t>
            </a:r>
            <a:r>
              <a:rPr lang="en-US" altLang="zh-CN" sz="1800" dirty="0"/>
              <a:t>decreases</a:t>
            </a:r>
            <a:r>
              <a:rPr lang="zh-CN" altLang="en-US" sz="1800" dirty="0"/>
              <a:t> </a:t>
            </a:r>
            <a:r>
              <a:rPr lang="en-US" altLang="zh-CN" sz="1800" dirty="0"/>
              <a:t>in</a:t>
            </a:r>
            <a:r>
              <a:rPr lang="zh-CN" altLang="en-US" sz="1800" dirty="0"/>
              <a:t> </a:t>
            </a:r>
            <a:r>
              <a:rPr lang="en-US" altLang="zh-CN" sz="1800" dirty="0"/>
              <a:t>2018.</a:t>
            </a:r>
            <a:r>
              <a:rPr lang="zh-CN" altLang="en-US" sz="1800" dirty="0"/>
              <a:t> </a:t>
            </a:r>
            <a:endParaRPr lang="en-US" altLang="zh-CN" sz="1800" dirty="0"/>
          </a:p>
          <a:p>
            <a:r>
              <a:rPr lang="en-US" altLang="zh-CN" sz="1800" dirty="0"/>
              <a:t>Profit</a:t>
            </a:r>
            <a:r>
              <a:rPr lang="zh-CN" altLang="en-US" sz="1800" dirty="0"/>
              <a:t> </a:t>
            </a:r>
            <a:r>
              <a:rPr lang="en-US" altLang="zh-CN" sz="1800" dirty="0"/>
              <a:t>of</a:t>
            </a:r>
            <a:r>
              <a:rPr lang="zh-CN" altLang="en-US" sz="1800" dirty="0"/>
              <a:t> </a:t>
            </a:r>
            <a:r>
              <a:rPr lang="en-US" altLang="zh-CN" sz="1800" dirty="0"/>
              <a:t>Yellow</a:t>
            </a:r>
            <a:r>
              <a:rPr lang="zh-CN" altLang="en-US" sz="1800" dirty="0"/>
              <a:t> </a:t>
            </a:r>
            <a:r>
              <a:rPr lang="en-US" altLang="zh-CN" sz="1800" dirty="0"/>
              <a:t>Cab</a:t>
            </a:r>
            <a:r>
              <a:rPr lang="zh-CN" altLang="en-US" sz="1800" dirty="0"/>
              <a:t> </a:t>
            </a:r>
            <a:r>
              <a:rPr lang="en-US" altLang="zh-CN" sz="1800" dirty="0"/>
              <a:t>is</a:t>
            </a:r>
            <a:r>
              <a:rPr lang="zh-CN" altLang="en-US" sz="1800" dirty="0"/>
              <a:t> </a:t>
            </a:r>
            <a:r>
              <a:rPr lang="en-US" altLang="zh-CN" sz="1800" dirty="0"/>
              <a:t>significantly</a:t>
            </a:r>
            <a:r>
              <a:rPr lang="zh-CN" altLang="en-US" sz="1800" dirty="0"/>
              <a:t> </a:t>
            </a:r>
            <a:r>
              <a:rPr lang="en-US" altLang="zh-CN" sz="1800" dirty="0"/>
              <a:t>larger</a:t>
            </a:r>
            <a:r>
              <a:rPr lang="zh-CN" altLang="en-US" sz="1800" dirty="0"/>
              <a:t> </a:t>
            </a:r>
            <a:r>
              <a:rPr lang="en-US" altLang="zh-CN" sz="1800" dirty="0"/>
              <a:t>than</a:t>
            </a:r>
            <a:r>
              <a:rPr lang="zh-CN" altLang="en-US" sz="1800" dirty="0"/>
              <a:t> </a:t>
            </a:r>
            <a:r>
              <a:rPr lang="en-US" altLang="zh-CN" sz="1800" dirty="0"/>
              <a:t>profit</a:t>
            </a:r>
            <a:r>
              <a:rPr lang="zh-CN" altLang="en-US" sz="1800" dirty="0"/>
              <a:t> </a:t>
            </a:r>
            <a:r>
              <a:rPr lang="en-US" altLang="zh-CN" sz="1800" dirty="0"/>
              <a:t>of</a:t>
            </a:r>
            <a:r>
              <a:rPr lang="zh-CN" altLang="en-US" sz="1800" dirty="0"/>
              <a:t> </a:t>
            </a:r>
            <a:r>
              <a:rPr lang="en-US" altLang="zh-CN" sz="1800" dirty="0"/>
              <a:t>Pink</a:t>
            </a:r>
            <a:r>
              <a:rPr lang="zh-CN" altLang="en-US" sz="1800" dirty="0"/>
              <a:t> </a:t>
            </a:r>
            <a:r>
              <a:rPr lang="en-US" altLang="zh-CN" sz="1800" dirty="0"/>
              <a:t>Cab,</a:t>
            </a:r>
            <a:r>
              <a:rPr lang="zh-CN" altLang="en-US" sz="1800" dirty="0"/>
              <a:t> </a:t>
            </a:r>
            <a:r>
              <a:rPr lang="en-US" altLang="zh-CN" sz="1800" dirty="0"/>
              <a:t>it</a:t>
            </a:r>
            <a:r>
              <a:rPr lang="zh-CN" altLang="en-US" sz="1800" dirty="0"/>
              <a:t> </a:t>
            </a:r>
            <a:r>
              <a:rPr lang="en-US" altLang="zh-CN" sz="1800" dirty="0"/>
              <a:t>is</a:t>
            </a:r>
            <a:r>
              <a:rPr lang="zh-CN" altLang="en-US" sz="1800" dirty="0"/>
              <a:t> </a:t>
            </a:r>
            <a:r>
              <a:rPr lang="en-US" altLang="zh-CN" sz="1800" dirty="0"/>
              <a:t>almost</a:t>
            </a:r>
            <a:r>
              <a:rPr lang="zh-CN" altLang="en-US" sz="1800" dirty="0"/>
              <a:t> </a:t>
            </a:r>
            <a:r>
              <a:rPr lang="en-US" altLang="zh-CN" sz="1800" dirty="0"/>
              <a:t>7</a:t>
            </a:r>
            <a:r>
              <a:rPr lang="zh-CN" altLang="en-US" sz="1800" dirty="0"/>
              <a:t> </a:t>
            </a:r>
            <a:r>
              <a:rPr lang="en-US" altLang="zh-CN" sz="1800" dirty="0"/>
              <a:t>times</a:t>
            </a:r>
            <a:r>
              <a:rPr lang="zh-CN" altLang="en-US" sz="1800" dirty="0"/>
              <a:t> </a:t>
            </a:r>
            <a:r>
              <a:rPr lang="en-US" altLang="zh-CN" sz="1800" dirty="0"/>
              <a:t>of</a:t>
            </a:r>
            <a:r>
              <a:rPr lang="zh-CN" altLang="en-US" sz="1800" dirty="0"/>
              <a:t> </a:t>
            </a:r>
            <a:r>
              <a:rPr lang="en-US" altLang="zh-CN" sz="1800" dirty="0"/>
              <a:t>Pink</a:t>
            </a:r>
            <a:r>
              <a:rPr lang="zh-CN" altLang="en-US" sz="1800" dirty="0"/>
              <a:t> </a:t>
            </a:r>
            <a:r>
              <a:rPr lang="en-US" altLang="zh-CN" sz="1800" dirty="0"/>
              <a:t>Cab.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Profit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Picture 6" descr="A chart with a line and numbers&#10;&#10;Description automatically generated with medium confidence">
            <a:extLst>
              <a:ext uri="{FF2B5EF4-FFF2-40B4-BE49-F238E27FC236}">
                <a16:creationId xmlns:a16="http://schemas.microsoft.com/office/drawing/2014/main" id="{7076218A-7F0A-8B4C-B1A9-C93C38F90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63184"/>
            <a:ext cx="7772400" cy="4863938"/>
          </a:xfrm>
          <a:prstGeom prst="rect">
            <a:avLst/>
          </a:prstGeom>
        </p:spPr>
      </p:pic>
    </p:spTree>
    <p:extLst>
      <p:ext uri="{BB962C8B-B14F-4D97-AF65-F5344CB8AC3E}">
        <p14:creationId xmlns:p14="http://schemas.microsoft.com/office/powerpoint/2010/main" val="203349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457201" y="2057399"/>
            <a:ext cx="2455332" cy="3145898"/>
          </a:xfrm>
        </p:spPr>
        <p:txBody>
          <a:bodyPr>
            <a:normAutofit lnSpcReduction="10000"/>
          </a:bodyPr>
          <a:lstStyle/>
          <a:p>
            <a:r>
              <a:rPr lang="en-US" altLang="zh-CN" sz="1800" dirty="0"/>
              <a:t>The</a:t>
            </a:r>
            <a:r>
              <a:rPr lang="zh-CN" altLang="en-US" sz="1800" dirty="0"/>
              <a:t> </a:t>
            </a:r>
            <a:r>
              <a:rPr lang="en-US" altLang="zh-CN" sz="1800" dirty="0"/>
              <a:t>cost</a:t>
            </a:r>
            <a:r>
              <a:rPr lang="zh-CN" altLang="en-US" sz="1800" dirty="0"/>
              <a:t> </a:t>
            </a:r>
            <a:r>
              <a:rPr lang="en-US" altLang="zh-CN" sz="1800" dirty="0"/>
              <a:t>per</a:t>
            </a:r>
            <a:r>
              <a:rPr lang="zh-CN" altLang="en-US" sz="1800" dirty="0"/>
              <a:t> </a:t>
            </a:r>
            <a:r>
              <a:rPr lang="en-US" altLang="zh-CN" sz="1800" dirty="0"/>
              <a:t>kilometer</a:t>
            </a:r>
            <a:r>
              <a:rPr lang="zh-CN" altLang="en-US" sz="1800" dirty="0"/>
              <a:t> </a:t>
            </a:r>
            <a:r>
              <a:rPr lang="en-US" altLang="zh-CN" sz="1800" dirty="0"/>
              <a:t>remains</a:t>
            </a:r>
            <a:r>
              <a:rPr lang="zh-CN" altLang="en-US" sz="1800" dirty="0"/>
              <a:t> </a:t>
            </a:r>
            <a:r>
              <a:rPr lang="en-US" altLang="zh-CN" sz="1800" dirty="0"/>
              <a:t>unchanged</a:t>
            </a:r>
            <a:r>
              <a:rPr lang="zh-CN" altLang="en-US" sz="1800" dirty="0"/>
              <a:t> </a:t>
            </a:r>
            <a:r>
              <a:rPr lang="en-US" altLang="zh-CN" sz="1800" dirty="0"/>
              <a:t>from</a:t>
            </a:r>
            <a:r>
              <a:rPr lang="zh-CN" altLang="en-US" sz="1800" dirty="0"/>
              <a:t> </a:t>
            </a:r>
            <a:r>
              <a:rPr lang="en-US" altLang="zh-CN" sz="1800" dirty="0"/>
              <a:t>2916-2018,</a:t>
            </a:r>
            <a:r>
              <a:rPr lang="zh-CN" altLang="en-US" sz="1800" dirty="0"/>
              <a:t> </a:t>
            </a:r>
            <a:r>
              <a:rPr lang="en-US" altLang="zh-CN" sz="1800" dirty="0"/>
              <a:t>but</a:t>
            </a:r>
            <a:r>
              <a:rPr lang="zh-CN" altLang="en-US" sz="1800" dirty="0"/>
              <a:t> </a:t>
            </a:r>
            <a:r>
              <a:rPr lang="en-US" altLang="zh-CN" sz="1800" dirty="0"/>
              <a:t>the</a:t>
            </a:r>
            <a:r>
              <a:rPr lang="zh-CN" altLang="en-US" sz="1800" dirty="0"/>
              <a:t> </a:t>
            </a:r>
            <a:r>
              <a:rPr lang="en-US" altLang="zh-CN" sz="1800" dirty="0"/>
              <a:t>price</a:t>
            </a:r>
            <a:r>
              <a:rPr lang="zh-CN" altLang="en-US" sz="1800" dirty="0"/>
              <a:t> </a:t>
            </a:r>
            <a:r>
              <a:rPr lang="en-US" altLang="zh-CN" sz="1800" dirty="0"/>
              <a:t>charged</a:t>
            </a:r>
            <a:r>
              <a:rPr lang="zh-CN" altLang="en-US" sz="1800" dirty="0"/>
              <a:t> </a:t>
            </a:r>
            <a:r>
              <a:rPr lang="en-US" altLang="zh-CN" sz="1800" dirty="0"/>
              <a:t>per</a:t>
            </a:r>
            <a:r>
              <a:rPr lang="zh-CN" altLang="en-US" sz="1800" dirty="0"/>
              <a:t> </a:t>
            </a:r>
            <a:r>
              <a:rPr lang="en-US" altLang="zh-CN" sz="1800" dirty="0"/>
              <a:t>kilometer</a:t>
            </a:r>
            <a:r>
              <a:rPr lang="zh-CN" altLang="en-US" sz="1800" dirty="0"/>
              <a:t> </a:t>
            </a:r>
            <a:r>
              <a:rPr lang="en-US" altLang="zh-CN" sz="1800" dirty="0"/>
              <a:t>decreases,</a:t>
            </a:r>
            <a:r>
              <a:rPr lang="zh-CN" altLang="en-US" sz="1800" dirty="0"/>
              <a:t> </a:t>
            </a:r>
            <a:r>
              <a:rPr lang="en-US" altLang="zh-CN" sz="1800" dirty="0"/>
              <a:t>especially</a:t>
            </a:r>
            <a:r>
              <a:rPr lang="zh-CN" altLang="en-US" sz="1800" dirty="0"/>
              <a:t> </a:t>
            </a:r>
            <a:r>
              <a:rPr lang="en-US" altLang="zh-CN" sz="1800" dirty="0"/>
              <a:t>in</a:t>
            </a:r>
            <a:r>
              <a:rPr lang="zh-CN" altLang="en-US" sz="1800" dirty="0"/>
              <a:t> </a:t>
            </a:r>
            <a:r>
              <a:rPr lang="en-US" altLang="zh-CN" sz="1800" dirty="0"/>
              <a:t>year</a:t>
            </a:r>
            <a:r>
              <a:rPr lang="zh-CN" altLang="en-US" sz="1800" dirty="0"/>
              <a:t> </a:t>
            </a:r>
            <a:r>
              <a:rPr lang="en-US" altLang="zh-CN" sz="1800" dirty="0"/>
              <a:t>2018.</a:t>
            </a:r>
          </a:p>
          <a:p>
            <a:r>
              <a:rPr lang="en-US" altLang="zh-CN" sz="1800" dirty="0"/>
              <a:t>It</a:t>
            </a:r>
            <a:r>
              <a:rPr lang="zh-CN" altLang="en-US" sz="1800" dirty="0"/>
              <a:t> </a:t>
            </a:r>
            <a:r>
              <a:rPr lang="en-US" altLang="zh-CN" sz="1800" dirty="0"/>
              <a:t>may</a:t>
            </a:r>
            <a:r>
              <a:rPr lang="zh-CN" altLang="en-US" sz="1800" dirty="0"/>
              <a:t> </a:t>
            </a:r>
            <a:r>
              <a:rPr lang="en-US" altLang="zh-CN" sz="1800" dirty="0"/>
              <a:t>explain</a:t>
            </a:r>
            <a:r>
              <a:rPr lang="zh-CN" altLang="en-US" sz="1800" dirty="0"/>
              <a:t> </a:t>
            </a:r>
            <a:r>
              <a:rPr lang="en-US" altLang="zh-CN" sz="1800" dirty="0"/>
              <a:t>why</a:t>
            </a:r>
            <a:r>
              <a:rPr lang="zh-CN" altLang="en-US" sz="1800" dirty="0"/>
              <a:t> </a:t>
            </a:r>
            <a:r>
              <a:rPr lang="en-US" altLang="zh-CN" sz="1800" dirty="0"/>
              <a:t>the</a:t>
            </a:r>
            <a:r>
              <a:rPr lang="zh-CN" altLang="en-US" sz="1800" dirty="0"/>
              <a:t> </a:t>
            </a:r>
            <a:r>
              <a:rPr lang="en-US" altLang="zh-CN" sz="1800" dirty="0"/>
              <a:t>yearly</a:t>
            </a:r>
            <a:r>
              <a:rPr lang="zh-CN" altLang="en-US" sz="1800" dirty="0"/>
              <a:t> </a:t>
            </a:r>
            <a:r>
              <a:rPr lang="en-US" altLang="zh-CN" sz="1800" dirty="0"/>
              <a:t>profit</a:t>
            </a:r>
            <a:r>
              <a:rPr lang="zh-CN" altLang="en-US" sz="1800" dirty="0"/>
              <a:t> </a:t>
            </a:r>
            <a:r>
              <a:rPr lang="en-US" altLang="zh-CN" sz="1800" dirty="0"/>
              <a:t>of</a:t>
            </a:r>
            <a:r>
              <a:rPr lang="zh-CN" altLang="en-US" sz="1800" dirty="0"/>
              <a:t> </a:t>
            </a:r>
            <a:r>
              <a:rPr lang="en-US" altLang="zh-CN" sz="1800" dirty="0"/>
              <a:t>both</a:t>
            </a:r>
            <a:r>
              <a:rPr lang="zh-CN" altLang="en-US" sz="1800" dirty="0"/>
              <a:t> </a:t>
            </a:r>
            <a:r>
              <a:rPr lang="en-US" altLang="zh-CN" sz="1800" dirty="0"/>
              <a:t>companies</a:t>
            </a:r>
            <a:r>
              <a:rPr lang="zh-CN" altLang="en-US" sz="1800" dirty="0"/>
              <a:t> </a:t>
            </a:r>
            <a:r>
              <a:rPr lang="en-US" altLang="zh-CN" sz="1800" dirty="0"/>
              <a:t>in</a:t>
            </a:r>
            <a:r>
              <a:rPr lang="zh-CN" altLang="en-US" sz="1800" dirty="0"/>
              <a:t> </a:t>
            </a:r>
            <a:r>
              <a:rPr lang="en-US" altLang="zh-CN" sz="1800" dirty="0"/>
              <a:t>year</a:t>
            </a:r>
            <a:r>
              <a:rPr lang="zh-CN" altLang="en-US" sz="1800" dirty="0"/>
              <a:t> </a:t>
            </a:r>
            <a:r>
              <a:rPr lang="en-US" altLang="zh-CN" sz="1800" dirty="0"/>
              <a:t>2018</a:t>
            </a:r>
            <a:r>
              <a:rPr lang="zh-CN" altLang="en-US" sz="1800" dirty="0"/>
              <a:t> </a:t>
            </a:r>
            <a:r>
              <a:rPr lang="en-US" altLang="zh-CN" sz="1800" dirty="0"/>
              <a:t>decreases.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Is There Seasonality Appeared in </a:t>
            </a:r>
            <a:r>
              <a:rPr lang="en-US" altLang="zh-CN" sz="3500" b="1" dirty="0">
                <a:solidFill>
                  <a:schemeClr val="accent2"/>
                </a:solidFill>
                <a:latin typeface="Calibri" panose="020F0502020204030204" pitchFamily="34" charset="0"/>
                <a:cs typeface="Calibri" panose="020F0502020204030204" pitchFamily="34" charset="0"/>
              </a:rPr>
              <a:t>Profit</a:t>
            </a:r>
            <a:r>
              <a:rPr lang="en-US" sz="3500" b="1" dirty="0">
                <a:solidFill>
                  <a:schemeClr val="accent2"/>
                </a:solidFill>
                <a:latin typeface="Calibri" panose="020F0502020204030204" pitchFamily="34" charset="0"/>
                <a:cs typeface="Calibri" panose="020F0502020204030204" pitchFamily="34" charset="0"/>
              </a:rPr>
              <a:t>?</a:t>
            </a:r>
          </a:p>
        </p:txBody>
      </p:sp>
      <p:pic>
        <p:nvPicPr>
          <p:cNvPr id="5" name="Picture 4" descr="A graph of a number of different colored bars&#10;&#10;Description automatically generated">
            <a:extLst>
              <a:ext uri="{FF2B5EF4-FFF2-40B4-BE49-F238E27FC236}">
                <a16:creationId xmlns:a16="http://schemas.microsoft.com/office/drawing/2014/main" id="{A3255163-4D28-7968-965C-D7E1214B4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4" y="1654703"/>
            <a:ext cx="4447117" cy="4991100"/>
          </a:xfrm>
          <a:prstGeom prst="rect">
            <a:avLst/>
          </a:prstGeom>
        </p:spPr>
      </p:pic>
      <p:pic>
        <p:nvPicPr>
          <p:cNvPr id="9" name="Picture 8" descr="A graph of average cost per km over years&#10;&#10;Description automatically generated">
            <a:extLst>
              <a:ext uri="{FF2B5EF4-FFF2-40B4-BE49-F238E27FC236}">
                <a16:creationId xmlns:a16="http://schemas.microsoft.com/office/drawing/2014/main" id="{9D742A34-6088-A9B5-7C32-09C61690B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4641" y="1654703"/>
            <a:ext cx="4447117" cy="4991100"/>
          </a:xfrm>
          <a:prstGeom prst="rect">
            <a:avLst/>
          </a:prstGeom>
        </p:spPr>
      </p:pic>
    </p:spTree>
    <p:extLst>
      <p:ext uri="{BB962C8B-B14F-4D97-AF65-F5344CB8AC3E}">
        <p14:creationId xmlns:p14="http://schemas.microsoft.com/office/powerpoint/2010/main" val="155373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822267" y="2057399"/>
            <a:ext cx="2810932" cy="2743201"/>
          </a:xfrm>
        </p:spPr>
        <p:txBody>
          <a:bodyPr>
            <a:normAutofit/>
          </a:bodyPr>
          <a:lstStyle/>
          <a:p>
            <a:r>
              <a:rPr lang="en-US" altLang="zh-CN" sz="1800" dirty="0"/>
              <a:t>Yellow</a:t>
            </a:r>
            <a:r>
              <a:rPr lang="zh-CN" altLang="en-US" sz="1800" dirty="0"/>
              <a:t> </a:t>
            </a:r>
            <a:r>
              <a:rPr lang="en-US" altLang="zh-CN" sz="1800" dirty="0"/>
              <a:t>Cab</a:t>
            </a:r>
            <a:r>
              <a:rPr lang="zh-CN" altLang="en-US" sz="1800" dirty="0"/>
              <a:t> </a:t>
            </a:r>
            <a:r>
              <a:rPr lang="en-US" altLang="zh-CN" sz="1800" dirty="0"/>
              <a:t>has</a:t>
            </a:r>
            <a:r>
              <a:rPr lang="zh-CN" altLang="en-US" sz="1800" dirty="0"/>
              <a:t> </a:t>
            </a:r>
            <a:r>
              <a:rPr lang="en-US" altLang="zh-CN" sz="1800" dirty="0"/>
              <a:t>higher</a:t>
            </a:r>
            <a:r>
              <a:rPr lang="zh-CN" altLang="en-US" sz="1800" dirty="0"/>
              <a:t> </a:t>
            </a:r>
            <a:r>
              <a:rPr lang="en-US" altLang="zh-CN" sz="1800" dirty="0"/>
              <a:t>user</a:t>
            </a:r>
            <a:r>
              <a:rPr lang="zh-CN" altLang="en-US" sz="1800" dirty="0"/>
              <a:t> </a:t>
            </a:r>
            <a:r>
              <a:rPr lang="en-US" altLang="zh-CN" sz="1800" dirty="0"/>
              <a:t>coverage</a:t>
            </a:r>
            <a:r>
              <a:rPr lang="zh-CN" altLang="en-US" sz="1800" dirty="0"/>
              <a:t> </a:t>
            </a:r>
            <a:r>
              <a:rPr lang="en-US" altLang="zh-CN" sz="1800" dirty="0"/>
              <a:t>in</a:t>
            </a:r>
            <a:r>
              <a:rPr lang="zh-CN" altLang="en-US" sz="1800" dirty="0"/>
              <a:t> </a:t>
            </a:r>
            <a:r>
              <a:rPr lang="en-US" altLang="zh-CN" sz="1800" dirty="0"/>
              <a:t>16</a:t>
            </a:r>
            <a:r>
              <a:rPr lang="zh-CN" altLang="en-US" sz="1800" dirty="0"/>
              <a:t> </a:t>
            </a:r>
            <a:r>
              <a:rPr lang="en-US" altLang="zh-CN" sz="1800" dirty="0"/>
              <a:t>cities</a:t>
            </a:r>
            <a:r>
              <a:rPr lang="zh-CN" altLang="en-US" sz="1800" dirty="0"/>
              <a:t> </a:t>
            </a:r>
            <a:r>
              <a:rPr lang="en-US" altLang="zh-CN" sz="1800" dirty="0"/>
              <a:t>than</a:t>
            </a:r>
            <a:r>
              <a:rPr lang="zh-CN" altLang="en-US" sz="1800" dirty="0"/>
              <a:t> </a:t>
            </a:r>
            <a:r>
              <a:rPr lang="en-US" altLang="zh-CN" sz="1800" dirty="0"/>
              <a:t>Pink</a:t>
            </a:r>
            <a:r>
              <a:rPr lang="zh-CN" altLang="en-US" sz="1800" dirty="0"/>
              <a:t> </a:t>
            </a:r>
            <a:r>
              <a:rPr lang="en-US" altLang="zh-CN" sz="1800" dirty="0"/>
              <a:t>Cab.</a:t>
            </a:r>
          </a:p>
          <a:p>
            <a:r>
              <a:rPr lang="en-US" altLang="zh-CN" sz="1800" dirty="0"/>
              <a:t>Pink</a:t>
            </a:r>
            <a:r>
              <a:rPr lang="zh-CN" altLang="en-US" sz="1800" dirty="0"/>
              <a:t> </a:t>
            </a:r>
            <a:r>
              <a:rPr lang="en-US" altLang="zh-CN" sz="1800" dirty="0"/>
              <a:t>cab</a:t>
            </a:r>
            <a:r>
              <a:rPr lang="zh-CN" altLang="en-US" sz="1800" dirty="0"/>
              <a:t> </a:t>
            </a:r>
            <a:r>
              <a:rPr lang="en-US" altLang="zh-CN" sz="1800" dirty="0"/>
              <a:t>has</a:t>
            </a:r>
            <a:r>
              <a:rPr lang="zh-CN" altLang="en-US" sz="1800" dirty="0"/>
              <a:t> </a:t>
            </a:r>
            <a:r>
              <a:rPr lang="en-US" altLang="zh-CN" sz="1800" dirty="0"/>
              <a:t>higher</a:t>
            </a:r>
            <a:r>
              <a:rPr lang="zh-CN" altLang="en-US" sz="1800" dirty="0"/>
              <a:t> </a:t>
            </a:r>
            <a:r>
              <a:rPr lang="en-US" altLang="zh-CN" sz="1800" dirty="0"/>
              <a:t>user</a:t>
            </a:r>
            <a:r>
              <a:rPr lang="zh-CN" altLang="en-US" sz="1800" dirty="0"/>
              <a:t> </a:t>
            </a:r>
            <a:r>
              <a:rPr lang="en-US" altLang="zh-CN" sz="1800" dirty="0"/>
              <a:t>coverage</a:t>
            </a:r>
            <a:r>
              <a:rPr lang="zh-CN" altLang="en-US" sz="1800" dirty="0"/>
              <a:t> </a:t>
            </a:r>
            <a:r>
              <a:rPr lang="en-US" altLang="zh-CN" sz="1800" dirty="0"/>
              <a:t>in</a:t>
            </a:r>
            <a:r>
              <a:rPr lang="zh-CN" altLang="en-US" sz="1800" dirty="0"/>
              <a:t> </a:t>
            </a:r>
            <a:r>
              <a:rPr lang="en-US" altLang="zh-CN" sz="1800" dirty="0"/>
              <a:t>Pittsburgh</a:t>
            </a:r>
            <a:r>
              <a:rPr lang="zh-CN" altLang="en-US" sz="1800" dirty="0"/>
              <a:t> </a:t>
            </a:r>
            <a:r>
              <a:rPr lang="en-US" altLang="zh-CN" sz="1800" dirty="0"/>
              <a:t>PA,</a:t>
            </a:r>
            <a:r>
              <a:rPr lang="zh-CN" altLang="en-US" sz="1800" dirty="0"/>
              <a:t> </a:t>
            </a:r>
            <a:r>
              <a:rPr lang="en-US" altLang="zh-CN" sz="1800" dirty="0"/>
              <a:t>Sacramento</a:t>
            </a:r>
            <a:r>
              <a:rPr lang="zh-CN" altLang="en-US" sz="1800" dirty="0"/>
              <a:t> </a:t>
            </a:r>
            <a:r>
              <a:rPr lang="en-US" altLang="zh-CN" sz="1800" dirty="0"/>
              <a:t>CA,</a:t>
            </a:r>
            <a:r>
              <a:rPr lang="zh-CN" altLang="en-US" sz="1800" dirty="0"/>
              <a:t> </a:t>
            </a:r>
            <a:r>
              <a:rPr lang="en-US" altLang="zh-CN" sz="1800" dirty="0"/>
              <a:t>and</a:t>
            </a:r>
            <a:r>
              <a:rPr lang="zh-CN" altLang="en-US" sz="1800" dirty="0"/>
              <a:t> </a:t>
            </a:r>
            <a:r>
              <a:rPr lang="en-US" altLang="zh-CN" sz="1800" dirty="0"/>
              <a:t>Nashville</a:t>
            </a:r>
            <a:r>
              <a:rPr lang="zh-CN" altLang="en-US" sz="1800" dirty="0"/>
              <a:t> </a:t>
            </a:r>
            <a:r>
              <a:rPr lang="en-US" altLang="zh-CN" sz="1800" dirty="0"/>
              <a:t>TN.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How</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Many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Cab</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Users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Different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Cities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are</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Covered</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by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Each</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Company</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(in</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Percentage</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descr="A graph of a number of people&#10;&#10;Description automatically generated with medium confidence">
            <a:extLst>
              <a:ext uri="{FF2B5EF4-FFF2-40B4-BE49-F238E27FC236}">
                <a16:creationId xmlns:a16="http://schemas.microsoft.com/office/drawing/2014/main" id="{B5B4060C-18EF-DB53-0BAA-783A7628C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8" y="1735666"/>
            <a:ext cx="8263466" cy="4941762"/>
          </a:xfrm>
          <a:prstGeom prst="rect">
            <a:avLst/>
          </a:prstGeom>
        </p:spPr>
      </p:pic>
    </p:spTree>
    <p:extLst>
      <p:ext uri="{BB962C8B-B14F-4D97-AF65-F5344CB8AC3E}">
        <p14:creationId xmlns:p14="http://schemas.microsoft.com/office/powerpoint/2010/main" val="2966565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3912</TotalTime>
  <Words>1132</Words>
  <Application>Microsoft Macintosh PowerPoint</Application>
  <PresentationFormat>Widescreen</PresentationFormat>
  <Paragraphs>109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PowerPoint Presentation</vt:lpstr>
      <vt:lpstr>   Agenda</vt:lpstr>
      <vt:lpstr>Background – Cab Industry Analysis</vt:lpstr>
      <vt:lpstr>Data Preprocessing</vt:lpstr>
      <vt:lpstr>Is There Seasonality Appeared in Demand?</vt:lpstr>
      <vt:lpstr>Is There Seasonality Appeared in Profit?</vt:lpstr>
      <vt:lpstr>Profit Analysis</vt:lpstr>
      <vt:lpstr>Is There Seasonality Appeared in Profit?</vt:lpstr>
      <vt:lpstr>How Many Cab Users in Different Cities are Covered by Each Company (in Percentage %) ?</vt:lpstr>
      <vt:lpstr>Cities Contribution to Yearly Profit of Each Company</vt:lpstr>
      <vt:lpstr>For each age group, what cab company they choose?</vt:lpstr>
      <vt:lpstr>Profit Contribution of Each Age Group to Each Company in 3 Years?</vt:lpstr>
      <vt:lpstr>For Each Gender, What Cab Company They Choose?</vt:lpstr>
      <vt:lpstr>Profit Contribution of Different Gender to Each Company in 3 Years?</vt:lpstr>
      <vt:lpstr>For Different Income Groups, What Cab Company They Choose?</vt:lpstr>
      <vt:lpstr>Profit Contribution of Each Income Group to Each Company in 3 Years?</vt:lpstr>
      <vt:lpstr>Investment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Manhui</dc:creator>
  <cp:lastModifiedBy>Zhu, Manhui</cp:lastModifiedBy>
  <cp:revision>6</cp:revision>
  <dcterms:created xsi:type="dcterms:W3CDTF">2024-05-16T07:45:06Z</dcterms:created>
  <dcterms:modified xsi:type="dcterms:W3CDTF">2024-05-22T07:33:26Z</dcterms:modified>
</cp:coreProperties>
</file>