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3" roundtripDataSignature="AMtx7mj+hMI+akBg2AkrpZgnRw/1J3XO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CBD67E-12EC-4288-9C18-D6705B38E9F3}">
  <a:tblStyle styleId="{6FCBD67E-12EC-4288-9C18-D6705B38E9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6e7eb3813_0_2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96e7eb3813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6e7eb3813_0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96e7eb3813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96e7eb3813_0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96e7eb3813_0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6e7eb3813_0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try different k parameters from 1 to 30, and we plot the test accuracy for model with different k, we find that when k = 7, the test accuracy is the highest.</a:t>
            </a:r>
            <a:endParaRPr/>
          </a:p>
        </p:txBody>
      </p:sp>
      <p:sp>
        <p:nvSpPr>
          <p:cNvPr id="299" name="Google Shape;299;g196e7eb3813_0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6e7eb3813_0_2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196e7eb3813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97ccae58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97ccae58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197ccae588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7ccae588b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97ccae588b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197ccae588b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97ccae588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97ccae588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197ccae588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98ff24b45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98ff24b45e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198ff24b45e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98ff24b45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98ff24b45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98ff24b45e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97ccae588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97ccae588b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197ccae588b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98ff24b45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98ff24b45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198ff24b45e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98ff24b45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98ff24b45e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98ff24b45e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98ff24b45e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98ff24b45e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198ff24b45e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98ff24b45e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98ff24b45e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198ff24b45e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9a62185016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t/>
            </a:r>
            <a:endParaRPr>
              <a:solidFill>
                <a:srgbClr val="3F3F3F"/>
              </a:solidFill>
              <a:latin typeface="Microsoft Yahei"/>
              <a:ea typeface="Microsoft Yahei"/>
              <a:cs typeface="Microsoft Yahei"/>
              <a:sym typeface="Microsoft Yahei"/>
            </a:endParaRPr>
          </a:p>
        </p:txBody>
      </p:sp>
      <p:sp>
        <p:nvSpPr>
          <p:cNvPr id="429" name="Google Shape;429;g19a6218501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t/>
            </a:r>
            <a:endParaRPr/>
          </a:p>
        </p:txBody>
      </p:sp>
      <p:sp>
        <p:nvSpPr>
          <p:cNvPr id="440" name="Google Shape;440;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6e7eb3813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96e7eb3813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6e7eb3813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F3F3F"/>
                </a:solidFill>
                <a:latin typeface="Microsoft Yahei"/>
                <a:ea typeface="Microsoft Yahei"/>
                <a:cs typeface="Microsoft Yahei"/>
                <a:sym typeface="Microsoft Yahei"/>
              </a:rPr>
              <a:t>1)</a:t>
            </a:r>
            <a:r>
              <a:rPr lang="en-US">
                <a:solidFill>
                  <a:srgbClr val="3F3F3F"/>
                </a:solidFill>
                <a:latin typeface="Microsoft Yahei"/>
                <a:ea typeface="Microsoft Yahei"/>
                <a:cs typeface="Microsoft Yahei"/>
                <a:sym typeface="Microsoft Yahei"/>
              </a:rPr>
              <a:t>Replace the 0 values with column average for some variables. </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rPr lang="en-US">
                <a:solidFill>
                  <a:srgbClr val="3F3F3F"/>
                </a:solidFill>
                <a:latin typeface="Microsoft Yahei"/>
                <a:ea typeface="Microsoft Yahei"/>
                <a:cs typeface="Microsoft Yahei"/>
                <a:sym typeface="Microsoft Yahei"/>
              </a:rPr>
              <a:t>2) Aspect ratio: We find that the most common aspect_ratio are 1.85 and 2.35. For analysis convenience, we group other ratio together. But first we need to replace NA with 0 first, and calculate the mean of the IMDB score for the current 3 different groups of aspect_ratio.</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rPr lang="en-US">
                <a:solidFill>
                  <a:srgbClr val="3F3F3F"/>
                </a:solidFill>
                <a:latin typeface="Microsoft Yahei"/>
                <a:ea typeface="Microsoft Yahei"/>
                <a:cs typeface="Microsoft Yahei"/>
                <a:sym typeface="Microsoft Yahei"/>
              </a:rPr>
              <a:t>3) content rating: The new ratings system began with four categories: G (general audiences), M (mature audiences, changed in 1969 to PG, parental guidance suggested), R (restricted, no children under 17 allowed without parents or adult guardians), and X (no one under 17 admitted). Therefore, M=GP=PG, and X=NC-17. We replace M and GP with PG, replace X with NC-17, because these two are what we use nowadays. We want to replace “Approved”, “Not Rated”, “Passed”, “Unrated” with the most common rating “R”.</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t/>
            </a:r>
            <a:endParaRPr>
              <a:solidFill>
                <a:srgbClr val="3F3F3F"/>
              </a:solidFill>
              <a:latin typeface="Microsoft Yahei"/>
              <a:ea typeface="Microsoft Yahei"/>
              <a:cs typeface="Microsoft Yahei"/>
              <a:sym typeface="Microsoft Yahei"/>
            </a:endParaRPr>
          </a:p>
        </p:txBody>
      </p:sp>
      <p:sp>
        <p:nvSpPr>
          <p:cNvPr id="163" name="Google Shape;163;g196e7eb3813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6e7eb3813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Font typeface="Arial"/>
              <a:buNone/>
            </a:pPr>
            <a:r>
              <a:rPr lang="en-US">
                <a:solidFill>
                  <a:srgbClr val="3F3F3F"/>
                </a:solidFill>
                <a:latin typeface="Microsoft Yahei"/>
                <a:ea typeface="Microsoft Yahei"/>
                <a:cs typeface="Microsoft Yahei"/>
                <a:sym typeface="Microsoft Yahei"/>
              </a:rPr>
              <a:t>Each observations have various genres. We first divide the string and save substring along with its corresponding IMDB score in the other data frame. Then separate different genres into new column and set factor of them. </a:t>
            </a:r>
            <a:endParaRPr/>
          </a:p>
        </p:txBody>
      </p:sp>
      <p:sp>
        <p:nvSpPr>
          <p:cNvPr id="175" name="Google Shape;175;g196e7eb3813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6e7eb3813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96e7eb3813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6e7eb3813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3F3F3F"/>
                </a:solidFill>
                <a:latin typeface="Microsoft Yahei"/>
                <a:ea typeface="Microsoft Yahei"/>
                <a:cs typeface="Microsoft Yahei"/>
                <a:sym typeface="Microsoft Yahei"/>
              </a:rPr>
              <a:t>Based on the heatmap, we can see some high correlations (greater than 0.7) between some predictors.</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rPr lang="en-US">
                <a:solidFill>
                  <a:srgbClr val="3F3F3F"/>
                </a:solidFill>
                <a:latin typeface="Microsoft Yahei"/>
                <a:ea typeface="Microsoft Yahei"/>
                <a:cs typeface="Microsoft Yahei"/>
                <a:sym typeface="Microsoft Yahei"/>
              </a:rPr>
              <a:t>According to the highest correlation value 0.95, we find actor_1_facebook_likes is highly correlated with the cast_total_facebook_likes, and both actor2 and actor3 are also somehow correlated to the total. So we add up actor 2 and 3 facebook likes into other actors facebook likes and finally</a:t>
            </a:r>
            <a:r>
              <a:rPr i="1" lang="en-US" sz="1000">
                <a:solidFill>
                  <a:srgbClr val="999988"/>
                </a:solidFill>
                <a:highlight>
                  <a:srgbClr val="F5F5F5"/>
                </a:highlight>
              </a:rPr>
              <a:t> </a:t>
            </a:r>
            <a:r>
              <a:rPr lang="en-US">
                <a:solidFill>
                  <a:srgbClr val="3F3F3F"/>
                </a:solidFill>
                <a:latin typeface="Microsoft Yahei"/>
                <a:ea typeface="Microsoft Yahei"/>
                <a:cs typeface="Microsoft Yahei"/>
                <a:sym typeface="Microsoft Yahei"/>
              </a:rPr>
              <a:t>modify them into two variables: actor_1_facebook_likes and other_actors_facebook_likes.</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rPr lang="en-US">
                <a:solidFill>
                  <a:srgbClr val="3F3F3F"/>
                </a:solidFill>
                <a:latin typeface="Microsoft Yahei"/>
                <a:ea typeface="Microsoft Yahei"/>
                <a:cs typeface="Microsoft Yahei"/>
                <a:sym typeface="Microsoft Yahei"/>
              </a:rPr>
              <a:t>There are high correlations among num_voted_users, num_user_for_reviews and num_critic_for_reviews. We want to keep num_voted_users and take the ratio of num_user_for_reviews and num_critic_for_reviews.</a:t>
            </a:r>
            <a:endParaRPr>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t/>
            </a:r>
            <a:endParaRPr>
              <a:solidFill>
                <a:srgbClr val="3F3F3F"/>
              </a:solidFill>
              <a:latin typeface="Microsoft Yahei"/>
              <a:ea typeface="Microsoft Yahei"/>
              <a:cs typeface="Microsoft Yahei"/>
              <a:sym typeface="Microsoft Yahei"/>
            </a:endParaRPr>
          </a:p>
        </p:txBody>
      </p:sp>
      <p:sp>
        <p:nvSpPr>
          <p:cNvPr id="197" name="Google Shape;197;g196e7eb3813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6e7eb3813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96e7eb3813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6e7eb3813_0_1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96e7eb3813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xiazai/"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5" name="Shape 15"/>
        <p:cNvGrpSpPr/>
        <p:nvPr/>
      </p:nvGrpSpPr>
      <p:grpSpPr>
        <a:xfrm>
          <a:off x="0" y="0"/>
          <a:ext cx="0" cy="0"/>
          <a:chOff x="0" y="0"/>
          <a:chExt cx="0" cy="0"/>
        </a:xfrm>
      </p:grpSpPr>
      <p:sp>
        <p:nvSpPr>
          <p:cNvPr id="16" name="Google Shape;1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5" name="Shape 75"/>
        <p:cNvGrpSpPr/>
        <p:nvPr/>
      </p:nvGrpSpPr>
      <p:grpSpPr>
        <a:xfrm>
          <a:off x="0" y="0"/>
          <a:ext cx="0" cy="0"/>
          <a:chOff x="0" y="0"/>
          <a:chExt cx="0" cy="0"/>
        </a:xfrm>
      </p:grpSpPr>
      <p:sp>
        <p:nvSpPr>
          <p:cNvPr id="76" name="Google Shape;7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icrosoft Yahe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9"/>
          <p:cNvSpPr/>
          <p:nvPr>
            <p:ph idx="2" type="pic"/>
          </p:nvPr>
        </p:nvSpPr>
        <p:spPr>
          <a:xfrm>
            <a:off x="5183188" y="987425"/>
            <a:ext cx="6172200" cy="4873625"/>
          </a:xfrm>
          <a:prstGeom prst="rect">
            <a:avLst/>
          </a:prstGeom>
          <a:noFill/>
          <a:ln>
            <a:noFill/>
          </a:ln>
        </p:spPr>
      </p:sp>
      <p:sp>
        <p:nvSpPr>
          <p:cNvPr id="78" name="Google Shape;78;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82" name="Shape 82"/>
        <p:cNvGrpSpPr/>
        <p:nvPr/>
      </p:nvGrpSpPr>
      <p:grpSpPr>
        <a:xfrm>
          <a:off x="0" y="0"/>
          <a:ext cx="0" cy="0"/>
          <a:chOff x="0" y="0"/>
          <a:chExt cx="0" cy="0"/>
        </a:xfrm>
      </p:grpSpPr>
      <p:sp>
        <p:nvSpPr>
          <p:cNvPr id="83" name="Google Shape;8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8" name="Shape 88"/>
        <p:cNvGrpSpPr/>
        <p:nvPr/>
      </p:nvGrpSpPr>
      <p:grpSpPr>
        <a:xfrm>
          <a:off x="0" y="0"/>
          <a:ext cx="0" cy="0"/>
          <a:chOff x="0" y="0"/>
          <a:chExt cx="0" cy="0"/>
        </a:xfrm>
      </p:grpSpPr>
      <p:sp>
        <p:nvSpPr>
          <p:cNvPr id="89" name="Google Shape;89;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21" name="Shape 21"/>
        <p:cNvGrpSpPr/>
        <p:nvPr/>
      </p:nvGrpSpPr>
      <p:grpSpPr>
        <a:xfrm>
          <a:off x="0" y="0"/>
          <a:ext cx="0" cy="0"/>
          <a:chOff x="0" y="0"/>
          <a:chExt cx="0" cy="0"/>
        </a:xfrm>
      </p:grpSpPr>
      <p:sp>
        <p:nvSpPr>
          <p:cNvPr id="22" name="Google Shape;22;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icrosoft Yahe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icrosoft Yahe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比较">
  <p:cSld name="1_比较">
    <p:spTree>
      <p:nvGrpSpPr>
        <p:cNvPr id="49" name="Shape 49"/>
        <p:cNvGrpSpPr/>
        <p:nvPr/>
      </p:nvGrpSpPr>
      <p:grpSpPr>
        <a:xfrm>
          <a:off x="0" y="0"/>
          <a:ext cx="0" cy="0"/>
          <a:chOff x="0" y="0"/>
          <a:chExt cx="0" cy="0"/>
        </a:xfrm>
      </p:grpSpPr>
      <p:sp>
        <p:nvSpPr>
          <p:cNvPr id="50" name="Google Shape;50;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35"/>
          <p:cNvSpPr txBox="1"/>
          <p:nvPr/>
        </p:nvSpPr>
        <p:spPr>
          <a:xfrm>
            <a:off x="879004" y="6741139"/>
            <a:ext cx="1224136"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00"/>
              <a:buFont typeface="Microsoft Yahei"/>
              <a:buNone/>
            </a:pPr>
            <a:r>
              <a:rPr b="0" i="0" lang="en-US" sz="100" u="sng" cap="none" strike="noStrike">
                <a:solidFill>
                  <a:srgbClr val="000000"/>
                </a:solidFill>
                <a:latin typeface="Microsoft Yahei"/>
                <a:ea typeface="Microsoft Yahei"/>
                <a:cs typeface="Microsoft Yahei"/>
                <a:sym typeface="Microsoft Yahei"/>
                <a:hlinkClick r:id="rId2">
                  <a:extLst>
                    <a:ext uri="{A12FA001-AC4F-418D-AE19-62706E023703}">
                      <ahyp:hlinkClr val="tx"/>
                    </a:ext>
                  </a:extLst>
                </a:hlinkClick>
              </a:rPr>
              <a:t>PPT下载</a:t>
            </a:r>
            <a:r>
              <a:rPr b="0" i="0" lang="en-US" sz="100" u="none" cap="none" strike="noStrike">
                <a:solidFill>
                  <a:srgbClr val="000000"/>
                </a:solidFill>
                <a:latin typeface="Microsoft Yahei"/>
                <a:ea typeface="Microsoft Yahei"/>
                <a:cs typeface="Microsoft Yahei"/>
                <a:sym typeface="Microsoft Yahei"/>
              </a:rPr>
              <a:t> http://www.1ppt.com/xiazai/</a:t>
            </a:r>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9" name="Shape 59"/>
        <p:cNvGrpSpPr/>
        <p:nvPr/>
      </p:nvGrpSpPr>
      <p:grpSpPr>
        <a:xfrm>
          <a:off x="0" y="0"/>
          <a:ext cx="0" cy="0"/>
          <a:chOff x="0" y="0"/>
          <a:chExt cx="0" cy="0"/>
        </a:xfrm>
      </p:grpSpPr>
      <p:sp>
        <p:nvSpPr>
          <p:cNvPr id="60" name="Google Shape;6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4" name="Shape 64"/>
        <p:cNvGrpSpPr/>
        <p:nvPr/>
      </p:nvGrpSpPr>
      <p:grpSpPr>
        <a:xfrm>
          <a:off x="0" y="0"/>
          <a:ext cx="0" cy="0"/>
          <a:chOff x="0" y="0"/>
          <a:chExt cx="0" cy="0"/>
        </a:xfrm>
      </p:grpSpPr>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8" name="Shape 68"/>
        <p:cNvGrpSpPr/>
        <p:nvPr/>
      </p:nvGrpSpPr>
      <p:grpSpPr>
        <a:xfrm>
          <a:off x="0" y="0"/>
          <a:ext cx="0" cy="0"/>
          <a:chOff x="0" y="0"/>
          <a:chExt cx="0" cy="0"/>
        </a:xfrm>
      </p:grpSpPr>
      <p:sp>
        <p:nvSpPr>
          <p:cNvPr id="69" name="Google Shape;6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icrosoft Yahe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window dir="ver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icrosoft Yahei"/>
              <a:buNone/>
              <a:defRPr b="0" i="0" sz="4400" u="none" cap="none" strike="noStrike">
                <a:solidFill>
                  <a:schemeClr val="dk1"/>
                </a:solidFill>
                <a:latin typeface="Microsoft Yahei"/>
                <a:ea typeface="Microsoft Yahei"/>
                <a:cs typeface="Microsoft Yahei"/>
                <a:sym typeface="Microsoft Ya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icrosoft Yahei"/>
                <a:ea typeface="Microsoft Yahei"/>
                <a:cs typeface="Microsoft Yahei"/>
                <a:sym typeface="Microsoft Ya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1pPr>
            <a:lvl2pPr indent="0" lvl="1"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2pPr>
            <a:lvl3pPr indent="0" lvl="2"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3pPr>
            <a:lvl4pPr indent="0" lvl="3"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4pPr>
            <a:lvl5pPr indent="0" lvl="4"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5pPr>
            <a:lvl6pPr indent="0" lvl="5"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6pPr>
            <a:lvl7pPr indent="0" lvl="6"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7pPr>
            <a:lvl8pPr indent="0" lvl="7"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8pPr>
            <a:lvl9pPr indent="0" lvl="8"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advClick="0" spd="slow" p14:dur="1500">
        <p14:window dir="vert"/>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pic>
        <p:nvPicPr>
          <p:cNvPr id="100" name="Google Shape;100;p1"/>
          <p:cNvPicPr preferRelativeResize="0"/>
          <p:nvPr/>
        </p:nvPicPr>
        <p:blipFill rotWithShape="1">
          <a:blip r:embed="rId3">
            <a:alphaModFix/>
          </a:blip>
          <a:srcRect b="0" l="0" r="0" t="0"/>
          <a:stretch/>
        </p:blipFill>
        <p:spPr>
          <a:xfrm>
            <a:off x="-19219" y="-5921"/>
            <a:ext cx="12230438" cy="5307742"/>
          </a:xfrm>
          <a:prstGeom prst="rect">
            <a:avLst/>
          </a:prstGeom>
          <a:noFill/>
          <a:ln>
            <a:noFill/>
          </a:ln>
        </p:spPr>
      </p:pic>
      <p:sp>
        <p:nvSpPr>
          <p:cNvPr id="101" name="Google Shape;101;p1"/>
          <p:cNvSpPr/>
          <p:nvPr/>
        </p:nvSpPr>
        <p:spPr>
          <a:xfrm>
            <a:off x="-25400" y="-12700"/>
            <a:ext cx="12230438" cy="5295900"/>
          </a:xfrm>
          <a:prstGeom prst="rect">
            <a:avLst/>
          </a:prstGeom>
          <a:solidFill>
            <a:srgbClr val="262626">
              <a:alpha val="8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2" name="Google Shape;102;p1"/>
          <p:cNvSpPr txBox="1"/>
          <p:nvPr>
            <p:ph type="title"/>
          </p:nvPr>
        </p:nvSpPr>
        <p:spPr>
          <a:xfrm>
            <a:off x="1282700" y="2408237"/>
            <a:ext cx="99822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Arial"/>
              <a:buNone/>
            </a:pPr>
            <a:r>
              <a:rPr lang="en-US" sz="5000">
                <a:solidFill>
                  <a:schemeClr val="lt1"/>
                </a:solidFill>
                <a:latin typeface="Georgia"/>
                <a:ea typeface="Georgia"/>
                <a:cs typeface="Georgia"/>
                <a:sym typeface="Georgia"/>
              </a:rPr>
              <a:t>Movie Rating Classification and Recommendation</a:t>
            </a:r>
            <a:endParaRPr sz="5000">
              <a:latin typeface="Georgia"/>
              <a:ea typeface="Georgia"/>
              <a:cs typeface="Georgia"/>
              <a:sym typeface="Georgia"/>
            </a:endParaRPr>
          </a:p>
        </p:txBody>
      </p:sp>
      <p:sp>
        <p:nvSpPr>
          <p:cNvPr id="103" name="Google Shape;103;p1"/>
          <p:cNvSpPr/>
          <p:nvPr/>
        </p:nvSpPr>
        <p:spPr>
          <a:xfrm>
            <a:off x="2728660" y="4516892"/>
            <a:ext cx="6734700" cy="394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n-US" sz="1600">
                <a:solidFill>
                  <a:schemeClr val="lt1"/>
                </a:solidFill>
                <a:latin typeface="Georgia"/>
                <a:ea typeface="Georgia"/>
                <a:cs typeface="Georgia"/>
                <a:sym typeface="Georgia"/>
              </a:rPr>
              <a:t>Group 13: Manhui Zhu, Chengze Xie</a:t>
            </a:r>
            <a:endParaRPr i="0" sz="1600" u="none" cap="none" strike="noStrike">
              <a:solidFill>
                <a:schemeClr val="lt1"/>
              </a:solidFill>
              <a:latin typeface="Georgia"/>
              <a:ea typeface="Georgia"/>
              <a:cs typeface="Georgia"/>
              <a:sym typeface="Georgia"/>
            </a:endParaRPr>
          </a:p>
        </p:txBody>
      </p:sp>
      <p:grpSp>
        <p:nvGrpSpPr>
          <p:cNvPr id="104" name="Google Shape;104;p1"/>
          <p:cNvGrpSpPr/>
          <p:nvPr/>
        </p:nvGrpSpPr>
        <p:grpSpPr>
          <a:xfrm>
            <a:off x="2139949" y="4981575"/>
            <a:ext cx="8018464" cy="1154908"/>
            <a:chOff x="2139949" y="4981575"/>
            <a:chExt cx="8018464" cy="1154908"/>
          </a:xfrm>
        </p:grpSpPr>
        <p:sp>
          <p:nvSpPr>
            <p:cNvPr id="105" name="Google Shape;105;p1"/>
            <p:cNvSpPr/>
            <p:nvPr/>
          </p:nvSpPr>
          <p:spPr>
            <a:xfrm>
              <a:off x="2139949" y="4981575"/>
              <a:ext cx="608013" cy="314325"/>
            </a:xfrm>
            <a:custGeom>
              <a:rect b="b" l="l" r="r" t="t"/>
              <a:pathLst>
                <a:path extrusionOk="0" h="329733" w="640856">
                  <a:moveTo>
                    <a:pt x="295682" y="0"/>
                  </a:moveTo>
                  <a:lnTo>
                    <a:pt x="0" y="327586"/>
                  </a:lnTo>
                  <a:lnTo>
                    <a:pt x="640856" y="329733"/>
                  </a:lnTo>
                  <a:lnTo>
                    <a:pt x="295682" y="0"/>
                  </a:lnTo>
                  <a:close/>
                </a:path>
              </a:pathLst>
            </a:custGeom>
            <a:solidFill>
              <a:srgbClr val="AA1C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6" name="Google Shape;106;p1"/>
            <p:cNvSpPr/>
            <p:nvPr/>
          </p:nvSpPr>
          <p:spPr>
            <a:xfrm flipH="1">
              <a:off x="9501187" y="4981575"/>
              <a:ext cx="657226" cy="314325"/>
            </a:xfrm>
            <a:custGeom>
              <a:rect b="b" l="l" r="r" t="t"/>
              <a:pathLst>
                <a:path extrusionOk="0" h="334963" w="673100">
                  <a:moveTo>
                    <a:pt x="327190" y="0"/>
                  </a:moveTo>
                  <a:lnTo>
                    <a:pt x="0" y="334962"/>
                  </a:lnTo>
                  <a:lnTo>
                    <a:pt x="673100" y="334963"/>
                  </a:lnTo>
                  <a:lnTo>
                    <a:pt x="327190" y="0"/>
                  </a:lnTo>
                  <a:close/>
                </a:path>
              </a:pathLst>
            </a:custGeom>
            <a:solidFill>
              <a:srgbClr val="AA1C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7" name="Google Shape;107;p1"/>
            <p:cNvSpPr/>
            <p:nvPr/>
          </p:nvSpPr>
          <p:spPr>
            <a:xfrm>
              <a:off x="2419350" y="4981576"/>
              <a:ext cx="7419975" cy="1154907"/>
            </a:xfrm>
            <a:custGeom>
              <a:rect b="b" l="l" r="r" t="t"/>
              <a:pathLst>
                <a:path extrusionOk="0" h="1154907" w="7419975">
                  <a:moveTo>
                    <a:pt x="0" y="0"/>
                  </a:moveTo>
                  <a:lnTo>
                    <a:pt x="1154906" y="1154906"/>
                  </a:lnTo>
                  <a:lnTo>
                    <a:pt x="6265069" y="1154907"/>
                  </a:lnTo>
                  <a:lnTo>
                    <a:pt x="7419975" y="0"/>
                  </a:lnTo>
                  <a:lnTo>
                    <a:pt x="0" y="0"/>
                  </a:lnTo>
                  <a:close/>
                </a:path>
              </a:pathLst>
            </a:cu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grpSp>
        <p:nvGrpSpPr>
          <p:cNvPr id="108" name="Google Shape;108;p1"/>
          <p:cNvGrpSpPr/>
          <p:nvPr/>
        </p:nvGrpSpPr>
        <p:grpSpPr>
          <a:xfrm>
            <a:off x="5770595" y="5694928"/>
            <a:ext cx="631759" cy="631758"/>
            <a:chOff x="5653874" y="5596785"/>
            <a:chExt cx="830579" cy="830579"/>
          </a:xfrm>
        </p:grpSpPr>
        <p:sp>
          <p:nvSpPr>
            <p:cNvPr id="109" name="Google Shape;109;p1"/>
            <p:cNvSpPr/>
            <p:nvPr/>
          </p:nvSpPr>
          <p:spPr>
            <a:xfrm rot="6313017">
              <a:off x="5730818" y="5673730"/>
              <a:ext cx="676691" cy="676690"/>
            </a:xfrm>
            <a:prstGeom prst="chord">
              <a:avLst>
                <a:gd fmla="val 2700000" name="adj1"/>
                <a:gd fmla="val 1707028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pic>
          <p:nvPicPr>
            <p:cNvPr id="110" name="Google Shape;110;p1"/>
            <p:cNvPicPr preferRelativeResize="0"/>
            <p:nvPr/>
          </p:nvPicPr>
          <p:blipFill rotWithShape="1">
            <a:blip r:embed="rId4">
              <a:alphaModFix/>
            </a:blip>
            <a:srcRect b="0" l="0" r="0" t="0"/>
            <a:stretch/>
          </p:blipFill>
          <p:spPr>
            <a:xfrm>
              <a:off x="5815417" y="5743547"/>
              <a:ext cx="507489" cy="674427"/>
            </a:xfrm>
            <a:prstGeom prst="rect">
              <a:avLst/>
            </a:prstGeom>
            <a:noFill/>
            <a:ln>
              <a:noFill/>
            </a:ln>
          </p:spPr>
        </p:pic>
      </p:grpSp>
      <p:sp>
        <p:nvSpPr>
          <p:cNvPr id="111" name="Google Shape;111;p1"/>
          <p:cNvSpPr/>
          <p:nvPr/>
        </p:nvSpPr>
        <p:spPr>
          <a:xfrm>
            <a:off x="9674624" y="333650"/>
            <a:ext cx="2274600" cy="1896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n-US" sz="2000">
                <a:solidFill>
                  <a:schemeClr val="lt1"/>
                </a:solidFill>
                <a:latin typeface="Georgia"/>
                <a:ea typeface="Georgia"/>
                <a:cs typeface="Georgia"/>
                <a:sym typeface="Georgia"/>
              </a:rPr>
              <a:t>STOR 565 Project</a:t>
            </a:r>
            <a:endParaRPr i="0" sz="2000" u="none" cap="none" strike="noStrike">
              <a:solidFill>
                <a:schemeClr val="lt1"/>
              </a:solidFill>
              <a:latin typeface="Georgia"/>
              <a:ea typeface="Georgia"/>
              <a:cs typeface="Georgia"/>
              <a:sym typeface="Georgia"/>
            </a:endParaRPr>
          </a:p>
        </p:txBody>
      </p:sp>
    </p:spTree>
  </p:cSld>
  <p:clrMapOvr>
    <a:masterClrMapping/>
  </p:clrMapOvr>
  <mc:AlternateContent>
    <mc:Choice Requires="p14">
      <p:transition advClick="0" spd="slow" p14:dur="1750">
        <p14:window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750"/>
                                        <p:tgtEl>
                                          <p:spTgt spid="9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750"/>
                                        <p:tgtEl>
                                          <p:spTgt spid="1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750"/>
                                        <p:tgtEl>
                                          <p:spTgt spid="101"/>
                                        </p:tgtEl>
                                      </p:cBhvr>
                                    </p:animEffect>
                                  </p:childTnLst>
                                </p:cTn>
                              </p:par>
                              <p:par>
                                <p:cTn fill="hold" nodeType="with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750"/>
                                        <p:tgtEl>
                                          <p:spTgt spid="111"/>
                                        </p:tgtEl>
                                        <p:attrNameLst>
                                          <p:attrName>ppt_w</p:attrName>
                                        </p:attrNameLst>
                                      </p:cBhvr>
                                      <p:tavLst>
                                        <p:tav fmla="" tm="0">
                                          <p:val>
                                            <p:strVal val="0"/>
                                          </p:val>
                                        </p:tav>
                                        <p:tav fmla="" tm="100000">
                                          <p:val>
                                            <p:strVal val="#ppt_w"/>
                                          </p:val>
                                        </p:tav>
                                      </p:tavLst>
                                    </p:anim>
                                    <p:anim calcmode="lin" valueType="num">
                                      <p:cBhvr additive="base">
                                        <p:cTn dur="750"/>
                                        <p:tgtEl>
                                          <p:spTgt spid="111"/>
                                        </p:tgtEl>
                                        <p:attrNameLst>
                                          <p:attrName>ppt_h</p:attrName>
                                        </p:attrNameLst>
                                      </p:cBhvr>
                                      <p:tavLst>
                                        <p:tav fmla="" tm="0">
                                          <p:val>
                                            <p:strVal val="0"/>
                                          </p:val>
                                        </p:tav>
                                        <p:tav fmla="" tm="100000">
                                          <p:val>
                                            <p:strVal val="#ppt_h"/>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750"/>
                                        <p:tgtEl>
                                          <p:spTgt spid="10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750"/>
                                        <p:tgtEl>
                                          <p:spTgt spid="103"/>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750"/>
                                        <p:tgtEl>
                                          <p:spTgt spid="104"/>
                                        </p:tgtEl>
                                      </p:cBhvr>
                                    </p:animEffect>
                                  </p:childTnLst>
                                </p:cTn>
                              </p:par>
                            </p:childTnLst>
                          </p:cTn>
                        </p:par>
                        <p:par>
                          <p:cTn fill="hold">
                            <p:stCondLst>
                              <p:cond delay="4500"/>
                            </p:stCondLst>
                            <p:childTnLst>
                              <p:par>
                                <p:cTn fill="hold" nodeType="after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75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96e7eb3813_0_221"/>
          <p:cNvSpPr/>
          <p:nvPr/>
        </p:nvSpPr>
        <p:spPr>
          <a:xfrm>
            <a:off x="-279425"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264" name="Google Shape;264;g196e7eb3813_0_221"/>
          <p:cNvGrpSpPr/>
          <p:nvPr/>
        </p:nvGrpSpPr>
        <p:grpSpPr>
          <a:xfrm>
            <a:off x="0" y="469661"/>
            <a:ext cx="1054834" cy="143695"/>
            <a:chOff x="3919538" y="551542"/>
            <a:chExt cx="1054834" cy="246602"/>
          </a:xfrm>
        </p:grpSpPr>
        <p:sp>
          <p:nvSpPr>
            <p:cNvPr id="265" name="Google Shape;265;g196e7eb3813_0_221"/>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66" name="Google Shape;266;g196e7eb3813_0_221"/>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267" name="Google Shape;267;g196e7eb3813_0_221"/>
          <p:cNvSpPr txBox="1"/>
          <p:nvPr/>
        </p:nvSpPr>
        <p:spPr>
          <a:xfrm>
            <a:off x="1054900" y="329300"/>
            <a:ext cx="6253200" cy="42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Classification Tree (Pruned)</a:t>
            </a:r>
            <a:endParaRPr>
              <a:latin typeface="Georgia"/>
              <a:ea typeface="Georgia"/>
              <a:cs typeface="Georgia"/>
              <a:sym typeface="Georgia"/>
            </a:endParaRPr>
          </a:p>
        </p:txBody>
      </p:sp>
      <p:sp>
        <p:nvSpPr>
          <p:cNvPr id="268" name="Google Shape;268;g196e7eb3813_0_221"/>
          <p:cNvSpPr/>
          <p:nvPr/>
        </p:nvSpPr>
        <p:spPr>
          <a:xfrm>
            <a:off x="394600" y="5734975"/>
            <a:ext cx="2145600" cy="875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2000">
                <a:solidFill>
                  <a:srgbClr val="BF1B22"/>
                </a:solidFill>
                <a:latin typeface="Georgia"/>
                <a:ea typeface="Georgia"/>
                <a:cs typeface="Georgia"/>
                <a:sym typeface="Georgia"/>
              </a:rPr>
              <a:t>Overall accuracy: </a:t>
            </a:r>
            <a:endParaRPr sz="2000">
              <a:solidFill>
                <a:srgbClr val="BF1B22"/>
              </a:solidFill>
              <a:latin typeface="Georgia"/>
              <a:ea typeface="Georgia"/>
              <a:cs typeface="Georgia"/>
              <a:sym typeface="Georgia"/>
            </a:endParaRPr>
          </a:p>
          <a:p>
            <a:pPr indent="0" lvl="0" marL="0" marR="0" rtl="0" algn="ctr">
              <a:lnSpc>
                <a:spcPct val="100000"/>
              </a:lnSpc>
              <a:spcBef>
                <a:spcPts val="0"/>
              </a:spcBef>
              <a:spcAft>
                <a:spcPts val="0"/>
              </a:spcAft>
              <a:buNone/>
            </a:pPr>
            <a:r>
              <a:rPr lang="en-US" sz="2000">
                <a:solidFill>
                  <a:srgbClr val="BF1B22"/>
                </a:solidFill>
                <a:latin typeface="Georgia"/>
                <a:ea typeface="Georgia"/>
                <a:cs typeface="Georgia"/>
                <a:sym typeface="Georgia"/>
              </a:rPr>
              <a:t>0.712</a:t>
            </a:r>
            <a:endParaRPr sz="2000">
              <a:solidFill>
                <a:srgbClr val="BF1B22"/>
              </a:solidFill>
              <a:latin typeface="Georgia"/>
              <a:ea typeface="Georgia"/>
              <a:cs typeface="Georgia"/>
              <a:sym typeface="Georgia"/>
            </a:endParaRPr>
          </a:p>
        </p:txBody>
      </p:sp>
      <p:pic>
        <p:nvPicPr>
          <p:cNvPr id="269" name="Google Shape;269;g196e7eb3813_0_221"/>
          <p:cNvPicPr preferRelativeResize="0"/>
          <p:nvPr/>
        </p:nvPicPr>
        <p:blipFill>
          <a:blip r:embed="rId3">
            <a:alphaModFix/>
          </a:blip>
          <a:stretch>
            <a:fillRect/>
          </a:stretch>
        </p:blipFill>
        <p:spPr>
          <a:xfrm>
            <a:off x="5686962" y="1231075"/>
            <a:ext cx="6490837" cy="4010400"/>
          </a:xfrm>
          <a:prstGeom prst="rect">
            <a:avLst/>
          </a:prstGeom>
          <a:noFill/>
          <a:ln>
            <a:noFill/>
          </a:ln>
        </p:spPr>
      </p:pic>
      <p:pic>
        <p:nvPicPr>
          <p:cNvPr id="270" name="Google Shape;270;g196e7eb3813_0_221"/>
          <p:cNvPicPr preferRelativeResize="0"/>
          <p:nvPr/>
        </p:nvPicPr>
        <p:blipFill>
          <a:blip r:embed="rId4">
            <a:alphaModFix/>
          </a:blip>
          <a:stretch>
            <a:fillRect/>
          </a:stretch>
        </p:blipFill>
        <p:spPr>
          <a:xfrm>
            <a:off x="321875" y="1719875"/>
            <a:ext cx="5532401" cy="3418225"/>
          </a:xfrm>
          <a:prstGeom prst="rect">
            <a:avLst/>
          </a:prstGeom>
          <a:noFill/>
          <a:ln>
            <a:noFill/>
          </a:ln>
        </p:spPr>
      </p:pic>
      <p:pic>
        <p:nvPicPr>
          <p:cNvPr id="271" name="Google Shape;271;g196e7eb3813_0_221"/>
          <p:cNvPicPr preferRelativeResize="0"/>
          <p:nvPr/>
        </p:nvPicPr>
        <p:blipFill>
          <a:blip r:embed="rId5">
            <a:alphaModFix/>
          </a:blip>
          <a:stretch>
            <a:fillRect/>
          </a:stretch>
        </p:blipFill>
        <p:spPr>
          <a:xfrm>
            <a:off x="3115775" y="5635025"/>
            <a:ext cx="8640452" cy="875400"/>
          </a:xfrm>
          <a:prstGeom prst="rect">
            <a:avLst/>
          </a:prstGeom>
          <a:noFill/>
          <a:ln>
            <a:noFill/>
          </a:ln>
        </p:spPr>
      </p:pic>
    </p:spTree>
  </p:cSld>
  <p:clrMapOvr>
    <a:masterClrMapping/>
  </p:clrMapOvr>
  <mc:AlternateContent>
    <mc:Choice Requires="p14">
      <p:transition spd="slow" p14:dur="175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750"/>
                                        <p:tgtEl>
                                          <p:spTgt spid="264"/>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75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96e7eb3813_0_25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277" name="Google Shape;277;g196e7eb3813_0_257"/>
          <p:cNvGrpSpPr/>
          <p:nvPr/>
        </p:nvGrpSpPr>
        <p:grpSpPr>
          <a:xfrm>
            <a:off x="0" y="469661"/>
            <a:ext cx="1054834" cy="143695"/>
            <a:chOff x="3919538" y="551542"/>
            <a:chExt cx="1054834" cy="246602"/>
          </a:xfrm>
        </p:grpSpPr>
        <p:sp>
          <p:nvSpPr>
            <p:cNvPr id="278" name="Google Shape;278;g196e7eb3813_0_257"/>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79" name="Google Shape;279;g196e7eb3813_0_257"/>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280" name="Google Shape;280;g196e7eb3813_0_257"/>
          <p:cNvSpPr txBox="1"/>
          <p:nvPr/>
        </p:nvSpPr>
        <p:spPr>
          <a:xfrm>
            <a:off x="1054900" y="329300"/>
            <a:ext cx="6253200" cy="42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Bagging</a:t>
            </a:r>
            <a:endParaRPr>
              <a:latin typeface="Georgia"/>
              <a:ea typeface="Georgia"/>
              <a:cs typeface="Georgia"/>
              <a:sym typeface="Georgia"/>
            </a:endParaRPr>
          </a:p>
        </p:txBody>
      </p:sp>
      <p:sp>
        <p:nvSpPr>
          <p:cNvPr id="281" name="Google Shape;281;g196e7eb3813_0_257"/>
          <p:cNvSpPr/>
          <p:nvPr/>
        </p:nvSpPr>
        <p:spPr>
          <a:xfrm>
            <a:off x="261525" y="5536350"/>
            <a:ext cx="2197800" cy="1074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2000">
                <a:solidFill>
                  <a:srgbClr val="BF1B22"/>
                </a:solidFill>
                <a:latin typeface="Georgia"/>
                <a:ea typeface="Georgia"/>
                <a:cs typeface="Georgia"/>
                <a:sym typeface="Georgia"/>
              </a:rPr>
              <a:t>Overall accuracy: </a:t>
            </a:r>
            <a:endParaRPr sz="2000">
              <a:solidFill>
                <a:srgbClr val="BF1B22"/>
              </a:solidFill>
              <a:latin typeface="Georgia"/>
              <a:ea typeface="Georgia"/>
              <a:cs typeface="Georgia"/>
              <a:sym typeface="Georgia"/>
            </a:endParaRPr>
          </a:p>
          <a:p>
            <a:pPr indent="0" lvl="0" marL="0" marR="0" rtl="0" algn="ctr">
              <a:lnSpc>
                <a:spcPct val="100000"/>
              </a:lnSpc>
              <a:spcBef>
                <a:spcPts val="0"/>
              </a:spcBef>
              <a:spcAft>
                <a:spcPts val="0"/>
              </a:spcAft>
              <a:buNone/>
            </a:pPr>
            <a:r>
              <a:rPr lang="en-US" sz="2000">
                <a:solidFill>
                  <a:srgbClr val="BF1B22"/>
                </a:solidFill>
                <a:latin typeface="Georgia"/>
                <a:ea typeface="Georgia"/>
                <a:cs typeface="Georgia"/>
                <a:sym typeface="Georgia"/>
              </a:rPr>
              <a:t>0.783</a:t>
            </a:r>
            <a:endParaRPr sz="2000">
              <a:solidFill>
                <a:srgbClr val="BF1B22"/>
              </a:solidFill>
              <a:latin typeface="Georgia"/>
              <a:ea typeface="Georgia"/>
              <a:cs typeface="Georgia"/>
              <a:sym typeface="Georgia"/>
            </a:endParaRPr>
          </a:p>
        </p:txBody>
      </p:sp>
      <p:pic>
        <p:nvPicPr>
          <p:cNvPr id="282" name="Google Shape;282;g196e7eb3813_0_257"/>
          <p:cNvPicPr preferRelativeResize="0"/>
          <p:nvPr/>
        </p:nvPicPr>
        <p:blipFill>
          <a:blip r:embed="rId3">
            <a:alphaModFix/>
          </a:blip>
          <a:stretch>
            <a:fillRect/>
          </a:stretch>
        </p:blipFill>
        <p:spPr>
          <a:xfrm>
            <a:off x="100875" y="1247463"/>
            <a:ext cx="5995122" cy="3704125"/>
          </a:xfrm>
          <a:prstGeom prst="rect">
            <a:avLst/>
          </a:prstGeom>
          <a:noFill/>
          <a:ln>
            <a:noFill/>
          </a:ln>
        </p:spPr>
      </p:pic>
      <p:pic>
        <p:nvPicPr>
          <p:cNvPr id="283" name="Google Shape;283;g196e7eb3813_0_257"/>
          <p:cNvPicPr preferRelativeResize="0"/>
          <p:nvPr/>
        </p:nvPicPr>
        <p:blipFill>
          <a:blip r:embed="rId4">
            <a:alphaModFix/>
          </a:blip>
          <a:stretch>
            <a:fillRect/>
          </a:stretch>
        </p:blipFill>
        <p:spPr>
          <a:xfrm>
            <a:off x="2750675" y="5445250"/>
            <a:ext cx="9092525" cy="997125"/>
          </a:xfrm>
          <a:prstGeom prst="rect">
            <a:avLst/>
          </a:prstGeom>
          <a:noFill/>
          <a:ln>
            <a:noFill/>
          </a:ln>
        </p:spPr>
      </p:pic>
      <p:pic>
        <p:nvPicPr>
          <p:cNvPr id="284" name="Google Shape;284;g196e7eb3813_0_257"/>
          <p:cNvPicPr preferRelativeResize="0"/>
          <p:nvPr/>
        </p:nvPicPr>
        <p:blipFill>
          <a:blip r:embed="rId5">
            <a:alphaModFix/>
          </a:blip>
          <a:stretch>
            <a:fillRect/>
          </a:stretch>
        </p:blipFill>
        <p:spPr>
          <a:xfrm>
            <a:off x="6165775" y="1324051"/>
            <a:ext cx="5995126" cy="3704133"/>
          </a:xfrm>
          <a:prstGeom prst="rect">
            <a:avLst/>
          </a:prstGeom>
          <a:noFill/>
          <a:ln>
            <a:noFill/>
          </a:ln>
        </p:spPr>
      </p:pic>
    </p:spTree>
  </p:cSld>
  <p:clrMapOvr>
    <a:masterClrMapping/>
  </p:clrMapOvr>
  <mc:AlternateContent>
    <mc:Choice Requires="p14">
      <p:transition spd="slow" p14:dur="175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750"/>
                                        <p:tgtEl>
                                          <p:spTgt spid="27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75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g196e7eb3813_0_269"/>
          <p:cNvGrpSpPr/>
          <p:nvPr/>
        </p:nvGrpSpPr>
        <p:grpSpPr>
          <a:xfrm>
            <a:off x="0" y="469661"/>
            <a:ext cx="1054834" cy="143695"/>
            <a:chOff x="3919538" y="551542"/>
            <a:chExt cx="1054834" cy="246602"/>
          </a:xfrm>
        </p:grpSpPr>
        <p:sp>
          <p:nvSpPr>
            <p:cNvPr id="290" name="Google Shape;290;g196e7eb3813_0_269"/>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91" name="Google Shape;291;g196e7eb3813_0_269"/>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292" name="Google Shape;292;g196e7eb3813_0_269"/>
          <p:cNvSpPr txBox="1"/>
          <p:nvPr/>
        </p:nvSpPr>
        <p:spPr>
          <a:xfrm>
            <a:off x="1054900" y="329300"/>
            <a:ext cx="6253200" cy="42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Random Forest</a:t>
            </a:r>
            <a:endParaRPr>
              <a:latin typeface="Georgia"/>
              <a:ea typeface="Georgia"/>
              <a:cs typeface="Georgia"/>
              <a:sym typeface="Georgia"/>
            </a:endParaRPr>
          </a:p>
        </p:txBody>
      </p:sp>
      <p:sp>
        <p:nvSpPr>
          <p:cNvPr id="293" name="Google Shape;293;g196e7eb3813_0_269"/>
          <p:cNvSpPr/>
          <p:nvPr/>
        </p:nvSpPr>
        <p:spPr>
          <a:xfrm>
            <a:off x="261525" y="5536350"/>
            <a:ext cx="2197800" cy="1074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2000">
                <a:solidFill>
                  <a:srgbClr val="BF1B22"/>
                </a:solidFill>
                <a:latin typeface="Georgia"/>
                <a:ea typeface="Georgia"/>
                <a:cs typeface="Georgia"/>
                <a:sym typeface="Georgia"/>
              </a:rPr>
              <a:t>Overall accuracy: </a:t>
            </a:r>
            <a:endParaRPr sz="2000">
              <a:solidFill>
                <a:srgbClr val="BF1B22"/>
              </a:solidFill>
              <a:latin typeface="Georgia"/>
              <a:ea typeface="Georgia"/>
              <a:cs typeface="Georgia"/>
              <a:sym typeface="Georgia"/>
            </a:endParaRPr>
          </a:p>
          <a:p>
            <a:pPr indent="0" lvl="0" marL="0" marR="0" rtl="0" algn="ctr">
              <a:lnSpc>
                <a:spcPct val="100000"/>
              </a:lnSpc>
              <a:spcBef>
                <a:spcPts val="0"/>
              </a:spcBef>
              <a:spcAft>
                <a:spcPts val="0"/>
              </a:spcAft>
              <a:buNone/>
            </a:pPr>
            <a:r>
              <a:rPr lang="en-US" sz="2000">
                <a:solidFill>
                  <a:srgbClr val="BF1B22"/>
                </a:solidFill>
                <a:latin typeface="Georgia"/>
                <a:ea typeface="Georgia"/>
                <a:cs typeface="Georgia"/>
                <a:sym typeface="Georgia"/>
              </a:rPr>
              <a:t>0.777</a:t>
            </a:r>
            <a:endParaRPr sz="2000">
              <a:solidFill>
                <a:srgbClr val="BF1B22"/>
              </a:solidFill>
              <a:latin typeface="Georgia"/>
              <a:ea typeface="Georgia"/>
              <a:cs typeface="Georgia"/>
              <a:sym typeface="Georgia"/>
            </a:endParaRPr>
          </a:p>
        </p:txBody>
      </p:sp>
      <p:pic>
        <p:nvPicPr>
          <p:cNvPr id="294" name="Google Shape;294;g196e7eb3813_0_269"/>
          <p:cNvPicPr preferRelativeResize="0"/>
          <p:nvPr/>
        </p:nvPicPr>
        <p:blipFill>
          <a:blip r:embed="rId3">
            <a:alphaModFix/>
          </a:blip>
          <a:stretch>
            <a:fillRect/>
          </a:stretch>
        </p:blipFill>
        <p:spPr>
          <a:xfrm>
            <a:off x="2685975" y="5598425"/>
            <a:ext cx="9063975" cy="924900"/>
          </a:xfrm>
          <a:prstGeom prst="rect">
            <a:avLst/>
          </a:prstGeom>
          <a:noFill/>
          <a:ln>
            <a:noFill/>
          </a:ln>
        </p:spPr>
      </p:pic>
      <p:pic>
        <p:nvPicPr>
          <p:cNvPr id="295" name="Google Shape;295;g196e7eb3813_0_269"/>
          <p:cNvPicPr preferRelativeResize="0"/>
          <p:nvPr/>
        </p:nvPicPr>
        <p:blipFill>
          <a:blip r:embed="rId4">
            <a:alphaModFix/>
          </a:blip>
          <a:stretch>
            <a:fillRect/>
          </a:stretch>
        </p:blipFill>
        <p:spPr>
          <a:xfrm>
            <a:off x="104525" y="1342650"/>
            <a:ext cx="5991475" cy="3701854"/>
          </a:xfrm>
          <a:prstGeom prst="rect">
            <a:avLst/>
          </a:prstGeom>
          <a:noFill/>
          <a:ln>
            <a:noFill/>
          </a:ln>
        </p:spPr>
      </p:pic>
      <p:pic>
        <p:nvPicPr>
          <p:cNvPr id="296" name="Google Shape;296;g196e7eb3813_0_269"/>
          <p:cNvPicPr preferRelativeResize="0"/>
          <p:nvPr/>
        </p:nvPicPr>
        <p:blipFill>
          <a:blip r:embed="rId5">
            <a:alphaModFix/>
          </a:blip>
          <a:stretch>
            <a:fillRect/>
          </a:stretch>
        </p:blipFill>
        <p:spPr>
          <a:xfrm>
            <a:off x="6248400" y="906200"/>
            <a:ext cx="5791198" cy="3578133"/>
          </a:xfrm>
          <a:prstGeom prst="rect">
            <a:avLst/>
          </a:prstGeom>
          <a:noFill/>
          <a:ln>
            <a:noFill/>
          </a:ln>
        </p:spPr>
      </p:pic>
    </p:spTree>
  </p:cSld>
  <p:clrMapOvr>
    <a:masterClrMapping/>
  </p:clrMapOvr>
  <mc:AlternateContent>
    <mc:Choice Requires="p14">
      <p:transition spd="slow" p14:dur="175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750"/>
                                        <p:tgtEl>
                                          <p:spTgt spid="28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75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96e7eb3813_0_28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302" name="Google Shape;302;g196e7eb3813_0_284"/>
          <p:cNvGrpSpPr/>
          <p:nvPr/>
        </p:nvGrpSpPr>
        <p:grpSpPr>
          <a:xfrm>
            <a:off x="0" y="469661"/>
            <a:ext cx="1054834" cy="143695"/>
            <a:chOff x="3919538" y="551542"/>
            <a:chExt cx="1054834" cy="246602"/>
          </a:xfrm>
        </p:grpSpPr>
        <p:sp>
          <p:nvSpPr>
            <p:cNvPr id="303" name="Google Shape;303;g196e7eb3813_0_284"/>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04" name="Google Shape;304;g196e7eb3813_0_284"/>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305" name="Google Shape;305;g196e7eb3813_0_284"/>
          <p:cNvSpPr txBox="1"/>
          <p:nvPr/>
        </p:nvSpPr>
        <p:spPr>
          <a:xfrm>
            <a:off x="1054900" y="329300"/>
            <a:ext cx="6253200" cy="42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K-Nearest Neighbors</a:t>
            </a:r>
            <a:endParaRPr>
              <a:latin typeface="Georgia"/>
              <a:ea typeface="Georgia"/>
              <a:cs typeface="Georgia"/>
              <a:sym typeface="Georgia"/>
            </a:endParaRPr>
          </a:p>
        </p:txBody>
      </p:sp>
      <p:sp>
        <p:nvSpPr>
          <p:cNvPr id="306" name="Google Shape;306;g196e7eb3813_0_284"/>
          <p:cNvSpPr/>
          <p:nvPr/>
        </p:nvSpPr>
        <p:spPr>
          <a:xfrm>
            <a:off x="7308100" y="2082825"/>
            <a:ext cx="4535100" cy="20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3500">
                <a:solidFill>
                  <a:srgbClr val="BF1B22"/>
                </a:solidFill>
                <a:latin typeface="Georgia"/>
                <a:ea typeface="Georgia"/>
                <a:cs typeface="Georgia"/>
                <a:sym typeface="Georgia"/>
              </a:rPr>
              <a:t>Overall accuracy: </a:t>
            </a:r>
            <a:endParaRPr sz="3500">
              <a:solidFill>
                <a:srgbClr val="BF1B22"/>
              </a:solidFill>
              <a:latin typeface="Georgia"/>
              <a:ea typeface="Georgia"/>
              <a:cs typeface="Georgia"/>
              <a:sym typeface="Georgia"/>
            </a:endParaRPr>
          </a:p>
          <a:p>
            <a:pPr indent="0" lvl="0" marL="0" marR="0" rtl="0" algn="ctr">
              <a:lnSpc>
                <a:spcPct val="100000"/>
              </a:lnSpc>
              <a:spcBef>
                <a:spcPts val="0"/>
              </a:spcBef>
              <a:spcAft>
                <a:spcPts val="0"/>
              </a:spcAft>
              <a:buNone/>
            </a:pPr>
            <a:r>
              <a:rPr lang="en-US" sz="3500">
                <a:solidFill>
                  <a:srgbClr val="BF1B22"/>
                </a:solidFill>
                <a:latin typeface="Georgia"/>
                <a:ea typeface="Georgia"/>
                <a:cs typeface="Georgia"/>
                <a:sym typeface="Georgia"/>
              </a:rPr>
              <a:t>0.716</a:t>
            </a:r>
            <a:endParaRPr sz="3500">
              <a:solidFill>
                <a:srgbClr val="BF1B22"/>
              </a:solidFill>
              <a:latin typeface="Georgia"/>
              <a:ea typeface="Georgia"/>
              <a:cs typeface="Georgia"/>
              <a:sym typeface="Georgia"/>
            </a:endParaRPr>
          </a:p>
        </p:txBody>
      </p:sp>
      <p:pic>
        <p:nvPicPr>
          <p:cNvPr id="307" name="Google Shape;307;g196e7eb3813_0_284"/>
          <p:cNvPicPr preferRelativeResize="0"/>
          <p:nvPr/>
        </p:nvPicPr>
        <p:blipFill>
          <a:blip r:embed="rId3">
            <a:alphaModFix/>
          </a:blip>
          <a:stretch>
            <a:fillRect/>
          </a:stretch>
        </p:blipFill>
        <p:spPr>
          <a:xfrm>
            <a:off x="1054900" y="5545950"/>
            <a:ext cx="10229850" cy="1047750"/>
          </a:xfrm>
          <a:prstGeom prst="rect">
            <a:avLst/>
          </a:prstGeom>
          <a:noFill/>
          <a:ln>
            <a:noFill/>
          </a:ln>
        </p:spPr>
      </p:pic>
      <p:pic>
        <p:nvPicPr>
          <p:cNvPr id="308" name="Google Shape;308;g196e7eb3813_0_284"/>
          <p:cNvPicPr preferRelativeResize="0"/>
          <p:nvPr/>
        </p:nvPicPr>
        <p:blipFill>
          <a:blip r:embed="rId4">
            <a:alphaModFix/>
          </a:blip>
          <a:stretch>
            <a:fillRect/>
          </a:stretch>
        </p:blipFill>
        <p:spPr>
          <a:xfrm>
            <a:off x="729175" y="1364400"/>
            <a:ext cx="6253202" cy="3863600"/>
          </a:xfrm>
          <a:prstGeom prst="rect">
            <a:avLst/>
          </a:prstGeom>
          <a:noFill/>
          <a:ln>
            <a:noFill/>
          </a:ln>
        </p:spPr>
      </p:pic>
    </p:spTree>
  </p:cSld>
  <p:clrMapOvr>
    <a:masterClrMapping/>
  </p:clrMapOvr>
  <mc:AlternateContent>
    <mc:Choice Requires="p14">
      <p:transition spd="slow" p14:dur="175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750"/>
                                        <p:tgtEl>
                                          <p:spTgt spid="302"/>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75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96e7eb3813_0_29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314" name="Google Shape;314;g196e7eb3813_0_297"/>
          <p:cNvGrpSpPr/>
          <p:nvPr/>
        </p:nvGrpSpPr>
        <p:grpSpPr>
          <a:xfrm>
            <a:off x="0" y="469661"/>
            <a:ext cx="1054834" cy="143695"/>
            <a:chOff x="3919538" y="551542"/>
            <a:chExt cx="1054834" cy="246602"/>
          </a:xfrm>
        </p:grpSpPr>
        <p:sp>
          <p:nvSpPr>
            <p:cNvPr id="315" name="Google Shape;315;g196e7eb3813_0_297"/>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16" name="Google Shape;316;g196e7eb3813_0_297"/>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317" name="Google Shape;317;g196e7eb3813_0_297"/>
          <p:cNvSpPr txBox="1"/>
          <p:nvPr/>
        </p:nvSpPr>
        <p:spPr>
          <a:xfrm>
            <a:off x="1054900" y="329300"/>
            <a:ext cx="6253200" cy="42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Overall Result</a:t>
            </a:r>
            <a:endParaRPr>
              <a:latin typeface="Georgia"/>
              <a:ea typeface="Georgia"/>
              <a:cs typeface="Georgia"/>
              <a:sym typeface="Georgia"/>
            </a:endParaRPr>
          </a:p>
        </p:txBody>
      </p:sp>
      <p:graphicFrame>
        <p:nvGraphicFramePr>
          <p:cNvPr id="318" name="Google Shape;318;g196e7eb3813_0_297"/>
          <p:cNvGraphicFramePr/>
          <p:nvPr/>
        </p:nvGraphicFramePr>
        <p:xfrm>
          <a:off x="952500" y="1797600"/>
          <a:ext cx="3000000" cy="3000000"/>
        </p:xfrm>
        <a:graphic>
          <a:graphicData uri="http://schemas.openxmlformats.org/drawingml/2006/table">
            <a:tbl>
              <a:tblPr>
                <a:noFill/>
                <a:tableStyleId>{6FCBD67E-12EC-4288-9C18-D6705B38E9F3}</a:tableStyleId>
              </a:tblPr>
              <a:tblGrid>
                <a:gridCol w="5143500"/>
                <a:gridCol w="5143500"/>
              </a:tblGrid>
              <a:tr h="615700">
                <a:tc>
                  <a:txBody>
                    <a:bodyPr/>
                    <a:lstStyle/>
                    <a:p>
                      <a:pPr indent="0" lvl="0" marL="0" rtl="0" algn="l">
                        <a:spcBef>
                          <a:spcPts val="0"/>
                        </a:spcBef>
                        <a:spcAft>
                          <a:spcPts val="0"/>
                        </a:spcAft>
                        <a:buNone/>
                      </a:pPr>
                      <a:r>
                        <a:rPr lang="en-US" sz="2500">
                          <a:solidFill>
                            <a:schemeClr val="lt1"/>
                          </a:solidFill>
                          <a:latin typeface="Georgia"/>
                          <a:ea typeface="Georgia"/>
                          <a:cs typeface="Georgia"/>
                          <a:sym typeface="Georgia"/>
                        </a:rPr>
                        <a:t>Method</a:t>
                      </a:r>
                      <a:endParaRPr sz="2500">
                        <a:solidFill>
                          <a:schemeClr val="lt1"/>
                        </a:solidFill>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solidFill>
                      <a:srgbClr val="BF1B22"/>
                    </a:solidFill>
                  </a:tcPr>
                </a:tc>
                <a:tc>
                  <a:txBody>
                    <a:bodyPr/>
                    <a:lstStyle/>
                    <a:p>
                      <a:pPr indent="0" lvl="0" marL="0" rtl="0" algn="l">
                        <a:spcBef>
                          <a:spcPts val="0"/>
                        </a:spcBef>
                        <a:spcAft>
                          <a:spcPts val="0"/>
                        </a:spcAft>
                        <a:buNone/>
                      </a:pPr>
                      <a:r>
                        <a:rPr lang="en-US" sz="2500">
                          <a:solidFill>
                            <a:schemeClr val="lt1"/>
                          </a:solidFill>
                          <a:latin typeface="Georgia"/>
                          <a:ea typeface="Georgia"/>
                          <a:cs typeface="Georgia"/>
                          <a:sym typeface="Georgia"/>
                        </a:rPr>
                        <a:t>Test Accuracy</a:t>
                      </a:r>
                      <a:endParaRPr sz="2500">
                        <a:solidFill>
                          <a:schemeClr val="lt1"/>
                        </a:solidFill>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solidFill>
                      <a:srgbClr val="BF1B22"/>
                    </a:solidFill>
                  </a:tcPr>
                </a:tc>
              </a:tr>
              <a:tr h="615700">
                <a:tc>
                  <a:txBody>
                    <a:bodyPr/>
                    <a:lstStyle/>
                    <a:p>
                      <a:pPr indent="0" lvl="0" marL="0" rtl="0" algn="l">
                        <a:spcBef>
                          <a:spcPts val="0"/>
                        </a:spcBef>
                        <a:spcAft>
                          <a:spcPts val="0"/>
                        </a:spcAft>
                        <a:buNone/>
                      </a:pPr>
                      <a:r>
                        <a:rPr lang="en-US" sz="2500">
                          <a:latin typeface="Georgia"/>
                          <a:ea typeface="Georgia"/>
                          <a:cs typeface="Georgia"/>
                          <a:sym typeface="Georgia"/>
                        </a:rPr>
                        <a:t>Classification Tree (Unpruned)</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Georgia"/>
                          <a:ea typeface="Georgia"/>
                          <a:cs typeface="Georgia"/>
                          <a:sym typeface="Georgia"/>
                        </a:rPr>
                        <a:t>0.712</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r>
              <a:tr h="615700">
                <a:tc>
                  <a:txBody>
                    <a:bodyPr/>
                    <a:lstStyle/>
                    <a:p>
                      <a:pPr indent="0" lvl="0" marL="0" rtl="0" algn="l">
                        <a:spcBef>
                          <a:spcPts val="0"/>
                        </a:spcBef>
                        <a:spcAft>
                          <a:spcPts val="0"/>
                        </a:spcAft>
                        <a:buClr>
                          <a:schemeClr val="dk1"/>
                        </a:buClr>
                        <a:buSzPts val="1100"/>
                        <a:buFont typeface="Arial"/>
                        <a:buNone/>
                      </a:pPr>
                      <a:r>
                        <a:rPr lang="en-US" sz="2500">
                          <a:solidFill>
                            <a:schemeClr val="dk1"/>
                          </a:solidFill>
                          <a:latin typeface="Georgia"/>
                          <a:ea typeface="Georgia"/>
                          <a:cs typeface="Georgia"/>
                          <a:sym typeface="Georgia"/>
                        </a:rPr>
                        <a:t>Classification Tree (Pruned)</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Georgia"/>
                          <a:ea typeface="Georgia"/>
                          <a:cs typeface="Georgia"/>
                          <a:sym typeface="Georgia"/>
                        </a:rPr>
                        <a:t>0.712</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r>
              <a:tr h="615700">
                <a:tc>
                  <a:txBody>
                    <a:bodyPr/>
                    <a:lstStyle/>
                    <a:p>
                      <a:pPr indent="0" lvl="0" marL="0" rtl="0" algn="l">
                        <a:spcBef>
                          <a:spcPts val="0"/>
                        </a:spcBef>
                        <a:spcAft>
                          <a:spcPts val="0"/>
                        </a:spcAft>
                        <a:buNone/>
                      </a:pPr>
                      <a:r>
                        <a:rPr lang="en-US" sz="2500">
                          <a:latin typeface="Georgia"/>
                          <a:ea typeface="Georgia"/>
                          <a:cs typeface="Georgia"/>
                          <a:sym typeface="Georgia"/>
                        </a:rPr>
                        <a:t>Bagging</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Georgia"/>
                          <a:ea typeface="Georgia"/>
                          <a:cs typeface="Georgia"/>
                          <a:sym typeface="Georgia"/>
                        </a:rPr>
                        <a:t>0.783</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r>
              <a:tr h="615700">
                <a:tc>
                  <a:txBody>
                    <a:bodyPr/>
                    <a:lstStyle/>
                    <a:p>
                      <a:pPr indent="0" lvl="0" marL="0" rtl="0" algn="l">
                        <a:spcBef>
                          <a:spcPts val="0"/>
                        </a:spcBef>
                        <a:spcAft>
                          <a:spcPts val="0"/>
                        </a:spcAft>
                        <a:buNone/>
                      </a:pPr>
                      <a:r>
                        <a:rPr lang="en-US" sz="2500">
                          <a:latin typeface="Georgia"/>
                          <a:ea typeface="Georgia"/>
                          <a:cs typeface="Georgia"/>
                          <a:sym typeface="Georgia"/>
                        </a:rPr>
                        <a:t>Random Forest</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Georgia"/>
                          <a:ea typeface="Georgia"/>
                          <a:cs typeface="Georgia"/>
                          <a:sym typeface="Georgia"/>
                        </a:rPr>
                        <a:t>0.777</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r>
              <a:tr h="615700">
                <a:tc>
                  <a:txBody>
                    <a:bodyPr/>
                    <a:lstStyle/>
                    <a:p>
                      <a:pPr indent="0" lvl="0" marL="0" rtl="0" algn="l">
                        <a:spcBef>
                          <a:spcPts val="0"/>
                        </a:spcBef>
                        <a:spcAft>
                          <a:spcPts val="0"/>
                        </a:spcAft>
                        <a:buNone/>
                      </a:pPr>
                      <a:r>
                        <a:rPr lang="en-US" sz="2500">
                          <a:latin typeface="Georgia"/>
                          <a:ea typeface="Georgia"/>
                          <a:cs typeface="Georgia"/>
                          <a:sym typeface="Georgia"/>
                        </a:rPr>
                        <a:t>KNN</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Georgia"/>
                          <a:ea typeface="Georgia"/>
                          <a:cs typeface="Georgia"/>
                          <a:sym typeface="Georgia"/>
                        </a:rPr>
                        <a:t>0.716</a:t>
                      </a:r>
                      <a:endParaRPr sz="2500">
                        <a:latin typeface="Georgia"/>
                        <a:ea typeface="Georgia"/>
                        <a:cs typeface="Georgia"/>
                        <a:sym typeface="Georgia"/>
                      </a:endParaRPr>
                    </a:p>
                  </a:txBody>
                  <a:tcPr marT="91425" marB="91425" marR="91425" marL="91425">
                    <a:lnL cap="flat" cmpd="sng" w="19050">
                      <a:solidFill>
                        <a:srgbClr val="171616"/>
                      </a:solidFill>
                      <a:prstDash val="solid"/>
                      <a:round/>
                      <a:headEnd len="sm" w="sm" type="none"/>
                      <a:tailEnd len="sm" w="sm" type="none"/>
                    </a:lnL>
                    <a:lnR cap="flat" cmpd="sng" w="19050">
                      <a:solidFill>
                        <a:srgbClr val="171616"/>
                      </a:solidFill>
                      <a:prstDash val="solid"/>
                      <a:round/>
                      <a:headEnd len="sm" w="sm" type="none"/>
                      <a:tailEnd len="sm" w="sm" type="none"/>
                    </a:lnR>
                    <a:lnT cap="flat" cmpd="sng" w="19050">
                      <a:solidFill>
                        <a:srgbClr val="171616"/>
                      </a:solidFill>
                      <a:prstDash val="solid"/>
                      <a:round/>
                      <a:headEnd len="sm" w="sm" type="none"/>
                      <a:tailEnd len="sm" w="sm" type="none"/>
                    </a:lnT>
                    <a:lnB cap="flat" cmpd="sng" w="19050">
                      <a:solidFill>
                        <a:srgbClr val="171616"/>
                      </a:solidFill>
                      <a:prstDash val="solid"/>
                      <a:round/>
                      <a:headEnd len="sm" w="sm" type="none"/>
                      <a:tailEnd len="sm" w="sm" type="none"/>
                    </a:lnB>
                  </a:tcPr>
                </a:tc>
              </a:tr>
            </a:tbl>
          </a:graphicData>
        </a:graphic>
      </p:graphicFrame>
    </p:spTree>
  </p:cSld>
  <p:clrMapOvr>
    <a:masterClrMapping/>
  </p:clrMapOvr>
  <mc:AlternateContent>
    <mc:Choice Requires="p14">
      <p:transition spd="slow" p14:dur="175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750"/>
                                        <p:tgtEl>
                                          <p:spTgt spid="314"/>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75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97ccae588b_0_0"/>
          <p:cNvSpPr txBox="1"/>
          <p:nvPr>
            <p:ph type="title"/>
          </p:nvPr>
        </p:nvSpPr>
        <p:spPr>
          <a:xfrm>
            <a:off x="1054825"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Georgia"/>
                <a:ea typeface="Georgia"/>
                <a:cs typeface="Georgia"/>
                <a:sym typeface="Georgia"/>
              </a:rPr>
              <a:t>Recommendation Engine </a:t>
            </a:r>
            <a:endParaRPr>
              <a:latin typeface="Georgia"/>
              <a:ea typeface="Georgia"/>
              <a:cs typeface="Georgia"/>
              <a:sym typeface="Georgia"/>
            </a:endParaRPr>
          </a:p>
        </p:txBody>
      </p:sp>
      <p:sp>
        <p:nvSpPr>
          <p:cNvPr id="325" name="Google Shape;325;g197ccae588b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50850" lvl="0" marL="457200" rtl="0" algn="l">
              <a:lnSpc>
                <a:spcPct val="100000"/>
              </a:lnSpc>
              <a:spcBef>
                <a:spcPts val="1000"/>
              </a:spcBef>
              <a:spcAft>
                <a:spcPts val="0"/>
              </a:spcAft>
              <a:buSzPts val="3500"/>
              <a:buFont typeface="Georgia"/>
              <a:buChar char="●"/>
            </a:pPr>
            <a:r>
              <a:rPr lang="en-US" sz="3500">
                <a:latin typeface="Georgia"/>
                <a:ea typeface="Georgia"/>
                <a:cs typeface="Georgia"/>
                <a:sym typeface="Georgia"/>
              </a:rPr>
              <a:t>Simple Recommender</a:t>
            </a:r>
            <a:endParaRPr sz="3500">
              <a:latin typeface="Georgia"/>
              <a:ea typeface="Georgia"/>
              <a:cs typeface="Georgia"/>
              <a:sym typeface="Georgia"/>
            </a:endParaRPr>
          </a:p>
          <a:p>
            <a:pPr indent="-450850" lvl="0" marL="457200" rtl="0" algn="l">
              <a:lnSpc>
                <a:spcPct val="100000"/>
              </a:lnSpc>
              <a:spcBef>
                <a:spcPts val="0"/>
              </a:spcBef>
              <a:spcAft>
                <a:spcPts val="0"/>
              </a:spcAft>
              <a:buSzPts val="3500"/>
              <a:buFont typeface="Georgia"/>
              <a:buChar char="●"/>
            </a:pPr>
            <a:r>
              <a:rPr lang="en-US" sz="3500">
                <a:latin typeface="Georgia"/>
                <a:ea typeface="Georgia"/>
                <a:cs typeface="Georgia"/>
                <a:sym typeface="Georgia"/>
              </a:rPr>
              <a:t>Content Based Recommender</a:t>
            </a:r>
            <a:endParaRPr sz="3500">
              <a:latin typeface="Georgia"/>
              <a:ea typeface="Georgia"/>
              <a:cs typeface="Georgia"/>
              <a:sym typeface="Georgia"/>
            </a:endParaRPr>
          </a:p>
          <a:p>
            <a:pPr indent="-450850" lvl="0" marL="457200" rtl="0" algn="l">
              <a:lnSpc>
                <a:spcPct val="100000"/>
              </a:lnSpc>
              <a:spcBef>
                <a:spcPts val="0"/>
              </a:spcBef>
              <a:spcAft>
                <a:spcPts val="0"/>
              </a:spcAft>
              <a:buSzPts val="3500"/>
              <a:buFont typeface="Georgia"/>
              <a:buChar char="●"/>
            </a:pPr>
            <a:r>
              <a:rPr lang="en-US" sz="3500">
                <a:latin typeface="Georgia"/>
                <a:ea typeface="Georgia"/>
                <a:cs typeface="Georgia"/>
                <a:sym typeface="Georgia"/>
              </a:rPr>
              <a:t>Collaborative Filtering</a:t>
            </a:r>
            <a:endParaRPr sz="3500">
              <a:latin typeface="Georgia"/>
              <a:ea typeface="Georgia"/>
              <a:cs typeface="Georgia"/>
              <a:sym typeface="Georgia"/>
            </a:endParaRPr>
          </a:p>
          <a:p>
            <a:pPr indent="0" lvl="0" marL="457200" rtl="0" algn="l">
              <a:spcBef>
                <a:spcPts val="1000"/>
              </a:spcBef>
              <a:spcAft>
                <a:spcPts val="0"/>
              </a:spcAft>
              <a:buNone/>
            </a:pPr>
            <a:r>
              <a:t/>
            </a:r>
            <a:endParaRPr sz="100">
              <a:latin typeface="Georgia"/>
              <a:ea typeface="Georgia"/>
              <a:cs typeface="Georgia"/>
              <a:sym typeface="Georgia"/>
            </a:endParaRPr>
          </a:p>
          <a:p>
            <a:pPr indent="0" lvl="0" marL="0" rtl="0" algn="l">
              <a:spcBef>
                <a:spcPts val="1000"/>
              </a:spcBef>
              <a:spcAft>
                <a:spcPts val="0"/>
              </a:spcAft>
              <a:buNone/>
            </a:pPr>
            <a:r>
              <a:t/>
            </a:r>
            <a:endParaRPr sz="1100">
              <a:latin typeface="Georgia"/>
              <a:ea typeface="Georgia"/>
              <a:cs typeface="Georgia"/>
              <a:sym typeface="Georgia"/>
            </a:endParaRPr>
          </a:p>
        </p:txBody>
      </p:sp>
      <p:grpSp>
        <p:nvGrpSpPr>
          <p:cNvPr id="326" name="Google Shape;326;g197ccae588b_0_0"/>
          <p:cNvGrpSpPr/>
          <p:nvPr/>
        </p:nvGrpSpPr>
        <p:grpSpPr>
          <a:xfrm>
            <a:off x="0" y="956136"/>
            <a:ext cx="1054834" cy="143695"/>
            <a:chOff x="3919538" y="551542"/>
            <a:chExt cx="1054834" cy="246602"/>
          </a:xfrm>
        </p:grpSpPr>
        <p:sp>
          <p:nvSpPr>
            <p:cNvPr id="327" name="Google Shape;327;g197ccae588b_0_0"/>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28" name="Google Shape;328;g197ccae588b_0_0"/>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97ccae588b_0_25"/>
          <p:cNvSpPr txBox="1"/>
          <p:nvPr>
            <p:ph type="title"/>
          </p:nvPr>
        </p:nvSpPr>
        <p:spPr>
          <a:xfrm>
            <a:off x="1054825"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4500">
                <a:latin typeface="Georgia"/>
                <a:ea typeface="Georgia"/>
                <a:cs typeface="Georgia"/>
                <a:sym typeface="Georgia"/>
              </a:rPr>
              <a:t> Simple Recommender</a:t>
            </a:r>
            <a:endParaRPr sz="4500">
              <a:latin typeface="Georgia"/>
              <a:ea typeface="Georgia"/>
              <a:cs typeface="Georgia"/>
              <a:sym typeface="Georgia"/>
            </a:endParaRPr>
          </a:p>
        </p:txBody>
      </p:sp>
      <p:sp>
        <p:nvSpPr>
          <p:cNvPr id="335" name="Google Shape;335;g197ccae588b_0_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19100" lvl="0" marL="457200" rtl="0" algn="l">
              <a:spcBef>
                <a:spcPts val="1000"/>
              </a:spcBef>
              <a:spcAft>
                <a:spcPts val="0"/>
              </a:spcAft>
              <a:buSzPts val="3000"/>
              <a:buChar char="●"/>
            </a:pPr>
            <a:r>
              <a:rPr lang="en-US" sz="3000">
                <a:latin typeface="Georgia"/>
                <a:ea typeface="Georgia"/>
                <a:cs typeface="Georgia"/>
                <a:sym typeface="Georgia"/>
              </a:rPr>
              <a:t>Using </a:t>
            </a:r>
            <a:r>
              <a:rPr lang="en-US" sz="3000">
                <a:highlight>
                  <a:srgbClr val="FFFFFF"/>
                </a:highlight>
                <a:latin typeface="Georgia"/>
                <a:ea typeface="Georgia"/>
                <a:cs typeface="Georgia"/>
                <a:sym typeface="Georgia"/>
              </a:rPr>
              <a:t>IMDB Weighted Rating</a:t>
            </a:r>
            <a:r>
              <a:rPr lang="en-US" sz="3000">
                <a:latin typeface="Georgia"/>
                <a:ea typeface="Georgia"/>
                <a:cs typeface="Georgia"/>
                <a:sym typeface="Georgia"/>
              </a:rPr>
              <a:t> to rank all movies </a:t>
            </a:r>
            <a:endParaRPr sz="3000">
              <a:latin typeface="Georgia"/>
              <a:ea typeface="Georgia"/>
              <a:cs typeface="Georgia"/>
              <a:sym typeface="Georgia"/>
            </a:endParaRPr>
          </a:p>
          <a:p>
            <a:pPr indent="0" lvl="0" marL="457200" rtl="0" algn="l">
              <a:spcBef>
                <a:spcPts val="1000"/>
              </a:spcBef>
              <a:spcAft>
                <a:spcPts val="0"/>
              </a:spcAft>
              <a:buNone/>
            </a:pPr>
            <a:r>
              <a:t/>
            </a:r>
            <a:endParaRPr sz="3000">
              <a:latin typeface="Georgia"/>
              <a:ea typeface="Georgia"/>
              <a:cs typeface="Georgia"/>
              <a:sym typeface="Georgia"/>
            </a:endParaRPr>
          </a:p>
          <a:p>
            <a:pPr indent="0" lvl="0" marL="457200" rtl="0" algn="l">
              <a:spcBef>
                <a:spcPts val="1000"/>
              </a:spcBef>
              <a:spcAft>
                <a:spcPts val="0"/>
              </a:spcAft>
              <a:buNone/>
            </a:pPr>
            <a:r>
              <a:t/>
            </a:r>
            <a:endParaRPr sz="3000">
              <a:latin typeface="Georgia"/>
              <a:ea typeface="Georgia"/>
              <a:cs typeface="Georgia"/>
              <a:sym typeface="Georgia"/>
            </a:endParaRPr>
          </a:p>
        </p:txBody>
      </p:sp>
      <p:pic>
        <p:nvPicPr>
          <p:cNvPr id="336" name="Google Shape;336;g197ccae588b_0_25"/>
          <p:cNvPicPr preferRelativeResize="0"/>
          <p:nvPr/>
        </p:nvPicPr>
        <p:blipFill rotWithShape="1">
          <a:blip r:embed="rId3">
            <a:alphaModFix/>
          </a:blip>
          <a:srcRect b="0" l="1370" r="-1370" t="0"/>
          <a:stretch/>
        </p:blipFill>
        <p:spPr>
          <a:xfrm>
            <a:off x="48350" y="3074650"/>
            <a:ext cx="6697726" cy="2908325"/>
          </a:xfrm>
          <a:prstGeom prst="rect">
            <a:avLst/>
          </a:prstGeom>
          <a:noFill/>
          <a:ln>
            <a:noFill/>
          </a:ln>
        </p:spPr>
      </p:pic>
      <p:pic>
        <p:nvPicPr>
          <p:cNvPr id="337" name="Google Shape;337;g197ccae588b_0_25"/>
          <p:cNvPicPr preferRelativeResize="0"/>
          <p:nvPr/>
        </p:nvPicPr>
        <p:blipFill>
          <a:blip r:embed="rId4">
            <a:alphaModFix/>
          </a:blip>
          <a:stretch>
            <a:fillRect/>
          </a:stretch>
        </p:blipFill>
        <p:spPr>
          <a:xfrm>
            <a:off x="6336073" y="2723825"/>
            <a:ext cx="5855925" cy="3609975"/>
          </a:xfrm>
          <a:prstGeom prst="rect">
            <a:avLst/>
          </a:prstGeom>
          <a:noFill/>
          <a:ln>
            <a:noFill/>
          </a:ln>
        </p:spPr>
      </p:pic>
      <p:grpSp>
        <p:nvGrpSpPr>
          <p:cNvPr id="338" name="Google Shape;338;g197ccae588b_0_25"/>
          <p:cNvGrpSpPr/>
          <p:nvPr/>
        </p:nvGrpSpPr>
        <p:grpSpPr>
          <a:xfrm>
            <a:off x="0" y="956136"/>
            <a:ext cx="1054834" cy="143695"/>
            <a:chOff x="3919538" y="551542"/>
            <a:chExt cx="1054834" cy="246602"/>
          </a:xfrm>
        </p:grpSpPr>
        <p:sp>
          <p:nvSpPr>
            <p:cNvPr id="339" name="Google Shape;339;g197ccae588b_0_25"/>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40" name="Google Shape;340;g197ccae588b_0_25"/>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97ccae588b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l">
              <a:lnSpc>
                <a:spcPct val="140000"/>
              </a:lnSpc>
              <a:spcBef>
                <a:spcPts val="0"/>
              </a:spcBef>
              <a:spcAft>
                <a:spcPts val="600"/>
              </a:spcAft>
              <a:buNone/>
            </a:pPr>
            <a:r>
              <a:rPr b="1" lang="en-US" sz="4000">
                <a:latin typeface="Georgia"/>
                <a:ea typeface="Georgia"/>
                <a:cs typeface="Georgia"/>
                <a:sym typeface="Georgia"/>
              </a:rPr>
              <a:t>Content Based Recommender</a:t>
            </a:r>
            <a:endParaRPr b="1" sz="4000">
              <a:latin typeface="Georgia"/>
              <a:ea typeface="Georgia"/>
              <a:cs typeface="Georgia"/>
              <a:sym typeface="Georgia"/>
            </a:endParaRPr>
          </a:p>
        </p:txBody>
      </p:sp>
      <p:sp>
        <p:nvSpPr>
          <p:cNvPr id="347" name="Google Shape;347;g197ccae588b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spcBef>
                <a:spcPts val="1000"/>
              </a:spcBef>
              <a:spcAft>
                <a:spcPts val="0"/>
              </a:spcAft>
              <a:buClr>
                <a:srgbClr val="292929"/>
              </a:buClr>
              <a:buSzPts val="2200"/>
              <a:buFont typeface="Georgia"/>
              <a:buChar char="●"/>
            </a:pPr>
            <a:r>
              <a:rPr lang="en-US" sz="2200">
                <a:solidFill>
                  <a:srgbClr val="292929"/>
                </a:solidFill>
                <a:highlight>
                  <a:srgbClr val="FFFFFF"/>
                </a:highlight>
                <a:latin typeface="Georgia"/>
                <a:ea typeface="Georgia"/>
                <a:cs typeface="Georgia"/>
                <a:sym typeface="Georgia"/>
              </a:rPr>
              <a:t> Guess the features or behavior of a </a:t>
            </a:r>
            <a:endParaRPr sz="2200">
              <a:solidFill>
                <a:srgbClr val="292929"/>
              </a:solidFill>
              <a:highlight>
                <a:srgbClr val="FFFFFF"/>
              </a:highlight>
              <a:latin typeface="Georgia"/>
              <a:ea typeface="Georgia"/>
              <a:cs typeface="Georgia"/>
              <a:sym typeface="Georgia"/>
            </a:endParaRPr>
          </a:p>
          <a:p>
            <a:pPr indent="0" lvl="0" marL="457200" rtl="0" algn="l">
              <a:spcBef>
                <a:spcPts val="1000"/>
              </a:spcBef>
              <a:spcAft>
                <a:spcPts val="0"/>
              </a:spcAft>
              <a:buNone/>
            </a:pPr>
            <a:r>
              <a:rPr lang="en-US" sz="2200">
                <a:solidFill>
                  <a:srgbClr val="292929"/>
                </a:solidFill>
                <a:highlight>
                  <a:srgbClr val="FFFFFF"/>
                </a:highlight>
                <a:latin typeface="Georgia"/>
                <a:ea typeface="Georgia"/>
                <a:cs typeface="Georgia"/>
                <a:sym typeface="Georgia"/>
              </a:rPr>
              <a:t>user given the item’s features</a:t>
            </a:r>
            <a:endParaRPr sz="2200">
              <a:solidFill>
                <a:srgbClr val="292929"/>
              </a:solidFill>
              <a:highlight>
                <a:srgbClr val="FFFFFF"/>
              </a:highlight>
              <a:latin typeface="Georgia"/>
              <a:ea typeface="Georgia"/>
              <a:cs typeface="Georgia"/>
              <a:sym typeface="Georgia"/>
            </a:endParaRPr>
          </a:p>
          <a:p>
            <a:pPr indent="-368300" lvl="0" marL="457200" rtl="0" algn="l">
              <a:spcBef>
                <a:spcPts val="1000"/>
              </a:spcBef>
              <a:spcAft>
                <a:spcPts val="0"/>
              </a:spcAft>
              <a:buClr>
                <a:srgbClr val="292929"/>
              </a:buClr>
              <a:buSzPts val="2200"/>
              <a:buFont typeface="Georgia"/>
              <a:buChar char="●"/>
            </a:pPr>
            <a:r>
              <a:rPr lang="en-US" sz="2200">
                <a:solidFill>
                  <a:srgbClr val="292929"/>
                </a:solidFill>
                <a:highlight>
                  <a:srgbClr val="FFFFFF"/>
                </a:highlight>
                <a:latin typeface="Georgia"/>
                <a:ea typeface="Georgia"/>
                <a:cs typeface="Georgia"/>
                <a:sym typeface="Georgia"/>
              </a:rPr>
              <a:t> Not require other users' data </a:t>
            </a:r>
            <a:endParaRPr sz="2200">
              <a:solidFill>
                <a:srgbClr val="292929"/>
              </a:solidFill>
              <a:highlight>
                <a:srgbClr val="FFFFFF"/>
              </a:highlight>
              <a:latin typeface="Georgia"/>
              <a:ea typeface="Georgia"/>
              <a:cs typeface="Georgia"/>
              <a:sym typeface="Georgia"/>
            </a:endParaRPr>
          </a:p>
          <a:p>
            <a:pPr indent="0" lvl="0" marL="457200" rtl="0" algn="l">
              <a:spcBef>
                <a:spcPts val="1000"/>
              </a:spcBef>
              <a:spcAft>
                <a:spcPts val="0"/>
              </a:spcAft>
              <a:buNone/>
            </a:pPr>
            <a:r>
              <a:rPr lang="en-US" sz="2200">
                <a:solidFill>
                  <a:srgbClr val="292929"/>
                </a:solidFill>
                <a:highlight>
                  <a:srgbClr val="FFFFFF"/>
                </a:highlight>
                <a:latin typeface="Georgia"/>
                <a:ea typeface="Georgia"/>
                <a:cs typeface="Georgia"/>
                <a:sym typeface="Georgia"/>
              </a:rPr>
              <a:t>during recommendations</a:t>
            </a:r>
            <a:endParaRPr sz="2200">
              <a:solidFill>
                <a:srgbClr val="292929"/>
              </a:solidFill>
              <a:highlight>
                <a:srgbClr val="FFFFFF"/>
              </a:highlight>
              <a:latin typeface="Georgia"/>
              <a:ea typeface="Georgia"/>
              <a:cs typeface="Georgia"/>
              <a:sym typeface="Georgia"/>
            </a:endParaRPr>
          </a:p>
        </p:txBody>
      </p:sp>
      <p:pic>
        <p:nvPicPr>
          <p:cNvPr id="348" name="Google Shape;348;g197ccae588b_0_12"/>
          <p:cNvPicPr preferRelativeResize="0"/>
          <p:nvPr/>
        </p:nvPicPr>
        <p:blipFill>
          <a:blip r:embed="rId3">
            <a:alphaModFix/>
          </a:blip>
          <a:stretch>
            <a:fillRect/>
          </a:stretch>
        </p:blipFill>
        <p:spPr>
          <a:xfrm>
            <a:off x="6891950" y="1509625"/>
            <a:ext cx="4838700" cy="5524500"/>
          </a:xfrm>
          <a:prstGeom prst="rect">
            <a:avLst/>
          </a:prstGeom>
          <a:noFill/>
          <a:ln>
            <a:noFill/>
          </a:ln>
        </p:spPr>
      </p:pic>
      <p:grpSp>
        <p:nvGrpSpPr>
          <p:cNvPr id="349" name="Google Shape;349;g197ccae588b_0_12"/>
          <p:cNvGrpSpPr/>
          <p:nvPr/>
        </p:nvGrpSpPr>
        <p:grpSpPr>
          <a:xfrm>
            <a:off x="0" y="956136"/>
            <a:ext cx="1054834" cy="143695"/>
            <a:chOff x="3919538" y="551542"/>
            <a:chExt cx="1054834" cy="246602"/>
          </a:xfrm>
        </p:grpSpPr>
        <p:sp>
          <p:nvSpPr>
            <p:cNvPr id="350" name="Google Shape;350;g197ccae588b_0_12"/>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51" name="Google Shape;351;g197ccae588b_0_12"/>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98ff24b45e_0_18"/>
          <p:cNvSpPr txBox="1"/>
          <p:nvPr>
            <p:ph type="title"/>
          </p:nvPr>
        </p:nvSpPr>
        <p:spPr>
          <a:xfrm>
            <a:off x="1054825"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solidFill>
                  <a:srgbClr val="292929"/>
                </a:solidFill>
                <a:highlight>
                  <a:srgbClr val="FFFFFF"/>
                </a:highlight>
                <a:latin typeface="Georgia"/>
                <a:ea typeface="Georgia"/>
                <a:cs typeface="Georgia"/>
                <a:sym typeface="Georgia"/>
              </a:rPr>
              <a:t>Cosine Similarity</a:t>
            </a:r>
            <a:endParaRPr b="1" sz="4000">
              <a:latin typeface="Georgia"/>
              <a:ea typeface="Georgia"/>
              <a:cs typeface="Georgia"/>
              <a:sym typeface="Georgia"/>
            </a:endParaRPr>
          </a:p>
        </p:txBody>
      </p:sp>
      <p:sp>
        <p:nvSpPr>
          <p:cNvPr id="358" name="Google Shape;358;g198ff24b45e_0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58775" lvl="0" marL="457200" rtl="0" algn="l">
              <a:spcBef>
                <a:spcPts val="1000"/>
              </a:spcBef>
              <a:spcAft>
                <a:spcPts val="0"/>
              </a:spcAft>
              <a:buSzPts val="2050"/>
              <a:buFont typeface="Georgia"/>
              <a:buChar char="•"/>
            </a:pPr>
            <a:r>
              <a:rPr lang="en-US" sz="2050">
                <a:highlight>
                  <a:srgbClr val="FFFFFF"/>
                </a:highlight>
                <a:latin typeface="Georgia"/>
                <a:ea typeface="Georgia"/>
                <a:cs typeface="Georgia"/>
                <a:sym typeface="Georgia"/>
              </a:rPr>
              <a:t>Using the Cosine Similarity to calculate a numeric quantity that denotes the similarity between two movies.</a:t>
            </a:r>
            <a:endParaRPr sz="3800">
              <a:latin typeface="Georgia"/>
              <a:ea typeface="Georgia"/>
              <a:cs typeface="Georgia"/>
              <a:sym typeface="Georgia"/>
            </a:endParaRPr>
          </a:p>
        </p:txBody>
      </p:sp>
      <p:pic>
        <p:nvPicPr>
          <p:cNvPr id="359" name="Google Shape;359;g198ff24b45e_0_18"/>
          <p:cNvPicPr preferRelativeResize="0"/>
          <p:nvPr/>
        </p:nvPicPr>
        <p:blipFill>
          <a:blip r:embed="rId3">
            <a:alphaModFix/>
          </a:blip>
          <a:stretch>
            <a:fillRect/>
          </a:stretch>
        </p:blipFill>
        <p:spPr>
          <a:xfrm>
            <a:off x="2064450" y="3251250"/>
            <a:ext cx="7544800" cy="1499950"/>
          </a:xfrm>
          <a:prstGeom prst="rect">
            <a:avLst/>
          </a:prstGeom>
          <a:noFill/>
          <a:ln>
            <a:noFill/>
          </a:ln>
        </p:spPr>
      </p:pic>
      <p:grpSp>
        <p:nvGrpSpPr>
          <p:cNvPr id="360" name="Google Shape;360;g198ff24b45e_0_18"/>
          <p:cNvGrpSpPr/>
          <p:nvPr/>
        </p:nvGrpSpPr>
        <p:grpSpPr>
          <a:xfrm>
            <a:off x="0" y="956136"/>
            <a:ext cx="1054834" cy="143695"/>
            <a:chOff x="3919538" y="551542"/>
            <a:chExt cx="1054834" cy="246602"/>
          </a:xfrm>
        </p:grpSpPr>
        <p:sp>
          <p:nvSpPr>
            <p:cNvPr id="361" name="Google Shape;361;g198ff24b45e_0_18"/>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62" name="Google Shape;362;g198ff24b45e_0_18"/>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98ff24b45e_0_12"/>
          <p:cNvSpPr txBox="1"/>
          <p:nvPr>
            <p:ph type="title"/>
          </p:nvPr>
        </p:nvSpPr>
        <p:spPr>
          <a:xfrm>
            <a:off x="1054825" y="365125"/>
            <a:ext cx="10515600" cy="1325700"/>
          </a:xfrm>
          <a:prstGeom prst="rect">
            <a:avLst/>
          </a:prstGeom>
        </p:spPr>
        <p:txBody>
          <a:bodyPr anchorCtr="0" anchor="ctr" bIns="45700" lIns="91425" spcFirstLastPara="1" rIns="91425" wrap="square" tIns="45700">
            <a:normAutofit/>
          </a:bodyPr>
          <a:lstStyle/>
          <a:p>
            <a:pPr indent="0" lvl="0" marL="0" rtl="0" algn="l">
              <a:lnSpc>
                <a:spcPct val="140000"/>
              </a:lnSpc>
              <a:spcBef>
                <a:spcPts val="0"/>
              </a:spcBef>
              <a:spcAft>
                <a:spcPts val="600"/>
              </a:spcAft>
              <a:buNone/>
            </a:pPr>
            <a:r>
              <a:rPr b="1" lang="en-US" sz="3200">
                <a:latin typeface="Georgia"/>
                <a:ea typeface="Georgia"/>
                <a:cs typeface="Georgia"/>
                <a:sym typeface="Georgia"/>
              </a:rPr>
              <a:t>Collaborative Filtering</a:t>
            </a:r>
            <a:endParaRPr b="1" sz="6100">
              <a:latin typeface="Georgia"/>
              <a:ea typeface="Georgia"/>
              <a:cs typeface="Georgia"/>
              <a:sym typeface="Georgia"/>
            </a:endParaRPr>
          </a:p>
        </p:txBody>
      </p:sp>
      <p:sp>
        <p:nvSpPr>
          <p:cNvPr id="369" name="Google Shape;369;g198ff24b45e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33375" lvl="0" marL="457200" rtl="0" algn="l">
              <a:spcBef>
                <a:spcPts val="1000"/>
              </a:spcBef>
              <a:spcAft>
                <a:spcPts val="0"/>
              </a:spcAft>
              <a:buSzPts val="1650"/>
              <a:buChar char="●"/>
            </a:pPr>
            <a:r>
              <a:rPr lang="en-US" sz="2500">
                <a:highlight>
                  <a:srgbClr val="FFFFFF"/>
                </a:highlight>
                <a:latin typeface="Georgia"/>
                <a:ea typeface="Georgia"/>
                <a:cs typeface="Georgia"/>
                <a:sym typeface="Georgia"/>
              </a:rPr>
              <a:t>Capturing tastes and providing recommendations across their </a:t>
            </a:r>
            <a:endParaRPr sz="2500">
              <a:highlight>
                <a:srgbClr val="FFFFFF"/>
              </a:highlight>
              <a:latin typeface="Georgia"/>
              <a:ea typeface="Georgia"/>
              <a:cs typeface="Georgia"/>
              <a:sym typeface="Georgia"/>
            </a:endParaRPr>
          </a:p>
          <a:p>
            <a:pPr indent="0" lvl="0" marL="457200" rtl="0" algn="l">
              <a:spcBef>
                <a:spcPts val="1000"/>
              </a:spcBef>
              <a:spcAft>
                <a:spcPts val="0"/>
              </a:spcAft>
              <a:buSzPts val="2500"/>
              <a:buFont typeface="Georgia"/>
              <a:buNone/>
            </a:pPr>
            <a:r>
              <a:rPr lang="en-US" sz="2500">
                <a:highlight>
                  <a:srgbClr val="FFFFFF"/>
                </a:highlight>
                <a:latin typeface="Georgia"/>
                <a:ea typeface="Georgia"/>
                <a:cs typeface="Georgia"/>
                <a:sym typeface="Georgia"/>
              </a:rPr>
              <a:t>previous behavior.</a:t>
            </a:r>
            <a:endParaRPr sz="2500">
              <a:highlight>
                <a:srgbClr val="FFFFFF"/>
              </a:highlight>
              <a:latin typeface="Georgia"/>
              <a:ea typeface="Georgia"/>
              <a:cs typeface="Georgia"/>
              <a:sym typeface="Georgia"/>
            </a:endParaRPr>
          </a:p>
          <a:p>
            <a:pPr indent="-387350" lvl="0" marL="457200" rtl="0" algn="l">
              <a:spcBef>
                <a:spcPts val="1000"/>
              </a:spcBef>
              <a:spcAft>
                <a:spcPts val="0"/>
              </a:spcAft>
              <a:buSzPts val="2500"/>
              <a:buFont typeface="Georgia"/>
              <a:buChar char="●"/>
            </a:pPr>
            <a:r>
              <a:rPr lang="en-US" sz="2500">
                <a:highlight>
                  <a:srgbClr val="FFFFFF"/>
                </a:highlight>
                <a:latin typeface="Georgia"/>
                <a:ea typeface="Georgia"/>
                <a:cs typeface="Georgia"/>
                <a:sym typeface="Georgia"/>
              </a:rPr>
              <a:t>Using SVD to minimize RMSE</a:t>
            </a:r>
            <a:endParaRPr sz="2500">
              <a:highlight>
                <a:srgbClr val="FFFFFF"/>
              </a:highlight>
              <a:latin typeface="Georgia"/>
              <a:ea typeface="Georgia"/>
              <a:cs typeface="Georgia"/>
              <a:sym typeface="Georgia"/>
            </a:endParaRPr>
          </a:p>
          <a:p>
            <a:pPr indent="0" lvl="0" marL="914400" rtl="0" algn="l">
              <a:spcBef>
                <a:spcPts val="1000"/>
              </a:spcBef>
              <a:spcAft>
                <a:spcPts val="0"/>
              </a:spcAft>
              <a:buNone/>
            </a:pPr>
            <a:r>
              <a:t/>
            </a:r>
            <a:endParaRPr sz="2500">
              <a:latin typeface="Georgia"/>
              <a:ea typeface="Georgia"/>
              <a:cs typeface="Georgia"/>
              <a:sym typeface="Georgia"/>
            </a:endParaRPr>
          </a:p>
          <a:p>
            <a:pPr indent="0" lvl="0" marL="0" rtl="0" algn="l">
              <a:spcBef>
                <a:spcPts val="1000"/>
              </a:spcBef>
              <a:spcAft>
                <a:spcPts val="0"/>
              </a:spcAft>
              <a:buNone/>
            </a:pPr>
            <a:r>
              <a:t/>
            </a:r>
            <a:endParaRPr sz="2500">
              <a:highlight>
                <a:srgbClr val="FFFFFF"/>
              </a:highlight>
              <a:latin typeface="Georgia"/>
              <a:ea typeface="Georgia"/>
              <a:cs typeface="Georgia"/>
              <a:sym typeface="Georgia"/>
            </a:endParaRPr>
          </a:p>
        </p:txBody>
      </p:sp>
      <p:pic>
        <p:nvPicPr>
          <p:cNvPr id="370" name="Google Shape;370;g198ff24b45e_0_12"/>
          <p:cNvPicPr preferRelativeResize="0"/>
          <p:nvPr/>
        </p:nvPicPr>
        <p:blipFill>
          <a:blip r:embed="rId3">
            <a:alphaModFix/>
          </a:blip>
          <a:stretch>
            <a:fillRect/>
          </a:stretch>
        </p:blipFill>
        <p:spPr>
          <a:xfrm>
            <a:off x="7410450" y="209550"/>
            <a:ext cx="4781550" cy="6438900"/>
          </a:xfrm>
          <a:prstGeom prst="rect">
            <a:avLst/>
          </a:prstGeom>
          <a:noFill/>
          <a:ln>
            <a:noFill/>
          </a:ln>
        </p:spPr>
      </p:pic>
      <p:grpSp>
        <p:nvGrpSpPr>
          <p:cNvPr id="371" name="Google Shape;371;g198ff24b45e_0_12"/>
          <p:cNvGrpSpPr/>
          <p:nvPr/>
        </p:nvGrpSpPr>
        <p:grpSpPr>
          <a:xfrm>
            <a:off x="0" y="956136"/>
            <a:ext cx="1054834" cy="143695"/>
            <a:chOff x="3919538" y="551542"/>
            <a:chExt cx="1054834" cy="246602"/>
          </a:xfrm>
        </p:grpSpPr>
        <p:sp>
          <p:nvSpPr>
            <p:cNvPr id="372" name="Google Shape;372;g198ff24b45e_0_12"/>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73" name="Google Shape;373;g198ff24b45e_0_12"/>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15" name="Shape 115"/>
        <p:cNvGrpSpPr/>
        <p:nvPr/>
      </p:nvGrpSpPr>
      <p:grpSpPr>
        <a:xfrm>
          <a:off x="0" y="0"/>
          <a:ext cx="0" cy="0"/>
          <a:chOff x="0" y="0"/>
          <a:chExt cx="0" cy="0"/>
        </a:xfrm>
      </p:grpSpPr>
      <p:sp>
        <p:nvSpPr>
          <p:cNvPr id="116" name="Google Shape;11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7" name="Google Shape;117;p2"/>
          <p:cNvSpPr/>
          <p:nvPr/>
        </p:nvSpPr>
        <p:spPr>
          <a:xfrm>
            <a:off x="3663" y="4409525"/>
            <a:ext cx="12228300" cy="5514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118" name="Google Shape;118;p2"/>
          <p:cNvSpPr txBox="1"/>
          <p:nvPr>
            <p:ph type="title"/>
          </p:nvPr>
        </p:nvSpPr>
        <p:spPr>
          <a:xfrm>
            <a:off x="2278529" y="4472925"/>
            <a:ext cx="648900" cy="424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Microsoft Yahei"/>
              <a:buNone/>
            </a:pPr>
            <a:r>
              <a:rPr lang="en-US" sz="2800">
                <a:solidFill>
                  <a:schemeClr val="lt1"/>
                </a:solidFill>
                <a:latin typeface="Microsoft Yahei"/>
                <a:ea typeface="Microsoft Yahei"/>
                <a:cs typeface="Microsoft Yahei"/>
                <a:sym typeface="Microsoft Yahei"/>
              </a:rPr>
              <a:t>01</a:t>
            </a:r>
            <a:endParaRPr sz="2800">
              <a:solidFill>
                <a:schemeClr val="lt1"/>
              </a:solidFill>
              <a:latin typeface="Microsoft Yahei"/>
              <a:ea typeface="Microsoft Yahei"/>
              <a:cs typeface="Microsoft Yahei"/>
              <a:sym typeface="Microsoft Yahei"/>
            </a:endParaRPr>
          </a:p>
        </p:txBody>
      </p:sp>
      <p:sp>
        <p:nvSpPr>
          <p:cNvPr id="119" name="Google Shape;119;p2"/>
          <p:cNvSpPr txBox="1"/>
          <p:nvPr/>
        </p:nvSpPr>
        <p:spPr>
          <a:xfrm>
            <a:off x="4580592" y="4472950"/>
            <a:ext cx="7503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800"/>
              <a:buFont typeface="Microsoft Yahei"/>
              <a:buNone/>
            </a:pPr>
            <a:r>
              <a:rPr b="0" i="0" lang="en-US" sz="2800" u="none" cap="none" strike="noStrike">
                <a:solidFill>
                  <a:schemeClr val="lt1"/>
                </a:solidFill>
                <a:latin typeface="Microsoft Yahei"/>
                <a:ea typeface="Microsoft Yahei"/>
                <a:cs typeface="Microsoft Yahei"/>
                <a:sym typeface="Microsoft Yahei"/>
              </a:rPr>
              <a:t>02</a:t>
            </a:r>
            <a:endParaRPr b="0" i="0" sz="2800" u="none" cap="none" strike="noStrike">
              <a:solidFill>
                <a:schemeClr val="lt1"/>
              </a:solidFill>
              <a:latin typeface="Microsoft Yahei"/>
              <a:ea typeface="Microsoft Yahei"/>
              <a:cs typeface="Microsoft Yahei"/>
              <a:sym typeface="Microsoft Yahei"/>
            </a:endParaRPr>
          </a:p>
        </p:txBody>
      </p:sp>
      <p:sp>
        <p:nvSpPr>
          <p:cNvPr id="120" name="Google Shape;120;p2"/>
          <p:cNvSpPr txBox="1"/>
          <p:nvPr/>
        </p:nvSpPr>
        <p:spPr>
          <a:xfrm>
            <a:off x="6984256" y="4472900"/>
            <a:ext cx="6489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800"/>
              <a:buFont typeface="Microsoft Yahei"/>
              <a:buNone/>
            </a:pPr>
            <a:r>
              <a:rPr b="0" i="0" lang="en-US" sz="2800" u="none" cap="none" strike="noStrike">
                <a:solidFill>
                  <a:schemeClr val="lt1"/>
                </a:solidFill>
                <a:latin typeface="Microsoft Yahei"/>
                <a:ea typeface="Microsoft Yahei"/>
                <a:cs typeface="Microsoft Yahei"/>
                <a:sym typeface="Microsoft Yahei"/>
              </a:rPr>
              <a:t>03</a:t>
            </a:r>
            <a:endParaRPr b="0" i="0" sz="2800" u="none" cap="none" strike="noStrike">
              <a:solidFill>
                <a:schemeClr val="lt1"/>
              </a:solidFill>
              <a:latin typeface="Microsoft Yahei"/>
              <a:ea typeface="Microsoft Yahei"/>
              <a:cs typeface="Microsoft Yahei"/>
              <a:sym typeface="Microsoft Yahei"/>
            </a:endParaRPr>
          </a:p>
        </p:txBody>
      </p:sp>
      <p:sp>
        <p:nvSpPr>
          <p:cNvPr id="121" name="Google Shape;121;p2"/>
          <p:cNvSpPr txBox="1"/>
          <p:nvPr/>
        </p:nvSpPr>
        <p:spPr>
          <a:xfrm>
            <a:off x="9286494" y="4472875"/>
            <a:ext cx="7503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800"/>
              <a:buFont typeface="Microsoft Yahei"/>
              <a:buNone/>
            </a:pPr>
            <a:r>
              <a:rPr b="0" i="0" lang="en-US" sz="2800" u="none" cap="none" strike="noStrike">
                <a:solidFill>
                  <a:schemeClr val="lt1"/>
                </a:solidFill>
                <a:latin typeface="Microsoft Yahei"/>
                <a:ea typeface="Microsoft Yahei"/>
                <a:cs typeface="Microsoft Yahei"/>
                <a:sym typeface="Microsoft Yahei"/>
              </a:rPr>
              <a:t>04</a:t>
            </a:r>
            <a:endParaRPr b="0" i="0" sz="2800" u="none" cap="none" strike="noStrike">
              <a:solidFill>
                <a:schemeClr val="lt1"/>
              </a:solidFill>
              <a:latin typeface="Microsoft Yahei"/>
              <a:ea typeface="Microsoft Yahei"/>
              <a:cs typeface="Microsoft Yahei"/>
              <a:sym typeface="Microsoft Yahei"/>
            </a:endParaRPr>
          </a:p>
        </p:txBody>
      </p:sp>
      <p:sp>
        <p:nvSpPr>
          <p:cNvPr id="122" name="Google Shape;122;p2"/>
          <p:cNvSpPr txBox="1"/>
          <p:nvPr/>
        </p:nvSpPr>
        <p:spPr>
          <a:xfrm>
            <a:off x="1572377" y="5235122"/>
            <a:ext cx="2060791" cy="42454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2400"/>
              <a:buFont typeface="Microsoft Yahei"/>
              <a:buNone/>
            </a:pPr>
            <a:r>
              <a:rPr lang="en-US" sz="2400">
                <a:solidFill>
                  <a:srgbClr val="3F3F3F"/>
                </a:solidFill>
                <a:latin typeface="Microsoft Yahei"/>
                <a:ea typeface="Microsoft Yahei"/>
                <a:cs typeface="Microsoft Yahei"/>
                <a:sym typeface="Microsoft Yahei"/>
              </a:rPr>
              <a:t>Dataset &amp; EDA</a:t>
            </a:r>
            <a:endParaRPr/>
          </a:p>
        </p:txBody>
      </p:sp>
      <p:sp>
        <p:nvSpPr>
          <p:cNvPr id="123" name="Google Shape;123;p2"/>
          <p:cNvSpPr txBox="1"/>
          <p:nvPr/>
        </p:nvSpPr>
        <p:spPr>
          <a:xfrm>
            <a:off x="3928453" y="5238297"/>
            <a:ext cx="2060791" cy="42454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2400"/>
              <a:buFont typeface="Microsoft Yahei"/>
              <a:buNone/>
            </a:pPr>
            <a:r>
              <a:rPr lang="en-US" sz="2400">
                <a:solidFill>
                  <a:srgbClr val="3F3F3F"/>
                </a:solidFill>
                <a:latin typeface="Microsoft Yahei"/>
                <a:ea typeface="Microsoft Yahei"/>
                <a:cs typeface="Microsoft Yahei"/>
                <a:sym typeface="Microsoft Yahei"/>
              </a:rPr>
              <a:t>Rating Classification</a:t>
            </a:r>
            <a:endParaRPr/>
          </a:p>
        </p:txBody>
      </p:sp>
      <p:pic>
        <p:nvPicPr>
          <p:cNvPr id="124" name="Google Shape;124;p2"/>
          <p:cNvPicPr preferRelativeResize="0"/>
          <p:nvPr/>
        </p:nvPicPr>
        <p:blipFill>
          <a:blip r:embed="rId3">
            <a:alphaModFix/>
          </a:blip>
          <a:stretch>
            <a:fillRect/>
          </a:stretch>
        </p:blipFill>
        <p:spPr>
          <a:xfrm>
            <a:off x="1576675" y="1624525"/>
            <a:ext cx="9082300" cy="2785000"/>
          </a:xfrm>
          <a:prstGeom prst="rect">
            <a:avLst/>
          </a:prstGeom>
          <a:noFill/>
          <a:ln>
            <a:noFill/>
          </a:ln>
        </p:spPr>
      </p:pic>
      <p:sp>
        <p:nvSpPr>
          <p:cNvPr id="125" name="Google Shape;125;p2"/>
          <p:cNvSpPr txBox="1"/>
          <p:nvPr/>
        </p:nvSpPr>
        <p:spPr>
          <a:xfrm>
            <a:off x="6284524" y="5235125"/>
            <a:ext cx="23562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2400"/>
              <a:buFont typeface="Microsoft Yahei"/>
              <a:buNone/>
            </a:pPr>
            <a:r>
              <a:rPr lang="en-US" sz="2400">
                <a:solidFill>
                  <a:srgbClr val="3F3F3F"/>
                </a:solidFill>
                <a:latin typeface="Microsoft Yahei"/>
                <a:ea typeface="Microsoft Yahei"/>
                <a:cs typeface="Microsoft Yahei"/>
                <a:sym typeface="Microsoft Yahei"/>
              </a:rPr>
              <a:t>Movie Recommendation</a:t>
            </a:r>
            <a:endParaRPr/>
          </a:p>
        </p:txBody>
      </p:sp>
      <p:sp>
        <p:nvSpPr>
          <p:cNvPr id="126" name="Google Shape;126;p2"/>
          <p:cNvSpPr txBox="1"/>
          <p:nvPr/>
        </p:nvSpPr>
        <p:spPr>
          <a:xfrm>
            <a:off x="8640605" y="5238297"/>
            <a:ext cx="20607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2400"/>
              <a:buFont typeface="Microsoft Yahei"/>
              <a:buNone/>
            </a:pPr>
            <a:r>
              <a:rPr lang="en-US" sz="2400">
                <a:solidFill>
                  <a:srgbClr val="3F3F3F"/>
                </a:solidFill>
                <a:latin typeface="Microsoft Yahei"/>
                <a:ea typeface="Microsoft Yahei"/>
                <a:cs typeface="Microsoft Yahei"/>
                <a:sym typeface="Microsoft Yahei"/>
              </a:rPr>
              <a:t>Future Work</a:t>
            </a:r>
            <a:endParaRPr/>
          </a:p>
        </p:txBody>
      </p:sp>
      <p:grpSp>
        <p:nvGrpSpPr>
          <p:cNvPr id="127" name="Google Shape;127;p2"/>
          <p:cNvGrpSpPr/>
          <p:nvPr/>
        </p:nvGrpSpPr>
        <p:grpSpPr>
          <a:xfrm>
            <a:off x="3759200" y="543265"/>
            <a:ext cx="4717143" cy="756784"/>
            <a:chOff x="3759200" y="543265"/>
            <a:chExt cx="4717143" cy="756784"/>
          </a:xfrm>
        </p:grpSpPr>
        <p:sp>
          <p:nvSpPr>
            <p:cNvPr id="128" name="Google Shape;128;p2"/>
            <p:cNvSpPr/>
            <p:nvPr/>
          </p:nvSpPr>
          <p:spPr>
            <a:xfrm>
              <a:off x="3759200" y="551543"/>
              <a:ext cx="4717143" cy="7112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29" name="Google Shape;129;p2"/>
            <p:cNvSpPr txBox="1"/>
            <p:nvPr/>
          </p:nvSpPr>
          <p:spPr>
            <a:xfrm>
              <a:off x="4299649" y="543265"/>
              <a:ext cx="3592702" cy="756784"/>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Microsoft Yahei"/>
                <a:buNone/>
              </a:pPr>
              <a:r>
                <a:rPr b="1" i="0" lang="en-US" sz="4000" u="none" cap="none" strike="noStrike">
                  <a:solidFill>
                    <a:schemeClr val="lt1"/>
                  </a:solidFill>
                  <a:latin typeface="Microsoft Yahei"/>
                  <a:ea typeface="Microsoft Yahei"/>
                  <a:cs typeface="Microsoft Yahei"/>
                  <a:sym typeface="Microsoft Yahei"/>
                </a:rPr>
                <a:t>CONTENT</a:t>
              </a:r>
              <a:endParaRPr b="1" i="0" sz="4000" u="none" cap="none" strike="noStrike">
                <a:solidFill>
                  <a:schemeClr val="lt1"/>
                </a:solidFill>
                <a:latin typeface="Microsoft Yahei"/>
                <a:ea typeface="Microsoft Yahei"/>
                <a:cs typeface="Microsoft Yahei"/>
                <a:sym typeface="Microsoft Yahei"/>
              </a:endParaRPr>
            </a:p>
          </p:txBody>
        </p:sp>
      </p:grpSp>
    </p:spTree>
  </p:cSld>
  <p:clrMapOvr>
    <a:masterClrMapping/>
  </p:clrMapOvr>
  <mc:AlternateContent>
    <mc:Choice Requires="p14">
      <p:transition spd="slow" p14:dur="17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750"/>
                                        <p:tgtEl>
                                          <p:spTgt spid="12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750"/>
                                        <p:tgtEl>
                                          <p:spTgt spid="117"/>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750"/>
                                        <p:tgtEl>
                                          <p:spTgt spid="118"/>
                                        </p:tgtEl>
                                        <p:attrNameLst>
                                          <p:attrName>ppt_w</p:attrName>
                                        </p:attrNameLst>
                                      </p:cBhvr>
                                      <p:tavLst>
                                        <p:tav fmla="" tm="0">
                                          <p:val>
                                            <p:strVal val="0"/>
                                          </p:val>
                                        </p:tav>
                                        <p:tav fmla="" tm="100000">
                                          <p:val>
                                            <p:strVal val="#ppt_w"/>
                                          </p:val>
                                        </p:tav>
                                      </p:tavLst>
                                    </p:anim>
                                    <p:anim calcmode="lin" valueType="num">
                                      <p:cBhvr additive="base">
                                        <p:cTn dur="750"/>
                                        <p:tgtEl>
                                          <p:spTgt spid="118"/>
                                        </p:tgtEl>
                                        <p:attrNameLst>
                                          <p:attrName>ppt_h</p:attrName>
                                        </p:attrNameLst>
                                      </p:cBhvr>
                                      <p:tavLst>
                                        <p:tav fmla="" tm="0">
                                          <p:val>
                                            <p:strVal val="0"/>
                                          </p:val>
                                        </p:tav>
                                        <p:tav fmla="" tm="100000">
                                          <p:val>
                                            <p:strVal val="#ppt_h"/>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750"/>
                                        <p:tgtEl>
                                          <p:spTgt spid="122"/>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750"/>
                                        <p:tgtEl>
                                          <p:spTgt spid="119"/>
                                        </p:tgtEl>
                                        <p:attrNameLst>
                                          <p:attrName>ppt_w</p:attrName>
                                        </p:attrNameLst>
                                      </p:cBhvr>
                                      <p:tavLst>
                                        <p:tav fmla="" tm="0">
                                          <p:val>
                                            <p:strVal val="0"/>
                                          </p:val>
                                        </p:tav>
                                        <p:tav fmla="" tm="100000">
                                          <p:val>
                                            <p:strVal val="#ppt_w"/>
                                          </p:val>
                                        </p:tav>
                                      </p:tavLst>
                                    </p:anim>
                                    <p:anim calcmode="lin" valueType="num">
                                      <p:cBhvr additive="base">
                                        <p:cTn dur="750"/>
                                        <p:tgtEl>
                                          <p:spTgt spid="119"/>
                                        </p:tgtEl>
                                        <p:attrNameLst>
                                          <p:attrName>ppt_h</p:attrName>
                                        </p:attrNameLst>
                                      </p:cBhvr>
                                      <p:tavLst>
                                        <p:tav fmla="" tm="0">
                                          <p:val>
                                            <p:strVal val="0"/>
                                          </p:val>
                                        </p:tav>
                                        <p:tav fmla="" tm="100000">
                                          <p:val>
                                            <p:strVal val="#ppt_h"/>
                                          </p:val>
                                        </p:tav>
                                      </p:tavLst>
                                    </p:anim>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750"/>
                                        <p:tgtEl>
                                          <p:spTgt spid="123"/>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750"/>
                                        <p:tgtEl>
                                          <p:spTgt spid="120"/>
                                        </p:tgtEl>
                                        <p:attrNameLst>
                                          <p:attrName>ppt_w</p:attrName>
                                        </p:attrNameLst>
                                      </p:cBhvr>
                                      <p:tavLst>
                                        <p:tav fmla="" tm="0">
                                          <p:val>
                                            <p:strVal val="0"/>
                                          </p:val>
                                        </p:tav>
                                        <p:tav fmla="" tm="100000">
                                          <p:val>
                                            <p:strVal val="#ppt_w"/>
                                          </p:val>
                                        </p:tav>
                                      </p:tavLst>
                                    </p:anim>
                                    <p:anim calcmode="lin" valueType="num">
                                      <p:cBhvr additive="base">
                                        <p:cTn dur="750"/>
                                        <p:tgtEl>
                                          <p:spTgt spid="120"/>
                                        </p:tgtEl>
                                        <p:attrNameLst>
                                          <p:attrName>ppt_h</p:attrName>
                                        </p:attrNameLst>
                                      </p:cBhvr>
                                      <p:tavLst>
                                        <p:tav fmla="" tm="0">
                                          <p:val>
                                            <p:strVal val="0"/>
                                          </p:val>
                                        </p:tav>
                                        <p:tav fmla="" tm="100000">
                                          <p:val>
                                            <p:strVal val="#ppt_h"/>
                                          </p:val>
                                        </p:tav>
                                      </p:tavLst>
                                    </p:anim>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750"/>
                                        <p:tgtEl>
                                          <p:spTgt spid="125"/>
                                        </p:tgtEl>
                                      </p:cBhvr>
                                    </p:animEffect>
                                  </p:childTnLst>
                                </p:cTn>
                              </p:par>
                            </p:childTnLst>
                          </p:cTn>
                        </p:par>
                        <p:par>
                          <p:cTn fill="hold">
                            <p:stCondLst>
                              <p:cond delay="6000"/>
                            </p:stCondLst>
                            <p:childTnLst>
                              <p:par>
                                <p:cTn fill="hold" nodeType="afterEffect" presetClass="entr" presetID="23" presetSubtype="16">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750"/>
                                        <p:tgtEl>
                                          <p:spTgt spid="121"/>
                                        </p:tgtEl>
                                        <p:attrNameLst>
                                          <p:attrName>ppt_w</p:attrName>
                                        </p:attrNameLst>
                                      </p:cBhvr>
                                      <p:tavLst>
                                        <p:tav fmla="" tm="0">
                                          <p:val>
                                            <p:strVal val="0"/>
                                          </p:val>
                                        </p:tav>
                                        <p:tav fmla="" tm="100000">
                                          <p:val>
                                            <p:strVal val="#ppt_w"/>
                                          </p:val>
                                        </p:tav>
                                      </p:tavLst>
                                    </p:anim>
                                    <p:anim calcmode="lin" valueType="num">
                                      <p:cBhvr additive="base">
                                        <p:cTn dur="750"/>
                                        <p:tgtEl>
                                          <p:spTgt spid="121"/>
                                        </p:tgtEl>
                                        <p:attrNameLst>
                                          <p:attrName>ppt_h</p:attrName>
                                        </p:attrNameLst>
                                      </p:cBhvr>
                                      <p:tavLst>
                                        <p:tav fmla="" tm="0">
                                          <p:val>
                                            <p:strVal val="0"/>
                                          </p:val>
                                        </p:tav>
                                        <p:tav fmla="" tm="100000">
                                          <p:val>
                                            <p:strVal val="#ppt_h"/>
                                          </p:val>
                                        </p:tav>
                                      </p:tavLst>
                                    </p:anim>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75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97ccae588b_0_18"/>
          <p:cNvSpPr txBox="1"/>
          <p:nvPr>
            <p:ph type="title"/>
          </p:nvPr>
        </p:nvSpPr>
        <p:spPr>
          <a:xfrm>
            <a:off x="1054825" y="365125"/>
            <a:ext cx="10515600" cy="1325700"/>
          </a:xfrm>
          <a:prstGeom prst="rect">
            <a:avLst/>
          </a:prstGeom>
        </p:spPr>
        <p:txBody>
          <a:bodyPr anchorCtr="0" anchor="ctr" bIns="45700" lIns="91425" spcFirstLastPara="1" rIns="91425" wrap="square" tIns="45700">
            <a:normAutofit/>
          </a:bodyPr>
          <a:lstStyle/>
          <a:p>
            <a:pPr indent="0" lvl="0" marL="0" rtl="0" algn="l">
              <a:lnSpc>
                <a:spcPct val="140000"/>
              </a:lnSpc>
              <a:spcBef>
                <a:spcPts val="0"/>
              </a:spcBef>
              <a:spcAft>
                <a:spcPts val="600"/>
              </a:spcAft>
              <a:buClr>
                <a:schemeClr val="dk1"/>
              </a:buClr>
              <a:buSzPts val="1100"/>
              <a:buFont typeface="Arial"/>
              <a:buNone/>
            </a:pPr>
            <a:r>
              <a:rPr b="1" lang="en-US" sz="4000">
                <a:solidFill>
                  <a:srgbClr val="222222"/>
                </a:solidFill>
                <a:highlight>
                  <a:srgbClr val="FFFFFF"/>
                </a:highlight>
                <a:latin typeface="Georgia"/>
                <a:ea typeface="Georgia"/>
                <a:cs typeface="Georgia"/>
                <a:sym typeface="Georgia"/>
              </a:rPr>
              <a:t>TF-IDF</a:t>
            </a:r>
            <a:endParaRPr b="1" sz="4000">
              <a:latin typeface="Georgia"/>
              <a:ea typeface="Georgia"/>
              <a:cs typeface="Georgia"/>
              <a:sym typeface="Georgia"/>
            </a:endParaRPr>
          </a:p>
        </p:txBody>
      </p:sp>
      <p:sp>
        <p:nvSpPr>
          <p:cNvPr id="380" name="Google Shape;380;g197ccae588b_0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sz="2000">
                <a:highlight>
                  <a:srgbClr val="FFFFFF"/>
                </a:highlight>
                <a:latin typeface="Georgia"/>
                <a:ea typeface="Georgia"/>
                <a:cs typeface="Georgia"/>
                <a:sym typeface="Georgia"/>
              </a:rPr>
              <a:t>TF</a:t>
            </a:r>
            <a:r>
              <a:rPr lang="en-US" sz="2000">
                <a:solidFill>
                  <a:srgbClr val="222222"/>
                </a:solidFill>
                <a:highlight>
                  <a:srgbClr val="FFFFFF"/>
                </a:highlight>
                <a:latin typeface="Georgia"/>
                <a:ea typeface="Georgia"/>
                <a:cs typeface="Georgia"/>
                <a:sym typeface="Georgia"/>
              </a:rPr>
              <a:t> is simply the frequency of a word in a document.</a:t>
            </a:r>
            <a:endParaRPr sz="2000">
              <a:solidFill>
                <a:srgbClr val="222222"/>
              </a:solidFill>
              <a:highlight>
                <a:srgbClr val="FFFFFF"/>
              </a:highlight>
              <a:latin typeface="Georgia"/>
              <a:ea typeface="Georgia"/>
              <a:cs typeface="Georgia"/>
              <a:sym typeface="Georgia"/>
            </a:endParaRPr>
          </a:p>
          <a:p>
            <a:pPr indent="-355600" lvl="0" marL="457200" rtl="0" algn="l">
              <a:spcBef>
                <a:spcPts val="0"/>
              </a:spcBef>
              <a:spcAft>
                <a:spcPts val="0"/>
              </a:spcAft>
              <a:buClr>
                <a:srgbClr val="222222"/>
              </a:buClr>
              <a:buSzPts val="2000"/>
              <a:buFont typeface="Georgia"/>
              <a:buChar char="●"/>
            </a:pPr>
            <a:r>
              <a:rPr lang="en-US" sz="2000">
                <a:solidFill>
                  <a:srgbClr val="222222"/>
                </a:solidFill>
                <a:highlight>
                  <a:srgbClr val="FFFFFF"/>
                </a:highlight>
                <a:latin typeface="Georgia"/>
                <a:ea typeface="Georgia"/>
                <a:cs typeface="Georgia"/>
                <a:sym typeface="Georgia"/>
              </a:rPr>
              <a:t>IDF is the inverse of the document frequency among the whole corpus of documents.</a:t>
            </a:r>
            <a:endParaRPr sz="2000">
              <a:solidFill>
                <a:srgbClr val="222222"/>
              </a:solidFill>
              <a:highlight>
                <a:srgbClr val="FFFFFF"/>
              </a:highlight>
              <a:latin typeface="Georgia"/>
              <a:ea typeface="Georgia"/>
              <a:cs typeface="Georgia"/>
              <a:sym typeface="Georgia"/>
            </a:endParaRPr>
          </a:p>
        </p:txBody>
      </p:sp>
      <p:pic>
        <p:nvPicPr>
          <p:cNvPr id="381" name="Google Shape;381;g197ccae588b_0_18"/>
          <p:cNvPicPr preferRelativeResize="0"/>
          <p:nvPr/>
        </p:nvPicPr>
        <p:blipFill>
          <a:blip r:embed="rId3">
            <a:alphaModFix/>
          </a:blip>
          <a:stretch>
            <a:fillRect/>
          </a:stretch>
        </p:blipFill>
        <p:spPr>
          <a:xfrm>
            <a:off x="1845450" y="2790813"/>
            <a:ext cx="8210550" cy="4067175"/>
          </a:xfrm>
          <a:prstGeom prst="rect">
            <a:avLst/>
          </a:prstGeom>
          <a:noFill/>
          <a:ln>
            <a:noFill/>
          </a:ln>
        </p:spPr>
      </p:pic>
      <p:grpSp>
        <p:nvGrpSpPr>
          <p:cNvPr id="382" name="Google Shape;382;g197ccae588b_0_18"/>
          <p:cNvGrpSpPr/>
          <p:nvPr/>
        </p:nvGrpSpPr>
        <p:grpSpPr>
          <a:xfrm>
            <a:off x="0" y="956136"/>
            <a:ext cx="1054834" cy="143695"/>
            <a:chOff x="3919538" y="551542"/>
            <a:chExt cx="1054834" cy="246602"/>
          </a:xfrm>
        </p:grpSpPr>
        <p:sp>
          <p:nvSpPr>
            <p:cNvPr id="383" name="Google Shape;383;g197ccae588b_0_18"/>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84" name="Google Shape;384;g197ccae588b_0_18"/>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98ff24b45e_0_29"/>
          <p:cNvSpPr txBox="1"/>
          <p:nvPr>
            <p:ph type="title"/>
          </p:nvPr>
        </p:nvSpPr>
        <p:spPr>
          <a:xfrm>
            <a:off x="1161025"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500">
                <a:latin typeface="Georgia"/>
                <a:ea typeface="Georgia"/>
                <a:cs typeface="Georgia"/>
                <a:sym typeface="Georgia"/>
              </a:rPr>
              <a:t>Implement </a:t>
            </a:r>
            <a:r>
              <a:rPr b="1" lang="en-US" sz="3500">
                <a:latin typeface="Georgia"/>
                <a:ea typeface="Georgia"/>
                <a:cs typeface="Georgia"/>
                <a:sym typeface="Georgia"/>
              </a:rPr>
              <a:t>Content Based Recommender</a:t>
            </a:r>
            <a:endParaRPr b="1" sz="3500">
              <a:latin typeface="Georgia"/>
              <a:ea typeface="Georgia"/>
              <a:cs typeface="Georgia"/>
              <a:sym typeface="Georgia"/>
            </a:endParaRPr>
          </a:p>
        </p:txBody>
      </p:sp>
      <p:sp>
        <p:nvSpPr>
          <p:cNvPr id="391" name="Google Shape;391;g198ff24b45e_0_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Georgia"/>
              <a:buChar char="•"/>
            </a:pPr>
            <a:r>
              <a:rPr lang="en-US">
                <a:latin typeface="Georgia"/>
                <a:ea typeface="Georgia"/>
                <a:cs typeface="Georgia"/>
                <a:sym typeface="Georgia"/>
              </a:rPr>
              <a:t>Select all Categorical variables to form a new dataframe </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US">
                <a:latin typeface="Georgia"/>
                <a:ea typeface="Georgia"/>
                <a:cs typeface="Georgia"/>
                <a:sym typeface="Georgia"/>
              </a:rPr>
              <a:t>Vectorizing data and find tf-idf by </a:t>
            </a:r>
            <a:r>
              <a:rPr lang="en-US">
                <a:latin typeface="Georgia"/>
                <a:ea typeface="Georgia"/>
                <a:cs typeface="Georgia"/>
                <a:sym typeface="Georgia"/>
              </a:rPr>
              <a:t>Sklearn library </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US">
                <a:latin typeface="Georgia"/>
                <a:ea typeface="Georgia"/>
                <a:cs typeface="Georgia"/>
                <a:sym typeface="Georgia"/>
              </a:rPr>
              <a:t>Using linear_kernel, cosine_similarity to calculate the similarity matrix </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US">
                <a:latin typeface="Georgia"/>
                <a:ea typeface="Georgia"/>
                <a:cs typeface="Georgia"/>
                <a:sym typeface="Georgia"/>
              </a:rPr>
              <a:t>Calculate the 75th </a:t>
            </a:r>
            <a:r>
              <a:rPr lang="en-US">
                <a:latin typeface="Georgia"/>
                <a:ea typeface="Georgia"/>
                <a:cs typeface="Georgia"/>
                <a:sym typeface="Georgia"/>
              </a:rPr>
              <a:t>percentile</a:t>
            </a:r>
            <a:r>
              <a:rPr lang="en-US">
                <a:latin typeface="Georgia"/>
                <a:ea typeface="Georgia"/>
                <a:cs typeface="Georgia"/>
                <a:sym typeface="Georgia"/>
              </a:rPr>
              <a:t> of the distribution of rating</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US">
                <a:latin typeface="Georgia"/>
                <a:ea typeface="Georgia"/>
                <a:cs typeface="Georgia"/>
                <a:sym typeface="Georgia"/>
              </a:rPr>
              <a:t>Sorting movies, filtering movies that have a rating lower than 7.2(the 75th </a:t>
            </a:r>
            <a:r>
              <a:rPr lang="en-US">
                <a:latin typeface="Georgia"/>
                <a:ea typeface="Georgia"/>
                <a:cs typeface="Georgia"/>
                <a:sym typeface="Georgia"/>
              </a:rPr>
              <a:t>percentile of rating</a:t>
            </a:r>
            <a:r>
              <a:rPr lang="en-US">
                <a:latin typeface="Georgia"/>
                <a:ea typeface="Georgia"/>
                <a:cs typeface="Georgia"/>
                <a:sym typeface="Georgia"/>
              </a:rPr>
              <a:t>) </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US">
                <a:latin typeface="Georgia"/>
                <a:ea typeface="Georgia"/>
                <a:cs typeface="Georgia"/>
                <a:sym typeface="Georgia"/>
              </a:rPr>
              <a:t>Output the top 10 recommendation</a:t>
            </a:r>
            <a:endParaRPr>
              <a:latin typeface="Georgia"/>
              <a:ea typeface="Georgia"/>
              <a:cs typeface="Georgia"/>
              <a:sym typeface="Georgia"/>
            </a:endParaRPr>
          </a:p>
        </p:txBody>
      </p:sp>
      <p:grpSp>
        <p:nvGrpSpPr>
          <p:cNvPr id="392" name="Google Shape;392;g198ff24b45e_0_29"/>
          <p:cNvGrpSpPr/>
          <p:nvPr/>
        </p:nvGrpSpPr>
        <p:grpSpPr>
          <a:xfrm>
            <a:off x="0" y="956136"/>
            <a:ext cx="1054834" cy="143695"/>
            <a:chOff x="3919538" y="551542"/>
            <a:chExt cx="1054834" cy="246602"/>
          </a:xfrm>
        </p:grpSpPr>
        <p:sp>
          <p:nvSpPr>
            <p:cNvPr id="393" name="Google Shape;393;g198ff24b45e_0_29"/>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394" name="Google Shape;394;g198ff24b45e_0_29"/>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98ff24b45e_0_42"/>
          <p:cNvSpPr txBox="1"/>
          <p:nvPr>
            <p:ph type="title"/>
          </p:nvPr>
        </p:nvSpPr>
        <p:spPr>
          <a:xfrm>
            <a:off x="1054825"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400">
                <a:latin typeface="Georgia"/>
                <a:ea typeface="Georgia"/>
                <a:cs typeface="Georgia"/>
                <a:sym typeface="Georgia"/>
              </a:rPr>
              <a:t>Content Based Recommender e</a:t>
            </a:r>
            <a:r>
              <a:rPr b="1" lang="en-US" sz="3400">
                <a:latin typeface="Georgia"/>
                <a:ea typeface="Georgia"/>
                <a:cs typeface="Georgia"/>
                <a:sym typeface="Georgia"/>
              </a:rPr>
              <a:t>xample </a:t>
            </a:r>
            <a:endParaRPr b="1" sz="3400">
              <a:latin typeface="Georgia"/>
              <a:ea typeface="Georgia"/>
              <a:cs typeface="Georgia"/>
              <a:sym typeface="Georgia"/>
            </a:endParaRPr>
          </a:p>
        </p:txBody>
      </p:sp>
      <p:pic>
        <p:nvPicPr>
          <p:cNvPr id="401" name="Google Shape;401;g198ff24b45e_0_42"/>
          <p:cNvPicPr preferRelativeResize="0"/>
          <p:nvPr/>
        </p:nvPicPr>
        <p:blipFill>
          <a:blip r:embed="rId3">
            <a:alphaModFix/>
          </a:blip>
          <a:stretch>
            <a:fillRect/>
          </a:stretch>
        </p:blipFill>
        <p:spPr>
          <a:xfrm>
            <a:off x="1765350" y="1238025"/>
            <a:ext cx="6515100" cy="2431950"/>
          </a:xfrm>
          <a:prstGeom prst="rect">
            <a:avLst/>
          </a:prstGeom>
          <a:noFill/>
          <a:ln>
            <a:noFill/>
          </a:ln>
        </p:spPr>
      </p:pic>
      <p:pic>
        <p:nvPicPr>
          <p:cNvPr id="402" name="Google Shape;402;g198ff24b45e_0_42"/>
          <p:cNvPicPr preferRelativeResize="0"/>
          <p:nvPr/>
        </p:nvPicPr>
        <p:blipFill>
          <a:blip r:embed="rId4">
            <a:alphaModFix/>
          </a:blip>
          <a:stretch>
            <a:fillRect/>
          </a:stretch>
        </p:blipFill>
        <p:spPr>
          <a:xfrm>
            <a:off x="1699900" y="3883875"/>
            <a:ext cx="6645975" cy="2653000"/>
          </a:xfrm>
          <a:prstGeom prst="rect">
            <a:avLst/>
          </a:prstGeom>
          <a:noFill/>
          <a:ln>
            <a:noFill/>
          </a:ln>
        </p:spPr>
      </p:pic>
      <p:grpSp>
        <p:nvGrpSpPr>
          <p:cNvPr id="403" name="Google Shape;403;g198ff24b45e_0_42"/>
          <p:cNvGrpSpPr/>
          <p:nvPr/>
        </p:nvGrpSpPr>
        <p:grpSpPr>
          <a:xfrm>
            <a:off x="0" y="956136"/>
            <a:ext cx="1054834" cy="143695"/>
            <a:chOff x="3919538" y="551542"/>
            <a:chExt cx="1054834" cy="246602"/>
          </a:xfrm>
        </p:grpSpPr>
        <p:sp>
          <p:nvSpPr>
            <p:cNvPr id="404" name="Google Shape;404;g198ff24b45e_0_42"/>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405" name="Google Shape;405;g198ff24b45e_0_42"/>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98ff24b45e_0_50"/>
          <p:cNvSpPr txBox="1"/>
          <p:nvPr>
            <p:ph type="title"/>
          </p:nvPr>
        </p:nvSpPr>
        <p:spPr>
          <a:xfrm>
            <a:off x="1054825"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500">
                <a:latin typeface="Georgia"/>
                <a:ea typeface="Georgia"/>
                <a:cs typeface="Georgia"/>
                <a:sym typeface="Georgia"/>
              </a:rPr>
              <a:t>Implement Collaborative Filtering</a:t>
            </a:r>
            <a:endParaRPr sz="3500">
              <a:latin typeface="Georgia"/>
              <a:ea typeface="Georgia"/>
              <a:cs typeface="Georgia"/>
              <a:sym typeface="Georgia"/>
            </a:endParaRPr>
          </a:p>
        </p:txBody>
      </p:sp>
      <p:sp>
        <p:nvSpPr>
          <p:cNvPr id="412" name="Google Shape;412;g198ff24b45e_0_5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0050" lvl="0" marL="457200" rtl="0" algn="l">
              <a:spcBef>
                <a:spcPts val="1000"/>
              </a:spcBef>
              <a:spcAft>
                <a:spcPts val="0"/>
              </a:spcAft>
              <a:buSzPts val="2700"/>
              <a:buFont typeface="Georgia"/>
              <a:buChar char="•"/>
            </a:pPr>
            <a:r>
              <a:rPr lang="en-US" sz="2700">
                <a:latin typeface="Georgia"/>
                <a:ea typeface="Georgia"/>
                <a:cs typeface="Georgia"/>
                <a:sym typeface="Georgia"/>
              </a:rPr>
              <a:t>Loading another dataset that contains users’ information</a:t>
            </a:r>
            <a:endParaRPr sz="2700">
              <a:latin typeface="Georgia"/>
              <a:ea typeface="Georgia"/>
              <a:cs typeface="Georgia"/>
              <a:sym typeface="Georgia"/>
            </a:endParaRPr>
          </a:p>
          <a:p>
            <a:pPr indent="-400050" lvl="0" marL="457200" rtl="0" algn="l">
              <a:spcBef>
                <a:spcPts val="0"/>
              </a:spcBef>
              <a:spcAft>
                <a:spcPts val="0"/>
              </a:spcAft>
              <a:buSzPts val="2700"/>
              <a:buFont typeface="Georgia"/>
              <a:buChar char="•"/>
            </a:pPr>
            <a:r>
              <a:rPr lang="en-US" sz="2700">
                <a:latin typeface="Georgia"/>
                <a:ea typeface="Georgia"/>
                <a:cs typeface="Georgia"/>
                <a:sym typeface="Georgia"/>
              </a:rPr>
              <a:t>Only selecting User_id, ratings, and Movie_id to form a dataset</a:t>
            </a:r>
            <a:endParaRPr sz="2700">
              <a:latin typeface="Georgia"/>
              <a:ea typeface="Georgia"/>
              <a:cs typeface="Georgia"/>
              <a:sym typeface="Georgia"/>
            </a:endParaRPr>
          </a:p>
          <a:p>
            <a:pPr indent="-400050" lvl="0" marL="457200" rtl="0" algn="l">
              <a:spcBef>
                <a:spcPts val="0"/>
              </a:spcBef>
              <a:spcAft>
                <a:spcPts val="0"/>
              </a:spcAft>
              <a:buSzPts val="2700"/>
              <a:buChar char="•"/>
            </a:pPr>
            <a:r>
              <a:rPr lang="en-US" sz="2700">
                <a:latin typeface="Georgia"/>
                <a:ea typeface="Georgia"/>
                <a:cs typeface="Georgia"/>
                <a:sym typeface="Georgia"/>
              </a:rPr>
              <a:t>Using a build-in SVD </a:t>
            </a:r>
            <a:r>
              <a:rPr lang="en-US" sz="2700">
                <a:highlight>
                  <a:srgbClr val="FFFFFF"/>
                </a:highlight>
                <a:latin typeface="Georgia"/>
                <a:ea typeface="Georgia"/>
                <a:cs typeface="Georgia"/>
                <a:sym typeface="Georgia"/>
              </a:rPr>
              <a:t>method of  Surprise library to minimize RMSE ( got RMSE of 0.8963, </a:t>
            </a:r>
            <a:r>
              <a:rPr lang="en-US" sz="2700">
                <a:highlight>
                  <a:srgbClr val="FFFFFF"/>
                </a:highlight>
                <a:latin typeface="Georgia"/>
                <a:ea typeface="Georgia"/>
                <a:cs typeface="Georgia"/>
                <a:sym typeface="Georgia"/>
              </a:rPr>
              <a:t>which</a:t>
            </a:r>
            <a:r>
              <a:rPr lang="en-US" sz="2700">
                <a:highlight>
                  <a:srgbClr val="FFFFFF"/>
                </a:highlight>
                <a:latin typeface="Georgia"/>
                <a:ea typeface="Georgia"/>
                <a:cs typeface="Georgia"/>
                <a:sym typeface="Georgia"/>
              </a:rPr>
              <a:t> is really good!)</a:t>
            </a:r>
            <a:endParaRPr sz="2700">
              <a:highlight>
                <a:srgbClr val="FFFFFF"/>
              </a:highlight>
              <a:latin typeface="Georgia"/>
              <a:ea typeface="Georgia"/>
              <a:cs typeface="Georgia"/>
              <a:sym typeface="Georgia"/>
            </a:endParaRPr>
          </a:p>
          <a:p>
            <a:pPr indent="-400050" lvl="0" marL="457200" rtl="0" algn="l">
              <a:spcBef>
                <a:spcPts val="0"/>
              </a:spcBef>
              <a:spcAft>
                <a:spcPts val="0"/>
              </a:spcAft>
              <a:buSzPts val="2700"/>
              <a:buFont typeface="Georgia"/>
              <a:buChar char="•"/>
            </a:pPr>
            <a:r>
              <a:rPr lang="en-US" sz="2700">
                <a:highlight>
                  <a:srgbClr val="FFFFFF"/>
                </a:highlight>
                <a:latin typeface="Georgia"/>
                <a:ea typeface="Georgia"/>
                <a:cs typeface="Georgia"/>
                <a:sym typeface="Georgia"/>
              </a:rPr>
              <a:t>Training model on the dataset</a:t>
            </a:r>
            <a:endParaRPr sz="2700">
              <a:highlight>
                <a:srgbClr val="FFFFFF"/>
              </a:highlight>
              <a:latin typeface="Georgia"/>
              <a:ea typeface="Georgia"/>
              <a:cs typeface="Georgia"/>
              <a:sym typeface="Georgia"/>
            </a:endParaRPr>
          </a:p>
          <a:p>
            <a:pPr indent="-400050" lvl="0" marL="457200" rtl="0" algn="l">
              <a:spcBef>
                <a:spcPts val="0"/>
              </a:spcBef>
              <a:spcAft>
                <a:spcPts val="0"/>
              </a:spcAft>
              <a:buSzPts val="2700"/>
              <a:buFont typeface="Georgia"/>
              <a:buChar char="•"/>
            </a:pPr>
            <a:r>
              <a:rPr lang="en-US" sz="2700">
                <a:highlight>
                  <a:srgbClr val="FFFFFF"/>
                </a:highlight>
                <a:latin typeface="Georgia"/>
                <a:ea typeface="Georgia"/>
                <a:cs typeface="Georgia"/>
                <a:sym typeface="Georgia"/>
              </a:rPr>
              <a:t>Output recommendation of a given user </a:t>
            </a:r>
            <a:endParaRPr sz="2700">
              <a:highlight>
                <a:srgbClr val="FFFFFF"/>
              </a:highlight>
              <a:latin typeface="Georgia"/>
              <a:ea typeface="Georgia"/>
              <a:cs typeface="Georgia"/>
              <a:sym typeface="Georgia"/>
            </a:endParaRPr>
          </a:p>
          <a:p>
            <a:pPr indent="0" lvl="0" marL="0" rtl="0" algn="l">
              <a:spcBef>
                <a:spcPts val="1000"/>
              </a:spcBef>
              <a:spcAft>
                <a:spcPts val="0"/>
              </a:spcAft>
              <a:buNone/>
            </a:pPr>
            <a:r>
              <a:t/>
            </a:r>
            <a:endParaRPr sz="2700">
              <a:highlight>
                <a:srgbClr val="FFFFFF"/>
              </a:highlight>
              <a:latin typeface="Georgia"/>
              <a:ea typeface="Georgia"/>
              <a:cs typeface="Georgia"/>
              <a:sym typeface="Georgia"/>
            </a:endParaRPr>
          </a:p>
        </p:txBody>
      </p:sp>
      <p:grpSp>
        <p:nvGrpSpPr>
          <p:cNvPr id="413" name="Google Shape;413;g198ff24b45e_0_50"/>
          <p:cNvGrpSpPr/>
          <p:nvPr/>
        </p:nvGrpSpPr>
        <p:grpSpPr>
          <a:xfrm>
            <a:off x="0" y="956136"/>
            <a:ext cx="1054834" cy="143695"/>
            <a:chOff x="3919538" y="551542"/>
            <a:chExt cx="1054834" cy="246602"/>
          </a:xfrm>
        </p:grpSpPr>
        <p:sp>
          <p:nvSpPr>
            <p:cNvPr id="414" name="Google Shape;414;g198ff24b45e_0_50"/>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415" name="Google Shape;415;g198ff24b45e_0_50"/>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198ff24b45e_0_57"/>
          <p:cNvSpPr txBox="1"/>
          <p:nvPr>
            <p:ph type="title"/>
          </p:nvPr>
        </p:nvSpPr>
        <p:spPr>
          <a:xfrm>
            <a:off x="11420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300">
                <a:latin typeface="Georgia"/>
                <a:ea typeface="Georgia"/>
                <a:cs typeface="Georgia"/>
                <a:sym typeface="Georgia"/>
              </a:rPr>
              <a:t>Collaborative Filtering e</a:t>
            </a:r>
            <a:r>
              <a:rPr b="1" lang="en-US" sz="3300">
                <a:latin typeface="Georgia"/>
                <a:ea typeface="Georgia"/>
                <a:cs typeface="Georgia"/>
                <a:sym typeface="Georgia"/>
              </a:rPr>
              <a:t>xample </a:t>
            </a:r>
            <a:endParaRPr b="1" sz="4000">
              <a:latin typeface="Georgia"/>
              <a:ea typeface="Georgia"/>
              <a:cs typeface="Georgia"/>
              <a:sym typeface="Georgia"/>
            </a:endParaRPr>
          </a:p>
        </p:txBody>
      </p:sp>
      <p:sp>
        <p:nvSpPr>
          <p:cNvPr id="422" name="Google Shape;422;g198ff24b45e_0_5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23" name="Google Shape;423;g198ff24b45e_0_57"/>
          <p:cNvPicPr preferRelativeResize="0"/>
          <p:nvPr/>
        </p:nvPicPr>
        <p:blipFill>
          <a:blip r:embed="rId3">
            <a:alphaModFix/>
          </a:blip>
          <a:stretch>
            <a:fillRect/>
          </a:stretch>
        </p:blipFill>
        <p:spPr>
          <a:xfrm>
            <a:off x="756200" y="1766296"/>
            <a:ext cx="10401300" cy="4469850"/>
          </a:xfrm>
          <a:prstGeom prst="rect">
            <a:avLst/>
          </a:prstGeom>
          <a:noFill/>
          <a:ln>
            <a:noFill/>
          </a:ln>
        </p:spPr>
      </p:pic>
      <p:grpSp>
        <p:nvGrpSpPr>
          <p:cNvPr id="424" name="Google Shape;424;g198ff24b45e_0_57"/>
          <p:cNvGrpSpPr/>
          <p:nvPr/>
        </p:nvGrpSpPr>
        <p:grpSpPr>
          <a:xfrm>
            <a:off x="0" y="956136"/>
            <a:ext cx="1054834" cy="143695"/>
            <a:chOff x="3919538" y="551542"/>
            <a:chExt cx="1054834" cy="246602"/>
          </a:xfrm>
        </p:grpSpPr>
        <p:sp>
          <p:nvSpPr>
            <p:cNvPr id="425" name="Google Shape;425;g198ff24b45e_0_57"/>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426" name="Google Shape;426;g198ff24b45e_0_57"/>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19a62185016_0_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432" name="Google Shape;432;g19a62185016_0_1"/>
          <p:cNvGrpSpPr/>
          <p:nvPr/>
        </p:nvGrpSpPr>
        <p:grpSpPr>
          <a:xfrm>
            <a:off x="0" y="610061"/>
            <a:ext cx="1054834" cy="143695"/>
            <a:chOff x="3919538" y="551542"/>
            <a:chExt cx="1054834" cy="246602"/>
          </a:xfrm>
        </p:grpSpPr>
        <p:sp>
          <p:nvSpPr>
            <p:cNvPr id="433" name="Google Shape;433;g19a62185016_0_1"/>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34" name="Google Shape;434;g19a62185016_0_1"/>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435" name="Google Shape;435;g19a62185016_0_1"/>
          <p:cNvSpPr txBox="1"/>
          <p:nvPr/>
        </p:nvSpPr>
        <p:spPr>
          <a:xfrm>
            <a:off x="1054827" y="469650"/>
            <a:ext cx="43194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Microsoft Yahei"/>
              <a:buNone/>
            </a:pPr>
            <a:r>
              <a:rPr b="1" lang="en-US" sz="4000">
                <a:solidFill>
                  <a:srgbClr val="3F3F3F"/>
                </a:solidFill>
                <a:latin typeface="Georgia"/>
                <a:ea typeface="Georgia"/>
                <a:cs typeface="Georgia"/>
                <a:sym typeface="Georgia"/>
              </a:rPr>
              <a:t>Future Work</a:t>
            </a:r>
            <a:endParaRPr b="1" sz="4000">
              <a:latin typeface="Georgia"/>
              <a:ea typeface="Georgia"/>
              <a:cs typeface="Georgia"/>
              <a:sym typeface="Georgia"/>
            </a:endParaRPr>
          </a:p>
        </p:txBody>
      </p:sp>
      <p:sp>
        <p:nvSpPr>
          <p:cNvPr id="436" name="Google Shape;436;g19a62185016_0_1"/>
          <p:cNvSpPr/>
          <p:nvPr/>
        </p:nvSpPr>
        <p:spPr>
          <a:xfrm>
            <a:off x="645850" y="1611850"/>
            <a:ext cx="10881600" cy="4824300"/>
          </a:xfrm>
          <a:prstGeom prst="rect">
            <a:avLst/>
          </a:prstGeom>
          <a:noFill/>
          <a:ln>
            <a:noFill/>
          </a:ln>
        </p:spPr>
        <p:txBody>
          <a:bodyPr anchorCtr="0" anchor="ctr" bIns="45700" lIns="91425" spcFirstLastPara="1" rIns="91425" wrap="square" tIns="45700">
            <a:noAutofit/>
          </a:bodyPr>
          <a:lstStyle/>
          <a:p>
            <a:pPr indent="-387350" lvl="0" marL="457200" marR="0" rtl="0" algn="l">
              <a:lnSpc>
                <a:spcPct val="100000"/>
              </a:lnSpc>
              <a:spcBef>
                <a:spcPts val="0"/>
              </a:spcBef>
              <a:spcAft>
                <a:spcPts val="0"/>
              </a:spcAft>
              <a:buClr>
                <a:srgbClr val="3F3F3F"/>
              </a:buClr>
              <a:buSzPts val="2500"/>
              <a:buFont typeface="Georgia"/>
              <a:buChar char="●"/>
            </a:pPr>
            <a:r>
              <a:rPr lang="en-US" sz="2500">
                <a:solidFill>
                  <a:srgbClr val="3F3F3F"/>
                </a:solidFill>
                <a:latin typeface="Georgia"/>
                <a:ea typeface="Georgia"/>
                <a:cs typeface="Georgia"/>
                <a:sym typeface="Georgia"/>
              </a:rPr>
              <a:t>Solve the unbalanced problem for the dataset, may try to oversample the bad movie (imdb_score in the range of [0,3)) and the excellent movie (imdb_score in the range of [8,10]).</a:t>
            </a:r>
            <a:endParaRPr sz="2500">
              <a:solidFill>
                <a:srgbClr val="3F3F3F"/>
              </a:solidFill>
              <a:latin typeface="Georgia"/>
              <a:ea typeface="Georgia"/>
              <a:cs typeface="Georgia"/>
              <a:sym typeface="Georgia"/>
            </a:endParaRPr>
          </a:p>
          <a:p>
            <a:pPr indent="-387350" lvl="0" marL="457200" marR="0" rtl="0" algn="l">
              <a:lnSpc>
                <a:spcPct val="100000"/>
              </a:lnSpc>
              <a:spcBef>
                <a:spcPts val="0"/>
              </a:spcBef>
              <a:spcAft>
                <a:spcPts val="0"/>
              </a:spcAft>
              <a:buClr>
                <a:srgbClr val="3F3F3F"/>
              </a:buClr>
              <a:buSzPts val="2500"/>
              <a:buFont typeface="Georgia"/>
              <a:buChar char="●"/>
            </a:pPr>
            <a:r>
              <a:rPr lang="en-US" sz="2500">
                <a:solidFill>
                  <a:srgbClr val="3F3F3F"/>
                </a:solidFill>
                <a:latin typeface="Georgia"/>
                <a:ea typeface="Georgia"/>
                <a:cs typeface="Georgia"/>
                <a:sym typeface="Georgia"/>
              </a:rPr>
              <a:t>Try some other dataset by using our recommender engine </a:t>
            </a:r>
            <a:endParaRPr sz="2500">
              <a:solidFill>
                <a:srgbClr val="3F3F3F"/>
              </a:solidFill>
              <a:latin typeface="Georgia"/>
              <a:ea typeface="Georgia"/>
              <a:cs typeface="Georgia"/>
              <a:sym typeface="Georgia"/>
            </a:endParaRPr>
          </a:p>
          <a:p>
            <a:pPr indent="-387350" lvl="0" marL="457200" marR="0" rtl="0" algn="l">
              <a:lnSpc>
                <a:spcPct val="100000"/>
              </a:lnSpc>
              <a:spcBef>
                <a:spcPts val="0"/>
              </a:spcBef>
              <a:spcAft>
                <a:spcPts val="0"/>
              </a:spcAft>
              <a:buClr>
                <a:srgbClr val="3F3F3F"/>
              </a:buClr>
              <a:buSzPts val="2500"/>
              <a:buFont typeface="Georgia"/>
              <a:buChar char="●"/>
            </a:pPr>
            <a:r>
              <a:rPr lang="en-US" sz="2500">
                <a:solidFill>
                  <a:srgbClr val="3F3F3F"/>
                </a:solidFill>
                <a:latin typeface="Georgia"/>
                <a:ea typeface="Georgia"/>
                <a:cs typeface="Georgia"/>
                <a:sym typeface="Georgia"/>
              </a:rPr>
              <a:t>Try some SOTA methods to see their performance on our dataset</a:t>
            </a:r>
            <a:endParaRPr sz="2500">
              <a:solidFill>
                <a:srgbClr val="3F3F3F"/>
              </a:solidFill>
              <a:latin typeface="Georgia"/>
              <a:ea typeface="Georgia"/>
              <a:cs typeface="Georgia"/>
              <a:sym typeface="Georgia"/>
            </a:endParaRPr>
          </a:p>
          <a:p>
            <a:pPr indent="-387350" lvl="0" marL="457200" marR="0" rtl="0" algn="l">
              <a:lnSpc>
                <a:spcPct val="100000"/>
              </a:lnSpc>
              <a:spcBef>
                <a:spcPts val="0"/>
              </a:spcBef>
              <a:spcAft>
                <a:spcPts val="0"/>
              </a:spcAft>
              <a:buClr>
                <a:srgbClr val="3F3F3F"/>
              </a:buClr>
              <a:buSzPts val="2500"/>
              <a:buFont typeface="Georgia"/>
              <a:buChar char="●"/>
            </a:pPr>
            <a:r>
              <a:rPr lang="en-US" sz="2500">
                <a:solidFill>
                  <a:srgbClr val="3F3F3F"/>
                </a:solidFill>
                <a:latin typeface="Georgia"/>
                <a:ea typeface="Georgia"/>
                <a:cs typeface="Georgia"/>
                <a:sym typeface="Georgia"/>
              </a:rPr>
              <a:t>Develop a user interface to improve users’ experience</a:t>
            </a:r>
            <a:endParaRPr sz="2500">
              <a:solidFill>
                <a:srgbClr val="3F3F3F"/>
              </a:solidFill>
              <a:latin typeface="Georgia"/>
              <a:ea typeface="Georgia"/>
              <a:cs typeface="Georgia"/>
              <a:sym typeface="Georgia"/>
            </a:endParaRPr>
          </a:p>
          <a:p>
            <a:pPr indent="-387350" lvl="0" marL="457200" marR="0" rtl="0" algn="l">
              <a:lnSpc>
                <a:spcPct val="100000"/>
              </a:lnSpc>
              <a:spcBef>
                <a:spcPts val="0"/>
              </a:spcBef>
              <a:spcAft>
                <a:spcPts val="0"/>
              </a:spcAft>
              <a:buClr>
                <a:srgbClr val="3F3F3F"/>
              </a:buClr>
              <a:buSzPts val="2500"/>
              <a:buFont typeface="Georgia"/>
              <a:buChar char="●"/>
            </a:pPr>
            <a:r>
              <a:rPr lang="en-US" sz="2500">
                <a:solidFill>
                  <a:srgbClr val="3F3F3F"/>
                </a:solidFill>
                <a:latin typeface="Georgia"/>
                <a:ea typeface="Georgia"/>
                <a:cs typeface="Georgia"/>
                <a:sym typeface="Georgia"/>
              </a:rPr>
              <a:t>Test our algorithm’s performance by design a questionnaire such that users can tell us whether our prediction really give them a good recommendation.   </a:t>
            </a:r>
            <a:endParaRPr sz="2500">
              <a:solidFill>
                <a:srgbClr val="3F3F3F"/>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750"/>
                                        <p:tgtEl>
                                          <p:spTgt spid="432"/>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750"/>
                                        <p:tgtEl>
                                          <p:spTgt spid="43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75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icrosoft Yahei"/>
              <a:ea typeface="Microsoft Yahei"/>
              <a:cs typeface="Microsoft Yahei"/>
              <a:sym typeface="Microsoft Yahei"/>
            </a:endParaRPr>
          </a:p>
        </p:txBody>
      </p:sp>
      <p:pic>
        <p:nvPicPr>
          <p:cNvPr id="443" name="Google Shape;443;p25"/>
          <p:cNvPicPr preferRelativeResize="0"/>
          <p:nvPr/>
        </p:nvPicPr>
        <p:blipFill rotWithShape="1">
          <a:blip r:embed="rId3">
            <a:alphaModFix/>
          </a:blip>
          <a:srcRect b="0" l="0" r="0" t="0"/>
          <a:stretch/>
        </p:blipFill>
        <p:spPr>
          <a:xfrm>
            <a:off x="-19219" y="-5921"/>
            <a:ext cx="12230437" cy="5307742"/>
          </a:xfrm>
          <a:prstGeom prst="rect">
            <a:avLst/>
          </a:prstGeom>
          <a:noFill/>
          <a:ln>
            <a:noFill/>
          </a:ln>
        </p:spPr>
      </p:pic>
      <p:sp>
        <p:nvSpPr>
          <p:cNvPr id="444" name="Google Shape;444;p25"/>
          <p:cNvSpPr/>
          <p:nvPr/>
        </p:nvSpPr>
        <p:spPr>
          <a:xfrm>
            <a:off x="-25400" y="-12700"/>
            <a:ext cx="12230400" cy="5295900"/>
          </a:xfrm>
          <a:prstGeom prst="rect">
            <a:avLst/>
          </a:prstGeom>
          <a:solidFill>
            <a:srgbClr val="262626">
              <a:alpha val="807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icrosoft Yahei"/>
              <a:ea typeface="Microsoft Yahei"/>
              <a:cs typeface="Microsoft Yahei"/>
              <a:sym typeface="Microsoft Yahei"/>
            </a:endParaRPr>
          </a:p>
        </p:txBody>
      </p:sp>
      <p:sp>
        <p:nvSpPr>
          <p:cNvPr id="445" name="Google Shape;445;p25"/>
          <p:cNvSpPr txBox="1"/>
          <p:nvPr>
            <p:ph type="title"/>
          </p:nvPr>
        </p:nvSpPr>
        <p:spPr>
          <a:xfrm>
            <a:off x="1282700" y="2408237"/>
            <a:ext cx="99822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Arial"/>
              <a:buNone/>
            </a:pPr>
            <a:r>
              <a:rPr lang="en-US" sz="7200">
                <a:solidFill>
                  <a:schemeClr val="lt1"/>
                </a:solidFill>
                <a:latin typeface="Georgia"/>
                <a:ea typeface="Georgia"/>
                <a:cs typeface="Georgia"/>
                <a:sym typeface="Georgia"/>
              </a:rPr>
              <a:t>Thank you! </a:t>
            </a:r>
            <a:endParaRPr sz="7200">
              <a:solidFill>
                <a:schemeClr val="lt1"/>
              </a:solidFill>
              <a:latin typeface="Georgia"/>
              <a:ea typeface="Georgia"/>
              <a:cs typeface="Georgia"/>
              <a:sym typeface="Georgia"/>
            </a:endParaRPr>
          </a:p>
        </p:txBody>
      </p:sp>
      <p:sp>
        <p:nvSpPr>
          <p:cNvPr id="446" name="Google Shape;446;p25"/>
          <p:cNvSpPr/>
          <p:nvPr/>
        </p:nvSpPr>
        <p:spPr>
          <a:xfrm>
            <a:off x="2728685" y="3662829"/>
            <a:ext cx="6734700" cy="394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400">
              <a:solidFill>
                <a:srgbClr val="FFFFFF"/>
              </a:solidFill>
              <a:latin typeface="Microsoft Yahei"/>
              <a:ea typeface="Microsoft Yahei"/>
              <a:cs typeface="Microsoft Yahei"/>
              <a:sym typeface="Microsoft Yahei"/>
            </a:endParaRPr>
          </a:p>
        </p:txBody>
      </p:sp>
      <p:sp>
        <p:nvSpPr>
          <p:cNvPr id="447" name="Google Shape;447;p25"/>
          <p:cNvSpPr txBox="1"/>
          <p:nvPr/>
        </p:nvSpPr>
        <p:spPr>
          <a:xfrm>
            <a:off x="3306536" y="1562100"/>
            <a:ext cx="5578800" cy="751500"/>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Clr>
                <a:srgbClr val="FFFFFF"/>
              </a:buClr>
              <a:buSzPts val="2000"/>
              <a:buFont typeface="Microsoft Yahei"/>
              <a:buNone/>
            </a:pPr>
            <a:r>
              <a:t/>
            </a:r>
            <a:endParaRPr/>
          </a:p>
        </p:txBody>
      </p:sp>
      <p:grpSp>
        <p:nvGrpSpPr>
          <p:cNvPr id="448" name="Google Shape;448;p25"/>
          <p:cNvGrpSpPr/>
          <p:nvPr/>
        </p:nvGrpSpPr>
        <p:grpSpPr>
          <a:xfrm>
            <a:off x="2139949" y="4981575"/>
            <a:ext cx="8018464" cy="1154908"/>
            <a:chOff x="2139949" y="4981575"/>
            <a:chExt cx="8018464" cy="1154908"/>
          </a:xfrm>
        </p:grpSpPr>
        <p:sp>
          <p:nvSpPr>
            <p:cNvPr id="449" name="Google Shape;449;p25"/>
            <p:cNvSpPr/>
            <p:nvPr/>
          </p:nvSpPr>
          <p:spPr>
            <a:xfrm>
              <a:off x="2139949" y="4981575"/>
              <a:ext cx="608813" cy="314071"/>
            </a:xfrm>
            <a:custGeom>
              <a:rect b="b" l="l" r="r" t="t"/>
              <a:pathLst>
                <a:path extrusionOk="0" h="329733" w="640856">
                  <a:moveTo>
                    <a:pt x="295682" y="0"/>
                  </a:moveTo>
                  <a:lnTo>
                    <a:pt x="0" y="327586"/>
                  </a:lnTo>
                  <a:lnTo>
                    <a:pt x="640856" y="329733"/>
                  </a:lnTo>
                  <a:lnTo>
                    <a:pt x="295682" y="0"/>
                  </a:lnTo>
                  <a:close/>
                </a:path>
              </a:pathLst>
            </a:custGeom>
            <a:solidFill>
              <a:srgbClr val="AA1C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icrosoft Yahei"/>
                <a:ea typeface="Microsoft Yahei"/>
                <a:cs typeface="Microsoft Yahei"/>
                <a:sym typeface="Microsoft Yahei"/>
              </a:endParaRPr>
            </a:p>
          </p:txBody>
        </p:sp>
        <p:sp>
          <p:nvSpPr>
            <p:cNvPr id="450" name="Google Shape;450;p25"/>
            <p:cNvSpPr/>
            <p:nvPr/>
          </p:nvSpPr>
          <p:spPr>
            <a:xfrm flipH="1">
              <a:off x="9500458" y="4981575"/>
              <a:ext cx="657955" cy="314028"/>
            </a:xfrm>
            <a:custGeom>
              <a:rect b="b" l="l" r="r" t="t"/>
              <a:pathLst>
                <a:path extrusionOk="0" h="334963" w="673100">
                  <a:moveTo>
                    <a:pt x="327190" y="0"/>
                  </a:moveTo>
                  <a:lnTo>
                    <a:pt x="0" y="334962"/>
                  </a:lnTo>
                  <a:lnTo>
                    <a:pt x="673100" y="334963"/>
                  </a:lnTo>
                  <a:lnTo>
                    <a:pt x="327190" y="0"/>
                  </a:lnTo>
                  <a:close/>
                </a:path>
              </a:pathLst>
            </a:custGeom>
            <a:solidFill>
              <a:srgbClr val="AA1C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icrosoft Yahei"/>
                <a:ea typeface="Microsoft Yahei"/>
                <a:cs typeface="Microsoft Yahei"/>
                <a:sym typeface="Microsoft Yahei"/>
              </a:endParaRPr>
            </a:p>
          </p:txBody>
        </p:sp>
        <p:sp>
          <p:nvSpPr>
            <p:cNvPr id="451" name="Google Shape;451;p25"/>
            <p:cNvSpPr/>
            <p:nvPr/>
          </p:nvSpPr>
          <p:spPr>
            <a:xfrm>
              <a:off x="2419350" y="4981576"/>
              <a:ext cx="7419975" cy="1154907"/>
            </a:xfrm>
            <a:custGeom>
              <a:rect b="b" l="l" r="r" t="t"/>
              <a:pathLst>
                <a:path extrusionOk="0" h="1154907" w="7419975">
                  <a:moveTo>
                    <a:pt x="0" y="0"/>
                  </a:moveTo>
                  <a:lnTo>
                    <a:pt x="1154906" y="1154906"/>
                  </a:lnTo>
                  <a:lnTo>
                    <a:pt x="6265069" y="1154907"/>
                  </a:lnTo>
                  <a:lnTo>
                    <a:pt x="7419975" y="0"/>
                  </a:lnTo>
                  <a:lnTo>
                    <a:pt x="0" y="0"/>
                  </a:lnTo>
                  <a:close/>
                </a:path>
              </a:pathLst>
            </a:cu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icrosoft Yahei"/>
                <a:ea typeface="Microsoft Yahei"/>
                <a:cs typeface="Microsoft Yahei"/>
                <a:sym typeface="Microsoft Yahei"/>
              </a:endParaRPr>
            </a:p>
          </p:txBody>
        </p:sp>
      </p:grpSp>
      <p:grpSp>
        <p:nvGrpSpPr>
          <p:cNvPr id="452" name="Google Shape;452;p25"/>
          <p:cNvGrpSpPr/>
          <p:nvPr/>
        </p:nvGrpSpPr>
        <p:grpSpPr>
          <a:xfrm>
            <a:off x="5770364" y="5694809"/>
            <a:ext cx="631830" cy="631830"/>
            <a:chOff x="5653753" y="5596799"/>
            <a:chExt cx="830700" cy="830700"/>
          </a:xfrm>
        </p:grpSpPr>
        <p:sp>
          <p:nvSpPr>
            <p:cNvPr id="453" name="Google Shape;453;p25"/>
            <p:cNvSpPr/>
            <p:nvPr/>
          </p:nvSpPr>
          <p:spPr>
            <a:xfrm rot="6312768">
              <a:off x="5730694" y="5673741"/>
              <a:ext cx="676817" cy="676817"/>
            </a:xfrm>
            <a:prstGeom prst="chord">
              <a:avLst>
                <a:gd fmla="val 2700000" name="adj1"/>
                <a:gd fmla="val 17070288"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icrosoft Yahei"/>
                <a:ea typeface="Microsoft Yahei"/>
                <a:cs typeface="Microsoft Yahei"/>
                <a:sym typeface="Microsoft Yahei"/>
              </a:endParaRPr>
            </a:p>
          </p:txBody>
        </p:sp>
        <p:pic>
          <p:nvPicPr>
            <p:cNvPr id="454" name="Google Shape;454;p25"/>
            <p:cNvPicPr preferRelativeResize="0"/>
            <p:nvPr/>
          </p:nvPicPr>
          <p:blipFill rotWithShape="1">
            <a:blip r:embed="rId4">
              <a:alphaModFix/>
            </a:blip>
            <a:srcRect b="0" l="0" r="0" t="0"/>
            <a:stretch/>
          </p:blipFill>
          <p:spPr>
            <a:xfrm>
              <a:off x="5815417" y="5743547"/>
              <a:ext cx="507489" cy="674427"/>
            </a:xfrm>
            <a:prstGeom prst="rect">
              <a:avLst/>
            </a:prstGeom>
            <a:noFill/>
            <a:ln>
              <a:noFill/>
            </a:ln>
          </p:spPr>
        </p:pic>
      </p:grpSp>
      <p:sp>
        <p:nvSpPr>
          <p:cNvPr id="455" name="Google Shape;455;p25"/>
          <p:cNvSpPr/>
          <p:nvPr/>
        </p:nvSpPr>
        <p:spPr>
          <a:xfrm>
            <a:off x="7813675" y="316310"/>
            <a:ext cx="1021200" cy="217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sz="1050">
              <a:solidFill>
                <a:srgbClr val="FFFFFF"/>
              </a:solidFill>
              <a:latin typeface="Microsoft Yahei"/>
              <a:ea typeface="Microsoft Yahei"/>
              <a:cs typeface="Microsoft Yahei"/>
              <a:sym typeface="Microsoft Yahei"/>
            </a:endParaRPr>
          </a:p>
        </p:txBody>
      </p:sp>
      <p:sp>
        <p:nvSpPr>
          <p:cNvPr id="456" name="Google Shape;456;p25"/>
          <p:cNvSpPr/>
          <p:nvPr/>
        </p:nvSpPr>
        <p:spPr>
          <a:xfrm>
            <a:off x="8834946" y="330426"/>
            <a:ext cx="1642800" cy="1896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050">
              <a:solidFill>
                <a:srgbClr val="FFFFFF"/>
              </a:solidFill>
              <a:latin typeface="Microsoft Yahei"/>
              <a:ea typeface="Microsoft Yahei"/>
              <a:cs typeface="Microsoft Yahei"/>
              <a:sym typeface="Microsoft Yahei"/>
            </a:endParaRPr>
          </a:p>
        </p:txBody>
      </p:sp>
      <p:sp>
        <p:nvSpPr>
          <p:cNvPr id="457" name="Google Shape;457;p25"/>
          <p:cNvSpPr/>
          <p:nvPr/>
        </p:nvSpPr>
        <p:spPr>
          <a:xfrm>
            <a:off x="10474256" y="333661"/>
            <a:ext cx="1474800" cy="1896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050">
              <a:solidFill>
                <a:srgbClr val="FFFFFF"/>
              </a:solidFill>
              <a:latin typeface="Microsoft Yahei"/>
              <a:ea typeface="Microsoft Yahei"/>
              <a:cs typeface="Microsoft Yahei"/>
              <a:sym typeface="Microsoft Yahei"/>
            </a:endParaRPr>
          </a:p>
        </p:txBody>
      </p:sp>
    </p:spTree>
  </p:cSld>
  <p:clrMapOvr>
    <a:masterClrMapping/>
  </p:clrMapOvr>
  <mc:AlternateContent>
    <mc:Choice Requires="p14">
      <p:transition advClick="0" spd="slow" p14:dur="1750">
        <p14:window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750"/>
                                        <p:tgtEl>
                                          <p:spTgt spid="442"/>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750"/>
                                        <p:tgtEl>
                                          <p:spTgt spid="44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750"/>
                                        <p:tgtEl>
                                          <p:spTgt spid="444"/>
                                        </p:tgtEl>
                                      </p:cBhvr>
                                    </p:animEffect>
                                  </p:childTnLst>
                                </p:cTn>
                              </p:par>
                            </p:childTnLst>
                          </p:cTn>
                        </p:par>
                        <p:par>
                          <p:cTn fill="hold">
                            <p:stCondLst>
                              <p:cond delay="2250"/>
                            </p:stCondLst>
                            <p:childTnLst>
                              <p:par>
                                <p:cTn fill="hold" nodeType="afterEffect" presetClass="entr" presetID="23" presetSubtype="16">
                                  <p:stCondLst>
                                    <p:cond delay="0"/>
                                  </p:stCondLst>
                                  <p:childTnLst>
                                    <p:set>
                                      <p:cBhvr>
                                        <p:cTn dur="1" fill="hold">
                                          <p:stCondLst>
                                            <p:cond delay="0"/>
                                          </p:stCondLst>
                                        </p:cTn>
                                        <p:tgtEl>
                                          <p:spTgt spid="455"/>
                                        </p:tgtEl>
                                        <p:attrNameLst>
                                          <p:attrName>style.visibility</p:attrName>
                                        </p:attrNameLst>
                                      </p:cBhvr>
                                      <p:to>
                                        <p:strVal val="visible"/>
                                      </p:to>
                                    </p:set>
                                    <p:anim calcmode="lin" valueType="num">
                                      <p:cBhvr additive="base">
                                        <p:cTn dur="750"/>
                                        <p:tgtEl>
                                          <p:spTgt spid="455"/>
                                        </p:tgtEl>
                                        <p:attrNameLst>
                                          <p:attrName>ppt_w</p:attrName>
                                        </p:attrNameLst>
                                      </p:cBhvr>
                                      <p:tavLst>
                                        <p:tav fmla="" tm="0">
                                          <p:val>
                                            <p:strVal val="0"/>
                                          </p:val>
                                        </p:tav>
                                        <p:tav fmla="" tm="100000">
                                          <p:val>
                                            <p:strVal val="#ppt_w"/>
                                          </p:val>
                                        </p:tav>
                                      </p:tavLst>
                                    </p:anim>
                                    <p:anim calcmode="lin" valueType="num">
                                      <p:cBhvr additive="base">
                                        <p:cTn dur="750"/>
                                        <p:tgtEl>
                                          <p:spTgt spid="45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56"/>
                                        </p:tgtEl>
                                        <p:attrNameLst>
                                          <p:attrName>style.visibility</p:attrName>
                                        </p:attrNameLst>
                                      </p:cBhvr>
                                      <p:to>
                                        <p:strVal val="visible"/>
                                      </p:to>
                                    </p:set>
                                    <p:anim calcmode="lin" valueType="num">
                                      <p:cBhvr additive="base">
                                        <p:cTn dur="750"/>
                                        <p:tgtEl>
                                          <p:spTgt spid="456"/>
                                        </p:tgtEl>
                                        <p:attrNameLst>
                                          <p:attrName>ppt_w</p:attrName>
                                        </p:attrNameLst>
                                      </p:cBhvr>
                                      <p:tavLst>
                                        <p:tav fmla="" tm="0">
                                          <p:val>
                                            <p:strVal val="0"/>
                                          </p:val>
                                        </p:tav>
                                        <p:tav fmla="" tm="100000">
                                          <p:val>
                                            <p:strVal val="#ppt_w"/>
                                          </p:val>
                                        </p:tav>
                                      </p:tavLst>
                                    </p:anim>
                                    <p:anim calcmode="lin" valueType="num">
                                      <p:cBhvr additive="base">
                                        <p:cTn dur="750"/>
                                        <p:tgtEl>
                                          <p:spTgt spid="45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750"/>
                                        <p:tgtEl>
                                          <p:spTgt spid="457"/>
                                        </p:tgtEl>
                                        <p:attrNameLst>
                                          <p:attrName>ppt_w</p:attrName>
                                        </p:attrNameLst>
                                      </p:cBhvr>
                                      <p:tavLst>
                                        <p:tav fmla="" tm="0">
                                          <p:val>
                                            <p:strVal val="0"/>
                                          </p:val>
                                        </p:tav>
                                        <p:tav fmla="" tm="100000">
                                          <p:val>
                                            <p:strVal val="#ppt_w"/>
                                          </p:val>
                                        </p:tav>
                                      </p:tavLst>
                                    </p:anim>
                                    <p:anim calcmode="lin" valueType="num">
                                      <p:cBhvr additive="base">
                                        <p:cTn dur="750"/>
                                        <p:tgtEl>
                                          <p:spTgt spid="457"/>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750"/>
                                        <p:tgtEl>
                                          <p:spTgt spid="447"/>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750"/>
                                        <p:tgtEl>
                                          <p:spTgt spid="44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750"/>
                                        <p:tgtEl>
                                          <p:spTgt spid="446"/>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750"/>
                                        <p:tgtEl>
                                          <p:spTgt spid="448"/>
                                        </p:tgtEl>
                                      </p:cBhvr>
                                    </p:animEffect>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750"/>
                                        <p:tgtEl>
                                          <p:spTgt spid="4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96e7eb3813_0_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135" name="Google Shape;135;g196e7eb3813_0_2"/>
          <p:cNvGrpSpPr/>
          <p:nvPr/>
        </p:nvGrpSpPr>
        <p:grpSpPr>
          <a:xfrm>
            <a:off x="0" y="469661"/>
            <a:ext cx="1054834" cy="143695"/>
            <a:chOff x="3919538" y="551542"/>
            <a:chExt cx="1054834" cy="246602"/>
          </a:xfrm>
        </p:grpSpPr>
        <p:sp>
          <p:nvSpPr>
            <p:cNvPr id="136" name="Google Shape;136;g196e7eb3813_0_2"/>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37" name="Google Shape;137;g196e7eb3813_0_2"/>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38" name="Google Shape;138;g196e7eb3813_0_2"/>
          <p:cNvSpPr txBox="1"/>
          <p:nvPr/>
        </p:nvSpPr>
        <p:spPr>
          <a:xfrm>
            <a:off x="1054894" y="329293"/>
            <a:ext cx="3393900" cy="42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3200"/>
              <a:buFont typeface="Microsoft Yahei"/>
              <a:buNone/>
            </a:pPr>
            <a:r>
              <a:rPr lang="en-US" sz="4000">
                <a:solidFill>
                  <a:srgbClr val="3F3F3F"/>
                </a:solidFill>
                <a:latin typeface="Georgia"/>
                <a:ea typeface="Georgia"/>
                <a:cs typeface="Georgia"/>
                <a:sym typeface="Georgia"/>
              </a:rPr>
              <a:t>Dataset</a:t>
            </a:r>
            <a:endParaRPr sz="4000">
              <a:latin typeface="Georgia"/>
              <a:ea typeface="Georgia"/>
              <a:cs typeface="Georgia"/>
              <a:sym typeface="Georgia"/>
            </a:endParaRPr>
          </a:p>
        </p:txBody>
      </p:sp>
      <p:sp>
        <p:nvSpPr>
          <p:cNvPr id="139" name="Google Shape;139;g196e7eb3813_0_2"/>
          <p:cNvSpPr/>
          <p:nvPr/>
        </p:nvSpPr>
        <p:spPr>
          <a:xfrm>
            <a:off x="510540" y="3511720"/>
            <a:ext cx="11097300" cy="6579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140" name="Google Shape;140;g196e7eb3813_0_2"/>
          <p:cNvSpPr/>
          <p:nvPr/>
        </p:nvSpPr>
        <p:spPr>
          <a:xfrm>
            <a:off x="700923" y="3532214"/>
            <a:ext cx="3546000" cy="657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500">
                <a:solidFill>
                  <a:schemeClr val="lt1"/>
                </a:solidFill>
                <a:latin typeface="Georgia"/>
                <a:ea typeface="Georgia"/>
                <a:cs typeface="Georgia"/>
                <a:sym typeface="Georgia"/>
              </a:rPr>
              <a:t>Movie IMDB Dataset</a:t>
            </a:r>
            <a:endParaRPr i="0" sz="2500" u="none" cap="none" strike="noStrike">
              <a:solidFill>
                <a:schemeClr val="lt1"/>
              </a:solidFill>
              <a:latin typeface="Georgia"/>
              <a:ea typeface="Georgia"/>
              <a:cs typeface="Georgia"/>
              <a:sym typeface="Georgia"/>
            </a:endParaRPr>
          </a:p>
        </p:txBody>
      </p:sp>
      <p:grpSp>
        <p:nvGrpSpPr>
          <p:cNvPr id="141" name="Google Shape;141;g196e7eb3813_0_2"/>
          <p:cNvGrpSpPr/>
          <p:nvPr/>
        </p:nvGrpSpPr>
        <p:grpSpPr>
          <a:xfrm>
            <a:off x="1367925" y="1782100"/>
            <a:ext cx="4395772" cy="1810856"/>
            <a:chOff x="1191107" y="1800239"/>
            <a:chExt cx="2557615" cy="1810856"/>
          </a:xfrm>
        </p:grpSpPr>
        <p:cxnSp>
          <p:nvCxnSpPr>
            <p:cNvPr id="142" name="Google Shape;142;g196e7eb3813_0_2"/>
            <p:cNvCxnSpPr>
              <a:stCxn id="143" idx="2"/>
            </p:cNvCxnSpPr>
            <p:nvPr/>
          </p:nvCxnSpPr>
          <p:spPr>
            <a:xfrm>
              <a:off x="3617920" y="2739595"/>
              <a:ext cx="4500" cy="871500"/>
            </a:xfrm>
            <a:prstGeom prst="straightConnector1">
              <a:avLst/>
            </a:prstGeom>
            <a:noFill/>
            <a:ln cap="flat" cmpd="sng" w="19050">
              <a:solidFill>
                <a:srgbClr val="262626"/>
              </a:solidFill>
              <a:prstDash val="solid"/>
              <a:miter lim="800000"/>
              <a:headEnd len="sm" w="sm" type="none"/>
              <a:tailEnd len="sm" w="sm" type="none"/>
            </a:ln>
          </p:spPr>
        </p:cxnSp>
        <p:sp>
          <p:nvSpPr>
            <p:cNvPr id="144" name="Google Shape;144;g196e7eb3813_0_2"/>
            <p:cNvSpPr/>
            <p:nvPr/>
          </p:nvSpPr>
          <p:spPr>
            <a:xfrm>
              <a:off x="3487121" y="2353064"/>
              <a:ext cx="261600" cy="4746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Microsoft Yahei"/>
                <a:ea typeface="Microsoft Yahei"/>
                <a:cs typeface="Microsoft Yahei"/>
                <a:sym typeface="Microsoft Yahei"/>
              </a:endParaRPr>
            </a:p>
          </p:txBody>
        </p:sp>
        <p:pic>
          <p:nvPicPr>
            <p:cNvPr id="143" name="Google Shape;143;g196e7eb3813_0_2"/>
            <p:cNvPicPr preferRelativeResize="0"/>
            <p:nvPr/>
          </p:nvPicPr>
          <p:blipFill rotWithShape="1">
            <a:blip r:embed="rId3">
              <a:alphaModFix/>
            </a:blip>
            <a:srcRect b="0" l="0" r="0" t="0"/>
            <a:stretch/>
          </p:blipFill>
          <p:spPr>
            <a:xfrm>
              <a:off x="3531097" y="2441149"/>
              <a:ext cx="173646" cy="298446"/>
            </a:xfrm>
            <a:prstGeom prst="rect">
              <a:avLst/>
            </a:prstGeom>
            <a:noFill/>
            <a:ln>
              <a:noFill/>
            </a:ln>
          </p:spPr>
        </p:pic>
        <p:sp>
          <p:nvSpPr>
            <p:cNvPr id="145" name="Google Shape;145;g196e7eb3813_0_2"/>
            <p:cNvSpPr/>
            <p:nvPr/>
          </p:nvSpPr>
          <p:spPr>
            <a:xfrm>
              <a:off x="1191107" y="1800239"/>
              <a:ext cx="2202300" cy="13785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n-US" sz="1600">
                  <a:solidFill>
                    <a:srgbClr val="3F3F3F"/>
                  </a:solidFill>
                  <a:latin typeface="Georgia"/>
                  <a:ea typeface="Georgia"/>
                  <a:cs typeface="Georgia"/>
                  <a:sym typeface="Georgia"/>
                </a:rPr>
                <a:t>This dataset is from Kaggle website</a:t>
              </a:r>
              <a:r>
                <a:rPr i="0" lang="en-US" sz="1600" u="none" cap="none" strike="noStrike">
                  <a:solidFill>
                    <a:srgbClr val="3F3F3F"/>
                  </a:solidFill>
                  <a:latin typeface="Georgia"/>
                  <a:ea typeface="Georgia"/>
                  <a:cs typeface="Georgia"/>
                  <a:sym typeface="Georgia"/>
                </a:rPr>
                <a:t>. </a:t>
              </a:r>
              <a:r>
                <a:rPr lang="en-US" sz="1600">
                  <a:solidFill>
                    <a:srgbClr val="3F3F3F"/>
                  </a:solidFill>
                  <a:latin typeface="Georgia"/>
                  <a:ea typeface="Georgia"/>
                  <a:cs typeface="Georgia"/>
                  <a:sym typeface="Georgia"/>
                </a:rPr>
                <a:t>It contains 5043 movies spanned across 100 years in 66 countries.</a:t>
              </a:r>
              <a:endParaRPr i="0" sz="1600" u="none" cap="none" strike="noStrike">
                <a:solidFill>
                  <a:srgbClr val="3F3F3F"/>
                </a:solidFill>
                <a:latin typeface="Georgia"/>
                <a:ea typeface="Georgia"/>
                <a:cs typeface="Georgia"/>
                <a:sym typeface="Georgia"/>
              </a:endParaRPr>
            </a:p>
          </p:txBody>
        </p:sp>
      </p:grpSp>
      <p:grpSp>
        <p:nvGrpSpPr>
          <p:cNvPr id="146" name="Google Shape;146;g196e7eb3813_0_2"/>
          <p:cNvGrpSpPr/>
          <p:nvPr/>
        </p:nvGrpSpPr>
        <p:grpSpPr>
          <a:xfrm>
            <a:off x="6785194" y="1989688"/>
            <a:ext cx="4238516" cy="1503144"/>
            <a:chOff x="8598377" y="2081745"/>
            <a:chExt cx="2490315" cy="1409814"/>
          </a:xfrm>
        </p:grpSpPr>
        <p:sp>
          <p:nvSpPr>
            <p:cNvPr id="147" name="Google Shape;147;g196e7eb3813_0_2"/>
            <p:cNvSpPr/>
            <p:nvPr/>
          </p:nvSpPr>
          <p:spPr>
            <a:xfrm>
              <a:off x="8598377" y="2081745"/>
              <a:ext cx="1994100" cy="913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600">
                  <a:solidFill>
                    <a:srgbClr val="3F3F3F"/>
                  </a:solidFill>
                  <a:latin typeface="Georgia"/>
                  <a:ea typeface="Georgia"/>
                  <a:cs typeface="Georgia"/>
                  <a:sym typeface="Georgia"/>
                </a:rPr>
                <a:t>It contains 28 variables, and 5043 observations. </a:t>
              </a:r>
              <a:r>
                <a:rPr lang="en-US" sz="1600">
                  <a:solidFill>
                    <a:srgbClr val="3F3F3F"/>
                  </a:solidFill>
                  <a:latin typeface="Georgia"/>
                  <a:ea typeface="Georgia"/>
                  <a:cs typeface="Georgia"/>
                  <a:sym typeface="Georgia"/>
                </a:rPr>
                <a:t>The dataset has 12 categorical variables and 16 numerical variables.   </a:t>
              </a:r>
              <a:endParaRPr i="0" sz="1600" u="none" cap="none" strike="noStrike">
                <a:solidFill>
                  <a:schemeClr val="dk1"/>
                </a:solidFill>
                <a:latin typeface="Georgia"/>
                <a:ea typeface="Georgia"/>
                <a:cs typeface="Georgia"/>
                <a:sym typeface="Georgia"/>
              </a:endParaRPr>
            </a:p>
          </p:txBody>
        </p:sp>
        <p:cxnSp>
          <p:nvCxnSpPr>
            <p:cNvPr id="148" name="Google Shape;148;g196e7eb3813_0_2"/>
            <p:cNvCxnSpPr>
              <a:stCxn id="149" idx="2"/>
            </p:cNvCxnSpPr>
            <p:nvPr/>
          </p:nvCxnSpPr>
          <p:spPr>
            <a:xfrm>
              <a:off x="10943793" y="2687859"/>
              <a:ext cx="0" cy="803700"/>
            </a:xfrm>
            <a:prstGeom prst="straightConnector1">
              <a:avLst/>
            </a:prstGeom>
            <a:noFill/>
            <a:ln cap="flat" cmpd="sng" w="19050">
              <a:solidFill>
                <a:srgbClr val="262626"/>
              </a:solidFill>
              <a:prstDash val="solid"/>
              <a:miter lim="800000"/>
              <a:headEnd len="sm" w="sm" type="none"/>
              <a:tailEnd len="sm" w="sm" type="none"/>
            </a:ln>
          </p:spPr>
        </p:cxnSp>
        <p:sp>
          <p:nvSpPr>
            <p:cNvPr id="150" name="Google Shape;150;g196e7eb3813_0_2"/>
            <p:cNvSpPr/>
            <p:nvPr/>
          </p:nvSpPr>
          <p:spPr>
            <a:xfrm>
              <a:off x="10798892" y="2301332"/>
              <a:ext cx="289800" cy="4746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Microsoft Yahei"/>
                <a:ea typeface="Microsoft Yahei"/>
                <a:cs typeface="Microsoft Yahei"/>
                <a:sym typeface="Microsoft Yahei"/>
              </a:endParaRPr>
            </a:p>
          </p:txBody>
        </p:sp>
        <p:pic>
          <p:nvPicPr>
            <p:cNvPr id="149" name="Google Shape;149;g196e7eb3813_0_2"/>
            <p:cNvPicPr preferRelativeResize="0"/>
            <p:nvPr/>
          </p:nvPicPr>
          <p:blipFill rotWithShape="1">
            <a:blip r:embed="rId3">
              <a:alphaModFix/>
            </a:blip>
            <a:srcRect b="0" l="0" r="0" t="0"/>
            <a:stretch/>
          </p:blipFill>
          <p:spPr>
            <a:xfrm>
              <a:off x="10856118" y="2389413"/>
              <a:ext cx="175350" cy="298446"/>
            </a:xfrm>
            <a:prstGeom prst="rect">
              <a:avLst/>
            </a:prstGeom>
            <a:noFill/>
            <a:ln>
              <a:noFill/>
            </a:ln>
          </p:spPr>
        </p:pic>
      </p:grpSp>
      <p:grpSp>
        <p:nvGrpSpPr>
          <p:cNvPr id="151" name="Google Shape;151;g196e7eb3813_0_2"/>
          <p:cNvGrpSpPr/>
          <p:nvPr/>
        </p:nvGrpSpPr>
        <p:grpSpPr>
          <a:xfrm>
            <a:off x="1544937" y="4188855"/>
            <a:ext cx="4710482" cy="1990991"/>
            <a:chOff x="5238719" y="4190234"/>
            <a:chExt cx="2979432" cy="1138620"/>
          </a:xfrm>
        </p:grpSpPr>
        <p:cxnSp>
          <p:nvCxnSpPr>
            <p:cNvPr id="152" name="Google Shape;152;g196e7eb3813_0_2"/>
            <p:cNvCxnSpPr/>
            <p:nvPr/>
          </p:nvCxnSpPr>
          <p:spPr>
            <a:xfrm flipH="1">
              <a:off x="5386777" y="4190234"/>
              <a:ext cx="1200" cy="517200"/>
            </a:xfrm>
            <a:prstGeom prst="straightConnector1">
              <a:avLst/>
            </a:prstGeom>
            <a:noFill/>
            <a:ln cap="flat" cmpd="sng" w="19050">
              <a:solidFill>
                <a:srgbClr val="262626"/>
              </a:solidFill>
              <a:prstDash val="solid"/>
              <a:miter lim="800000"/>
              <a:headEnd len="sm" w="sm" type="none"/>
              <a:tailEnd len="sm" w="sm" type="none"/>
            </a:ln>
          </p:spPr>
        </p:cxnSp>
        <p:sp>
          <p:nvSpPr>
            <p:cNvPr id="153" name="Google Shape;153;g196e7eb3813_0_2"/>
            <p:cNvSpPr/>
            <p:nvPr/>
          </p:nvSpPr>
          <p:spPr>
            <a:xfrm>
              <a:off x="5238719" y="4630241"/>
              <a:ext cx="298500" cy="2586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Microsoft Yahei"/>
                <a:ea typeface="Microsoft Yahei"/>
                <a:cs typeface="Microsoft Yahei"/>
                <a:sym typeface="Microsoft Yahei"/>
              </a:endParaRPr>
            </a:p>
          </p:txBody>
        </p:sp>
        <p:pic>
          <p:nvPicPr>
            <p:cNvPr id="154" name="Google Shape;154;g196e7eb3813_0_2"/>
            <p:cNvPicPr preferRelativeResize="0"/>
            <p:nvPr/>
          </p:nvPicPr>
          <p:blipFill rotWithShape="1">
            <a:blip r:embed="rId3">
              <a:alphaModFix/>
            </a:blip>
            <a:srcRect b="0" l="0" r="0" t="0"/>
            <a:stretch/>
          </p:blipFill>
          <p:spPr>
            <a:xfrm>
              <a:off x="5293586" y="4674204"/>
              <a:ext cx="188770" cy="170677"/>
            </a:xfrm>
            <a:prstGeom prst="rect">
              <a:avLst/>
            </a:prstGeom>
            <a:noFill/>
            <a:ln>
              <a:noFill/>
            </a:ln>
          </p:spPr>
        </p:pic>
        <p:sp>
          <p:nvSpPr>
            <p:cNvPr id="155" name="Google Shape;155;g196e7eb3813_0_2"/>
            <p:cNvSpPr/>
            <p:nvPr/>
          </p:nvSpPr>
          <p:spPr>
            <a:xfrm>
              <a:off x="5684651" y="4395254"/>
              <a:ext cx="2533500" cy="93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600">
                  <a:solidFill>
                    <a:srgbClr val="3F3F3F"/>
                  </a:solidFill>
                  <a:latin typeface="Georgia"/>
                  <a:ea typeface="Georgia"/>
                  <a:cs typeface="Georgia"/>
                  <a:sym typeface="Georgia"/>
                </a:rPr>
                <a:t>We use the "imdb_score" (variable: number from 1-10) to divides all observations in 4 class: </a:t>
              </a:r>
              <a:endParaRPr sz="1600">
                <a:solidFill>
                  <a:srgbClr val="3F3F3F"/>
                </a:solidFill>
                <a:latin typeface="Georgia"/>
                <a:ea typeface="Georgia"/>
                <a:cs typeface="Georgia"/>
                <a:sym typeface="Georgia"/>
              </a:endParaRPr>
            </a:p>
            <a:p>
              <a:pPr indent="0" lvl="0" marL="0" marR="0" rtl="0" algn="l">
                <a:lnSpc>
                  <a:spcPct val="100000"/>
                </a:lnSpc>
                <a:spcBef>
                  <a:spcPts val="0"/>
                </a:spcBef>
                <a:spcAft>
                  <a:spcPts val="0"/>
                </a:spcAft>
                <a:buNone/>
              </a:pPr>
              <a:r>
                <a:rPr lang="en-US" sz="1600">
                  <a:solidFill>
                    <a:srgbClr val="3F3F3F"/>
                  </a:solidFill>
                  <a:latin typeface="Georgia"/>
                  <a:ea typeface="Georgia"/>
                  <a:cs typeface="Georgia"/>
                  <a:sym typeface="Georgia"/>
                </a:rPr>
                <a:t>          [0, 3): bad, </a:t>
              </a:r>
              <a:endParaRPr sz="1600">
                <a:solidFill>
                  <a:srgbClr val="3F3F3F"/>
                </a:solidFill>
                <a:latin typeface="Georgia"/>
                <a:ea typeface="Georgia"/>
                <a:cs typeface="Georgia"/>
                <a:sym typeface="Georgia"/>
              </a:endParaRPr>
            </a:p>
            <a:p>
              <a:pPr indent="0" lvl="0" marL="0" marR="0" rtl="0" algn="l">
                <a:lnSpc>
                  <a:spcPct val="100000"/>
                </a:lnSpc>
                <a:spcBef>
                  <a:spcPts val="0"/>
                </a:spcBef>
                <a:spcAft>
                  <a:spcPts val="0"/>
                </a:spcAft>
                <a:buNone/>
              </a:pPr>
              <a:r>
                <a:rPr lang="en-US" sz="1600">
                  <a:solidFill>
                    <a:srgbClr val="3F3F3F"/>
                  </a:solidFill>
                  <a:latin typeface="Georgia"/>
                  <a:ea typeface="Georgia"/>
                  <a:cs typeface="Georgia"/>
                  <a:sym typeface="Georgia"/>
                </a:rPr>
                <a:t>          [3, 6): fair, </a:t>
              </a:r>
              <a:endParaRPr sz="1600">
                <a:solidFill>
                  <a:srgbClr val="3F3F3F"/>
                </a:solidFill>
                <a:latin typeface="Georgia"/>
                <a:ea typeface="Georgia"/>
                <a:cs typeface="Georgia"/>
                <a:sym typeface="Georgia"/>
              </a:endParaRPr>
            </a:p>
            <a:p>
              <a:pPr indent="0" lvl="0" marL="0" marR="0" rtl="0" algn="l">
                <a:lnSpc>
                  <a:spcPct val="100000"/>
                </a:lnSpc>
                <a:spcBef>
                  <a:spcPts val="0"/>
                </a:spcBef>
                <a:spcAft>
                  <a:spcPts val="0"/>
                </a:spcAft>
                <a:buNone/>
              </a:pPr>
              <a:r>
                <a:rPr lang="en-US" sz="1600">
                  <a:solidFill>
                    <a:srgbClr val="3F3F3F"/>
                  </a:solidFill>
                  <a:latin typeface="Georgia"/>
                  <a:ea typeface="Georgia"/>
                  <a:cs typeface="Georgia"/>
                  <a:sym typeface="Georgia"/>
                </a:rPr>
                <a:t>          [6, 8): good,</a:t>
              </a:r>
              <a:endParaRPr sz="1600">
                <a:solidFill>
                  <a:srgbClr val="3F3F3F"/>
                </a:solidFill>
                <a:latin typeface="Georgia"/>
                <a:ea typeface="Georgia"/>
                <a:cs typeface="Georgia"/>
                <a:sym typeface="Georgia"/>
              </a:endParaRPr>
            </a:p>
            <a:p>
              <a:pPr indent="0" lvl="0" marL="0" marR="0" rtl="0" algn="l">
                <a:lnSpc>
                  <a:spcPct val="100000"/>
                </a:lnSpc>
                <a:spcBef>
                  <a:spcPts val="0"/>
                </a:spcBef>
                <a:spcAft>
                  <a:spcPts val="0"/>
                </a:spcAft>
                <a:buNone/>
              </a:pPr>
              <a:r>
                <a:rPr lang="en-US" sz="1600">
                  <a:solidFill>
                    <a:srgbClr val="3F3F3F"/>
                  </a:solidFill>
                  <a:latin typeface="Georgia"/>
                  <a:ea typeface="Georgia"/>
                  <a:cs typeface="Georgia"/>
                  <a:sym typeface="Georgia"/>
                </a:rPr>
                <a:t>          [8, 10]: excellent.</a:t>
              </a:r>
              <a:endParaRPr i="0" sz="1600" u="none" cap="none" strike="noStrike">
                <a:solidFill>
                  <a:srgbClr val="3F3F3F"/>
                </a:solidFill>
                <a:latin typeface="Georgia"/>
                <a:ea typeface="Georgia"/>
                <a:cs typeface="Georgia"/>
                <a:sym typeface="Georgia"/>
              </a:endParaRPr>
            </a:p>
          </p:txBody>
        </p:sp>
      </p:grpSp>
      <p:grpSp>
        <p:nvGrpSpPr>
          <p:cNvPr id="156" name="Google Shape;156;g196e7eb3813_0_2"/>
          <p:cNvGrpSpPr/>
          <p:nvPr/>
        </p:nvGrpSpPr>
        <p:grpSpPr>
          <a:xfrm>
            <a:off x="7126025" y="4188697"/>
            <a:ext cx="4238243" cy="1710553"/>
            <a:chOff x="8818068" y="4188806"/>
            <a:chExt cx="2803627" cy="1710553"/>
          </a:xfrm>
        </p:grpSpPr>
        <p:cxnSp>
          <p:nvCxnSpPr>
            <p:cNvPr id="157" name="Google Shape;157;g196e7eb3813_0_2"/>
            <p:cNvCxnSpPr>
              <a:endCxn id="158" idx="0"/>
            </p:cNvCxnSpPr>
            <p:nvPr/>
          </p:nvCxnSpPr>
          <p:spPr>
            <a:xfrm>
              <a:off x="8974368" y="4188806"/>
              <a:ext cx="0" cy="799500"/>
            </a:xfrm>
            <a:prstGeom prst="straightConnector1">
              <a:avLst/>
            </a:prstGeom>
            <a:noFill/>
            <a:ln cap="flat" cmpd="sng" w="19050">
              <a:solidFill>
                <a:srgbClr val="262626"/>
              </a:solidFill>
              <a:prstDash val="solid"/>
              <a:miter lim="800000"/>
              <a:headEnd len="sm" w="sm" type="none"/>
              <a:tailEnd len="sm" w="sm" type="none"/>
            </a:ln>
          </p:spPr>
        </p:cxnSp>
        <p:sp>
          <p:nvSpPr>
            <p:cNvPr id="159" name="Google Shape;159;g196e7eb3813_0_2"/>
            <p:cNvSpPr/>
            <p:nvPr/>
          </p:nvSpPr>
          <p:spPr>
            <a:xfrm>
              <a:off x="8818068" y="4900234"/>
              <a:ext cx="312600" cy="4746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Microsoft Yahei"/>
                <a:ea typeface="Microsoft Yahei"/>
                <a:cs typeface="Microsoft Yahei"/>
                <a:sym typeface="Microsoft Yahei"/>
              </a:endParaRPr>
            </a:p>
          </p:txBody>
        </p:sp>
        <p:pic>
          <p:nvPicPr>
            <p:cNvPr id="158" name="Google Shape;158;g196e7eb3813_0_2"/>
            <p:cNvPicPr preferRelativeResize="0"/>
            <p:nvPr/>
          </p:nvPicPr>
          <p:blipFill rotWithShape="1">
            <a:blip r:embed="rId3">
              <a:alphaModFix/>
            </a:blip>
            <a:srcRect b="0" l="0" r="0" t="0"/>
            <a:stretch/>
          </p:blipFill>
          <p:spPr>
            <a:xfrm>
              <a:off x="8867818" y="4988306"/>
              <a:ext cx="213100" cy="298446"/>
            </a:xfrm>
            <a:prstGeom prst="rect">
              <a:avLst/>
            </a:prstGeom>
            <a:noFill/>
            <a:ln>
              <a:noFill/>
            </a:ln>
          </p:spPr>
        </p:pic>
        <p:sp>
          <p:nvSpPr>
            <p:cNvPr id="160" name="Google Shape;160;g196e7eb3813_0_2"/>
            <p:cNvSpPr/>
            <p:nvPr/>
          </p:nvSpPr>
          <p:spPr>
            <a:xfrm>
              <a:off x="9376495" y="4619859"/>
              <a:ext cx="2245200" cy="1279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lang="en-US" sz="1600">
                  <a:solidFill>
                    <a:srgbClr val="3F3F3F"/>
                  </a:solidFill>
                  <a:latin typeface="Georgia"/>
                  <a:ea typeface="Georgia"/>
                  <a:cs typeface="Georgia"/>
                  <a:sym typeface="Georgia"/>
                </a:rPr>
                <a:t>After cleaning the dataset, we have 3711 observations and 15 variables. We split the data into training set and testing set, and the ratio is 8:2.</a:t>
              </a:r>
              <a:endParaRPr sz="1600">
                <a:solidFill>
                  <a:schemeClr val="dk1"/>
                </a:solidFill>
                <a:latin typeface="Georgia"/>
                <a:ea typeface="Georgia"/>
                <a:cs typeface="Georgia"/>
                <a:sym typeface="Georgia"/>
              </a:endParaRPr>
            </a:p>
            <a:p>
              <a:pPr indent="0" lvl="0" marL="0" marR="0" rtl="0" algn="l">
                <a:spcBef>
                  <a:spcPts val="0"/>
                </a:spcBef>
                <a:spcAft>
                  <a:spcPts val="0"/>
                </a:spcAft>
                <a:buNone/>
              </a:pPr>
              <a:r>
                <a:t/>
              </a:r>
              <a:endParaRPr>
                <a:solidFill>
                  <a:srgbClr val="3F3F3F"/>
                </a:solidFill>
                <a:latin typeface="Georgia"/>
                <a:ea typeface="Georgia"/>
                <a:cs typeface="Georgia"/>
                <a:sym typeface="Georgi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750"/>
                                        <p:tgtEl>
                                          <p:spTgt spid="135"/>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750"/>
                                        <p:tgtEl>
                                          <p:spTgt spid="13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750"/>
                                        <p:tgtEl>
                                          <p:spTgt spid="139"/>
                                        </p:tgtEl>
                                      </p:cBhvr>
                                    </p:animEffect>
                                  </p:childTnLst>
                                </p:cTn>
                              </p:par>
                            </p:childTnLst>
                          </p:cTn>
                        </p:par>
                        <p:par>
                          <p:cTn fill="hold">
                            <p:stCondLst>
                              <p:cond delay="2250"/>
                            </p:stCondLst>
                            <p:childTnLst>
                              <p:par>
                                <p:cTn fill="hold" nodeType="afterEffect" presetClass="entr" presetID="23" presetSubtype="16">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750"/>
                                        <p:tgtEl>
                                          <p:spTgt spid="140"/>
                                        </p:tgtEl>
                                        <p:attrNameLst>
                                          <p:attrName>ppt_w</p:attrName>
                                        </p:attrNameLst>
                                      </p:cBhvr>
                                      <p:tavLst>
                                        <p:tav fmla="" tm="0">
                                          <p:val>
                                            <p:strVal val="0"/>
                                          </p:val>
                                        </p:tav>
                                        <p:tav fmla="" tm="100000">
                                          <p:val>
                                            <p:strVal val="#ppt_w"/>
                                          </p:val>
                                        </p:tav>
                                      </p:tavLst>
                                    </p:anim>
                                    <p:anim calcmode="lin" valueType="num">
                                      <p:cBhvr additive="base">
                                        <p:cTn dur="750"/>
                                        <p:tgtEl>
                                          <p:spTgt spid="140"/>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75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75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75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75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96e7eb3813_0_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166" name="Google Shape;166;g196e7eb3813_0_37"/>
          <p:cNvGrpSpPr/>
          <p:nvPr/>
        </p:nvGrpSpPr>
        <p:grpSpPr>
          <a:xfrm>
            <a:off x="0" y="469661"/>
            <a:ext cx="1054834" cy="143695"/>
            <a:chOff x="3919538" y="551542"/>
            <a:chExt cx="1054834" cy="246602"/>
          </a:xfrm>
        </p:grpSpPr>
        <p:sp>
          <p:nvSpPr>
            <p:cNvPr id="167" name="Google Shape;167;g196e7eb3813_0_37"/>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68" name="Google Shape;168;g196e7eb3813_0_37"/>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169" name="Google Shape;169;g196e7eb3813_0_37"/>
          <p:cNvSpPr txBox="1"/>
          <p:nvPr/>
        </p:nvSpPr>
        <p:spPr>
          <a:xfrm>
            <a:off x="1054894" y="329293"/>
            <a:ext cx="33939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Microsoft Yahei"/>
              <a:buNone/>
            </a:pPr>
            <a:r>
              <a:rPr lang="en-US" sz="4000">
                <a:solidFill>
                  <a:srgbClr val="3F3F3F"/>
                </a:solidFill>
                <a:latin typeface="Georgia"/>
                <a:ea typeface="Georgia"/>
                <a:cs typeface="Georgia"/>
                <a:sym typeface="Georgia"/>
              </a:rPr>
              <a:t>Data Cleaning</a:t>
            </a:r>
            <a:endParaRPr sz="4000">
              <a:latin typeface="Georgia"/>
              <a:ea typeface="Georgia"/>
              <a:cs typeface="Georgia"/>
              <a:sym typeface="Georgia"/>
            </a:endParaRPr>
          </a:p>
        </p:txBody>
      </p:sp>
      <p:sp>
        <p:nvSpPr>
          <p:cNvPr id="170" name="Google Shape;170;g196e7eb3813_0_37"/>
          <p:cNvSpPr/>
          <p:nvPr/>
        </p:nvSpPr>
        <p:spPr>
          <a:xfrm>
            <a:off x="810700" y="1003150"/>
            <a:ext cx="4578900" cy="608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200">
                <a:solidFill>
                  <a:srgbClr val="BF1B22"/>
                </a:solidFill>
                <a:latin typeface="Georgia"/>
                <a:ea typeface="Georgia"/>
                <a:cs typeface="Georgia"/>
                <a:sym typeface="Georgia"/>
              </a:rPr>
              <a:t>Dispose the Missing Values and some Categorical Variables</a:t>
            </a:r>
            <a:endParaRPr sz="2200">
              <a:solidFill>
                <a:srgbClr val="BF1B22"/>
              </a:solidFill>
              <a:latin typeface="Georgia"/>
              <a:ea typeface="Georgia"/>
              <a:cs typeface="Georgia"/>
              <a:sym typeface="Georgia"/>
            </a:endParaRPr>
          </a:p>
        </p:txBody>
      </p:sp>
      <p:sp>
        <p:nvSpPr>
          <p:cNvPr id="171" name="Google Shape;171;g196e7eb3813_0_37"/>
          <p:cNvSpPr/>
          <p:nvPr/>
        </p:nvSpPr>
        <p:spPr>
          <a:xfrm>
            <a:off x="645850" y="1611850"/>
            <a:ext cx="4212000" cy="48243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Clr>
                <a:srgbClr val="3F3F3F"/>
              </a:buClr>
              <a:buSzPts val="1800"/>
              <a:buFont typeface="Georgia"/>
              <a:buChar char="●"/>
            </a:pPr>
            <a:r>
              <a:rPr lang="en-US" sz="1800">
                <a:solidFill>
                  <a:srgbClr val="3F3F3F"/>
                </a:solidFill>
                <a:latin typeface="Georgia"/>
                <a:ea typeface="Georgia"/>
                <a:cs typeface="Georgia"/>
                <a:sym typeface="Georgia"/>
              </a:rPr>
              <a:t>Remove the 45 duplicated rows</a:t>
            </a:r>
            <a:endParaRPr sz="1800">
              <a:solidFill>
                <a:srgbClr val="3F3F3F"/>
              </a:solidFill>
              <a:latin typeface="Georgia"/>
              <a:ea typeface="Georgia"/>
              <a:cs typeface="Georgia"/>
              <a:sym typeface="Georgia"/>
            </a:endParaRPr>
          </a:p>
          <a:p>
            <a:pPr indent="-342900" lvl="0" marL="457200" marR="0" rtl="0" algn="l">
              <a:lnSpc>
                <a:spcPct val="100000"/>
              </a:lnSpc>
              <a:spcBef>
                <a:spcPts val="0"/>
              </a:spcBef>
              <a:spcAft>
                <a:spcPts val="0"/>
              </a:spcAft>
              <a:buClr>
                <a:srgbClr val="3F3F3F"/>
              </a:buClr>
              <a:buSzPts val="1800"/>
              <a:buFont typeface="Georgia"/>
              <a:buChar char="●"/>
            </a:pPr>
            <a:r>
              <a:rPr lang="en-US" sz="1800">
                <a:solidFill>
                  <a:srgbClr val="3F3F3F"/>
                </a:solidFill>
                <a:latin typeface="Georgia"/>
                <a:ea typeface="Georgia"/>
                <a:cs typeface="Georgia"/>
                <a:sym typeface="Georgia"/>
              </a:rPr>
              <a:t>Delete the rows with NA in variable "gross" and variable "budget"</a:t>
            </a:r>
            <a:endParaRPr sz="1800">
              <a:solidFill>
                <a:srgbClr val="3F3F3F"/>
              </a:solidFill>
              <a:latin typeface="Georgia"/>
              <a:ea typeface="Georgia"/>
              <a:cs typeface="Georgia"/>
              <a:sym typeface="Georgia"/>
            </a:endParaRPr>
          </a:p>
          <a:p>
            <a:pPr indent="-342900" lvl="0" marL="457200" marR="0" rtl="0" algn="l">
              <a:lnSpc>
                <a:spcPct val="100000"/>
              </a:lnSpc>
              <a:spcBef>
                <a:spcPts val="0"/>
              </a:spcBef>
              <a:spcAft>
                <a:spcPts val="0"/>
              </a:spcAft>
              <a:buClr>
                <a:srgbClr val="3F3F3F"/>
              </a:buClr>
              <a:buSzPts val="1800"/>
              <a:buFont typeface="Georgia"/>
              <a:buChar char="●"/>
            </a:pPr>
            <a:r>
              <a:rPr lang="en-US" sz="1800">
                <a:solidFill>
                  <a:srgbClr val="3F3F3F"/>
                </a:solidFill>
                <a:latin typeface="Georgia"/>
                <a:ea typeface="Georgia"/>
                <a:cs typeface="Georgia"/>
                <a:sym typeface="Georgia"/>
              </a:rPr>
              <a:t>"movie_title": remove the white spcae and special character "Â"</a:t>
            </a:r>
            <a:endParaRPr sz="1800">
              <a:solidFill>
                <a:srgbClr val="3F3F3F"/>
              </a:solidFill>
              <a:latin typeface="Georgia"/>
              <a:ea typeface="Georgia"/>
              <a:cs typeface="Georgia"/>
              <a:sym typeface="Georgia"/>
            </a:endParaRPr>
          </a:p>
          <a:p>
            <a:pPr indent="-342900" lvl="0" marL="457200" marR="0" rtl="0" algn="l">
              <a:lnSpc>
                <a:spcPct val="100000"/>
              </a:lnSpc>
              <a:spcBef>
                <a:spcPts val="0"/>
              </a:spcBef>
              <a:spcAft>
                <a:spcPts val="0"/>
              </a:spcAft>
              <a:buClr>
                <a:srgbClr val="3F3F3F"/>
              </a:buClr>
              <a:buSzPts val="1800"/>
              <a:buFont typeface="Georgia"/>
              <a:buChar char="●"/>
            </a:pPr>
            <a:r>
              <a:rPr lang="en-US" sz="1800">
                <a:solidFill>
                  <a:srgbClr val="3F3F3F"/>
                </a:solidFill>
                <a:latin typeface="Georgia"/>
                <a:ea typeface="Georgia"/>
                <a:cs typeface="Georgia"/>
                <a:sym typeface="Georgia"/>
              </a:rPr>
              <a:t> "aspect_ratio": imdb_score for 3 different values are similar, remove the variable</a:t>
            </a:r>
            <a:endParaRPr sz="1800">
              <a:solidFill>
                <a:srgbClr val="3F3F3F"/>
              </a:solidFill>
              <a:latin typeface="Georgia"/>
              <a:ea typeface="Georgia"/>
              <a:cs typeface="Georgia"/>
              <a:sym typeface="Georgia"/>
            </a:endParaRPr>
          </a:p>
          <a:p>
            <a:pPr indent="-342900" lvl="0" marL="457200" marR="0" rtl="0" algn="l">
              <a:lnSpc>
                <a:spcPct val="100000"/>
              </a:lnSpc>
              <a:spcBef>
                <a:spcPts val="0"/>
              </a:spcBef>
              <a:spcAft>
                <a:spcPts val="0"/>
              </a:spcAft>
              <a:buClr>
                <a:srgbClr val="3F3F3F"/>
              </a:buClr>
              <a:buSzPts val="1800"/>
              <a:buFont typeface="Georgia"/>
              <a:buChar char="●"/>
            </a:pPr>
            <a:r>
              <a:rPr lang="en-US" sz="1800">
                <a:solidFill>
                  <a:srgbClr val="3F3F3F"/>
                </a:solidFill>
                <a:latin typeface="Georgia"/>
                <a:ea typeface="Georgia"/>
                <a:cs typeface="Georgia"/>
                <a:sym typeface="Georgia"/>
              </a:rPr>
              <a:t>"color": 96% of observations are colored movie, remove the variable</a:t>
            </a:r>
            <a:endParaRPr sz="1800">
              <a:solidFill>
                <a:srgbClr val="3F3F3F"/>
              </a:solidFill>
              <a:latin typeface="Georgia"/>
              <a:ea typeface="Georgia"/>
              <a:cs typeface="Georgia"/>
              <a:sym typeface="Georgia"/>
            </a:endParaRPr>
          </a:p>
          <a:p>
            <a:pPr indent="-342900" lvl="0" marL="457200" marR="0" rtl="0" algn="l">
              <a:lnSpc>
                <a:spcPct val="100000"/>
              </a:lnSpc>
              <a:spcBef>
                <a:spcPts val="0"/>
              </a:spcBef>
              <a:spcAft>
                <a:spcPts val="0"/>
              </a:spcAft>
              <a:buClr>
                <a:srgbClr val="3F3F3F"/>
              </a:buClr>
              <a:buSzPts val="1800"/>
              <a:buFont typeface="Georgia"/>
              <a:buChar char="●"/>
            </a:pPr>
            <a:r>
              <a:rPr lang="en-US" sz="1800">
                <a:solidFill>
                  <a:srgbClr val="3F3F3F"/>
                </a:solidFill>
                <a:latin typeface="Georgia"/>
                <a:ea typeface="Georgia"/>
                <a:cs typeface="Georgia"/>
                <a:sym typeface="Georgia"/>
              </a:rPr>
              <a:t>"language": 95% of observations are english movie, remove the variable</a:t>
            </a:r>
            <a:endParaRPr sz="1800">
              <a:solidFill>
                <a:srgbClr val="3F3F3F"/>
              </a:solidFill>
              <a:latin typeface="Georgia"/>
              <a:ea typeface="Georgia"/>
              <a:cs typeface="Georgia"/>
              <a:sym typeface="Georgia"/>
            </a:endParaRPr>
          </a:p>
          <a:p>
            <a:pPr indent="-342900" lvl="0" marL="457200" marR="0" rtl="0" algn="l">
              <a:lnSpc>
                <a:spcPct val="100000"/>
              </a:lnSpc>
              <a:spcBef>
                <a:spcPts val="0"/>
              </a:spcBef>
              <a:spcAft>
                <a:spcPts val="0"/>
              </a:spcAft>
              <a:buClr>
                <a:srgbClr val="3F3F3F"/>
              </a:buClr>
              <a:buSzPts val="1800"/>
              <a:buFont typeface="Georgia"/>
              <a:buChar char="●"/>
            </a:pPr>
            <a:r>
              <a:rPr lang="en-US" sz="1800">
                <a:solidFill>
                  <a:srgbClr val="3F3F3F"/>
                </a:solidFill>
                <a:latin typeface="Georgia"/>
                <a:ea typeface="Georgia"/>
                <a:cs typeface="Georgia"/>
                <a:sym typeface="Georgia"/>
              </a:rPr>
              <a:t>"country": group into 3 values: USA, UK, Others</a:t>
            </a:r>
            <a:endParaRPr sz="1800">
              <a:solidFill>
                <a:srgbClr val="3F3F3F"/>
              </a:solidFill>
              <a:latin typeface="Georgia"/>
              <a:ea typeface="Georgia"/>
              <a:cs typeface="Georgia"/>
              <a:sym typeface="Georgia"/>
            </a:endParaRPr>
          </a:p>
          <a:p>
            <a:pPr indent="-342900" lvl="0" marL="457200" marR="0" rtl="0" algn="l">
              <a:lnSpc>
                <a:spcPct val="100000"/>
              </a:lnSpc>
              <a:spcBef>
                <a:spcPts val="0"/>
              </a:spcBef>
              <a:spcAft>
                <a:spcPts val="0"/>
              </a:spcAft>
              <a:buClr>
                <a:srgbClr val="3F3F3F"/>
              </a:buClr>
              <a:buSzPts val="1800"/>
              <a:buFont typeface="Georgia"/>
              <a:buChar char="●"/>
            </a:pPr>
            <a:r>
              <a:rPr lang="en-US" sz="1800">
                <a:solidFill>
                  <a:srgbClr val="3F3F3F"/>
                </a:solidFill>
                <a:latin typeface="Georgia"/>
                <a:ea typeface="Georgia"/>
                <a:cs typeface="Georgia"/>
                <a:sym typeface="Georgia"/>
              </a:rPr>
              <a:t>"title_year": remove the movie released before 1980</a:t>
            </a:r>
            <a:endParaRPr sz="1800">
              <a:solidFill>
                <a:srgbClr val="3F3F3F"/>
              </a:solidFill>
              <a:latin typeface="Georgia"/>
              <a:ea typeface="Georgia"/>
              <a:cs typeface="Georgia"/>
              <a:sym typeface="Georgia"/>
            </a:endParaRPr>
          </a:p>
        </p:txBody>
      </p:sp>
      <p:pic>
        <p:nvPicPr>
          <p:cNvPr id="172" name="Google Shape;172;g196e7eb3813_0_37"/>
          <p:cNvPicPr preferRelativeResize="0"/>
          <p:nvPr/>
        </p:nvPicPr>
        <p:blipFill>
          <a:blip r:embed="rId3">
            <a:alphaModFix/>
          </a:blip>
          <a:stretch>
            <a:fillRect/>
          </a:stretch>
        </p:blipFill>
        <p:spPr>
          <a:xfrm>
            <a:off x="5148300" y="1534900"/>
            <a:ext cx="6933101" cy="428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750"/>
                                        <p:tgtEl>
                                          <p:spTgt spid="166"/>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750"/>
                                        <p:tgtEl>
                                          <p:spTgt spid="169"/>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750"/>
                                        <p:tgtEl>
                                          <p:spTgt spid="170"/>
                                        </p:tgtEl>
                                        <p:attrNameLst>
                                          <p:attrName>ppt_w</p:attrName>
                                        </p:attrNameLst>
                                      </p:cBhvr>
                                      <p:tavLst>
                                        <p:tav fmla="" tm="0">
                                          <p:val>
                                            <p:strVal val="0"/>
                                          </p:val>
                                        </p:tav>
                                        <p:tav fmla="" tm="100000">
                                          <p:val>
                                            <p:strVal val="#ppt_w"/>
                                          </p:val>
                                        </p:tav>
                                      </p:tavLst>
                                    </p:anim>
                                    <p:anim calcmode="lin" valueType="num">
                                      <p:cBhvr additive="base">
                                        <p:cTn dur="750"/>
                                        <p:tgtEl>
                                          <p:spTgt spid="170"/>
                                        </p:tgtEl>
                                        <p:attrNameLst>
                                          <p:attrName>ppt_h</p:attrName>
                                        </p:attrNameLst>
                                      </p:cBhvr>
                                      <p:tavLst>
                                        <p:tav fmla="" tm="0">
                                          <p:val>
                                            <p:strVal val="0"/>
                                          </p:val>
                                        </p:tav>
                                        <p:tav fmla="" tm="100000">
                                          <p:val>
                                            <p:strVal val="#ppt_h"/>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75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96e7eb3813_0_9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178" name="Google Shape;178;g196e7eb3813_0_93"/>
          <p:cNvGrpSpPr/>
          <p:nvPr/>
        </p:nvGrpSpPr>
        <p:grpSpPr>
          <a:xfrm>
            <a:off x="0" y="469661"/>
            <a:ext cx="1054834" cy="143695"/>
            <a:chOff x="3919538" y="551542"/>
            <a:chExt cx="1054834" cy="246602"/>
          </a:xfrm>
        </p:grpSpPr>
        <p:sp>
          <p:nvSpPr>
            <p:cNvPr id="179" name="Google Shape;179;g196e7eb3813_0_93"/>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80" name="Google Shape;180;g196e7eb3813_0_93"/>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181" name="Google Shape;181;g196e7eb3813_0_93"/>
          <p:cNvSpPr txBox="1"/>
          <p:nvPr/>
        </p:nvSpPr>
        <p:spPr>
          <a:xfrm>
            <a:off x="1054900" y="329300"/>
            <a:ext cx="67593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EDA: Is genres important to rating?</a:t>
            </a:r>
            <a:endParaRPr>
              <a:latin typeface="Georgia"/>
              <a:ea typeface="Georgia"/>
              <a:cs typeface="Georgia"/>
              <a:sym typeface="Georgia"/>
            </a:endParaRPr>
          </a:p>
        </p:txBody>
      </p:sp>
      <p:sp>
        <p:nvSpPr>
          <p:cNvPr id="182" name="Google Shape;182;g196e7eb3813_0_93"/>
          <p:cNvSpPr/>
          <p:nvPr/>
        </p:nvSpPr>
        <p:spPr>
          <a:xfrm>
            <a:off x="7869702" y="3784800"/>
            <a:ext cx="3648300" cy="1076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800">
                <a:solidFill>
                  <a:srgbClr val="262626"/>
                </a:solidFill>
                <a:latin typeface="Georgia"/>
                <a:ea typeface="Georgia"/>
                <a:cs typeface="Georgia"/>
                <a:sym typeface="Georgia"/>
              </a:rPr>
              <a:t>Not matter.</a:t>
            </a:r>
            <a:endParaRPr sz="2800">
              <a:solidFill>
                <a:srgbClr val="262626"/>
              </a:solidFill>
              <a:latin typeface="Georgia"/>
              <a:ea typeface="Georgia"/>
              <a:cs typeface="Georgia"/>
              <a:sym typeface="Georgia"/>
            </a:endParaRPr>
          </a:p>
          <a:p>
            <a:pPr indent="0" lvl="0" marL="0" marR="0" rtl="0" algn="l">
              <a:lnSpc>
                <a:spcPct val="90000"/>
              </a:lnSpc>
              <a:spcBef>
                <a:spcPts val="0"/>
              </a:spcBef>
              <a:spcAft>
                <a:spcPts val="0"/>
              </a:spcAft>
              <a:buNone/>
            </a:pPr>
            <a:r>
              <a:rPr lang="en-US" sz="2800">
                <a:solidFill>
                  <a:srgbClr val="BF1B22"/>
                </a:solidFill>
                <a:latin typeface="Georgia"/>
                <a:ea typeface="Georgia"/>
                <a:cs typeface="Georgia"/>
                <a:sym typeface="Georgia"/>
              </a:rPr>
              <a:t>Remove "genres"</a:t>
            </a:r>
            <a:endParaRPr sz="2800">
              <a:solidFill>
                <a:srgbClr val="BF1B22"/>
              </a:solidFill>
              <a:latin typeface="Georgia"/>
              <a:ea typeface="Georgia"/>
              <a:cs typeface="Georgia"/>
              <a:sym typeface="Georgia"/>
            </a:endParaRPr>
          </a:p>
        </p:txBody>
      </p:sp>
      <p:sp>
        <p:nvSpPr>
          <p:cNvPr id="183" name="Google Shape;183;g196e7eb3813_0_93"/>
          <p:cNvSpPr/>
          <p:nvPr/>
        </p:nvSpPr>
        <p:spPr>
          <a:xfrm>
            <a:off x="7814200" y="1733970"/>
            <a:ext cx="3759300" cy="1266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2000">
                <a:solidFill>
                  <a:srgbClr val="3F3F3F"/>
                </a:solidFill>
                <a:latin typeface="Georgia"/>
                <a:ea typeface="Georgia"/>
                <a:cs typeface="Georgia"/>
                <a:sym typeface="Georgia"/>
              </a:rPr>
              <a:t>We calculate mean imdb_score for different genres. They are all in the range of 6-8. </a:t>
            </a:r>
            <a:endParaRPr sz="2000">
              <a:solidFill>
                <a:srgbClr val="3F3F3F"/>
              </a:solidFill>
              <a:latin typeface="Georgia"/>
              <a:ea typeface="Georgia"/>
              <a:cs typeface="Georgia"/>
              <a:sym typeface="Georgia"/>
            </a:endParaRPr>
          </a:p>
        </p:txBody>
      </p:sp>
      <p:pic>
        <p:nvPicPr>
          <p:cNvPr id="184" name="Google Shape;184;g196e7eb3813_0_93"/>
          <p:cNvPicPr preferRelativeResize="0"/>
          <p:nvPr/>
        </p:nvPicPr>
        <p:blipFill>
          <a:blip r:embed="rId3">
            <a:alphaModFix/>
          </a:blip>
          <a:stretch>
            <a:fillRect/>
          </a:stretch>
        </p:blipFill>
        <p:spPr>
          <a:xfrm>
            <a:off x="275850" y="1342900"/>
            <a:ext cx="7187124" cy="444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750"/>
                                        <p:tgtEl>
                                          <p:spTgt spid="17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750"/>
                                        <p:tgtEl>
                                          <p:spTgt spid="181"/>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750"/>
                                        <p:tgtEl>
                                          <p:spTgt spid="182"/>
                                        </p:tgtEl>
                                        <p:attrNameLst>
                                          <p:attrName>ppt_w</p:attrName>
                                        </p:attrNameLst>
                                      </p:cBhvr>
                                      <p:tavLst>
                                        <p:tav fmla="" tm="0">
                                          <p:val>
                                            <p:strVal val="0"/>
                                          </p:val>
                                        </p:tav>
                                        <p:tav fmla="" tm="100000">
                                          <p:val>
                                            <p:strVal val="#ppt_w"/>
                                          </p:val>
                                        </p:tav>
                                      </p:tavLst>
                                    </p:anim>
                                    <p:anim calcmode="lin" valueType="num">
                                      <p:cBhvr additive="base">
                                        <p:cTn dur="750"/>
                                        <p:tgtEl>
                                          <p:spTgt spid="182"/>
                                        </p:tgtEl>
                                        <p:attrNameLst>
                                          <p:attrName>ppt_h</p:attrName>
                                        </p:attrNameLst>
                                      </p:cBhvr>
                                      <p:tavLst>
                                        <p:tav fmla="" tm="0">
                                          <p:val>
                                            <p:strVal val="0"/>
                                          </p:val>
                                        </p:tav>
                                        <p:tav fmla="" tm="100000">
                                          <p:val>
                                            <p:strVal val="#ppt_h"/>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75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96e7eb3813_0_5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190" name="Google Shape;190;g196e7eb3813_0_57"/>
          <p:cNvGrpSpPr/>
          <p:nvPr/>
        </p:nvGrpSpPr>
        <p:grpSpPr>
          <a:xfrm>
            <a:off x="0" y="469661"/>
            <a:ext cx="1054834" cy="143695"/>
            <a:chOff x="3919538" y="551542"/>
            <a:chExt cx="1054834" cy="246602"/>
          </a:xfrm>
        </p:grpSpPr>
        <p:sp>
          <p:nvSpPr>
            <p:cNvPr id="191" name="Google Shape;191;g196e7eb3813_0_57"/>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92" name="Google Shape;192;g196e7eb3813_0_57"/>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193" name="Google Shape;193;g196e7eb3813_0_57"/>
          <p:cNvSpPr txBox="1"/>
          <p:nvPr/>
        </p:nvSpPr>
        <p:spPr>
          <a:xfrm>
            <a:off x="1054900" y="329300"/>
            <a:ext cx="57825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EDA: Balanced or Unbalanced</a:t>
            </a:r>
            <a:endParaRPr>
              <a:latin typeface="Georgia"/>
              <a:ea typeface="Georgia"/>
              <a:cs typeface="Georgia"/>
              <a:sym typeface="Georgia"/>
            </a:endParaRPr>
          </a:p>
        </p:txBody>
      </p:sp>
      <p:pic>
        <p:nvPicPr>
          <p:cNvPr id="194" name="Google Shape;194;g196e7eb3813_0_57"/>
          <p:cNvPicPr preferRelativeResize="0"/>
          <p:nvPr/>
        </p:nvPicPr>
        <p:blipFill>
          <a:blip r:embed="rId3">
            <a:alphaModFix/>
          </a:blip>
          <a:stretch>
            <a:fillRect/>
          </a:stretch>
        </p:blipFill>
        <p:spPr>
          <a:xfrm>
            <a:off x="1636325" y="1032450"/>
            <a:ext cx="9073099" cy="5605875"/>
          </a:xfrm>
          <a:prstGeom prst="rect">
            <a:avLst/>
          </a:prstGeom>
          <a:noFill/>
          <a:ln>
            <a:noFill/>
          </a:ln>
        </p:spPr>
      </p:pic>
    </p:spTree>
  </p:cSld>
  <p:clrMapOvr>
    <a:masterClrMapping/>
  </p:clrMapOvr>
  <mc:AlternateContent>
    <mc:Choice Requires="p14">
      <p:transition spd="slow" p14:dur="175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750"/>
                                        <p:tgtEl>
                                          <p:spTgt spid="190"/>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75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96e7eb3813_0_1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200" name="Google Shape;200;g196e7eb3813_0_127"/>
          <p:cNvGrpSpPr/>
          <p:nvPr/>
        </p:nvGrpSpPr>
        <p:grpSpPr>
          <a:xfrm>
            <a:off x="0" y="469661"/>
            <a:ext cx="1054834" cy="143695"/>
            <a:chOff x="3919538" y="551542"/>
            <a:chExt cx="1054834" cy="246602"/>
          </a:xfrm>
        </p:grpSpPr>
        <p:sp>
          <p:nvSpPr>
            <p:cNvPr id="201" name="Google Shape;201;g196e7eb3813_0_127"/>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02" name="Google Shape;202;g196e7eb3813_0_127"/>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203" name="Google Shape;203;g196e7eb3813_0_127"/>
          <p:cNvSpPr txBox="1"/>
          <p:nvPr/>
        </p:nvSpPr>
        <p:spPr>
          <a:xfrm>
            <a:off x="1054900" y="329300"/>
            <a:ext cx="63930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Microsoft Yahei"/>
              <a:buNone/>
            </a:pPr>
            <a:r>
              <a:rPr lang="en-US" sz="3500">
                <a:solidFill>
                  <a:srgbClr val="3F3F3F"/>
                </a:solidFill>
                <a:latin typeface="Georgia"/>
                <a:ea typeface="Georgia"/>
                <a:cs typeface="Georgia"/>
                <a:sym typeface="Georgia"/>
              </a:rPr>
              <a:t>EDA: Are variables correlated?</a:t>
            </a:r>
            <a:endParaRPr sz="3500">
              <a:latin typeface="Georgia"/>
              <a:ea typeface="Georgia"/>
              <a:cs typeface="Georgia"/>
              <a:sym typeface="Georgia"/>
            </a:endParaRPr>
          </a:p>
        </p:txBody>
      </p:sp>
      <p:pic>
        <p:nvPicPr>
          <p:cNvPr id="204" name="Google Shape;204;g196e7eb3813_0_127"/>
          <p:cNvPicPr preferRelativeResize="0"/>
          <p:nvPr/>
        </p:nvPicPr>
        <p:blipFill>
          <a:blip r:embed="rId3">
            <a:alphaModFix/>
          </a:blip>
          <a:stretch>
            <a:fillRect/>
          </a:stretch>
        </p:blipFill>
        <p:spPr>
          <a:xfrm>
            <a:off x="203725" y="1262925"/>
            <a:ext cx="5783381" cy="5046049"/>
          </a:xfrm>
          <a:prstGeom prst="rect">
            <a:avLst/>
          </a:prstGeom>
          <a:noFill/>
          <a:ln>
            <a:noFill/>
          </a:ln>
        </p:spPr>
      </p:pic>
      <p:pic>
        <p:nvPicPr>
          <p:cNvPr id="205" name="Google Shape;205;g196e7eb3813_0_127"/>
          <p:cNvPicPr preferRelativeResize="0"/>
          <p:nvPr/>
        </p:nvPicPr>
        <p:blipFill>
          <a:blip r:embed="rId4">
            <a:alphaModFix/>
          </a:blip>
          <a:stretch>
            <a:fillRect/>
          </a:stretch>
        </p:blipFill>
        <p:spPr>
          <a:xfrm>
            <a:off x="5877975" y="1262913"/>
            <a:ext cx="6011100" cy="5046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750"/>
                                        <p:tgtEl>
                                          <p:spTgt spid="200"/>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75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96e7eb3813_0_1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211" name="Google Shape;211;g196e7eb3813_0_143"/>
          <p:cNvGrpSpPr/>
          <p:nvPr/>
        </p:nvGrpSpPr>
        <p:grpSpPr>
          <a:xfrm>
            <a:off x="0" y="469661"/>
            <a:ext cx="1054834" cy="143695"/>
            <a:chOff x="3919538" y="551542"/>
            <a:chExt cx="1054834" cy="246602"/>
          </a:xfrm>
        </p:grpSpPr>
        <p:sp>
          <p:nvSpPr>
            <p:cNvPr id="212" name="Google Shape;212;g196e7eb3813_0_143"/>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13" name="Google Shape;213;g196e7eb3813_0_143"/>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214" name="Google Shape;214;g196e7eb3813_0_143"/>
          <p:cNvSpPr txBox="1"/>
          <p:nvPr/>
        </p:nvSpPr>
        <p:spPr>
          <a:xfrm>
            <a:off x="1054902" y="329300"/>
            <a:ext cx="4262400" cy="424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Rating Classification</a:t>
            </a:r>
            <a:endParaRPr>
              <a:latin typeface="Georgia"/>
              <a:ea typeface="Georgia"/>
              <a:cs typeface="Georgia"/>
              <a:sym typeface="Georgia"/>
            </a:endParaRPr>
          </a:p>
        </p:txBody>
      </p:sp>
      <p:grpSp>
        <p:nvGrpSpPr>
          <p:cNvPr id="215" name="Google Shape;215;g196e7eb3813_0_143"/>
          <p:cNvGrpSpPr/>
          <p:nvPr/>
        </p:nvGrpSpPr>
        <p:grpSpPr>
          <a:xfrm>
            <a:off x="575297" y="2275013"/>
            <a:ext cx="2215166" cy="3498753"/>
            <a:chOff x="836962" y="1985555"/>
            <a:chExt cx="2327100" cy="4035936"/>
          </a:xfrm>
        </p:grpSpPr>
        <p:sp>
          <p:nvSpPr>
            <p:cNvPr id="216" name="Google Shape;216;g196e7eb3813_0_143"/>
            <p:cNvSpPr/>
            <p:nvPr/>
          </p:nvSpPr>
          <p:spPr>
            <a:xfrm>
              <a:off x="836962" y="2069492"/>
              <a:ext cx="2327100" cy="3535800"/>
            </a:xfrm>
            <a:prstGeom prst="rect">
              <a:avLst/>
            </a:prstGeom>
            <a:solidFill>
              <a:schemeClr val="lt1">
                <a:alpha val="89800"/>
              </a:schemeClr>
            </a:solidFill>
            <a:ln cap="flat" cmpd="sng" w="19050">
              <a:solidFill>
                <a:srgbClr val="262626"/>
              </a:solidFill>
              <a:prstDash val="solid"/>
              <a:miter lim="800000"/>
              <a:headEnd len="sm" w="sm" type="none"/>
              <a:tailEnd len="sm" w="sm" type="none"/>
            </a:ln>
          </p:spPr>
          <p:txBody>
            <a:bodyPr anchorCtr="0" anchor="ctr" bIns="0" lIns="72000" spcFirstLastPara="1" rIns="72000" wrap="square" tIns="0">
              <a:noAutofit/>
            </a:bodyPr>
            <a:lstStyle/>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grpSp>
          <p:nvGrpSpPr>
            <p:cNvPr id="217" name="Google Shape;217;g196e7eb3813_0_143"/>
            <p:cNvGrpSpPr/>
            <p:nvPr/>
          </p:nvGrpSpPr>
          <p:grpSpPr>
            <a:xfrm>
              <a:off x="982601" y="1985555"/>
              <a:ext cx="2181300" cy="3335965"/>
              <a:chOff x="982601" y="1985555"/>
              <a:chExt cx="2181300" cy="3335965"/>
            </a:xfrm>
          </p:grpSpPr>
          <p:grpSp>
            <p:nvGrpSpPr>
              <p:cNvPr id="218" name="Google Shape;218;g196e7eb3813_0_143"/>
              <p:cNvGrpSpPr/>
              <p:nvPr/>
            </p:nvGrpSpPr>
            <p:grpSpPr>
              <a:xfrm>
                <a:off x="982601" y="2072641"/>
                <a:ext cx="2181300" cy="3248879"/>
                <a:chOff x="930349" y="1776550"/>
                <a:chExt cx="2181300" cy="3248879"/>
              </a:xfrm>
            </p:grpSpPr>
            <p:sp>
              <p:nvSpPr>
                <p:cNvPr id="219" name="Google Shape;219;g196e7eb3813_0_143"/>
                <p:cNvSpPr/>
                <p:nvPr/>
              </p:nvSpPr>
              <p:spPr>
                <a:xfrm>
                  <a:off x="1588052" y="1776550"/>
                  <a:ext cx="719670" cy="658308"/>
                </a:xfrm>
                <a:prstGeom prst="flowChartOffpageConnector">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Microsoft Yahei"/>
                    <a:buNone/>
                  </a:pPr>
                  <a:r>
                    <a:rPr i="0" lang="en-US" sz="2000" u="none" cap="none" strike="noStrike">
                      <a:solidFill>
                        <a:srgbClr val="FFFFFF"/>
                      </a:solidFill>
                      <a:latin typeface="Georgia"/>
                      <a:ea typeface="Georgia"/>
                      <a:cs typeface="Georgia"/>
                      <a:sym typeface="Georgia"/>
                    </a:rPr>
                    <a:t>01</a:t>
                  </a:r>
                  <a:endParaRPr i="0" sz="2000" u="none" cap="none" strike="noStrike">
                    <a:solidFill>
                      <a:srgbClr val="FFFFFF"/>
                    </a:solidFill>
                    <a:latin typeface="Georgia"/>
                    <a:ea typeface="Georgia"/>
                    <a:cs typeface="Georgia"/>
                    <a:sym typeface="Georgia"/>
                  </a:endParaRPr>
                </a:p>
              </p:txBody>
            </p:sp>
            <p:sp>
              <p:nvSpPr>
                <p:cNvPr id="220" name="Google Shape;220;g196e7eb3813_0_143"/>
                <p:cNvSpPr txBox="1"/>
                <p:nvPr/>
              </p:nvSpPr>
              <p:spPr>
                <a:xfrm>
                  <a:off x="930349" y="2521929"/>
                  <a:ext cx="2181300" cy="2503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500">
                      <a:solidFill>
                        <a:srgbClr val="3F3F3F"/>
                      </a:solidFill>
                      <a:latin typeface="Georgia"/>
                      <a:ea typeface="Georgia"/>
                      <a:cs typeface="Georgia"/>
                      <a:sym typeface="Georgia"/>
                    </a:rPr>
                    <a:t>Stratify the predictor space into small regions and use the mode (classification) of the response values  for observations in region as the predicted response for that region</a:t>
                  </a:r>
                  <a:endParaRPr sz="1500">
                    <a:solidFill>
                      <a:srgbClr val="3F3F3F"/>
                    </a:solidFill>
                    <a:latin typeface="Georgia"/>
                    <a:ea typeface="Georgia"/>
                    <a:cs typeface="Georgia"/>
                    <a:sym typeface="Georgia"/>
                  </a:endParaRPr>
                </a:p>
              </p:txBody>
            </p:sp>
          </p:grpSp>
          <p:cxnSp>
            <p:nvCxnSpPr>
              <p:cNvPr id="221" name="Google Shape;221;g196e7eb3813_0_143"/>
              <p:cNvCxnSpPr/>
              <p:nvPr/>
            </p:nvCxnSpPr>
            <p:spPr>
              <a:xfrm>
                <a:off x="1640304" y="1985555"/>
                <a:ext cx="719700" cy="0"/>
              </a:xfrm>
              <a:prstGeom prst="straightConnector1">
                <a:avLst/>
              </a:prstGeom>
              <a:noFill/>
              <a:ln cap="flat" cmpd="sng" w="28575">
                <a:solidFill>
                  <a:srgbClr val="DE2230"/>
                </a:solidFill>
                <a:prstDash val="solid"/>
                <a:miter lim="800000"/>
                <a:headEnd len="sm" w="sm" type="none"/>
                <a:tailEnd len="sm" w="sm" type="none"/>
              </a:ln>
            </p:spPr>
          </p:cxnSp>
        </p:grpSp>
        <p:sp>
          <p:nvSpPr>
            <p:cNvPr id="222" name="Google Shape;222;g196e7eb3813_0_143"/>
            <p:cNvSpPr/>
            <p:nvPr/>
          </p:nvSpPr>
          <p:spPr>
            <a:xfrm>
              <a:off x="838901" y="5347991"/>
              <a:ext cx="2325000" cy="6735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30000"/>
                </a:lnSpc>
                <a:spcBef>
                  <a:spcPts val="0"/>
                </a:spcBef>
                <a:spcAft>
                  <a:spcPts val="0"/>
                </a:spcAft>
                <a:buNone/>
              </a:pPr>
              <a:r>
                <a:rPr lang="en-US" sz="2000">
                  <a:solidFill>
                    <a:srgbClr val="FFFFFF"/>
                  </a:solidFill>
                  <a:latin typeface="Georgia"/>
                  <a:ea typeface="Georgia"/>
                  <a:cs typeface="Georgia"/>
                  <a:sym typeface="Georgia"/>
                </a:rPr>
                <a:t>Classification Tree</a:t>
              </a:r>
              <a:endParaRPr>
                <a:latin typeface="Georgia"/>
                <a:ea typeface="Georgia"/>
                <a:cs typeface="Georgia"/>
                <a:sym typeface="Georgia"/>
              </a:endParaRPr>
            </a:p>
          </p:txBody>
        </p:sp>
      </p:grpSp>
      <p:grpSp>
        <p:nvGrpSpPr>
          <p:cNvPr id="223" name="Google Shape;223;g196e7eb3813_0_143"/>
          <p:cNvGrpSpPr/>
          <p:nvPr/>
        </p:nvGrpSpPr>
        <p:grpSpPr>
          <a:xfrm>
            <a:off x="3529474" y="2275042"/>
            <a:ext cx="2215166" cy="3498724"/>
            <a:chOff x="3623703" y="1985555"/>
            <a:chExt cx="2327100" cy="3618122"/>
          </a:xfrm>
        </p:grpSpPr>
        <p:sp>
          <p:nvSpPr>
            <p:cNvPr id="224" name="Google Shape;224;g196e7eb3813_0_143"/>
            <p:cNvSpPr/>
            <p:nvPr/>
          </p:nvSpPr>
          <p:spPr>
            <a:xfrm>
              <a:off x="3623703" y="2067877"/>
              <a:ext cx="2327100" cy="3535800"/>
            </a:xfrm>
            <a:prstGeom prst="rect">
              <a:avLst/>
            </a:prstGeom>
            <a:solidFill>
              <a:schemeClr val="lt1">
                <a:alpha val="89800"/>
              </a:schemeClr>
            </a:solidFill>
            <a:ln cap="flat" cmpd="sng" w="19050">
              <a:solidFill>
                <a:srgbClr val="DE2230"/>
              </a:solidFill>
              <a:prstDash val="solid"/>
              <a:miter lim="800000"/>
              <a:headEnd len="sm" w="sm" type="none"/>
              <a:tailEnd len="sm" w="sm" type="none"/>
            </a:ln>
          </p:spPr>
          <p:txBody>
            <a:bodyPr anchorCtr="0" anchor="ctr" bIns="0" lIns="72000" spcFirstLastPara="1" rIns="72000" wrap="square" tIns="0">
              <a:noAutofit/>
            </a:bodyPr>
            <a:lstStyle/>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grpSp>
          <p:nvGrpSpPr>
            <p:cNvPr id="225" name="Google Shape;225;g196e7eb3813_0_143"/>
            <p:cNvGrpSpPr/>
            <p:nvPr/>
          </p:nvGrpSpPr>
          <p:grpSpPr>
            <a:xfrm>
              <a:off x="3696627" y="1985555"/>
              <a:ext cx="2181300" cy="2528126"/>
              <a:chOff x="3696627" y="1985555"/>
              <a:chExt cx="2181300" cy="2528126"/>
            </a:xfrm>
          </p:grpSpPr>
          <p:grpSp>
            <p:nvGrpSpPr>
              <p:cNvPr id="226" name="Google Shape;226;g196e7eb3813_0_143"/>
              <p:cNvGrpSpPr/>
              <p:nvPr/>
            </p:nvGrpSpPr>
            <p:grpSpPr>
              <a:xfrm>
                <a:off x="3696627" y="2072641"/>
                <a:ext cx="2181300" cy="2441040"/>
                <a:chOff x="3644375" y="1776550"/>
                <a:chExt cx="2181300" cy="2441040"/>
              </a:xfrm>
            </p:grpSpPr>
            <p:sp>
              <p:nvSpPr>
                <p:cNvPr id="227" name="Google Shape;227;g196e7eb3813_0_143"/>
                <p:cNvSpPr/>
                <p:nvPr/>
              </p:nvSpPr>
              <p:spPr>
                <a:xfrm>
                  <a:off x="4375229" y="1776550"/>
                  <a:ext cx="719670" cy="658308"/>
                </a:xfrm>
                <a:prstGeom prst="flowChartOffpageConnector">
                  <a:avLst/>
                </a:prstGeom>
                <a:solidFill>
                  <a:srgbClr val="DE22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Microsoft Yahei"/>
                    <a:buNone/>
                  </a:pPr>
                  <a:r>
                    <a:rPr i="0" lang="en-US" sz="2000" u="none" cap="none" strike="noStrike">
                      <a:solidFill>
                        <a:srgbClr val="FFFFFF"/>
                      </a:solidFill>
                      <a:latin typeface="Georgia"/>
                      <a:ea typeface="Georgia"/>
                      <a:cs typeface="Georgia"/>
                      <a:sym typeface="Georgia"/>
                    </a:rPr>
                    <a:t>02</a:t>
                  </a:r>
                  <a:endParaRPr i="0" sz="2000" u="none" cap="none" strike="noStrike">
                    <a:solidFill>
                      <a:srgbClr val="FFFFFF"/>
                    </a:solidFill>
                    <a:latin typeface="Georgia"/>
                    <a:ea typeface="Georgia"/>
                    <a:cs typeface="Georgia"/>
                    <a:sym typeface="Georgia"/>
                  </a:endParaRPr>
                </a:p>
              </p:txBody>
            </p:sp>
            <p:sp>
              <p:nvSpPr>
                <p:cNvPr id="228" name="Google Shape;228;g196e7eb3813_0_143"/>
                <p:cNvSpPr txBox="1"/>
                <p:nvPr/>
              </p:nvSpPr>
              <p:spPr>
                <a:xfrm>
                  <a:off x="3644375" y="2689390"/>
                  <a:ext cx="2181300" cy="152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500">
                      <a:solidFill>
                        <a:srgbClr val="3F3F3F"/>
                      </a:solidFill>
                      <a:latin typeface="Georgia"/>
                      <a:ea typeface="Georgia"/>
                      <a:cs typeface="Georgia"/>
                      <a:sym typeface="Georgia"/>
                    </a:rPr>
                    <a:t>Using the bootstrap, we get many deep and unpruned trees, and we take the average of these trees to reduce the variance.</a:t>
                  </a:r>
                  <a:endParaRPr sz="1500">
                    <a:solidFill>
                      <a:srgbClr val="3F3F3F"/>
                    </a:solidFill>
                    <a:latin typeface="Georgia"/>
                    <a:ea typeface="Georgia"/>
                    <a:cs typeface="Georgia"/>
                    <a:sym typeface="Georgia"/>
                  </a:endParaRPr>
                </a:p>
              </p:txBody>
            </p:sp>
          </p:grpSp>
          <p:cxnSp>
            <p:nvCxnSpPr>
              <p:cNvPr id="229" name="Google Shape;229;g196e7eb3813_0_143"/>
              <p:cNvCxnSpPr/>
              <p:nvPr/>
            </p:nvCxnSpPr>
            <p:spPr>
              <a:xfrm>
                <a:off x="4418772" y="1985555"/>
                <a:ext cx="719700" cy="0"/>
              </a:xfrm>
              <a:prstGeom prst="straightConnector1">
                <a:avLst/>
              </a:prstGeom>
              <a:noFill/>
              <a:ln cap="flat" cmpd="sng" w="28575">
                <a:solidFill>
                  <a:srgbClr val="262626"/>
                </a:solidFill>
                <a:prstDash val="solid"/>
                <a:miter lim="800000"/>
                <a:headEnd len="sm" w="sm" type="none"/>
                <a:tailEnd len="sm" w="sm" type="none"/>
              </a:ln>
            </p:spPr>
          </p:cxnSp>
        </p:grpSp>
        <p:sp>
          <p:nvSpPr>
            <p:cNvPr id="230" name="Google Shape;230;g196e7eb3813_0_143"/>
            <p:cNvSpPr/>
            <p:nvPr/>
          </p:nvSpPr>
          <p:spPr>
            <a:xfrm>
              <a:off x="3623730" y="4935434"/>
              <a:ext cx="2325000" cy="658200"/>
            </a:xfrm>
            <a:prstGeom prst="rect">
              <a:avLst/>
            </a:prstGeom>
            <a:solidFill>
              <a:srgbClr val="DE2230"/>
            </a:solidFill>
            <a:ln cap="flat" cmpd="sng" w="19050">
              <a:solidFill>
                <a:srgbClr val="DE223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30000"/>
                </a:lnSpc>
                <a:spcBef>
                  <a:spcPts val="0"/>
                </a:spcBef>
                <a:spcAft>
                  <a:spcPts val="0"/>
                </a:spcAft>
                <a:buNone/>
              </a:pPr>
              <a:r>
                <a:rPr lang="en-US" sz="2000">
                  <a:solidFill>
                    <a:srgbClr val="FFFFFF"/>
                  </a:solidFill>
                  <a:latin typeface="Georgia"/>
                  <a:ea typeface="Georgia"/>
                  <a:cs typeface="Georgia"/>
                  <a:sym typeface="Georgia"/>
                </a:rPr>
                <a:t>Bagging</a:t>
              </a:r>
              <a:endParaRPr>
                <a:latin typeface="Georgia"/>
                <a:ea typeface="Georgia"/>
                <a:cs typeface="Georgia"/>
                <a:sym typeface="Georgia"/>
              </a:endParaRPr>
            </a:p>
          </p:txBody>
        </p:sp>
      </p:grpSp>
      <p:grpSp>
        <p:nvGrpSpPr>
          <p:cNvPr id="231" name="Google Shape;231;g196e7eb3813_0_143"/>
          <p:cNvGrpSpPr/>
          <p:nvPr/>
        </p:nvGrpSpPr>
        <p:grpSpPr>
          <a:xfrm>
            <a:off x="6483637" y="2275100"/>
            <a:ext cx="2215264" cy="3498724"/>
            <a:chOff x="6398262" y="1985555"/>
            <a:chExt cx="2327202" cy="3618122"/>
          </a:xfrm>
        </p:grpSpPr>
        <p:sp>
          <p:nvSpPr>
            <p:cNvPr id="232" name="Google Shape;232;g196e7eb3813_0_143"/>
            <p:cNvSpPr/>
            <p:nvPr/>
          </p:nvSpPr>
          <p:spPr>
            <a:xfrm>
              <a:off x="6398262" y="2067877"/>
              <a:ext cx="2327100" cy="3535800"/>
            </a:xfrm>
            <a:prstGeom prst="rect">
              <a:avLst/>
            </a:prstGeom>
            <a:solidFill>
              <a:schemeClr val="lt1">
                <a:alpha val="89800"/>
              </a:schemeClr>
            </a:solidFill>
            <a:ln cap="flat" cmpd="sng" w="19050">
              <a:solidFill>
                <a:srgbClr val="262626"/>
              </a:solidFill>
              <a:prstDash val="solid"/>
              <a:miter lim="800000"/>
              <a:headEnd len="sm" w="sm" type="none"/>
              <a:tailEnd len="sm" w="sm" type="none"/>
            </a:ln>
          </p:spPr>
          <p:txBody>
            <a:bodyPr anchorCtr="0" anchor="ctr" bIns="0" lIns="72000" spcFirstLastPara="1" rIns="72000" wrap="square" tIns="0">
              <a:noAutofit/>
            </a:bodyPr>
            <a:lstStyle/>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grpSp>
          <p:nvGrpSpPr>
            <p:cNvPr id="233" name="Google Shape;233;g196e7eb3813_0_143"/>
            <p:cNvGrpSpPr/>
            <p:nvPr/>
          </p:nvGrpSpPr>
          <p:grpSpPr>
            <a:xfrm>
              <a:off x="6471198" y="1985555"/>
              <a:ext cx="2181300" cy="2944492"/>
              <a:chOff x="6471198" y="1985555"/>
              <a:chExt cx="2181300" cy="2944492"/>
            </a:xfrm>
          </p:grpSpPr>
          <p:grpSp>
            <p:nvGrpSpPr>
              <p:cNvPr id="234" name="Google Shape;234;g196e7eb3813_0_143"/>
              <p:cNvGrpSpPr/>
              <p:nvPr/>
            </p:nvGrpSpPr>
            <p:grpSpPr>
              <a:xfrm>
                <a:off x="6471198" y="2072641"/>
                <a:ext cx="2181300" cy="2857406"/>
                <a:chOff x="6418946" y="1776550"/>
                <a:chExt cx="2181300" cy="2857406"/>
              </a:xfrm>
            </p:grpSpPr>
            <p:sp>
              <p:nvSpPr>
                <p:cNvPr id="235" name="Google Shape;235;g196e7eb3813_0_143"/>
                <p:cNvSpPr/>
                <p:nvPr/>
              </p:nvSpPr>
              <p:spPr>
                <a:xfrm>
                  <a:off x="7162406" y="1776550"/>
                  <a:ext cx="719670" cy="658308"/>
                </a:xfrm>
                <a:prstGeom prst="flowChartOffpageConnector">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Microsoft Yahei"/>
                    <a:buNone/>
                  </a:pPr>
                  <a:r>
                    <a:rPr i="0" lang="en-US" sz="2000" u="none" cap="none" strike="noStrike">
                      <a:solidFill>
                        <a:srgbClr val="FFFFFF"/>
                      </a:solidFill>
                      <a:latin typeface="Georgia"/>
                      <a:ea typeface="Georgia"/>
                      <a:cs typeface="Georgia"/>
                      <a:sym typeface="Georgia"/>
                    </a:rPr>
                    <a:t>03</a:t>
                  </a:r>
                  <a:endParaRPr i="0" sz="2000" u="none" cap="none" strike="noStrike">
                    <a:solidFill>
                      <a:srgbClr val="FFFFFF"/>
                    </a:solidFill>
                    <a:latin typeface="Georgia"/>
                    <a:ea typeface="Georgia"/>
                    <a:cs typeface="Georgia"/>
                    <a:sym typeface="Georgia"/>
                  </a:endParaRPr>
                </a:p>
              </p:txBody>
            </p:sp>
            <p:sp>
              <p:nvSpPr>
                <p:cNvPr id="236" name="Google Shape;236;g196e7eb3813_0_143"/>
                <p:cNvSpPr txBox="1"/>
                <p:nvPr/>
              </p:nvSpPr>
              <p:spPr>
                <a:xfrm>
                  <a:off x="6418946" y="2628456"/>
                  <a:ext cx="2181300" cy="200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500">
                      <a:solidFill>
                        <a:srgbClr val="3F3F3F"/>
                      </a:solidFill>
                      <a:latin typeface="Georgia"/>
                      <a:ea typeface="Georgia"/>
                      <a:cs typeface="Georgia"/>
                      <a:sym typeface="Georgia"/>
                    </a:rPr>
                    <a:t>Random choose </a:t>
                  </a:r>
                  <a:r>
                    <a:rPr i="1" lang="en-US" sz="1500">
                      <a:solidFill>
                        <a:srgbClr val="3F3F3F"/>
                      </a:solidFill>
                      <a:latin typeface="Georgia"/>
                      <a:ea typeface="Georgia"/>
                      <a:cs typeface="Georgia"/>
                      <a:sym typeface="Georgia"/>
                    </a:rPr>
                    <a:t>m </a:t>
                  </a:r>
                  <a:r>
                    <a:rPr lang="en-US" sz="1500">
                      <a:solidFill>
                        <a:srgbClr val="3F3F3F"/>
                      </a:solidFill>
                      <a:latin typeface="Georgia"/>
                      <a:ea typeface="Georgia"/>
                      <a:cs typeface="Georgia"/>
                      <a:sym typeface="Georgia"/>
                    </a:rPr>
                    <a:t>predictors from original dataset to form bootstrap samples. Then taking the average of these trees to reduce the variance.</a:t>
                  </a:r>
                  <a:endParaRPr sz="1500">
                    <a:solidFill>
                      <a:srgbClr val="3F3F3F"/>
                    </a:solidFill>
                    <a:latin typeface="Georgia"/>
                    <a:ea typeface="Georgia"/>
                    <a:cs typeface="Georgia"/>
                    <a:sym typeface="Georgia"/>
                  </a:endParaRPr>
                </a:p>
              </p:txBody>
            </p:sp>
          </p:grpSp>
          <p:cxnSp>
            <p:nvCxnSpPr>
              <p:cNvPr id="237" name="Google Shape;237;g196e7eb3813_0_143"/>
              <p:cNvCxnSpPr/>
              <p:nvPr/>
            </p:nvCxnSpPr>
            <p:spPr>
              <a:xfrm>
                <a:off x="7214658" y="1985555"/>
                <a:ext cx="719700" cy="0"/>
              </a:xfrm>
              <a:prstGeom prst="straightConnector1">
                <a:avLst/>
              </a:prstGeom>
              <a:noFill/>
              <a:ln cap="flat" cmpd="sng" w="28575">
                <a:solidFill>
                  <a:srgbClr val="DE2230"/>
                </a:solidFill>
                <a:prstDash val="solid"/>
                <a:miter lim="800000"/>
                <a:headEnd len="sm" w="sm" type="none"/>
                <a:tailEnd len="sm" w="sm" type="none"/>
              </a:ln>
            </p:spPr>
          </p:cxnSp>
        </p:grpSp>
        <p:sp>
          <p:nvSpPr>
            <p:cNvPr id="238" name="Google Shape;238;g196e7eb3813_0_143"/>
            <p:cNvSpPr/>
            <p:nvPr/>
          </p:nvSpPr>
          <p:spPr>
            <a:xfrm>
              <a:off x="6400464" y="4930059"/>
              <a:ext cx="2325000" cy="673500"/>
            </a:xfrm>
            <a:prstGeom prst="rect">
              <a:avLst/>
            </a:prstGeom>
            <a:solidFill>
              <a:srgbClr val="262626"/>
            </a:solidFill>
            <a:ln cap="flat" cmpd="sng" w="19050">
              <a:solidFill>
                <a:srgbClr val="262626"/>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30000"/>
                </a:lnSpc>
                <a:spcBef>
                  <a:spcPts val="0"/>
                </a:spcBef>
                <a:spcAft>
                  <a:spcPts val="0"/>
                </a:spcAft>
                <a:buNone/>
              </a:pPr>
              <a:r>
                <a:rPr lang="en-US" sz="2000">
                  <a:solidFill>
                    <a:srgbClr val="FFFFFF"/>
                  </a:solidFill>
                  <a:latin typeface="Georgia"/>
                  <a:ea typeface="Georgia"/>
                  <a:cs typeface="Georgia"/>
                  <a:sym typeface="Georgia"/>
                </a:rPr>
                <a:t>Random Forest</a:t>
              </a:r>
              <a:endParaRPr>
                <a:latin typeface="Georgia"/>
                <a:ea typeface="Georgia"/>
                <a:cs typeface="Georgia"/>
                <a:sym typeface="Georgia"/>
              </a:endParaRPr>
            </a:p>
          </p:txBody>
        </p:sp>
      </p:grpSp>
      <p:grpSp>
        <p:nvGrpSpPr>
          <p:cNvPr id="239" name="Google Shape;239;g196e7eb3813_0_143"/>
          <p:cNvGrpSpPr/>
          <p:nvPr/>
        </p:nvGrpSpPr>
        <p:grpSpPr>
          <a:xfrm>
            <a:off x="9437878" y="2275098"/>
            <a:ext cx="2215186" cy="3498724"/>
            <a:chOff x="3623703" y="1985555"/>
            <a:chExt cx="2327120" cy="3618122"/>
          </a:xfrm>
        </p:grpSpPr>
        <p:sp>
          <p:nvSpPr>
            <p:cNvPr id="240" name="Google Shape;240;g196e7eb3813_0_143"/>
            <p:cNvSpPr/>
            <p:nvPr/>
          </p:nvSpPr>
          <p:spPr>
            <a:xfrm>
              <a:off x="3623703" y="2067877"/>
              <a:ext cx="2327100" cy="3535800"/>
            </a:xfrm>
            <a:prstGeom prst="rect">
              <a:avLst/>
            </a:prstGeom>
            <a:solidFill>
              <a:schemeClr val="lt1">
                <a:alpha val="89800"/>
              </a:schemeClr>
            </a:solidFill>
            <a:ln cap="flat" cmpd="sng" w="19050">
              <a:solidFill>
                <a:srgbClr val="DE2230"/>
              </a:solidFill>
              <a:prstDash val="solid"/>
              <a:miter lim="800000"/>
              <a:headEnd len="sm" w="sm" type="none"/>
              <a:tailEnd len="sm" w="sm" type="none"/>
            </a:ln>
          </p:spPr>
          <p:txBody>
            <a:bodyPr anchorCtr="0" anchor="ctr" bIns="0" lIns="72000" spcFirstLastPara="1" rIns="72000" wrap="square" tIns="0">
              <a:noAutofit/>
            </a:bodyPr>
            <a:lstStyle/>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grpSp>
          <p:nvGrpSpPr>
            <p:cNvPr id="241" name="Google Shape;241;g196e7eb3813_0_143"/>
            <p:cNvGrpSpPr/>
            <p:nvPr/>
          </p:nvGrpSpPr>
          <p:grpSpPr>
            <a:xfrm>
              <a:off x="3696680" y="1985555"/>
              <a:ext cx="2181300" cy="2723374"/>
              <a:chOff x="3696680" y="1985555"/>
              <a:chExt cx="2181300" cy="2723374"/>
            </a:xfrm>
          </p:grpSpPr>
          <p:grpSp>
            <p:nvGrpSpPr>
              <p:cNvPr id="242" name="Google Shape;242;g196e7eb3813_0_143"/>
              <p:cNvGrpSpPr/>
              <p:nvPr/>
            </p:nvGrpSpPr>
            <p:grpSpPr>
              <a:xfrm>
                <a:off x="3696680" y="2072641"/>
                <a:ext cx="2181300" cy="2636288"/>
                <a:chOff x="3644428" y="1776550"/>
                <a:chExt cx="2181300" cy="2636288"/>
              </a:xfrm>
            </p:grpSpPr>
            <p:sp>
              <p:nvSpPr>
                <p:cNvPr id="243" name="Google Shape;243;g196e7eb3813_0_143"/>
                <p:cNvSpPr/>
                <p:nvPr/>
              </p:nvSpPr>
              <p:spPr>
                <a:xfrm>
                  <a:off x="4375229" y="1776550"/>
                  <a:ext cx="719670" cy="658308"/>
                </a:xfrm>
                <a:prstGeom prst="flowChartOffpageConnector">
                  <a:avLst/>
                </a:prstGeom>
                <a:solidFill>
                  <a:srgbClr val="DE22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Microsoft Yahei"/>
                    <a:buNone/>
                  </a:pPr>
                  <a:r>
                    <a:rPr i="0" lang="en-US" sz="2000" u="none" cap="none" strike="noStrike">
                      <a:solidFill>
                        <a:srgbClr val="FFFFFF"/>
                      </a:solidFill>
                      <a:latin typeface="Georgia"/>
                      <a:ea typeface="Georgia"/>
                      <a:cs typeface="Georgia"/>
                      <a:sym typeface="Georgia"/>
                    </a:rPr>
                    <a:t>0</a:t>
                  </a:r>
                  <a:r>
                    <a:rPr lang="en-US" sz="2000">
                      <a:solidFill>
                        <a:srgbClr val="FFFFFF"/>
                      </a:solidFill>
                      <a:latin typeface="Georgia"/>
                      <a:ea typeface="Georgia"/>
                      <a:cs typeface="Georgia"/>
                      <a:sym typeface="Georgia"/>
                    </a:rPr>
                    <a:t>4</a:t>
                  </a:r>
                  <a:endParaRPr i="0" sz="2000" u="none" cap="none" strike="noStrike">
                    <a:solidFill>
                      <a:srgbClr val="FFFFFF"/>
                    </a:solidFill>
                    <a:latin typeface="Georgia"/>
                    <a:ea typeface="Georgia"/>
                    <a:cs typeface="Georgia"/>
                    <a:sym typeface="Georgia"/>
                  </a:endParaRPr>
                </a:p>
              </p:txBody>
            </p:sp>
            <p:sp>
              <p:nvSpPr>
                <p:cNvPr id="244" name="Google Shape;244;g196e7eb3813_0_143"/>
                <p:cNvSpPr txBox="1"/>
                <p:nvPr/>
              </p:nvSpPr>
              <p:spPr>
                <a:xfrm>
                  <a:off x="3644428" y="2646138"/>
                  <a:ext cx="2181300" cy="1766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500">
                      <a:solidFill>
                        <a:srgbClr val="3F3F3F"/>
                      </a:solidFill>
                      <a:latin typeface="Georgia"/>
                      <a:ea typeface="Georgia"/>
                      <a:cs typeface="Georgia"/>
                      <a:sym typeface="Georgia"/>
                    </a:rPr>
                    <a:t>Using the </a:t>
                  </a:r>
                  <a:r>
                    <a:rPr i="1" lang="en-US" sz="1500">
                      <a:solidFill>
                        <a:srgbClr val="3F3F3F"/>
                      </a:solidFill>
                      <a:latin typeface="Georgia"/>
                      <a:ea typeface="Georgia"/>
                      <a:cs typeface="Georgia"/>
                      <a:sym typeface="Georgia"/>
                    </a:rPr>
                    <a:t>K </a:t>
                  </a:r>
                  <a:r>
                    <a:rPr lang="en-US" sz="1500">
                      <a:solidFill>
                        <a:srgbClr val="3F3F3F"/>
                      </a:solidFill>
                      <a:latin typeface="Georgia"/>
                      <a:ea typeface="Georgia"/>
                      <a:cs typeface="Georgia"/>
                      <a:sym typeface="Georgia"/>
                    </a:rPr>
                    <a:t>nearest neighbors, the class label is assigned to the observation based on the majority class (vote) of observation around it.</a:t>
                  </a:r>
                  <a:endParaRPr sz="1500">
                    <a:solidFill>
                      <a:srgbClr val="3F3F3F"/>
                    </a:solidFill>
                    <a:latin typeface="Georgia"/>
                    <a:ea typeface="Georgia"/>
                    <a:cs typeface="Georgia"/>
                    <a:sym typeface="Georgia"/>
                  </a:endParaRPr>
                </a:p>
              </p:txBody>
            </p:sp>
          </p:grpSp>
          <p:cxnSp>
            <p:nvCxnSpPr>
              <p:cNvPr id="245" name="Google Shape;245;g196e7eb3813_0_143"/>
              <p:cNvCxnSpPr/>
              <p:nvPr/>
            </p:nvCxnSpPr>
            <p:spPr>
              <a:xfrm>
                <a:off x="4418772" y="1985555"/>
                <a:ext cx="719700" cy="0"/>
              </a:xfrm>
              <a:prstGeom prst="straightConnector1">
                <a:avLst/>
              </a:prstGeom>
              <a:noFill/>
              <a:ln cap="flat" cmpd="sng" w="28575">
                <a:solidFill>
                  <a:srgbClr val="262626"/>
                </a:solidFill>
                <a:prstDash val="solid"/>
                <a:miter lim="800000"/>
                <a:headEnd len="sm" w="sm" type="none"/>
                <a:tailEnd len="sm" w="sm" type="none"/>
              </a:ln>
            </p:spPr>
          </p:cxnSp>
        </p:grpSp>
        <p:sp>
          <p:nvSpPr>
            <p:cNvPr id="246" name="Google Shape;246;g196e7eb3813_0_143"/>
            <p:cNvSpPr/>
            <p:nvPr/>
          </p:nvSpPr>
          <p:spPr>
            <a:xfrm>
              <a:off x="3623723" y="4920229"/>
              <a:ext cx="2327100" cy="658200"/>
            </a:xfrm>
            <a:prstGeom prst="rect">
              <a:avLst/>
            </a:prstGeom>
            <a:solidFill>
              <a:srgbClr val="DE2230"/>
            </a:solidFill>
            <a:ln cap="flat" cmpd="sng" w="19050">
              <a:solidFill>
                <a:srgbClr val="DE223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30000"/>
                </a:lnSpc>
                <a:spcBef>
                  <a:spcPts val="0"/>
                </a:spcBef>
                <a:spcAft>
                  <a:spcPts val="0"/>
                </a:spcAft>
                <a:buNone/>
              </a:pPr>
              <a:r>
                <a:rPr lang="en-US" sz="2000">
                  <a:solidFill>
                    <a:srgbClr val="FFFFFF"/>
                  </a:solidFill>
                  <a:latin typeface="Georgia"/>
                  <a:ea typeface="Georgia"/>
                  <a:cs typeface="Georgia"/>
                  <a:sym typeface="Georgia"/>
                </a:rPr>
                <a:t>KNN</a:t>
              </a:r>
              <a:endParaRPr>
                <a:latin typeface="Georgia"/>
                <a:ea typeface="Georgia"/>
                <a:cs typeface="Georgia"/>
                <a:sym typeface="Georgia"/>
              </a:endParaRPr>
            </a:p>
          </p:txBody>
        </p:sp>
      </p:grpSp>
    </p:spTree>
  </p:cSld>
  <p:clrMapOvr>
    <a:masterClrMapping/>
  </p:clrMapOvr>
  <mc:AlternateContent>
    <mc:Choice Requires="p14">
      <p:transition spd="slow" p14:dur="175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750"/>
                                        <p:tgtEl>
                                          <p:spTgt spid="211"/>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750"/>
                                        <p:tgtEl>
                                          <p:spTgt spid="21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75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75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75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96e7eb3813_0_18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252" name="Google Shape;252;g196e7eb3813_0_183"/>
          <p:cNvGrpSpPr/>
          <p:nvPr/>
        </p:nvGrpSpPr>
        <p:grpSpPr>
          <a:xfrm>
            <a:off x="0" y="469661"/>
            <a:ext cx="1054834" cy="143695"/>
            <a:chOff x="3919538" y="551542"/>
            <a:chExt cx="1054834" cy="246602"/>
          </a:xfrm>
        </p:grpSpPr>
        <p:sp>
          <p:nvSpPr>
            <p:cNvPr id="253" name="Google Shape;253;g196e7eb3813_0_183"/>
            <p:cNvSpPr/>
            <p:nvPr/>
          </p:nvSpPr>
          <p:spPr>
            <a:xfrm>
              <a:off x="3919538" y="551544"/>
              <a:ext cx="928200" cy="246600"/>
            </a:xfrm>
            <a:prstGeom prst="rect">
              <a:avLst/>
            </a:prstGeom>
            <a:solidFill>
              <a:srgbClr val="DE22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54" name="Google Shape;254;g196e7eb3813_0_183"/>
            <p:cNvSpPr/>
            <p:nvPr/>
          </p:nvSpPr>
          <p:spPr>
            <a:xfrm>
              <a:off x="4847772" y="551542"/>
              <a:ext cx="126600" cy="2466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255" name="Google Shape;255;g196e7eb3813_0_183"/>
          <p:cNvSpPr txBox="1"/>
          <p:nvPr/>
        </p:nvSpPr>
        <p:spPr>
          <a:xfrm>
            <a:off x="1054900" y="329300"/>
            <a:ext cx="6253200" cy="424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3200"/>
              <a:buFont typeface="Microsoft Yahei"/>
              <a:buNone/>
            </a:pPr>
            <a:r>
              <a:rPr lang="en-US" sz="3200">
                <a:solidFill>
                  <a:srgbClr val="3F3F3F"/>
                </a:solidFill>
                <a:latin typeface="Georgia"/>
                <a:ea typeface="Georgia"/>
                <a:cs typeface="Georgia"/>
                <a:sym typeface="Georgia"/>
              </a:rPr>
              <a:t>Classification Tree (Unpruned)</a:t>
            </a:r>
            <a:endParaRPr>
              <a:latin typeface="Georgia"/>
              <a:ea typeface="Georgia"/>
              <a:cs typeface="Georgia"/>
              <a:sym typeface="Georgia"/>
            </a:endParaRPr>
          </a:p>
        </p:txBody>
      </p:sp>
      <p:pic>
        <p:nvPicPr>
          <p:cNvPr id="256" name="Google Shape;256;g196e7eb3813_0_183"/>
          <p:cNvPicPr preferRelativeResize="0"/>
          <p:nvPr/>
        </p:nvPicPr>
        <p:blipFill>
          <a:blip r:embed="rId3">
            <a:alphaModFix/>
          </a:blip>
          <a:stretch>
            <a:fillRect/>
          </a:stretch>
        </p:blipFill>
        <p:spPr>
          <a:xfrm>
            <a:off x="281675" y="1180075"/>
            <a:ext cx="6869552" cy="4244399"/>
          </a:xfrm>
          <a:prstGeom prst="rect">
            <a:avLst/>
          </a:prstGeom>
          <a:noFill/>
          <a:ln>
            <a:noFill/>
          </a:ln>
        </p:spPr>
      </p:pic>
      <p:sp>
        <p:nvSpPr>
          <p:cNvPr id="257" name="Google Shape;257;g196e7eb3813_0_183"/>
          <p:cNvSpPr/>
          <p:nvPr/>
        </p:nvSpPr>
        <p:spPr>
          <a:xfrm>
            <a:off x="7308100" y="2082825"/>
            <a:ext cx="4535100" cy="20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3500">
                <a:solidFill>
                  <a:srgbClr val="BF1B22"/>
                </a:solidFill>
                <a:latin typeface="Georgia"/>
                <a:ea typeface="Georgia"/>
                <a:cs typeface="Georgia"/>
                <a:sym typeface="Georgia"/>
              </a:rPr>
              <a:t>Overall accuracy: </a:t>
            </a:r>
            <a:endParaRPr sz="3500">
              <a:solidFill>
                <a:srgbClr val="BF1B22"/>
              </a:solidFill>
              <a:latin typeface="Georgia"/>
              <a:ea typeface="Georgia"/>
              <a:cs typeface="Georgia"/>
              <a:sym typeface="Georgia"/>
            </a:endParaRPr>
          </a:p>
          <a:p>
            <a:pPr indent="0" lvl="0" marL="0" marR="0" rtl="0" algn="ctr">
              <a:lnSpc>
                <a:spcPct val="100000"/>
              </a:lnSpc>
              <a:spcBef>
                <a:spcPts val="0"/>
              </a:spcBef>
              <a:spcAft>
                <a:spcPts val="0"/>
              </a:spcAft>
              <a:buNone/>
            </a:pPr>
            <a:r>
              <a:rPr lang="en-US" sz="3500">
                <a:solidFill>
                  <a:srgbClr val="BF1B22"/>
                </a:solidFill>
                <a:latin typeface="Georgia"/>
                <a:ea typeface="Georgia"/>
                <a:cs typeface="Georgia"/>
                <a:sym typeface="Georgia"/>
              </a:rPr>
              <a:t>0.712</a:t>
            </a:r>
            <a:endParaRPr sz="3500">
              <a:solidFill>
                <a:srgbClr val="BF1B22"/>
              </a:solidFill>
              <a:latin typeface="Georgia"/>
              <a:ea typeface="Georgia"/>
              <a:cs typeface="Georgia"/>
              <a:sym typeface="Georgia"/>
            </a:endParaRPr>
          </a:p>
        </p:txBody>
      </p:sp>
      <p:pic>
        <p:nvPicPr>
          <p:cNvPr id="258" name="Google Shape;258;g196e7eb3813_0_183"/>
          <p:cNvPicPr preferRelativeResize="0"/>
          <p:nvPr/>
        </p:nvPicPr>
        <p:blipFill>
          <a:blip r:embed="rId4">
            <a:alphaModFix/>
          </a:blip>
          <a:stretch>
            <a:fillRect/>
          </a:stretch>
        </p:blipFill>
        <p:spPr>
          <a:xfrm>
            <a:off x="1528575" y="5563425"/>
            <a:ext cx="9459626" cy="959925"/>
          </a:xfrm>
          <a:prstGeom prst="rect">
            <a:avLst/>
          </a:prstGeom>
          <a:noFill/>
          <a:ln>
            <a:noFill/>
          </a:ln>
        </p:spPr>
      </p:pic>
    </p:spTree>
  </p:cSld>
  <p:clrMapOvr>
    <a:masterClrMapping/>
  </p:clrMapOvr>
  <mc:AlternateContent>
    <mc:Choice Requires="p14">
      <p:transition spd="slow" p14:dur="175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750"/>
                                        <p:tgtEl>
                                          <p:spTgt spid="252"/>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75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第一PPT，www.1ppt.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2020-04-01T00:18:06Z</dcterms:created>
  <dc:creator>第一PPT</dc:creator>
</cp:coreProperties>
</file>