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63" r:id="rId4"/>
  </p:sldMasterIdLst>
  <p:notesMasterIdLst>
    <p:notesMasterId r:id="rId17"/>
  </p:notesMasterIdLst>
  <p:sldIdLst>
    <p:sldId id="256" r:id="rId5"/>
    <p:sldId id="2146847054" r:id="rId6"/>
    <p:sldId id="262" r:id="rId7"/>
    <p:sldId id="263" r:id="rId8"/>
    <p:sldId id="265" r:id="rId9"/>
    <p:sldId id="2146847056" r:id="rId10"/>
    <p:sldId id="266" r:id="rId11"/>
    <p:sldId id="267" r:id="rId12"/>
    <p:sldId id="268" r:id="rId13"/>
    <p:sldId id="2146847055" r:id="rId14"/>
    <p:sldId id="269" r:id="rId15"/>
    <p:sldId id="259"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9871" autoAdjust="0"/>
  </p:normalViewPr>
  <p:slideViewPr>
    <p:cSldViewPr snapToGrid="0">
      <p:cViewPr varScale="1">
        <p:scale>
          <a:sx n="65" d="100"/>
          <a:sy n="65" d="100"/>
        </p:scale>
        <p:origin x="912"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gnesh Muthuvelan" userId="4bba1e78-7f47-423f-a071-b783ac2aa66f" providerId="ADAL" clId="{2103E51C-F63B-462B-B79D-974D8C649869}"/>
    <pc:docChg chg="modSld">
      <pc:chgData name="Vignesh Muthuvelan" userId="4bba1e78-7f47-423f-a071-b783ac2aa66f" providerId="ADAL" clId="{2103E51C-F63B-462B-B79D-974D8C649869}" dt="2024-03-15T15:07:43.903" v="13" actId="6549"/>
      <pc:docMkLst>
        <pc:docMk/>
      </pc:docMkLst>
      <pc:sldChg chg="modSp mod">
        <pc:chgData name="Vignesh Muthuvelan" userId="4bba1e78-7f47-423f-a071-b783ac2aa66f" providerId="ADAL" clId="{2103E51C-F63B-462B-B79D-974D8C649869}" dt="2024-03-15T15:07:19.774" v="8" actId="6549"/>
        <pc:sldMkLst>
          <pc:docMk/>
          <pc:sldMk cId="1186421160" sldId="262"/>
        </pc:sldMkLst>
        <pc:spChg chg="mod">
          <ac:chgData name="Vignesh Muthuvelan" userId="4bba1e78-7f47-423f-a071-b783ac2aa66f" providerId="ADAL" clId="{2103E51C-F63B-462B-B79D-974D8C649869}" dt="2024-03-15T15:07:19.774" v="8" actId="6549"/>
          <ac:spMkLst>
            <pc:docMk/>
            <pc:sldMk cId="1186421160" sldId="262"/>
            <ac:spMk id="2" creationId="{8FEE4A9C-3F57-7DA7-91FD-715C3FB47F93}"/>
          </ac:spMkLst>
        </pc:spChg>
      </pc:sldChg>
      <pc:sldChg chg="modSp mod">
        <pc:chgData name="Vignesh Muthuvelan" userId="4bba1e78-7f47-423f-a071-b783ac2aa66f" providerId="ADAL" clId="{2103E51C-F63B-462B-B79D-974D8C649869}" dt="2024-03-15T15:07:25.277" v="9" actId="6549"/>
        <pc:sldMkLst>
          <pc:docMk/>
          <pc:sldMk cId="3210358481" sldId="263"/>
        </pc:sldMkLst>
        <pc:spChg chg="mod">
          <ac:chgData name="Vignesh Muthuvelan" userId="4bba1e78-7f47-423f-a071-b783ac2aa66f" providerId="ADAL" clId="{2103E51C-F63B-462B-B79D-974D8C649869}" dt="2024-03-15T15:07:25.277" v="9" actId="6549"/>
          <ac:spMkLst>
            <pc:docMk/>
            <pc:sldMk cId="3210358481" sldId="263"/>
            <ac:spMk id="2" creationId="{E041FD9D-DF07-9C37-1E61-1D920E0EF1D4}"/>
          </ac:spMkLst>
        </pc:spChg>
      </pc:sldChg>
      <pc:sldChg chg="modSp mod">
        <pc:chgData name="Vignesh Muthuvelan" userId="4bba1e78-7f47-423f-a071-b783ac2aa66f" providerId="ADAL" clId="{2103E51C-F63B-462B-B79D-974D8C649869}" dt="2024-03-15T15:07:30.474" v="10" actId="6549"/>
        <pc:sldMkLst>
          <pc:docMk/>
          <pc:sldMk cId="3202024527" sldId="265"/>
        </pc:sldMkLst>
        <pc:spChg chg="mod">
          <ac:chgData name="Vignesh Muthuvelan" userId="4bba1e78-7f47-423f-a071-b783ac2aa66f" providerId="ADAL" clId="{2103E51C-F63B-462B-B79D-974D8C649869}" dt="2024-03-15T15:07:30.474" v="10" actId="6549"/>
          <ac:spMkLst>
            <pc:docMk/>
            <pc:sldMk cId="3202024527" sldId="265"/>
            <ac:spMk id="2" creationId="{C4FFAF3C-BA60-9181-132C-C36C403AAEA7}"/>
          </ac:spMkLst>
        </pc:spChg>
      </pc:sldChg>
      <pc:sldChg chg="modSp mod">
        <pc:chgData name="Vignesh Muthuvelan" userId="4bba1e78-7f47-423f-a071-b783ac2aa66f" providerId="ADAL" clId="{2103E51C-F63B-462B-B79D-974D8C649869}" dt="2024-03-15T15:07:34.695" v="11" actId="6549"/>
        <pc:sldMkLst>
          <pc:docMk/>
          <pc:sldMk cId="4154508776" sldId="266"/>
        </pc:sldMkLst>
        <pc:spChg chg="mod">
          <ac:chgData name="Vignesh Muthuvelan" userId="4bba1e78-7f47-423f-a071-b783ac2aa66f" providerId="ADAL" clId="{2103E51C-F63B-462B-B79D-974D8C649869}" dt="2024-03-15T15:07:34.695" v="11" actId="6549"/>
          <ac:spMkLst>
            <pc:docMk/>
            <pc:sldMk cId="4154508776" sldId="266"/>
            <ac:spMk id="2" creationId="{F7F0871F-2198-9E37-C96F-3611AA199B60}"/>
          </ac:spMkLst>
        </pc:spChg>
      </pc:sldChg>
      <pc:sldChg chg="modSp mod">
        <pc:chgData name="Vignesh Muthuvelan" userId="4bba1e78-7f47-423f-a071-b783ac2aa66f" providerId="ADAL" clId="{2103E51C-F63B-462B-B79D-974D8C649869}" dt="2024-03-14T15:09:05.470" v="6" actId="6549"/>
        <pc:sldMkLst>
          <pc:docMk/>
          <pc:sldMk cId="1483293388" sldId="267"/>
        </pc:sldMkLst>
        <pc:spChg chg="mod">
          <ac:chgData name="Vignesh Muthuvelan" userId="4bba1e78-7f47-423f-a071-b783ac2aa66f" providerId="ADAL" clId="{2103E51C-F63B-462B-B79D-974D8C649869}" dt="2024-03-14T15:09:05.470" v="6" actId="6549"/>
          <ac:spMkLst>
            <pc:docMk/>
            <pc:sldMk cId="1483293388" sldId="267"/>
            <ac:spMk id="2" creationId="{D3304455-6802-6CA9-8475-2F6DD1B8D409}"/>
          </ac:spMkLst>
        </pc:spChg>
      </pc:sldChg>
      <pc:sldChg chg="modSp mod">
        <pc:chgData name="Vignesh Muthuvelan" userId="4bba1e78-7f47-423f-a071-b783ac2aa66f" providerId="ADAL" clId="{2103E51C-F63B-462B-B79D-974D8C649869}" dt="2024-03-15T15:07:38.035" v="12" actId="6549"/>
        <pc:sldMkLst>
          <pc:docMk/>
          <pc:sldMk cId="3183315129" sldId="268"/>
        </pc:sldMkLst>
        <pc:spChg chg="mod">
          <ac:chgData name="Vignesh Muthuvelan" userId="4bba1e78-7f47-423f-a071-b783ac2aa66f" providerId="ADAL" clId="{2103E51C-F63B-462B-B79D-974D8C649869}" dt="2024-03-15T15:07:38.035" v="12" actId="6549"/>
          <ac:spMkLst>
            <pc:docMk/>
            <pc:sldMk cId="3183315129" sldId="268"/>
            <ac:spMk id="2" creationId="{005E46AB-32C4-4B57-A2B1-50738A64BE1B}"/>
          </ac:spMkLst>
        </pc:spChg>
      </pc:sldChg>
      <pc:sldChg chg="modSp mod">
        <pc:chgData name="Vignesh Muthuvelan" userId="4bba1e78-7f47-423f-a071-b783ac2aa66f" providerId="ADAL" clId="{2103E51C-F63B-462B-B79D-974D8C649869}" dt="2024-03-14T15:09:12.654" v="7" actId="20577"/>
        <pc:sldMkLst>
          <pc:docMk/>
          <pc:sldMk cId="728950222" sldId="269"/>
        </pc:sldMkLst>
        <pc:spChg chg="mod">
          <ac:chgData name="Vignesh Muthuvelan" userId="4bba1e78-7f47-423f-a071-b783ac2aa66f" providerId="ADAL" clId="{2103E51C-F63B-462B-B79D-974D8C649869}" dt="2024-03-14T15:09:12.654" v="7" actId="20577"/>
          <ac:spMkLst>
            <pc:docMk/>
            <pc:sldMk cId="728950222" sldId="269"/>
            <ac:spMk id="2" creationId="{357C38BC-22B3-37B2-E0C3-812020A76077}"/>
          </ac:spMkLst>
        </pc:spChg>
      </pc:sldChg>
      <pc:sldChg chg="modSp mod">
        <pc:chgData name="Vignesh Muthuvelan" userId="4bba1e78-7f47-423f-a071-b783ac2aa66f" providerId="ADAL" clId="{2103E51C-F63B-462B-B79D-974D8C649869}" dt="2024-03-14T15:08:36.223" v="4" actId="20577"/>
        <pc:sldMkLst>
          <pc:docMk/>
          <pc:sldMk cId="2900153716" sldId="2146847054"/>
        </pc:sldMkLst>
        <pc:spChg chg="mod">
          <ac:chgData name="Vignesh Muthuvelan" userId="4bba1e78-7f47-423f-a071-b783ac2aa66f" providerId="ADAL" clId="{2103E51C-F63B-462B-B79D-974D8C649869}" dt="2024-03-14T15:08:36.223" v="4" actId="20577"/>
          <ac:spMkLst>
            <pc:docMk/>
            <pc:sldMk cId="2900153716" sldId="2146847054"/>
            <ac:spMk id="3" creationId="{B2678641-EEA3-4EC4-BF39-4075B0C120E8}"/>
          </ac:spMkLst>
        </pc:spChg>
      </pc:sldChg>
      <pc:sldChg chg="modSp mod">
        <pc:chgData name="Vignesh Muthuvelan" userId="4bba1e78-7f47-423f-a071-b783ac2aa66f" providerId="ADAL" clId="{2103E51C-F63B-462B-B79D-974D8C649869}" dt="2024-03-15T15:07:43.903" v="13" actId="6549"/>
        <pc:sldMkLst>
          <pc:docMk/>
          <pc:sldMk cId="614882681" sldId="2146847055"/>
        </pc:sldMkLst>
        <pc:spChg chg="mod">
          <ac:chgData name="Vignesh Muthuvelan" userId="4bba1e78-7f47-423f-a071-b783ac2aa66f" providerId="ADAL" clId="{2103E51C-F63B-462B-B79D-974D8C649869}" dt="2024-03-15T15:07:43.903" v="13" actId="6549"/>
          <ac:spMkLst>
            <pc:docMk/>
            <pc:sldMk cId="614882681" sldId="2146847055"/>
            <ac:spMk id="3" creationId="{A6638FD1-D00E-E75B-705C-564F06D93D7B}"/>
          </ac:spMkLst>
        </pc:spChg>
      </pc:sldChg>
    </pc:docChg>
  </pc:docChgLst>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3A98EE3D-8CD1-4C3F-BD1C-C98C9596463C}" type="slidenum">
              <a:rPr lang="en-US" smtClean="0"/>
              <a:t>‹#›</a:t>
            </a:fld>
            <a:endParaRPr lang="en-US"/>
          </a:p>
        </p:txBody>
      </p:sp>
    </p:spTree>
    <p:extLst>
      <p:ext uri="{BB962C8B-B14F-4D97-AF65-F5344CB8AC3E}">
        <p14:creationId xmlns:p14="http://schemas.microsoft.com/office/powerpoint/2010/main" val="16844137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5085775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2770148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DD82B9-B8EE-4375-B6FF-88FA6ABB15D9}" type="datetime1">
              <a:rPr lang="en-US" smtClean="0"/>
              <a:t>4/5/2024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36990517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B2497495-0637-405E-AE64-5CC7506D51F5}" type="datetime1">
              <a:rPr lang="en-US" smtClean="0"/>
              <a:t>4/5/2024</a:t>
            </a:fld>
            <a:endParaRPr lang="en-US"/>
          </a:p>
        </p:txBody>
      </p:sp>
      <p:sp>
        <p:nvSpPr>
          <p:cNvPr id="5" name="Footer Placeholder 4"/>
          <p:cNvSpPr>
            <a:spLocks noGrp="1"/>
          </p:cNvSpPr>
          <p:nvPr>
            <p:ph type="ftr" sz="quarter" idx="11"/>
          </p:nvPr>
        </p:nvSpPr>
        <p:spPr>
          <a:xfrm>
            <a:off x="2182708" y="6272784"/>
            <a:ext cx="6327648" cy="365125"/>
          </a:xfrm>
        </p:spPr>
        <p:txBody>
          <a:bodyPr/>
          <a:lstStyle/>
          <a:p>
            <a:endParaRPr 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3A98EE3D-8CD1-4C3F-BD1C-C98C9596463C}" type="slidenum">
              <a:rPr lang="en-US" smtClean="0"/>
              <a:t>‹#›</a:t>
            </a:fld>
            <a:endParaRPr lang="en-US"/>
          </a:p>
        </p:txBody>
      </p:sp>
    </p:spTree>
    <p:extLst>
      <p:ext uri="{BB962C8B-B14F-4D97-AF65-F5344CB8AC3E}">
        <p14:creationId xmlns:p14="http://schemas.microsoft.com/office/powerpoint/2010/main" val="23087507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4/5/2024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5825504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4/5/2024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6243981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4/5/2024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1713488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775198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82884F1-FFEA-405F-9602-3DCA865EDA4E}" type="datetime1">
              <a:rPr lang="en-US" smtClean="0"/>
              <a:t>4/5/2024</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40062816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4/5/2024</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7833629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ED291B17-9318-49DB-B28B-6E5994AE9581}" type="datetime1">
              <a:rPr lang="en-US" smtClean="0"/>
              <a:t>4/5/2024</a:t>
            </a:fld>
            <a:endParaRPr 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3A98EE3D-8CD1-4C3F-BD1C-C98C9596463C}" type="slidenum">
              <a:rPr lang="en-US" smtClean="0"/>
              <a:t>‹#›</a:t>
            </a:fld>
            <a:endParaRPr lang="en-US"/>
          </a:p>
        </p:txBody>
      </p:sp>
      <p:pic>
        <p:nvPicPr>
          <p:cNvPr id="10" name="Picture 9" descr="Logo&#10;&#10;Description automatically generated">
            <a:extLst>
              <a:ext uri="{FF2B5EF4-FFF2-40B4-BE49-F238E27FC236}">
                <a16:creationId xmlns:a16="http://schemas.microsoft.com/office/drawing/2014/main" id="{85909E5E-B911-40ED-B45A-C5F37070265A}"/>
              </a:ext>
            </a:extLst>
          </p:cNvPr>
          <p:cNvPicPr>
            <a:picLocks noChangeAspect="1"/>
          </p:cNvPicPr>
          <p:nvPr userDrawn="1"/>
        </p:nvPicPr>
        <p:blipFill>
          <a:blip r:embed="rId15"/>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1679998058"/>
      </p:ext>
    </p:extLst>
  </p:cSld>
  <p:clrMap bg1="lt1" tx1="dk1" bg2="lt2" tx2="dk2" accent1="accent1" accent2="accent2" accent3="accent3" accent4="accent4" accent5="accent5" accent6="accent6" hlink="hlink" folHlink="folHlink"/>
  <p:sldLayoutIdLst>
    <p:sldLayoutId id="2147483764" r:id="rId1"/>
    <p:sldLayoutId id="2147483765" r:id="rId2"/>
    <p:sldLayoutId id="2147483766" r:id="rId3"/>
    <p:sldLayoutId id="2147483767" r:id="rId4"/>
    <p:sldLayoutId id="2147483768" r:id="rId5"/>
    <p:sldLayoutId id="2147483769" r:id="rId6"/>
    <p:sldLayoutId id="2147483770" r:id="rId7"/>
    <p:sldLayoutId id="2147483771" r:id="rId8"/>
    <p:sldLayoutId id="2147483772" r:id="rId9"/>
    <p:sldLayoutId id="2147483773" r:id="rId10"/>
    <p:sldLayoutId id="2147483774" r:id="rId11"/>
  </p:sldLayoutIdLst>
  <p:hf sldNum="0" hdr="0" ftr="0" dt="0"/>
  <p:txStyles>
    <p:titleStyle>
      <a:lvl1pPr algn="l" defTabSz="914400" rtl="0" eaLnBrk="1" latinLnBrk="0" hangingPunct="1">
        <a:lnSpc>
          <a:spcPct val="90000"/>
        </a:lnSpc>
        <a:spcBef>
          <a:spcPct val="0"/>
        </a:spcBef>
        <a:buNone/>
        <a:defRPr sz="5400" kern="1200" cap="all" baseline="0">
          <a:blipFill>
            <a:blip r:embed="rId16">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kaggle.com/datasets" TargetMode="External"/><Relationship Id="rId2" Type="http://schemas.openxmlformats.org/officeDocument/2006/relationships/hyperlink" Target="https://pandas.pydata.org/pandas-docs/stable/user" TargetMode="External"/><Relationship Id="rId1" Type="http://schemas.openxmlformats.org/officeDocument/2006/relationships/slideLayout" Target="../slideLayouts/slideLayout2.xml"/><Relationship Id="rId5" Type="http://schemas.openxmlformats.org/officeDocument/2006/relationships/hyperlink" Target="https://seaborn.pydata.org/" TargetMode="External"/><Relationship Id="rId4" Type="http://schemas.openxmlformats.org/officeDocument/2006/relationships/hyperlink" Target="https://matplotlib.org/stable/contents.html"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 Id="rId5" Type="http://schemas.openxmlformats.org/officeDocument/2006/relationships/image" Target="../media/image9.jpeg"/><Relationship Id="rId4" Type="http://schemas.openxmlformats.org/officeDocument/2006/relationships/image" Target="../media/image8.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sz="4000" b="1" dirty="0">
                <a:solidFill>
                  <a:schemeClr val="accent1"/>
                </a:solidFill>
                <a:latin typeface="Arial" panose="020B0604020202020204" pitchFamily="34" charset="0"/>
                <a:cs typeface="Arial" panose="020B0604020202020204" pitchFamily="34" charset="0"/>
              </a:rPr>
              <a:t>PLAYSTORE</a:t>
            </a:r>
            <a:r>
              <a:rPr lang="en-US" b="1" dirty="0">
                <a:solidFill>
                  <a:schemeClr val="accent1"/>
                </a:solidFill>
                <a:latin typeface="Arial" panose="020B0604020202020204" pitchFamily="34" charset="0"/>
                <a:cs typeface="Arial" panose="020B0604020202020204" pitchFamily="34" charset="0"/>
              </a:rPr>
              <a:t> </a:t>
            </a:r>
            <a:r>
              <a:rPr lang="en-US" sz="4000" b="1" dirty="0">
                <a:solidFill>
                  <a:schemeClr val="accent1"/>
                </a:solidFill>
                <a:latin typeface="Arial" panose="020B0604020202020204" pitchFamily="34" charset="0"/>
                <a:cs typeface="Arial" panose="020B0604020202020204" pitchFamily="34" charset="0"/>
              </a:rPr>
              <a:t>APP REVIEW ANALYSIS</a:t>
            </a:r>
          </a:p>
        </p:txBody>
      </p:sp>
      <p:sp>
        <p:nvSpPr>
          <p:cNvPr id="3" name="TextBox 2"/>
          <p:cNvSpPr txBox="1"/>
          <p:nvPr/>
        </p:nvSpPr>
        <p:spPr>
          <a:xfrm>
            <a:off x="-432216" y="343384"/>
            <a:ext cx="12726648" cy="769441"/>
          </a:xfrm>
          <a:prstGeom prst="rect">
            <a:avLst/>
          </a:prstGeom>
          <a:noFill/>
        </p:spPr>
        <p:txBody>
          <a:bodyPr wrap="square" lIns="91440" tIns="45720" rIns="91440" bIns="45720" rtlCol="0" anchor="t">
            <a:spAutoFit/>
          </a:bodyPr>
          <a:lstStyle/>
          <a:p>
            <a:pPr algn="ctr"/>
            <a:r>
              <a:rPr lang="en-US" sz="4400" b="1" dirty="0">
                <a:solidFill>
                  <a:schemeClr val="accent1">
                    <a:lumMod val="75000"/>
                  </a:schemeClr>
                </a:solidFill>
                <a:latin typeface="Arial"/>
                <a:cs typeface="Arial"/>
              </a:rPr>
              <a:t>NAAN MUDHALVAN PROJECT</a:t>
            </a:r>
          </a:p>
        </p:txBody>
      </p:sp>
      <p:sp>
        <p:nvSpPr>
          <p:cNvPr id="4" name="TextBox 3"/>
          <p:cNvSpPr txBox="1"/>
          <p:nvPr/>
        </p:nvSpPr>
        <p:spPr>
          <a:xfrm>
            <a:off x="3756067" y="5530262"/>
            <a:ext cx="8538365" cy="70788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1. Manikandan B-Surya Engineering College-Mechanical Engineering</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normAutofit/>
          </a:bodyPr>
          <a:lstStyle/>
          <a:p>
            <a:pPr marL="0" indent="0">
              <a:buNone/>
            </a:pPr>
            <a:r>
              <a:rPr lang="en-US" sz="2400" dirty="0">
                <a:latin typeface="Calibri" panose="020F0502020204030204" pitchFamily="34" charset="0"/>
                <a:cs typeface="Calibri" panose="020F0502020204030204" pitchFamily="34" charset="0"/>
              </a:rPr>
              <a:t>The proposed solution lays the foundation for ongoing advancement in the data to discover key factors responsible for app engagement and success. </a:t>
            </a:r>
          </a:p>
          <a:p>
            <a:pPr marL="0" indent="0">
              <a:buNone/>
            </a:pPr>
            <a:r>
              <a:rPr lang="en-US" sz="2400" b="1" dirty="0">
                <a:latin typeface="Calibri" panose="020F0502020204030204" pitchFamily="34" charset="0"/>
                <a:cs typeface="Calibri" panose="020F0502020204030204" pitchFamily="34" charset="0"/>
              </a:rPr>
              <a:t>Personalization and Customization:</a:t>
            </a:r>
          </a:p>
          <a:p>
            <a:pPr marL="0" indent="0">
              <a:buNone/>
            </a:pPr>
            <a:r>
              <a:rPr lang="en-US" sz="2400" dirty="0">
                <a:latin typeface="Calibri" panose="020F0502020204030204" pitchFamily="34" charset="0"/>
                <a:cs typeface="Calibri" panose="020F0502020204030204" pitchFamily="34" charset="0"/>
              </a:rPr>
              <a:t>Enhance the predictive models to offer more personalized recommendation by considering       individual app preference, user details security, and user specific requirements, and more customizations in apps.</a:t>
            </a:r>
          </a:p>
          <a:p>
            <a:pPr marL="305435" indent="-305435"/>
            <a:endParaRPr lang="en-US" sz="2400" dirty="0">
              <a:latin typeface="Calibri" panose="020F0502020204030204" pitchFamily="34" charset="0"/>
              <a:cs typeface="Calibri" panose="020F0502020204030204" pitchFamily="34" charset="0"/>
            </a:endParaRP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0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dirty="0">
                <a:solidFill>
                  <a:schemeClr val="accent1"/>
                </a:solidFill>
                <a:latin typeface="Arial"/>
                <a:ea typeface="+mj-lt"/>
                <a:cs typeface="Arial"/>
              </a:rPr>
              <a:t>References</a:t>
            </a:r>
            <a:endParaRPr lang="en-US" dirty="0"/>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a:xfrm>
            <a:off x="1066800" y="2322576"/>
            <a:ext cx="10058400" cy="4050792"/>
          </a:xfrm>
        </p:spPr>
        <p:txBody>
          <a:bodyPr>
            <a:normAutofit/>
          </a:bodyPr>
          <a:lstStyle/>
          <a:p>
            <a:pPr marL="305435" indent="-305435"/>
            <a:r>
              <a:rPr lang="en-US" sz="2400" dirty="0">
                <a:solidFill>
                  <a:schemeClr val="accent1"/>
                </a:solidFill>
                <a:latin typeface="Calibri" panose="020F0502020204030204" pitchFamily="34" charset="0"/>
                <a:cs typeface="Calibri" panose="020F0502020204030204" pitchFamily="34" charset="0"/>
                <a:hlinkClick r:id="rId2" tooltip="https://pandas.pydata.org/pandas-docs/stable/user">
                  <a:extLst>
                    <a:ext uri="{A12FA001-AC4F-418D-AE19-62706E023703}">
                      <ahyp:hlinkClr xmlns:ahyp="http://schemas.microsoft.com/office/drawing/2018/hyperlinkcolor" val="tx"/>
                    </a:ext>
                  </a:extLst>
                </a:hlinkClick>
              </a:rPr>
              <a:t>https://pandas.pydata.org/pandas-docs/stable/user</a:t>
            </a:r>
            <a:endParaRPr lang="en-US" sz="2400" dirty="0">
              <a:solidFill>
                <a:schemeClr val="accent1"/>
              </a:solidFill>
              <a:latin typeface="Calibri" panose="020F0502020204030204" pitchFamily="34" charset="0"/>
              <a:cs typeface="Calibri" panose="020F0502020204030204" pitchFamily="34" charset="0"/>
            </a:endParaRPr>
          </a:p>
          <a:p>
            <a:pPr marL="305435" indent="-305435"/>
            <a:r>
              <a:rPr lang="en-US" sz="2400" dirty="0">
                <a:solidFill>
                  <a:schemeClr val="accent1"/>
                </a:solidFill>
                <a:latin typeface="Calibri" panose="020F0502020204030204" pitchFamily="34" charset="0"/>
                <a:cs typeface="Calibri" panose="020F0502020204030204" pitchFamily="34" charset="0"/>
                <a:hlinkClick r:id="rId3" tooltip="https://www.kaggle.com/datasets">
                  <a:extLst>
                    <a:ext uri="{A12FA001-AC4F-418D-AE19-62706E023703}">
                      <ahyp:hlinkClr xmlns:ahyp="http://schemas.microsoft.com/office/drawing/2018/hyperlinkcolor" val="tx"/>
                    </a:ext>
                  </a:extLst>
                </a:hlinkClick>
              </a:rPr>
              <a:t>https://www.kaggle.com/datasets</a:t>
            </a:r>
            <a:endParaRPr lang="en-US" sz="2400" dirty="0">
              <a:solidFill>
                <a:schemeClr val="accent1"/>
              </a:solidFill>
              <a:latin typeface="Calibri" panose="020F0502020204030204" pitchFamily="34" charset="0"/>
              <a:cs typeface="Calibri" panose="020F0502020204030204" pitchFamily="34" charset="0"/>
            </a:endParaRPr>
          </a:p>
          <a:p>
            <a:pPr marL="305435" indent="-305435"/>
            <a:r>
              <a:rPr lang="en-US" sz="2400" dirty="0">
                <a:solidFill>
                  <a:schemeClr val="accent1"/>
                </a:solidFill>
                <a:latin typeface="Calibri" panose="020F0502020204030204" pitchFamily="34" charset="0"/>
                <a:cs typeface="Calibri" panose="020F0502020204030204" pitchFamily="34" charset="0"/>
                <a:hlinkClick r:id="rId4" tooltip="https://matplotlib.org/stable/contents.html">
                  <a:extLst>
                    <a:ext uri="{A12FA001-AC4F-418D-AE19-62706E023703}">
                      <ahyp:hlinkClr xmlns:ahyp="http://schemas.microsoft.com/office/drawing/2018/hyperlinkcolor" val="tx"/>
                    </a:ext>
                  </a:extLst>
                </a:hlinkClick>
              </a:rPr>
              <a:t>https://matplotlib.org/stable/contents.html</a:t>
            </a:r>
            <a:endParaRPr lang="en-US" sz="2400" dirty="0">
              <a:solidFill>
                <a:schemeClr val="accent1"/>
              </a:solidFill>
              <a:latin typeface="Calibri" panose="020F0502020204030204" pitchFamily="34" charset="0"/>
              <a:cs typeface="Calibri" panose="020F0502020204030204" pitchFamily="34" charset="0"/>
            </a:endParaRPr>
          </a:p>
          <a:p>
            <a:pPr marL="305435" indent="-305435"/>
            <a:r>
              <a:rPr lang="en-US" sz="2400" dirty="0">
                <a:solidFill>
                  <a:schemeClr val="accent1"/>
                </a:solidFill>
                <a:latin typeface="Calibri" panose="020F0502020204030204" pitchFamily="34" charset="0"/>
                <a:cs typeface="Calibri" panose="020F0502020204030204" pitchFamily="34" charset="0"/>
                <a:hlinkClick r:id="rId5" tooltip="https://seaborn.pydata.org/">
                  <a:extLst>
                    <a:ext uri="{A12FA001-AC4F-418D-AE19-62706E023703}">
                      <ahyp:hlinkClr xmlns:ahyp="http://schemas.microsoft.com/office/drawing/2018/hyperlinkcolor" val="tx"/>
                    </a:ext>
                  </a:extLst>
                </a:hlinkClick>
              </a:rPr>
              <a:t>https://seaborn.pydata.org/</a:t>
            </a:r>
            <a:endParaRPr lang="en-IN" sz="2400" dirty="0">
              <a:solidFill>
                <a:schemeClr val="accent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7289502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dirty="0">
                <a:solidFill>
                  <a:schemeClr val="accent1">
                    <a:lumMod val="75000"/>
                  </a:schemeClr>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dirty="0">
                <a:solidFill>
                  <a:schemeClr val="accent1">
                    <a:lumMod val="75000"/>
                  </a:schemeClr>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400" b="1" dirty="0">
                <a:latin typeface="Calibri" panose="020F0502020204030204" pitchFamily="34" charset="0"/>
                <a:ea typeface="+mn-lt"/>
                <a:cs typeface="Calibri" panose="020F0502020204030204" pitchFamily="34" charset="0"/>
              </a:rPr>
              <a:t>Problem Statement </a:t>
            </a:r>
          </a:p>
          <a:p>
            <a:pPr marL="305435" indent="-305435"/>
            <a:r>
              <a:rPr lang="en-US" sz="2400" b="1" dirty="0">
                <a:latin typeface="Calibri" panose="020F0502020204030204" pitchFamily="34" charset="0"/>
                <a:ea typeface="+mn-lt"/>
                <a:cs typeface="Calibri" panose="020F0502020204030204" pitchFamily="34" charset="0"/>
              </a:rPr>
              <a:t>Proposed System/Solution</a:t>
            </a:r>
            <a:endParaRPr lang="en-US" sz="2400" dirty="0">
              <a:latin typeface="Calibri" panose="020F0502020204030204" pitchFamily="34" charset="0"/>
              <a:cs typeface="Calibri" panose="020F0502020204030204" pitchFamily="34" charset="0"/>
            </a:endParaRPr>
          </a:p>
          <a:p>
            <a:pPr marL="305435" indent="-305435"/>
            <a:r>
              <a:rPr lang="en-US" sz="2400" b="1" dirty="0">
                <a:latin typeface="Calibri" panose="020F0502020204030204" pitchFamily="34" charset="0"/>
                <a:ea typeface="+mn-lt"/>
                <a:cs typeface="Calibri" panose="020F0502020204030204" pitchFamily="34" charset="0"/>
              </a:rPr>
              <a:t>System Development Approach</a:t>
            </a:r>
            <a:endParaRPr lang="en-US" sz="2400" dirty="0">
              <a:latin typeface="Calibri" panose="020F0502020204030204" pitchFamily="34" charset="0"/>
              <a:ea typeface="+mn-lt"/>
              <a:cs typeface="Calibri" panose="020F0502020204030204" pitchFamily="34" charset="0"/>
            </a:endParaRPr>
          </a:p>
          <a:p>
            <a:pPr marL="305435" indent="-305435"/>
            <a:r>
              <a:rPr lang="en-US" sz="2400" b="1" dirty="0">
                <a:latin typeface="Calibri" panose="020F0502020204030204" pitchFamily="34" charset="0"/>
                <a:ea typeface="+mn-lt"/>
                <a:cs typeface="Calibri" panose="020F0502020204030204" pitchFamily="34" charset="0"/>
              </a:rPr>
              <a:t>Algorithm &amp; Deployment  </a:t>
            </a:r>
            <a:endParaRPr lang="en-US" sz="2400" dirty="0">
              <a:latin typeface="Calibri" panose="020F0502020204030204" pitchFamily="34" charset="0"/>
              <a:cs typeface="Calibri" panose="020F0502020204030204" pitchFamily="34" charset="0"/>
            </a:endParaRPr>
          </a:p>
          <a:p>
            <a:pPr marL="305435" indent="-305435"/>
            <a:r>
              <a:rPr lang="en-US" sz="2400" b="1" dirty="0">
                <a:latin typeface="Calibri" panose="020F0502020204030204" pitchFamily="34" charset="0"/>
                <a:ea typeface="+mn-lt"/>
                <a:cs typeface="Calibri" panose="020F0502020204030204" pitchFamily="34" charset="0"/>
              </a:rPr>
              <a:t>Result </a:t>
            </a:r>
          </a:p>
          <a:p>
            <a:pPr marL="305435" indent="-305435"/>
            <a:r>
              <a:rPr lang="en-US" sz="2400" b="1" dirty="0">
                <a:latin typeface="Calibri" panose="020F0502020204030204" pitchFamily="34" charset="0"/>
                <a:ea typeface="+mn-lt"/>
                <a:cs typeface="Calibri" panose="020F0502020204030204" pitchFamily="34" charset="0"/>
              </a:rPr>
              <a:t>Conclusion</a:t>
            </a:r>
            <a:endParaRPr lang="en-US" sz="2400" dirty="0">
              <a:latin typeface="Calibri" panose="020F0502020204030204" pitchFamily="34" charset="0"/>
              <a:cs typeface="Calibri" panose="020F0502020204030204" pitchFamily="34" charset="0"/>
            </a:endParaRPr>
          </a:p>
          <a:p>
            <a:pPr marL="305435" indent="-305435"/>
            <a:r>
              <a:rPr lang="en-US" sz="2400" b="1" dirty="0">
                <a:latin typeface="Calibri" panose="020F0502020204030204" pitchFamily="34" charset="0"/>
                <a:ea typeface="+mn-lt"/>
                <a:cs typeface="Calibri" panose="020F0502020204030204" pitchFamily="34" charset="0"/>
              </a:rPr>
              <a:t>Future Scope</a:t>
            </a:r>
          </a:p>
          <a:p>
            <a:pPr marL="305435" indent="-305435"/>
            <a:r>
              <a:rPr lang="en-US" sz="2400" b="1" dirty="0">
                <a:latin typeface="Calibri" panose="020F0502020204030204" pitchFamily="34" charset="0"/>
                <a:ea typeface="+mn-lt"/>
                <a:cs typeface="Calibri" panose="020F0502020204030204" pitchFamily="34" charset="0"/>
              </a:rPr>
              <a:t>References</a:t>
            </a:r>
            <a:endParaRPr lang="en-US" sz="2400" dirty="0">
              <a:latin typeface="Calibri" panose="020F0502020204030204" pitchFamily="34" charset="0"/>
              <a:cs typeface="Calibri" panose="020F0502020204030204" pitchFamily="34" charset="0"/>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332429" y="0"/>
            <a:ext cx="10058400" cy="1609344"/>
          </a:xfrm>
        </p:spPr>
        <p:txBody>
          <a:bodyPr>
            <a:normAutofit/>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305435" indent="-305435"/>
            <a:r>
              <a:rPr lang="en-US" sz="2400" b="0" i="0" u="none" strike="noStrike" dirty="0">
                <a:solidFill>
                  <a:srgbClr val="000000"/>
                </a:solidFill>
                <a:effectLst/>
                <a:latin typeface="Calibri" panose="020F0502020204030204" pitchFamily="34" charset="0"/>
                <a:cs typeface="Calibri" panose="020F0502020204030204" pitchFamily="34" charset="0"/>
              </a:rPr>
              <a:t>The Play Store apps data has enormous potential to drive app-making businesses to success. Actionable insights can be drawn for developers to work on and capture the Android market. Each app (row) has values for category, rating, size, and more. Another dataset contains customer reviews of the android apps. Explore and analyses the data to discover key factors responsible for app engagement and success. </a:t>
            </a:r>
            <a:r>
              <a:rPr lang="en-US" sz="2400" dirty="0">
                <a:latin typeface="Calibri" panose="020F0502020204030204" pitchFamily="34" charset="0"/>
                <a:cs typeface="Calibri" panose="020F0502020204030204" pitchFamily="34" charset="0"/>
              </a:rPr>
              <a:t> </a:t>
            </a:r>
            <a:endParaRPr lang="en-IN"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136844" y="0"/>
            <a:ext cx="10058400" cy="1609344"/>
          </a:xfrm>
        </p:spPr>
        <p:txBody>
          <a:bodyPr>
            <a:normAutofit/>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2400" dirty="0">
              <a:latin typeface="Calibri" panose="020F0502020204030204" pitchFamily="34" charset="0"/>
              <a:cs typeface="Calibri" panose="020F0502020204030204" pitchFamily="34" charset="0"/>
            </a:endParaRPr>
          </a:p>
          <a:p>
            <a:pPr marL="305435" indent="-305435"/>
            <a:r>
              <a:rPr lang="en-IN" sz="2400" dirty="0">
                <a:latin typeface="Calibri" panose="020F0502020204030204" pitchFamily="34" charset="0"/>
                <a:cs typeface="Calibri" panose="020F0502020204030204" pitchFamily="34" charset="0"/>
              </a:rPr>
              <a:t>Using advanced machine learning algorithms, our solution will analyse extensive historical </a:t>
            </a:r>
            <a:r>
              <a:rPr lang="en-US" sz="2400" dirty="0">
                <a:latin typeface="Calibri" panose="020F0502020204030204" pitchFamily="34" charset="0"/>
                <a:cs typeface="Calibri" panose="020F0502020204030204" pitchFamily="34" charset="0"/>
              </a:rPr>
              <a:t>values for category, rating, size, and more.</a:t>
            </a:r>
          </a:p>
          <a:p>
            <a:pPr marL="305435" indent="-305435"/>
            <a:r>
              <a:rPr lang="en-US" sz="2400" dirty="0">
                <a:latin typeface="Calibri" panose="020F0502020204030204" pitchFamily="34" charset="0"/>
                <a:cs typeface="Calibri" panose="020F0502020204030204" pitchFamily="34" charset="0"/>
              </a:rPr>
              <a:t>Percentage of apps that are top rated = ~80%</a:t>
            </a:r>
          </a:p>
          <a:p>
            <a:pPr marL="305435" indent="-305435"/>
            <a:r>
              <a:rPr lang="en-US" sz="2400" dirty="0">
                <a:latin typeface="Calibri" panose="020F0502020204030204" pitchFamily="34" charset="0"/>
                <a:cs typeface="Calibri" panose="020F0502020204030204" pitchFamily="34" charset="0"/>
              </a:rPr>
              <a:t>For optimal timing, a predictive model will consider main factor as season for apps ( e.g. In summer the games are mostly downloaded app, In </a:t>
            </a:r>
            <a:r>
              <a:rPr lang="en-US" sz="2400" dirty="0" err="1">
                <a:latin typeface="Calibri" panose="020F0502020204030204" pitchFamily="34" charset="0"/>
                <a:cs typeface="Calibri" panose="020F0502020204030204" pitchFamily="34" charset="0"/>
              </a:rPr>
              <a:t>feb</a:t>
            </a:r>
            <a:r>
              <a:rPr lang="en-US" sz="2400" dirty="0">
                <a:latin typeface="Calibri" panose="020F0502020204030204" pitchFamily="34" charset="0"/>
                <a:cs typeface="Calibri" panose="020F0502020204030204" pitchFamily="34" charset="0"/>
              </a:rPr>
              <a:t> month the dating apps are going trend )</a:t>
            </a:r>
          </a:p>
          <a:p>
            <a:pPr marL="305435" indent="-305435"/>
            <a:r>
              <a:rPr lang="en-US" sz="2400" dirty="0">
                <a:latin typeface="Calibri" panose="020F0502020204030204" pitchFamily="34" charset="0"/>
                <a:cs typeface="Calibri" panose="020F0502020204030204" pitchFamily="34" charset="0"/>
              </a:rPr>
              <a:t>Category with the highest average app installs: Game</a:t>
            </a:r>
          </a:p>
          <a:p>
            <a:pPr marL="305435" indent="-305435"/>
            <a:r>
              <a:rPr lang="en-US" sz="2400" dirty="0">
                <a:latin typeface="Calibri" panose="020F0502020204030204" pitchFamily="34" charset="0"/>
                <a:cs typeface="Calibri" panose="020F0502020204030204" pitchFamily="34" charset="0"/>
              </a:rPr>
              <a:t>There are 20 free apps that have been installed over a billion time. Mine craft is the only app in the paid category with over 10M installs. This app has also produced the most revenue only from the installation fee. </a:t>
            </a:r>
          </a:p>
          <a:p>
            <a:pPr marL="305435" indent="-305435"/>
            <a:endParaRPr lang="en-US" sz="2400" dirty="0">
              <a:latin typeface="Calibri" panose="020F0502020204030204" pitchFamily="34" charset="0"/>
              <a:cs typeface="Calibri" panose="020F0502020204030204" pitchFamily="34" charset="0"/>
            </a:endParaRPr>
          </a:p>
          <a:p>
            <a:pPr marL="305435" indent="-305435"/>
            <a:endParaRPr lang="en-IN" sz="2400" dirty="0">
              <a:latin typeface="Calibri" panose="020F0502020204030204" pitchFamily="34" charset="0"/>
              <a:cs typeface="Calibri" panose="020F0502020204030204" pitchFamily="34" charset="0"/>
            </a:endParaRPr>
          </a:p>
          <a:p>
            <a:pPr marL="0" indent="0">
              <a:buNone/>
            </a:pPr>
            <a:endParaRPr lang="en-IN"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dirty="0">
                <a:solidFill>
                  <a:schemeClr val="accent1"/>
                </a:solidFill>
                <a:latin typeface="Arial"/>
                <a:ea typeface="+mj-lt"/>
                <a:cs typeface="Arial"/>
              </a:rPr>
              <a:t>System  Approach</a:t>
            </a:r>
            <a:endParaRPr lang="en-US" sz="44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normAutofit/>
          </a:bodyPr>
          <a:lstStyle/>
          <a:p>
            <a:pPr marL="0" indent="0">
              <a:buNone/>
            </a:pPr>
            <a:r>
              <a:rPr lang="en-IN" sz="2000" dirty="0">
                <a:solidFill>
                  <a:srgbClr val="0F0F0F"/>
                </a:solidFill>
                <a:latin typeface="Arial" panose="020B0604020202020204" pitchFamily="34" charset="0"/>
                <a:cs typeface="Arial" panose="020B0604020202020204" pitchFamily="34" charset="0"/>
              </a:rPr>
              <a:t>Building the proposed solution would involve a combination of data processing, feature engineering, and machine learning. Here are the key system and library requirements:</a:t>
            </a:r>
          </a:p>
          <a:p>
            <a:pPr marL="0" indent="0">
              <a:buNone/>
            </a:pPr>
            <a:r>
              <a:rPr lang="en-IN" sz="2000" b="1" dirty="0">
                <a:solidFill>
                  <a:srgbClr val="0F0F0F"/>
                </a:solidFill>
                <a:latin typeface="Arial" panose="020B0604020202020204" pitchFamily="34" charset="0"/>
                <a:cs typeface="Arial" panose="020B0604020202020204" pitchFamily="34" charset="0"/>
              </a:rPr>
              <a:t>System Requirements:</a:t>
            </a:r>
          </a:p>
          <a:p>
            <a:pPr marL="457200" indent="-457200">
              <a:buAutoNum type="arabicPeriod"/>
            </a:pPr>
            <a:r>
              <a:rPr lang="en-IN" sz="2000" b="1" dirty="0">
                <a:solidFill>
                  <a:srgbClr val="0F0F0F"/>
                </a:solidFill>
                <a:latin typeface="Arial" panose="020B0604020202020204" pitchFamily="34" charset="0"/>
                <a:cs typeface="Arial" panose="020B0604020202020204" pitchFamily="34" charset="0"/>
              </a:rPr>
              <a:t>Hardware:</a:t>
            </a:r>
          </a:p>
          <a:p>
            <a:pPr marL="0" indent="0">
              <a:buNone/>
            </a:pPr>
            <a:r>
              <a:rPr lang="en-IN" sz="2000" b="1" dirty="0">
                <a:solidFill>
                  <a:srgbClr val="0F0F0F"/>
                </a:solidFill>
                <a:latin typeface="Arial" panose="020B0604020202020204" pitchFamily="34" charset="0"/>
                <a:cs typeface="Arial" panose="020B0604020202020204" pitchFamily="34" charset="0"/>
              </a:rPr>
              <a:t>       </a:t>
            </a:r>
            <a:r>
              <a:rPr lang="en-IN" sz="2000" dirty="0">
                <a:solidFill>
                  <a:srgbClr val="0F0F0F"/>
                </a:solidFill>
                <a:latin typeface="Arial" panose="020B0604020202020204" pitchFamily="34" charset="0"/>
                <a:cs typeface="Arial" panose="020B0604020202020204" pitchFamily="34" charset="0"/>
              </a:rPr>
              <a:t>-A computer with sufficient processing power, preferably with multiple cores or a GPU for faster training of machine learning models.</a:t>
            </a:r>
          </a:p>
          <a:p>
            <a:pPr marL="457200" indent="-457200">
              <a:buAutoNum type="arabicPeriod" startAt="2"/>
            </a:pPr>
            <a:r>
              <a:rPr lang="en-IN" sz="2000" b="1" dirty="0">
                <a:solidFill>
                  <a:srgbClr val="0F0F0F"/>
                </a:solidFill>
                <a:latin typeface="Arial" panose="020B0604020202020204" pitchFamily="34" charset="0"/>
                <a:cs typeface="Arial" panose="020B0604020202020204" pitchFamily="34" charset="0"/>
              </a:rPr>
              <a:t>Software:</a:t>
            </a:r>
          </a:p>
          <a:p>
            <a:pPr marL="0" indent="0">
              <a:buNone/>
            </a:pPr>
            <a:r>
              <a:rPr lang="en-IN" sz="2000" b="1" dirty="0">
                <a:solidFill>
                  <a:srgbClr val="0F0F0F"/>
                </a:solidFill>
                <a:latin typeface="Arial" panose="020B0604020202020204" pitchFamily="34" charset="0"/>
                <a:cs typeface="Arial" panose="020B0604020202020204" pitchFamily="34" charset="0"/>
              </a:rPr>
              <a:t>       </a:t>
            </a:r>
            <a:r>
              <a:rPr lang="en-IN" sz="2000" dirty="0">
                <a:solidFill>
                  <a:srgbClr val="0F0F0F"/>
                </a:solidFill>
                <a:latin typeface="Arial" panose="020B0604020202020204" pitchFamily="34" charset="0"/>
                <a:cs typeface="Arial" panose="020B0604020202020204" pitchFamily="34" charset="0"/>
              </a:rPr>
              <a:t>-An operating system compatible with the required machine learning libraries(e.g. Windows, Linux, macOS)</a:t>
            </a:r>
            <a:endParaRPr lang="en-IN" sz="2000" b="1" dirty="0">
              <a:solidFill>
                <a:srgbClr val="0F0F0F"/>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EDC504-E21C-4A0F-BB5E-CF40B54A960C}"/>
              </a:ext>
            </a:extLst>
          </p:cNvPr>
          <p:cNvSpPr>
            <a:spLocks noGrp="1"/>
          </p:cNvSpPr>
          <p:nvPr>
            <p:ph type="title"/>
          </p:nvPr>
        </p:nvSpPr>
        <p:spPr/>
        <p:txBody>
          <a:bodyPr>
            <a:normAutofit/>
          </a:bodyPr>
          <a:lstStyle/>
          <a:p>
            <a:r>
              <a:rPr lang="en-US" sz="4000" b="1" dirty="0">
                <a:solidFill>
                  <a:schemeClr val="accent1"/>
                </a:solidFill>
                <a:latin typeface="Arial"/>
                <a:ea typeface="+mj-lt"/>
                <a:cs typeface="Arial"/>
              </a:rPr>
              <a:t>System  Approach cont.</a:t>
            </a:r>
            <a:endParaRPr lang="en-US" sz="4000" dirty="0"/>
          </a:p>
        </p:txBody>
      </p:sp>
      <p:sp>
        <p:nvSpPr>
          <p:cNvPr id="3" name="Content Placeholder 2">
            <a:extLst>
              <a:ext uri="{FF2B5EF4-FFF2-40B4-BE49-F238E27FC236}">
                <a16:creationId xmlns:a16="http://schemas.microsoft.com/office/drawing/2014/main" id="{0369CE85-8EC0-4F7B-B19F-25D2A7EA51DC}"/>
              </a:ext>
            </a:extLst>
          </p:cNvPr>
          <p:cNvSpPr>
            <a:spLocks noGrp="1"/>
          </p:cNvSpPr>
          <p:nvPr>
            <p:ph idx="1"/>
          </p:nvPr>
        </p:nvSpPr>
        <p:spPr/>
        <p:txBody>
          <a:bodyPr>
            <a:normAutofit/>
          </a:bodyPr>
          <a:lstStyle/>
          <a:p>
            <a:r>
              <a:rPr lang="en-IN" sz="2400" b="1" dirty="0">
                <a:latin typeface="Calibri" panose="020F0502020204030204" pitchFamily="34" charset="0"/>
                <a:cs typeface="Calibri" panose="020F0502020204030204" pitchFamily="34" charset="0"/>
              </a:rPr>
              <a:t>Library Requirements:</a:t>
            </a:r>
          </a:p>
          <a:p>
            <a:pPr marL="0" indent="0">
              <a:buNone/>
            </a:pPr>
            <a:r>
              <a:rPr lang="en-IN" sz="2400" b="1" dirty="0">
                <a:latin typeface="Calibri" panose="020F0502020204030204" pitchFamily="34" charset="0"/>
                <a:cs typeface="Calibri" panose="020F0502020204030204" pitchFamily="34" charset="0"/>
              </a:rPr>
              <a:t>    1. Data Processing and Analysis:</a:t>
            </a:r>
          </a:p>
          <a:p>
            <a:r>
              <a:rPr lang="en-IN" sz="2400" b="1" dirty="0">
                <a:latin typeface="Calibri" panose="020F0502020204030204" pitchFamily="34" charset="0"/>
                <a:cs typeface="Calibri" panose="020F0502020204030204" pitchFamily="34" charset="0"/>
              </a:rPr>
              <a:t>    </a:t>
            </a:r>
            <a:r>
              <a:rPr lang="en-IN" sz="2400" dirty="0">
                <a:latin typeface="Calibri" panose="020F0502020204030204" pitchFamily="34" charset="0"/>
                <a:cs typeface="Calibri" panose="020F0502020204030204" pitchFamily="34" charset="0"/>
              </a:rPr>
              <a:t>-Pandas: For data manipulation and analysis.</a:t>
            </a:r>
          </a:p>
          <a:p>
            <a:r>
              <a:rPr lang="en-IN" sz="2400" b="1" dirty="0">
                <a:latin typeface="Calibri" panose="020F0502020204030204" pitchFamily="34" charset="0"/>
                <a:cs typeface="Calibri" panose="020F0502020204030204" pitchFamily="34" charset="0"/>
              </a:rPr>
              <a:t>    </a:t>
            </a:r>
            <a:r>
              <a:rPr lang="en-IN" sz="2400" dirty="0">
                <a:latin typeface="Calibri" panose="020F0502020204030204" pitchFamily="34" charset="0"/>
                <a:cs typeface="Calibri" panose="020F0502020204030204" pitchFamily="34" charset="0"/>
              </a:rPr>
              <a:t>-NumPy: For numerical operation on data.</a:t>
            </a:r>
          </a:p>
          <a:p>
            <a:r>
              <a:rPr lang="en-IN" sz="2400" b="1" dirty="0">
                <a:latin typeface="Calibri" panose="020F0502020204030204" pitchFamily="34" charset="0"/>
                <a:cs typeface="Calibri" panose="020F0502020204030204" pitchFamily="34" charset="0"/>
              </a:rPr>
              <a:t>2. Data Visualization:</a:t>
            </a:r>
          </a:p>
          <a:p>
            <a:r>
              <a:rPr lang="en-IN" sz="2400" b="1" dirty="0">
                <a:latin typeface="Calibri" panose="020F0502020204030204" pitchFamily="34" charset="0"/>
                <a:cs typeface="Calibri" panose="020F0502020204030204" pitchFamily="34" charset="0"/>
              </a:rPr>
              <a:t>    -</a:t>
            </a:r>
            <a:r>
              <a:rPr lang="en-IN" sz="2400" dirty="0">
                <a:latin typeface="Calibri" panose="020F0502020204030204" pitchFamily="34" charset="0"/>
                <a:cs typeface="Calibri" panose="020F0502020204030204" pitchFamily="34" charset="0"/>
              </a:rPr>
              <a:t>Matplotlip and seaborn: For creating visualization to understand the pattern</a:t>
            </a:r>
            <a:endParaRPr lang="en-US" sz="2400"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5962553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rmAutofit/>
          </a:bodyPr>
          <a:lstStyle/>
          <a:p>
            <a:pPr marL="305435" indent="-305435"/>
            <a:r>
              <a:rPr lang="en-US" sz="2400" dirty="0">
                <a:latin typeface="Calibri" panose="020F0502020204030204" pitchFamily="34" charset="0"/>
                <a:cs typeface="Calibri" panose="020F0502020204030204" pitchFamily="34" charset="0"/>
              </a:rPr>
              <a:t>The dataset contains the Google Play Store Apps data taken from kaggle.com - We'll analyses this data to bring out some useful insights of the App usage and the future markets for potentials apps. The Play Store apps data has enormous potential to drive app-making businesses to success. Actionable insights can be drawn for developers to work on and capture the Android market! We are using python libraries pandas and numpy to get these useful analysis done. This project is completed with help of the training completed through the course Data Analysis with Python: Zero to Pandas, The course helped in understanding the Python and its various libraries to get the data analyses done easily.</a:t>
            </a:r>
            <a:endParaRPr lang="en-IN"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1545087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185913" y="-46319"/>
            <a:ext cx="10058400" cy="1609344"/>
          </a:xfrm>
        </p:spPr>
        <p:txBody>
          <a:bodyPr>
            <a:normAutofit/>
          </a:bodyPr>
          <a:lstStyle/>
          <a:p>
            <a:r>
              <a:rPr lang="en-US" sz="4400" b="1" dirty="0">
                <a:solidFill>
                  <a:schemeClr val="accent1"/>
                </a:solidFill>
                <a:latin typeface="Arial"/>
                <a:ea typeface="+mj-lt"/>
                <a:cs typeface="Arial"/>
              </a:rPr>
              <a:t>Result</a:t>
            </a:r>
            <a:endParaRPr lang="en-US" dirty="0"/>
          </a:p>
        </p:txBody>
      </p:sp>
      <p:pic>
        <p:nvPicPr>
          <p:cNvPr id="15" name="Content Placeholder 14">
            <a:extLst>
              <a:ext uri="{FF2B5EF4-FFF2-40B4-BE49-F238E27FC236}">
                <a16:creationId xmlns:a16="http://schemas.microsoft.com/office/drawing/2014/main" id="{041D744D-AB28-421C-BC6F-70C55F18377A}"/>
              </a:ext>
            </a:extLst>
          </p:cNvPr>
          <p:cNvPicPr>
            <a:picLocks noGrp="1" noChangeAspect="1"/>
          </p:cNvPicPr>
          <p:nvPr>
            <p:ph idx="1"/>
          </p:nvPr>
        </p:nvPicPr>
        <p:blipFill>
          <a:blip r:embed="rId2"/>
          <a:stretch>
            <a:fillRect/>
          </a:stretch>
        </p:blipFill>
        <p:spPr>
          <a:xfrm>
            <a:off x="0" y="1193975"/>
            <a:ext cx="4195618" cy="2724560"/>
          </a:xfrm>
        </p:spPr>
      </p:pic>
      <p:pic>
        <p:nvPicPr>
          <p:cNvPr id="17" name="Picture 16">
            <a:extLst>
              <a:ext uri="{FF2B5EF4-FFF2-40B4-BE49-F238E27FC236}">
                <a16:creationId xmlns:a16="http://schemas.microsoft.com/office/drawing/2014/main" id="{1DE60FF9-7625-4C39-B539-2F5D7325D113}"/>
              </a:ext>
            </a:extLst>
          </p:cNvPr>
          <p:cNvPicPr>
            <a:picLocks noChangeAspect="1"/>
          </p:cNvPicPr>
          <p:nvPr/>
        </p:nvPicPr>
        <p:blipFill>
          <a:blip r:embed="rId3"/>
          <a:stretch>
            <a:fillRect/>
          </a:stretch>
        </p:blipFill>
        <p:spPr>
          <a:xfrm>
            <a:off x="141869" y="3933034"/>
            <a:ext cx="4647740" cy="2924966"/>
          </a:xfrm>
          <a:prstGeom prst="rect">
            <a:avLst/>
          </a:prstGeom>
        </p:spPr>
      </p:pic>
      <p:pic>
        <p:nvPicPr>
          <p:cNvPr id="19" name="Picture 18">
            <a:extLst>
              <a:ext uri="{FF2B5EF4-FFF2-40B4-BE49-F238E27FC236}">
                <a16:creationId xmlns:a16="http://schemas.microsoft.com/office/drawing/2014/main" id="{69A1096A-FE3E-426F-BF86-EB1BD8042A5C}"/>
              </a:ext>
            </a:extLst>
          </p:cNvPr>
          <p:cNvPicPr>
            <a:picLocks noChangeAspect="1"/>
          </p:cNvPicPr>
          <p:nvPr/>
        </p:nvPicPr>
        <p:blipFill>
          <a:blip r:embed="rId4"/>
          <a:stretch>
            <a:fillRect/>
          </a:stretch>
        </p:blipFill>
        <p:spPr>
          <a:xfrm>
            <a:off x="5215113" y="702156"/>
            <a:ext cx="6835018" cy="3385805"/>
          </a:xfrm>
          <a:prstGeom prst="rect">
            <a:avLst/>
          </a:prstGeom>
        </p:spPr>
      </p:pic>
      <p:pic>
        <p:nvPicPr>
          <p:cNvPr id="21" name="Picture 20">
            <a:extLst>
              <a:ext uri="{FF2B5EF4-FFF2-40B4-BE49-F238E27FC236}">
                <a16:creationId xmlns:a16="http://schemas.microsoft.com/office/drawing/2014/main" id="{92BF9445-6DCF-4109-81DC-B7CAE728CF1F}"/>
              </a:ext>
            </a:extLst>
          </p:cNvPr>
          <p:cNvPicPr>
            <a:picLocks noChangeAspect="1"/>
          </p:cNvPicPr>
          <p:nvPr/>
        </p:nvPicPr>
        <p:blipFill>
          <a:blip r:embed="rId5"/>
          <a:stretch>
            <a:fillRect/>
          </a:stretch>
        </p:blipFill>
        <p:spPr>
          <a:xfrm>
            <a:off x="5215113" y="4033237"/>
            <a:ext cx="6027120" cy="2724560"/>
          </a:xfrm>
          <a:prstGeom prst="rect">
            <a:avLst/>
          </a:prstGeom>
        </p:spPr>
      </p:pic>
    </p:spTree>
    <p:extLst>
      <p:ext uri="{BB962C8B-B14F-4D97-AF65-F5344CB8AC3E}">
        <p14:creationId xmlns:p14="http://schemas.microsoft.com/office/powerpoint/2010/main" val="14832933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dirty="0">
                <a:solidFill>
                  <a:schemeClr val="accent1"/>
                </a:solidFill>
                <a:latin typeface="Arial"/>
                <a:ea typeface="+mj-lt"/>
                <a:cs typeface="Arial"/>
              </a:rPr>
              <a:t>Conclusion</a:t>
            </a:r>
            <a:endParaRPr lang="en-US" dirty="0"/>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0" indent="0">
              <a:buNone/>
            </a:pPr>
            <a:r>
              <a:rPr lang="en-US" sz="2400" dirty="0">
                <a:latin typeface="Calibri" panose="020F0502020204030204" pitchFamily="34" charset="0"/>
                <a:cs typeface="Calibri" panose="020F0502020204030204" pitchFamily="34" charset="0"/>
              </a:rPr>
              <a:t>Through exploratory data analysis we have observed some trends and have made some assumptions that might lead to app success among the users in the play store. </a:t>
            </a:r>
          </a:p>
          <a:p>
            <a:pPr marL="0" indent="0">
              <a:buNone/>
            </a:pPr>
            <a:r>
              <a:rPr lang="en-US" sz="2400" dirty="0">
                <a:latin typeface="Calibri" panose="020F0502020204030204" pitchFamily="34" charset="0"/>
                <a:cs typeface="Calibri" panose="020F0502020204030204" pitchFamily="34" charset="0"/>
              </a:rPr>
              <a:t>The Google Play Store Apps report provides some useful insights regarding the trending of the apps in the play store. As per the graphs visualizations shown above, most of the trending apps (in terms of users' installs) are from the categories like GAME, COMMUNICATION, and TOOL even though the amount of available apps from these categories are twice as much lesser than the category FAMILY</a:t>
            </a:r>
            <a:endParaRPr lang="en-IN"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18331512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TM03090434[[fn=Wood Type]]</Template>
  <TotalTime>206</TotalTime>
  <Words>709</Words>
  <Application>Microsoft Office PowerPoint</Application>
  <PresentationFormat>Widescreen</PresentationFormat>
  <Paragraphs>54</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Calibri Light</vt:lpstr>
      <vt:lpstr>Rockwell</vt:lpstr>
      <vt:lpstr>Rockwell Condensed</vt:lpstr>
      <vt:lpstr>Wingdings</vt:lpstr>
      <vt:lpstr>Wood Type</vt:lpstr>
      <vt:lpstr>PLAYSTORE APP REVIEW ANALYSIS</vt:lpstr>
      <vt:lpstr>OUTLINE</vt:lpstr>
      <vt:lpstr>Problem Statement</vt:lpstr>
      <vt:lpstr>Proposed Solution</vt:lpstr>
      <vt:lpstr>System  Approach</vt:lpstr>
      <vt:lpstr>System  Approach cont.</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MECH 3</cp:lastModifiedBy>
  <cp:revision>28</cp:revision>
  <dcterms:created xsi:type="dcterms:W3CDTF">2021-05-26T16:50:10Z</dcterms:created>
  <dcterms:modified xsi:type="dcterms:W3CDTF">2024-04-05T07:25:12Z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