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6970" y="1563065"/>
            <a:ext cx="4798059" cy="878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155F8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2402" y="4926807"/>
            <a:ext cx="11347195" cy="1727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284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594" y="406349"/>
            <a:ext cx="9290811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55" y="2126018"/>
            <a:ext cx="10928350" cy="416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hyperlink" Target="https://www.kaggle.com/code/maneesha1881/image-caption" TargetMode="External"/><Relationship Id="rId13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chollet/deep-learning-models/releases/download/v0.1/vgg16_weights_tf_dim_ordering_tf_kernels.h5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544" y="12697"/>
            <a:ext cx="9771888" cy="684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17163" y="2359228"/>
            <a:ext cx="3863340" cy="15335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570230" marR="5080" indent="-558165">
              <a:lnSpc>
                <a:spcPts val="5620"/>
              </a:lnSpc>
              <a:spcBef>
                <a:spcPts val="815"/>
              </a:spcBef>
            </a:pPr>
            <a:r>
              <a:rPr dirty="0" sz="5200" spc="-10">
                <a:solidFill>
                  <a:srgbClr val="0D2841"/>
                </a:solidFill>
                <a:latin typeface="Calibri Light"/>
                <a:cs typeface="Calibri Light"/>
              </a:rPr>
              <a:t>Image </a:t>
            </a:r>
            <a:r>
              <a:rPr dirty="0" sz="5200" spc="-5">
                <a:solidFill>
                  <a:srgbClr val="0D2841"/>
                </a:solidFill>
                <a:latin typeface="Calibri Light"/>
                <a:cs typeface="Calibri Light"/>
              </a:rPr>
              <a:t>Caption </a:t>
            </a:r>
            <a:r>
              <a:rPr dirty="0" sz="5200" spc="-1165">
                <a:solidFill>
                  <a:srgbClr val="0D2841"/>
                </a:solidFill>
                <a:latin typeface="Calibri Light"/>
                <a:cs typeface="Calibri Light"/>
              </a:rPr>
              <a:t> </a:t>
            </a:r>
            <a:r>
              <a:rPr dirty="0" sz="5200" spc="-25">
                <a:solidFill>
                  <a:srgbClr val="0D2841"/>
                </a:solidFill>
                <a:latin typeface="Calibri Light"/>
                <a:cs typeface="Calibri Light"/>
              </a:rPr>
              <a:t>Generator</a:t>
            </a:r>
            <a:endParaRPr sz="52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6719" y="4934711"/>
            <a:ext cx="2872485" cy="6780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772275" marR="5080" indent="1045844">
              <a:lnSpc>
                <a:spcPct val="125000"/>
              </a:lnSpc>
              <a:spcBef>
                <a:spcPts val="105"/>
              </a:spcBef>
            </a:pPr>
            <a:r>
              <a:rPr dirty="0"/>
              <a:t>TEAM </a:t>
            </a:r>
            <a:r>
              <a:rPr dirty="0" spc="-5"/>
              <a:t>MEMBERS </a:t>
            </a:r>
            <a:r>
              <a:rPr dirty="0"/>
              <a:t> </a:t>
            </a:r>
            <a:r>
              <a:rPr dirty="0" spc="-5"/>
              <a:t>MANEESHA </a:t>
            </a:r>
            <a:r>
              <a:rPr dirty="0"/>
              <a:t>Y(1005-21-733-033) </a:t>
            </a:r>
            <a:r>
              <a:rPr dirty="0" spc="-625"/>
              <a:t> </a:t>
            </a:r>
            <a:r>
              <a:rPr dirty="0" spc="-5"/>
              <a:t>NIHARIKA</a:t>
            </a:r>
            <a:r>
              <a:rPr dirty="0" spc="-50"/>
              <a:t> </a:t>
            </a:r>
            <a:r>
              <a:rPr dirty="0"/>
              <a:t>RODDA(1005-21-733-</a:t>
            </a:r>
          </a:p>
          <a:p>
            <a:pPr algn="ctr" marL="6759575">
              <a:lnSpc>
                <a:spcPts val="2595"/>
              </a:lnSpc>
            </a:pPr>
            <a:r>
              <a:rPr dirty="0" spc="5"/>
              <a:t>043)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514600" cy="21701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499360" cy="19720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6543" y="4686101"/>
              <a:ext cx="2505455" cy="21688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8735" y="4881241"/>
              <a:ext cx="2493263" cy="1976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6349"/>
            <a:ext cx="25419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BLEU</a:t>
            </a:r>
            <a:r>
              <a:rPr dirty="0" spc="-130"/>
              <a:t> </a:t>
            </a:r>
            <a:r>
              <a:rPr dirty="0" spc="-10"/>
              <a:t>SCORE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4055" y="2126018"/>
          <a:ext cx="10928350" cy="416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0385"/>
                <a:gridCol w="7847330"/>
              </a:tblGrid>
              <a:tr h="520661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 spc="-1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BLEU</a:t>
                      </a:r>
                      <a:r>
                        <a:rPr dirty="0" sz="1700" spc="-2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Score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189"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Interpretation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189">
                    <a:solidFill>
                      <a:srgbClr val="155F82"/>
                    </a:solidFill>
                  </a:tcPr>
                </a:tc>
              </a:tr>
              <a:tr h="520827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dirty="0" sz="17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10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345">
                    <a:lnR w="6350">
                      <a:solidFill>
                        <a:srgbClr val="404040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Almost</a:t>
                      </a:r>
                      <a:r>
                        <a:rPr dirty="0" sz="17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useless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345">
                    <a:lnL w="6350">
                      <a:solidFill>
                        <a:srgbClr val="404040"/>
                      </a:solidFill>
                      <a:prstDash val="solid"/>
                    </a:lnL>
                    <a:solidFill>
                      <a:srgbClr val="FAFAFA"/>
                    </a:solidFill>
                  </a:tcPr>
                </a:tc>
              </a:tr>
              <a:tr h="52069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dirty="0" sz="17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19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345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700" spc="-10">
                          <a:latin typeface="Microsoft Sans Serif"/>
                          <a:cs typeface="Microsoft Sans Serif"/>
                        </a:rPr>
                        <a:t>Hard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7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0">
                          <a:latin typeface="Microsoft Sans Serif"/>
                          <a:cs typeface="Microsoft Sans Serif"/>
                        </a:rPr>
                        <a:t>get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7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5">
                          <a:latin typeface="Microsoft Sans Serif"/>
                          <a:cs typeface="Microsoft Sans Serif"/>
                        </a:rPr>
                        <a:t>gist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345">
                    <a:solidFill>
                      <a:srgbClr val="F1F1F1"/>
                    </a:solidFill>
                  </a:tcPr>
                </a:tc>
              </a:tr>
              <a:tr h="520826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20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dirty="0" sz="17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29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980">
                    <a:lnR w="6350">
                      <a:solidFill>
                        <a:srgbClr val="404040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700" spc="-1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7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5">
                          <a:latin typeface="Microsoft Sans Serif"/>
                          <a:cs typeface="Microsoft Sans Serif"/>
                        </a:rPr>
                        <a:t>gist</a:t>
                      </a:r>
                      <a:r>
                        <a:rPr dirty="0" sz="17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1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7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clear,</a:t>
                      </a:r>
                      <a:r>
                        <a:rPr dirty="0" sz="17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dirty="0" sz="17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has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5">
                          <a:latin typeface="Microsoft Sans Serif"/>
                          <a:cs typeface="Microsoft Sans Serif"/>
                        </a:rPr>
                        <a:t>significant</a:t>
                      </a:r>
                      <a:r>
                        <a:rPr dirty="0" sz="17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grammatical</a:t>
                      </a:r>
                      <a:r>
                        <a:rPr dirty="0" sz="17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errors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980">
                    <a:lnL w="6350">
                      <a:solidFill>
                        <a:srgbClr val="404040"/>
                      </a:solidFill>
                      <a:prstDash val="solid"/>
                    </a:lnL>
                    <a:solidFill>
                      <a:srgbClr val="FAFAFA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30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dirty="0" sz="17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40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98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Understandable</a:t>
                      </a:r>
                      <a:r>
                        <a:rPr dirty="0" sz="17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0">
                          <a:latin typeface="Microsoft Sans Serif"/>
                          <a:cs typeface="Microsoft Sans Serif"/>
                        </a:rPr>
                        <a:t>good</a:t>
                      </a:r>
                      <a:r>
                        <a:rPr dirty="0" sz="1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translations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3980">
                    <a:solidFill>
                      <a:srgbClr val="F1F1F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40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dirty="0" sz="17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50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4615">
                    <a:lnR w="6350">
                      <a:solidFill>
                        <a:srgbClr val="404040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5">
                          <a:latin typeface="Microsoft Sans Serif"/>
                          <a:cs typeface="Microsoft Sans Serif"/>
                        </a:rPr>
                        <a:t>quality</a:t>
                      </a:r>
                      <a:r>
                        <a:rPr dirty="0" sz="17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translations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4615">
                    <a:lnL w="6350">
                      <a:solidFill>
                        <a:srgbClr val="404040"/>
                      </a:solidFill>
                      <a:prstDash val="solid"/>
                    </a:lnL>
                    <a:solidFill>
                      <a:srgbClr val="FAFAFA"/>
                    </a:solidFill>
                  </a:tcPr>
                </a:tc>
              </a:tr>
              <a:tr h="520814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dirty="0" sz="17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60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4615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Very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5">
                          <a:latin typeface="Microsoft Sans Serif"/>
                          <a:cs typeface="Microsoft Sans Serif"/>
                        </a:rPr>
                        <a:t>quality,</a:t>
                      </a:r>
                      <a:r>
                        <a:rPr dirty="0" sz="17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0">
                          <a:latin typeface="Microsoft Sans Serif"/>
                          <a:cs typeface="Microsoft Sans Serif"/>
                        </a:rPr>
                        <a:t>adequate,</a:t>
                      </a:r>
                      <a:r>
                        <a:rPr dirty="0" sz="17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>
                          <a:latin typeface="Microsoft Sans Serif"/>
                          <a:cs typeface="Microsoft Sans Serif"/>
                        </a:rPr>
                        <a:t>fluent translations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4615">
                    <a:solidFill>
                      <a:srgbClr val="F1F1F1"/>
                    </a:solidFill>
                  </a:tcPr>
                </a:tc>
              </a:tr>
              <a:tr h="52075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700" spc="-15">
                          <a:latin typeface="Microsoft Sans Serif"/>
                          <a:cs typeface="Microsoft Sans Serif"/>
                        </a:rPr>
                        <a:t>&gt;</a:t>
                      </a:r>
                      <a:r>
                        <a:rPr dirty="0" sz="17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60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5250">
                    <a:lnR w="6350">
                      <a:solidFill>
                        <a:srgbClr val="404040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700" spc="5">
                          <a:latin typeface="Microsoft Sans Serif"/>
                          <a:cs typeface="Microsoft Sans Serif"/>
                        </a:rPr>
                        <a:t>Quality</a:t>
                      </a:r>
                      <a:r>
                        <a:rPr dirty="0" sz="17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often</a:t>
                      </a:r>
                      <a:r>
                        <a:rPr dirty="0" sz="17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better than</a:t>
                      </a:r>
                      <a:r>
                        <a:rPr dirty="0" sz="17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">
                          <a:latin typeface="Microsoft Sans Serif"/>
                          <a:cs typeface="Microsoft Sans Serif"/>
                        </a:rPr>
                        <a:t>human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5250">
                    <a:lnL w="6350">
                      <a:solidFill>
                        <a:srgbClr val="404040"/>
                      </a:solidFill>
                      <a:prstDash val="solid"/>
                    </a:lnL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4055" y="3167456"/>
            <a:ext cx="10928350" cy="521334"/>
          </a:xfrm>
          <a:custGeom>
            <a:avLst/>
            <a:gdLst/>
            <a:ahLst/>
            <a:cxnLst/>
            <a:rect l="l" t="t" r="r" b="b"/>
            <a:pathLst>
              <a:path w="10928350" h="521335">
                <a:moveTo>
                  <a:pt x="10927804" y="0"/>
                </a:moveTo>
                <a:lnTo>
                  <a:pt x="3080639" y="0"/>
                </a:lnTo>
                <a:lnTo>
                  <a:pt x="0" y="0"/>
                </a:lnTo>
                <a:lnTo>
                  <a:pt x="0" y="520750"/>
                </a:lnTo>
                <a:lnTo>
                  <a:pt x="3080601" y="520750"/>
                </a:lnTo>
                <a:lnTo>
                  <a:pt x="10927804" y="520750"/>
                </a:lnTo>
                <a:lnTo>
                  <a:pt x="109278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4055" y="4208983"/>
            <a:ext cx="10928350" cy="521334"/>
          </a:xfrm>
          <a:custGeom>
            <a:avLst/>
            <a:gdLst/>
            <a:ahLst/>
            <a:cxnLst/>
            <a:rect l="l" t="t" r="r" b="b"/>
            <a:pathLst>
              <a:path w="10928350" h="521335">
                <a:moveTo>
                  <a:pt x="10927804" y="0"/>
                </a:moveTo>
                <a:lnTo>
                  <a:pt x="3080639" y="0"/>
                </a:lnTo>
                <a:lnTo>
                  <a:pt x="0" y="0"/>
                </a:lnTo>
                <a:lnTo>
                  <a:pt x="0" y="520750"/>
                </a:lnTo>
                <a:lnTo>
                  <a:pt x="3080601" y="520750"/>
                </a:lnTo>
                <a:lnTo>
                  <a:pt x="10927804" y="520750"/>
                </a:lnTo>
                <a:lnTo>
                  <a:pt x="109278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055" y="5250510"/>
            <a:ext cx="10928350" cy="521334"/>
          </a:xfrm>
          <a:custGeom>
            <a:avLst/>
            <a:gdLst/>
            <a:ahLst/>
            <a:cxnLst/>
            <a:rect l="l" t="t" r="r" b="b"/>
            <a:pathLst>
              <a:path w="10928350" h="521335">
                <a:moveTo>
                  <a:pt x="10927804" y="0"/>
                </a:moveTo>
                <a:lnTo>
                  <a:pt x="3080639" y="0"/>
                </a:lnTo>
                <a:lnTo>
                  <a:pt x="0" y="0"/>
                </a:lnTo>
                <a:lnTo>
                  <a:pt x="0" y="520738"/>
                </a:lnTo>
                <a:lnTo>
                  <a:pt x="3080601" y="520738"/>
                </a:lnTo>
                <a:lnTo>
                  <a:pt x="10927804" y="520738"/>
                </a:lnTo>
                <a:lnTo>
                  <a:pt x="109278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5308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R</a:t>
            </a:r>
            <a:r>
              <a:rPr dirty="0" spc="-35"/>
              <a:t>e</a:t>
            </a:r>
            <a:r>
              <a:rPr dirty="0" spc="-5"/>
              <a:t>s</a:t>
            </a:r>
            <a:r>
              <a:rPr dirty="0" spc="-60"/>
              <a:t>u</a:t>
            </a:r>
            <a:r>
              <a:rPr dirty="0" spc="-40"/>
              <a:t>l</a:t>
            </a:r>
            <a:r>
              <a:rPr dirty="0" spc="-5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088" y="554736"/>
            <a:ext cx="5925820" cy="5742940"/>
            <a:chOff x="323088" y="554736"/>
            <a:chExt cx="5925820" cy="574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554736"/>
              <a:ext cx="5742432" cy="5742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968" y="556768"/>
              <a:ext cx="5742432" cy="5740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39" y="704088"/>
              <a:ext cx="170687" cy="1706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1563624"/>
              <a:ext cx="155448" cy="155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2872" y="5775959"/>
              <a:ext cx="112775" cy="11277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2041" y="2802763"/>
            <a:ext cx="158241" cy="18275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259193" y="2801366"/>
            <a:ext cx="3456940" cy="511809"/>
            <a:chOff x="7259193" y="2801366"/>
            <a:chExt cx="3456940" cy="511809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6813" y="2801366"/>
              <a:ext cx="3449065" cy="2372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9193" y="3078734"/>
              <a:ext cx="1956307" cy="234187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2041" y="3427603"/>
            <a:ext cx="158241" cy="1827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75194" y="3429253"/>
            <a:ext cx="3625850" cy="2341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2041" y="3778122"/>
            <a:ext cx="158241" cy="18275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270115" y="3776725"/>
            <a:ext cx="2218055" cy="237490"/>
          </a:xfrm>
          <a:custGeom>
            <a:avLst/>
            <a:gdLst/>
            <a:ahLst/>
            <a:cxnLst/>
            <a:rect l="l" t="t" r="r" b="b"/>
            <a:pathLst>
              <a:path w="2218054" h="237489">
                <a:moveTo>
                  <a:pt x="59944" y="0"/>
                </a:moveTo>
                <a:lnTo>
                  <a:pt x="43942" y="0"/>
                </a:lnTo>
                <a:lnTo>
                  <a:pt x="24688" y="28790"/>
                </a:lnTo>
                <a:lnTo>
                  <a:pt x="10960" y="58191"/>
                </a:lnTo>
                <a:lnTo>
                  <a:pt x="2730" y="88176"/>
                </a:lnTo>
                <a:lnTo>
                  <a:pt x="0" y="118745"/>
                </a:lnTo>
                <a:lnTo>
                  <a:pt x="2730" y="149174"/>
                </a:lnTo>
                <a:lnTo>
                  <a:pt x="10960" y="179095"/>
                </a:lnTo>
                <a:lnTo>
                  <a:pt x="24688" y="208457"/>
                </a:lnTo>
                <a:lnTo>
                  <a:pt x="43942" y="237236"/>
                </a:lnTo>
                <a:lnTo>
                  <a:pt x="59944" y="237236"/>
                </a:lnTo>
                <a:lnTo>
                  <a:pt x="43764" y="207670"/>
                </a:lnTo>
                <a:lnTo>
                  <a:pt x="32219" y="178041"/>
                </a:lnTo>
                <a:lnTo>
                  <a:pt x="25285" y="148386"/>
                </a:lnTo>
                <a:lnTo>
                  <a:pt x="22987" y="118745"/>
                </a:lnTo>
                <a:lnTo>
                  <a:pt x="25285" y="88963"/>
                </a:lnTo>
                <a:lnTo>
                  <a:pt x="32219" y="59232"/>
                </a:lnTo>
                <a:lnTo>
                  <a:pt x="43764" y="29578"/>
                </a:lnTo>
                <a:lnTo>
                  <a:pt x="59944" y="0"/>
                </a:lnTo>
                <a:close/>
              </a:path>
              <a:path w="2218054" h="237489">
                <a:moveTo>
                  <a:pt x="225806" y="131572"/>
                </a:moveTo>
                <a:lnTo>
                  <a:pt x="213525" y="100457"/>
                </a:lnTo>
                <a:lnTo>
                  <a:pt x="212178" y="98945"/>
                </a:lnTo>
                <a:lnTo>
                  <a:pt x="206197" y="94399"/>
                </a:lnTo>
                <a:lnTo>
                  <a:pt x="200914" y="91694"/>
                </a:lnTo>
                <a:lnTo>
                  <a:pt x="200914" y="131572"/>
                </a:lnTo>
                <a:lnTo>
                  <a:pt x="198234" y="145173"/>
                </a:lnTo>
                <a:lnTo>
                  <a:pt x="190207" y="154901"/>
                </a:lnTo>
                <a:lnTo>
                  <a:pt x="176796" y="160743"/>
                </a:lnTo>
                <a:lnTo>
                  <a:pt x="157988" y="162687"/>
                </a:lnTo>
                <a:lnTo>
                  <a:pt x="114300" y="162687"/>
                </a:lnTo>
                <a:lnTo>
                  <a:pt x="114300" y="100457"/>
                </a:lnTo>
                <a:lnTo>
                  <a:pt x="154940" y="100457"/>
                </a:lnTo>
                <a:lnTo>
                  <a:pt x="195338" y="112166"/>
                </a:lnTo>
                <a:lnTo>
                  <a:pt x="200914" y="131572"/>
                </a:lnTo>
                <a:lnTo>
                  <a:pt x="200914" y="91694"/>
                </a:lnTo>
                <a:lnTo>
                  <a:pt x="199085" y="90754"/>
                </a:lnTo>
                <a:lnTo>
                  <a:pt x="190881" y="88011"/>
                </a:lnTo>
                <a:lnTo>
                  <a:pt x="202234" y="80873"/>
                </a:lnTo>
                <a:lnTo>
                  <a:pt x="204076" y="78867"/>
                </a:lnTo>
                <a:lnTo>
                  <a:pt x="210375" y="72034"/>
                </a:lnTo>
                <a:lnTo>
                  <a:pt x="215265" y="61493"/>
                </a:lnTo>
                <a:lnTo>
                  <a:pt x="216916" y="49276"/>
                </a:lnTo>
                <a:lnTo>
                  <a:pt x="215861" y="39090"/>
                </a:lnTo>
                <a:lnTo>
                  <a:pt x="212737" y="30035"/>
                </a:lnTo>
                <a:lnTo>
                  <a:pt x="209105" y="24511"/>
                </a:lnTo>
                <a:lnTo>
                  <a:pt x="207530" y="22136"/>
                </a:lnTo>
                <a:lnTo>
                  <a:pt x="200279" y="15367"/>
                </a:lnTo>
                <a:lnTo>
                  <a:pt x="193294" y="11226"/>
                </a:lnTo>
                <a:lnTo>
                  <a:pt x="193294" y="42418"/>
                </a:lnTo>
                <a:lnTo>
                  <a:pt x="193167" y="61493"/>
                </a:lnTo>
                <a:lnTo>
                  <a:pt x="154686" y="78867"/>
                </a:lnTo>
                <a:lnTo>
                  <a:pt x="114300" y="78867"/>
                </a:lnTo>
                <a:lnTo>
                  <a:pt x="114300" y="24511"/>
                </a:lnTo>
                <a:lnTo>
                  <a:pt x="152400" y="24511"/>
                </a:lnTo>
                <a:lnTo>
                  <a:pt x="190246" y="35814"/>
                </a:lnTo>
                <a:lnTo>
                  <a:pt x="193294" y="42418"/>
                </a:lnTo>
                <a:lnTo>
                  <a:pt x="193294" y="11226"/>
                </a:lnTo>
                <a:lnTo>
                  <a:pt x="191274" y="10020"/>
                </a:lnTo>
                <a:lnTo>
                  <a:pt x="180695" y="6159"/>
                </a:lnTo>
                <a:lnTo>
                  <a:pt x="168567" y="3835"/>
                </a:lnTo>
                <a:lnTo>
                  <a:pt x="154940" y="3048"/>
                </a:lnTo>
                <a:lnTo>
                  <a:pt x="90424" y="3048"/>
                </a:lnTo>
                <a:lnTo>
                  <a:pt x="90424" y="184150"/>
                </a:lnTo>
                <a:lnTo>
                  <a:pt x="158242" y="184150"/>
                </a:lnTo>
                <a:lnTo>
                  <a:pt x="198882" y="176491"/>
                </a:lnTo>
                <a:lnTo>
                  <a:pt x="216255" y="162687"/>
                </a:lnTo>
                <a:lnTo>
                  <a:pt x="221449" y="154025"/>
                </a:lnTo>
                <a:lnTo>
                  <a:pt x="224713" y="143522"/>
                </a:lnTo>
                <a:lnTo>
                  <a:pt x="225806" y="131572"/>
                </a:lnTo>
                <a:close/>
              </a:path>
              <a:path w="2218054" h="237489">
                <a:moveTo>
                  <a:pt x="370078" y="162687"/>
                </a:moveTo>
                <a:lnTo>
                  <a:pt x="281940" y="162687"/>
                </a:lnTo>
                <a:lnTo>
                  <a:pt x="281940" y="3048"/>
                </a:lnTo>
                <a:lnTo>
                  <a:pt x="258064" y="3048"/>
                </a:lnTo>
                <a:lnTo>
                  <a:pt x="258064" y="184150"/>
                </a:lnTo>
                <a:lnTo>
                  <a:pt x="370078" y="184150"/>
                </a:lnTo>
                <a:lnTo>
                  <a:pt x="370078" y="162687"/>
                </a:lnTo>
                <a:close/>
              </a:path>
              <a:path w="2218054" h="237489">
                <a:moveTo>
                  <a:pt x="533273" y="162687"/>
                </a:moveTo>
                <a:lnTo>
                  <a:pt x="422148" y="162687"/>
                </a:lnTo>
                <a:lnTo>
                  <a:pt x="422148" y="101346"/>
                </a:lnTo>
                <a:lnTo>
                  <a:pt x="522097" y="101346"/>
                </a:lnTo>
                <a:lnTo>
                  <a:pt x="522097" y="79883"/>
                </a:lnTo>
                <a:lnTo>
                  <a:pt x="422148" y="79883"/>
                </a:lnTo>
                <a:lnTo>
                  <a:pt x="422148" y="24511"/>
                </a:lnTo>
                <a:lnTo>
                  <a:pt x="529082" y="24511"/>
                </a:lnTo>
                <a:lnTo>
                  <a:pt x="529082" y="3048"/>
                </a:lnTo>
                <a:lnTo>
                  <a:pt x="398272" y="3048"/>
                </a:lnTo>
                <a:lnTo>
                  <a:pt x="398272" y="184150"/>
                </a:lnTo>
                <a:lnTo>
                  <a:pt x="533273" y="184150"/>
                </a:lnTo>
                <a:lnTo>
                  <a:pt x="533273" y="162687"/>
                </a:lnTo>
                <a:close/>
              </a:path>
              <a:path w="2218054" h="237489">
                <a:moveTo>
                  <a:pt x="708025" y="3048"/>
                </a:moveTo>
                <a:lnTo>
                  <a:pt x="684022" y="3048"/>
                </a:lnTo>
                <a:lnTo>
                  <a:pt x="683996" y="107823"/>
                </a:lnTo>
                <a:lnTo>
                  <a:pt x="683260" y="123761"/>
                </a:lnTo>
                <a:lnTo>
                  <a:pt x="665264" y="159346"/>
                </a:lnTo>
                <a:lnTo>
                  <a:pt x="636905" y="165608"/>
                </a:lnTo>
                <a:lnTo>
                  <a:pt x="626059" y="164922"/>
                </a:lnTo>
                <a:lnTo>
                  <a:pt x="592810" y="137045"/>
                </a:lnTo>
                <a:lnTo>
                  <a:pt x="589788" y="3048"/>
                </a:lnTo>
                <a:lnTo>
                  <a:pt x="565912" y="3048"/>
                </a:lnTo>
                <a:lnTo>
                  <a:pt x="565912" y="107823"/>
                </a:lnTo>
                <a:lnTo>
                  <a:pt x="566166" y="118452"/>
                </a:lnTo>
                <a:lnTo>
                  <a:pt x="577024" y="161696"/>
                </a:lnTo>
                <a:lnTo>
                  <a:pt x="609384" y="184150"/>
                </a:lnTo>
                <a:lnTo>
                  <a:pt x="636905" y="187198"/>
                </a:lnTo>
                <a:lnTo>
                  <a:pt x="648309" y="186728"/>
                </a:lnTo>
                <a:lnTo>
                  <a:pt x="690346" y="169849"/>
                </a:lnTo>
                <a:lnTo>
                  <a:pt x="707542" y="123164"/>
                </a:lnTo>
                <a:lnTo>
                  <a:pt x="708025" y="107823"/>
                </a:lnTo>
                <a:lnTo>
                  <a:pt x="708025" y="3048"/>
                </a:lnTo>
                <a:close/>
              </a:path>
              <a:path w="2218054" h="237489">
                <a:moveTo>
                  <a:pt x="804532" y="107442"/>
                </a:moveTo>
                <a:lnTo>
                  <a:pt x="736600" y="107442"/>
                </a:lnTo>
                <a:lnTo>
                  <a:pt x="736600" y="129794"/>
                </a:lnTo>
                <a:lnTo>
                  <a:pt x="804532" y="129794"/>
                </a:lnTo>
                <a:lnTo>
                  <a:pt x="804532" y="107442"/>
                </a:lnTo>
                <a:close/>
              </a:path>
              <a:path w="2218054" h="237489">
                <a:moveTo>
                  <a:pt x="908685" y="0"/>
                </a:moveTo>
                <a:lnTo>
                  <a:pt x="890778" y="0"/>
                </a:lnTo>
                <a:lnTo>
                  <a:pt x="885367" y="14363"/>
                </a:lnTo>
                <a:lnTo>
                  <a:pt x="875423" y="24638"/>
                </a:lnTo>
                <a:lnTo>
                  <a:pt x="860933" y="30835"/>
                </a:lnTo>
                <a:lnTo>
                  <a:pt x="841883" y="32893"/>
                </a:lnTo>
                <a:lnTo>
                  <a:pt x="841883" y="51181"/>
                </a:lnTo>
                <a:lnTo>
                  <a:pt x="855687" y="50596"/>
                </a:lnTo>
                <a:lnTo>
                  <a:pt x="867562" y="48818"/>
                </a:lnTo>
                <a:lnTo>
                  <a:pt x="877493" y="45885"/>
                </a:lnTo>
                <a:lnTo>
                  <a:pt x="885444" y="41783"/>
                </a:lnTo>
                <a:lnTo>
                  <a:pt x="885444" y="184150"/>
                </a:lnTo>
                <a:lnTo>
                  <a:pt x="908685" y="184150"/>
                </a:lnTo>
                <a:lnTo>
                  <a:pt x="908685" y="41783"/>
                </a:lnTo>
                <a:lnTo>
                  <a:pt x="908685" y="0"/>
                </a:lnTo>
                <a:close/>
              </a:path>
              <a:path w="2218054" h="237489">
                <a:moveTo>
                  <a:pt x="1001903" y="158877"/>
                </a:moveTo>
                <a:lnTo>
                  <a:pt x="976503" y="158877"/>
                </a:lnTo>
                <a:lnTo>
                  <a:pt x="976503" y="184150"/>
                </a:lnTo>
                <a:lnTo>
                  <a:pt x="1001903" y="184150"/>
                </a:lnTo>
                <a:lnTo>
                  <a:pt x="1001903" y="158877"/>
                </a:lnTo>
                <a:close/>
              </a:path>
              <a:path w="2218054" h="237489">
                <a:moveTo>
                  <a:pt x="1001903" y="53086"/>
                </a:moveTo>
                <a:lnTo>
                  <a:pt x="976503" y="53086"/>
                </a:lnTo>
                <a:lnTo>
                  <a:pt x="976503" y="78359"/>
                </a:lnTo>
                <a:lnTo>
                  <a:pt x="1001903" y="78359"/>
                </a:lnTo>
                <a:lnTo>
                  <a:pt x="1001903" y="53086"/>
                </a:lnTo>
                <a:close/>
              </a:path>
              <a:path w="2218054" h="237489">
                <a:moveTo>
                  <a:pt x="1226693" y="93853"/>
                </a:moveTo>
                <a:lnTo>
                  <a:pt x="1222997" y="52781"/>
                </a:lnTo>
                <a:lnTo>
                  <a:pt x="1211922" y="23456"/>
                </a:lnTo>
                <a:lnTo>
                  <a:pt x="1206512" y="18288"/>
                </a:lnTo>
                <a:lnTo>
                  <a:pt x="1202563" y="14528"/>
                </a:lnTo>
                <a:lnTo>
                  <a:pt x="1202563" y="93853"/>
                </a:lnTo>
                <a:lnTo>
                  <a:pt x="1202004" y="113296"/>
                </a:lnTo>
                <a:lnTo>
                  <a:pt x="1193673" y="152400"/>
                </a:lnTo>
                <a:lnTo>
                  <a:pt x="1167638" y="168910"/>
                </a:lnTo>
                <a:lnTo>
                  <a:pt x="1159586" y="167894"/>
                </a:lnTo>
                <a:lnTo>
                  <a:pt x="1134960" y="129514"/>
                </a:lnTo>
                <a:lnTo>
                  <a:pt x="1132713" y="93853"/>
                </a:lnTo>
                <a:lnTo>
                  <a:pt x="1133271" y="74383"/>
                </a:lnTo>
                <a:lnTo>
                  <a:pt x="1141603" y="35052"/>
                </a:lnTo>
                <a:lnTo>
                  <a:pt x="1167638" y="18288"/>
                </a:lnTo>
                <a:lnTo>
                  <a:pt x="1175677" y="19342"/>
                </a:lnTo>
                <a:lnTo>
                  <a:pt x="1200353" y="58077"/>
                </a:lnTo>
                <a:lnTo>
                  <a:pt x="1202563" y="93853"/>
                </a:lnTo>
                <a:lnTo>
                  <a:pt x="1202563" y="14528"/>
                </a:lnTo>
                <a:lnTo>
                  <a:pt x="1193469" y="5867"/>
                </a:lnTo>
                <a:lnTo>
                  <a:pt x="1167638" y="0"/>
                </a:lnTo>
                <a:lnTo>
                  <a:pt x="1141818" y="5867"/>
                </a:lnTo>
                <a:lnTo>
                  <a:pt x="1123403" y="23456"/>
                </a:lnTo>
                <a:lnTo>
                  <a:pt x="1112380" y="52781"/>
                </a:lnTo>
                <a:lnTo>
                  <a:pt x="1108710" y="93853"/>
                </a:lnTo>
                <a:lnTo>
                  <a:pt x="1112380" y="134696"/>
                </a:lnTo>
                <a:lnTo>
                  <a:pt x="1123403" y="163868"/>
                </a:lnTo>
                <a:lnTo>
                  <a:pt x="1141818" y="181368"/>
                </a:lnTo>
                <a:lnTo>
                  <a:pt x="1167638" y="187198"/>
                </a:lnTo>
                <a:lnTo>
                  <a:pt x="1193469" y="181368"/>
                </a:lnTo>
                <a:lnTo>
                  <a:pt x="1206601" y="168910"/>
                </a:lnTo>
                <a:lnTo>
                  <a:pt x="1211922" y="163868"/>
                </a:lnTo>
                <a:lnTo>
                  <a:pt x="1222997" y="134696"/>
                </a:lnTo>
                <a:lnTo>
                  <a:pt x="1226693" y="93853"/>
                </a:lnTo>
                <a:close/>
              </a:path>
              <a:path w="2218054" h="237489">
                <a:moveTo>
                  <a:pt x="1285367" y="158877"/>
                </a:moveTo>
                <a:lnTo>
                  <a:pt x="1259967" y="158877"/>
                </a:lnTo>
                <a:lnTo>
                  <a:pt x="1259967" y="184150"/>
                </a:lnTo>
                <a:lnTo>
                  <a:pt x="1285367" y="184150"/>
                </a:lnTo>
                <a:lnTo>
                  <a:pt x="1285367" y="158877"/>
                </a:lnTo>
                <a:close/>
              </a:path>
              <a:path w="2218054" h="237489">
                <a:moveTo>
                  <a:pt x="1437640" y="125222"/>
                </a:moveTo>
                <a:lnTo>
                  <a:pt x="1436662" y="113093"/>
                </a:lnTo>
                <a:lnTo>
                  <a:pt x="1433728" y="102031"/>
                </a:lnTo>
                <a:lnTo>
                  <a:pt x="1428851" y="92100"/>
                </a:lnTo>
                <a:lnTo>
                  <a:pt x="1423301" y="84963"/>
                </a:lnTo>
                <a:lnTo>
                  <a:pt x="1422019" y="83312"/>
                </a:lnTo>
                <a:lnTo>
                  <a:pt x="1413764" y="76073"/>
                </a:lnTo>
                <a:lnTo>
                  <a:pt x="1413637" y="76009"/>
                </a:lnTo>
                <a:lnTo>
                  <a:pt x="1413637" y="126746"/>
                </a:lnTo>
                <a:lnTo>
                  <a:pt x="1413065" y="135369"/>
                </a:lnTo>
                <a:lnTo>
                  <a:pt x="1387627" y="168173"/>
                </a:lnTo>
                <a:lnTo>
                  <a:pt x="1380490" y="168910"/>
                </a:lnTo>
                <a:lnTo>
                  <a:pt x="1372336" y="167894"/>
                </a:lnTo>
                <a:lnTo>
                  <a:pt x="1345247" y="132016"/>
                </a:lnTo>
                <a:lnTo>
                  <a:pt x="1342390" y="104521"/>
                </a:lnTo>
                <a:lnTo>
                  <a:pt x="1351572" y="95948"/>
                </a:lnTo>
                <a:lnTo>
                  <a:pt x="1360868" y="89839"/>
                </a:lnTo>
                <a:lnTo>
                  <a:pt x="1369453" y="86487"/>
                </a:lnTo>
                <a:lnTo>
                  <a:pt x="1370241" y="86182"/>
                </a:lnTo>
                <a:lnTo>
                  <a:pt x="1379728" y="84963"/>
                </a:lnTo>
                <a:lnTo>
                  <a:pt x="1387055" y="85699"/>
                </a:lnTo>
                <a:lnTo>
                  <a:pt x="1413052" y="118008"/>
                </a:lnTo>
                <a:lnTo>
                  <a:pt x="1413637" y="126746"/>
                </a:lnTo>
                <a:lnTo>
                  <a:pt x="1413637" y="76009"/>
                </a:lnTo>
                <a:lnTo>
                  <a:pt x="1404645" y="70916"/>
                </a:lnTo>
                <a:lnTo>
                  <a:pt x="1394612" y="67830"/>
                </a:lnTo>
                <a:lnTo>
                  <a:pt x="1383665" y="66802"/>
                </a:lnTo>
                <a:lnTo>
                  <a:pt x="1372450" y="68046"/>
                </a:lnTo>
                <a:lnTo>
                  <a:pt x="1361859" y="71742"/>
                </a:lnTo>
                <a:lnTo>
                  <a:pt x="1351927" y="77901"/>
                </a:lnTo>
                <a:lnTo>
                  <a:pt x="1342644" y="86487"/>
                </a:lnTo>
                <a:lnTo>
                  <a:pt x="1344053" y="70916"/>
                </a:lnTo>
                <a:lnTo>
                  <a:pt x="1360246" y="28155"/>
                </a:lnTo>
                <a:lnTo>
                  <a:pt x="1381760" y="18288"/>
                </a:lnTo>
                <a:lnTo>
                  <a:pt x="1393202" y="19964"/>
                </a:lnTo>
                <a:lnTo>
                  <a:pt x="1401838" y="24980"/>
                </a:lnTo>
                <a:lnTo>
                  <a:pt x="1407629" y="33350"/>
                </a:lnTo>
                <a:lnTo>
                  <a:pt x="1410589" y="45085"/>
                </a:lnTo>
                <a:lnTo>
                  <a:pt x="1434592" y="45085"/>
                </a:lnTo>
                <a:lnTo>
                  <a:pt x="1410004" y="6388"/>
                </a:lnTo>
                <a:lnTo>
                  <a:pt x="1383030" y="0"/>
                </a:lnTo>
                <a:lnTo>
                  <a:pt x="1355026" y="6223"/>
                </a:lnTo>
                <a:lnTo>
                  <a:pt x="1335024" y="24866"/>
                </a:lnTo>
                <a:lnTo>
                  <a:pt x="1323022" y="55943"/>
                </a:lnTo>
                <a:lnTo>
                  <a:pt x="1319022" y="99441"/>
                </a:lnTo>
                <a:lnTo>
                  <a:pt x="1320038" y="119443"/>
                </a:lnTo>
                <a:lnTo>
                  <a:pt x="1335278" y="164592"/>
                </a:lnTo>
                <a:lnTo>
                  <a:pt x="1367129" y="185801"/>
                </a:lnTo>
                <a:lnTo>
                  <a:pt x="1380998" y="187198"/>
                </a:lnTo>
                <a:lnTo>
                  <a:pt x="1393202" y="186080"/>
                </a:lnTo>
                <a:lnTo>
                  <a:pt x="1404137" y="182714"/>
                </a:lnTo>
                <a:lnTo>
                  <a:pt x="1413776" y="177076"/>
                </a:lnTo>
                <a:lnTo>
                  <a:pt x="1422146" y="169164"/>
                </a:lnTo>
                <a:lnTo>
                  <a:pt x="1422323" y="168910"/>
                </a:lnTo>
                <a:lnTo>
                  <a:pt x="1428978" y="159588"/>
                </a:lnTo>
                <a:lnTo>
                  <a:pt x="1433791" y="149148"/>
                </a:lnTo>
                <a:lnTo>
                  <a:pt x="1436674" y="137680"/>
                </a:lnTo>
                <a:lnTo>
                  <a:pt x="1437640" y="125222"/>
                </a:lnTo>
                <a:close/>
              </a:path>
              <a:path w="2218054" h="237489">
                <a:moveTo>
                  <a:pt x="1576832" y="120396"/>
                </a:moveTo>
                <a:lnTo>
                  <a:pt x="1552321" y="120396"/>
                </a:lnTo>
                <a:lnTo>
                  <a:pt x="1552321" y="37465"/>
                </a:lnTo>
                <a:lnTo>
                  <a:pt x="1552321" y="762"/>
                </a:lnTo>
                <a:lnTo>
                  <a:pt x="1534033" y="762"/>
                </a:lnTo>
                <a:lnTo>
                  <a:pt x="1528953" y="8140"/>
                </a:lnTo>
                <a:lnTo>
                  <a:pt x="1528953" y="37465"/>
                </a:lnTo>
                <a:lnTo>
                  <a:pt x="1528953" y="120396"/>
                </a:lnTo>
                <a:lnTo>
                  <a:pt x="1473454" y="120396"/>
                </a:lnTo>
                <a:lnTo>
                  <a:pt x="1528953" y="37465"/>
                </a:lnTo>
                <a:lnTo>
                  <a:pt x="1528953" y="8140"/>
                </a:lnTo>
                <a:lnTo>
                  <a:pt x="1451610" y="120396"/>
                </a:lnTo>
                <a:lnTo>
                  <a:pt x="1451610" y="140970"/>
                </a:lnTo>
                <a:lnTo>
                  <a:pt x="1528953" y="140970"/>
                </a:lnTo>
                <a:lnTo>
                  <a:pt x="1528953" y="184150"/>
                </a:lnTo>
                <a:lnTo>
                  <a:pt x="1552321" y="184150"/>
                </a:lnTo>
                <a:lnTo>
                  <a:pt x="1552321" y="140970"/>
                </a:lnTo>
                <a:lnTo>
                  <a:pt x="1576832" y="140970"/>
                </a:lnTo>
                <a:lnTo>
                  <a:pt x="1576832" y="120396"/>
                </a:lnTo>
                <a:close/>
              </a:path>
              <a:path w="2218054" h="237489">
                <a:moveTo>
                  <a:pt x="1717040" y="120396"/>
                </a:moveTo>
                <a:lnTo>
                  <a:pt x="1692529" y="120396"/>
                </a:lnTo>
                <a:lnTo>
                  <a:pt x="1692529" y="37465"/>
                </a:lnTo>
                <a:lnTo>
                  <a:pt x="1692529" y="762"/>
                </a:lnTo>
                <a:lnTo>
                  <a:pt x="1674241" y="762"/>
                </a:lnTo>
                <a:lnTo>
                  <a:pt x="1669161" y="8140"/>
                </a:lnTo>
                <a:lnTo>
                  <a:pt x="1669161" y="37465"/>
                </a:lnTo>
                <a:lnTo>
                  <a:pt x="1669161" y="120396"/>
                </a:lnTo>
                <a:lnTo>
                  <a:pt x="1613662" y="120396"/>
                </a:lnTo>
                <a:lnTo>
                  <a:pt x="1669161" y="37465"/>
                </a:lnTo>
                <a:lnTo>
                  <a:pt x="1669161" y="8140"/>
                </a:lnTo>
                <a:lnTo>
                  <a:pt x="1591818" y="120396"/>
                </a:lnTo>
                <a:lnTo>
                  <a:pt x="1591818" y="140970"/>
                </a:lnTo>
                <a:lnTo>
                  <a:pt x="1669161" y="140970"/>
                </a:lnTo>
                <a:lnTo>
                  <a:pt x="1669161" y="184150"/>
                </a:lnTo>
                <a:lnTo>
                  <a:pt x="1692529" y="184150"/>
                </a:lnTo>
                <a:lnTo>
                  <a:pt x="1692529" y="140970"/>
                </a:lnTo>
                <a:lnTo>
                  <a:pt x="1717040" y="140970"/>
                </a:lnTo>
                <a:lnTo>
                  <a:pt x="1717040" y="120396"/>
                </a:lnTo>
                <a:close/>
              </a:path>
              <a:path w="2218054" h="237489">
                <a:moveTo>
                  <a:pt x="1823085" y="0"/>
                </a:moveTo>
                <a:lnTo>
                  <a:pt x="1805178" y="0"/>
                </a:lnTo>
                <a:lnTo>
                  <a:pt x="1799767" y="14363"/>
                </a:lnTo>
                <a:lnTo>
                  <a:pt x="1789823" y="24638"/>
                </a:lnTo>
                <a:lnTo>
                  <a:pt x="1775333" y="30835"/>
                </a:lnTo>
                <a:lnTo>
                  <a:pt x="1756283" y="32893"/>
                </a:lnTo>
                <a:lnTo>
                  <a:pt x="1756283" y="51181"/>
                </a:lnTo>
                <a:lnTo>
                  <a:pt x="1770087" y="50596"/>
                </a:lnTo>
                <a:lnTo>
                  <a:pt x="1781962" y="48818"/>
                </a:lnTo>
                <a:lnTo>
                  <a:pt x="1791893" y="45885"/>
                </a:lnTo>
                <a:lnTo>
                  <a:pt x="1799844" y="41783"/>
                </a:lnTo>
                <a:lnTo>
                  <a:pt x="1799844" y="184150"/>
                </a:lnTo>
                <a:lnTo>
                  <a:pt x="1823085" y="184150"/>
                </a:lnTo>
                <a:lnTo>
                  <a:pt x="1823085" y="41783"/>
                </a:lnTo>
                <a:lnTo>
                  <a:pt x="1823085" y="0"/>
                </a:lnTo>
                <a:close/>
              </a:path>
              <a:path w="2218054" h="237489">
                <a:moveTo>
                  <a:pt x="1996186" y="162687"/>
                </a:moveTo>
                <a:lnTo>
                  <a:pt x="1908683" y="162687"/>
                </a:lnTo>
                <a:lnTo>
                  <a:pt x="1911019" y="157518"/>
                </a:lnTo>
                <a:lnTo>
                  <a:pt x="1917280" y="150012"/>
                </a:lnTo>
                <a:lnTo>
                  <a:pt x="1927504" y="140131"/>
                </a:lnTo>
                <a:lnTo>
                  <a:pt x="1956460" y="115125"/>
                </a:lnTo>
                <a:lnTo>
                  <a:pt x="1968576" y="103860"/>
                </a:lnTo>
                <a:lnTo>
                  <a:pt x="1992985" y="69469"/>
                </a:lnTo>
                <a:lnTo>
                  <a:pt x="1995627" y="50419"/>
                </a:lnTo>
                <a:lnTo>
                  <a:pt x="1994750" y="40386"/>
                </a:lnTo>
                <a:lnTo>
                  <a:pt x="1972843" y="8153"/>
                </a:lnTo>
                <a:lnTo>
                  <a:pt x="1939290" y="0"/>
                </a:lnTo>
                <a:lnTo>
                  <a:pt x="1927136" y="889"/>
                </a:lnTo>
                <a:lnTo>
                  <a:pt x="1891182" y="21971"/>
                </a:lnTo>
                <a:lnTo>
                  <a:pt x="1880616" y="52324"/>
                </a:lnTo>
                <a:lnTo>
                  <a:pt x="1904619" y="52324"/>
                </a:lnTo>
                <a:lnTo>
                  <a:pt x="1905787" y="44450"/>
                </a:lnTo>
                <a:lnTo>
                  <a:pt x="1907984" y="37579"/>
                </a:lnTo>
                <a:lnTo>
                  <a:pt x="1911223" y="31737"/>
                </a:lnTo>
                <a:lnTo>
                  <a:pt x="1915541" y="26924"/>
                </a:lnTo>
                <a:lnTo>
                  <a:pt x="1921891" y="21209"/>
                </a:lnTo>
                <a:lnTo>
                  <a:pt x="1929638" y="18288"/>
                </a:lnTo>
                <a:lnTo>
                  <a:pt x="1938782" y="18288"/>
                </a:lnTo>
                <a:lnTo>
                  <a:pt x="1971675" y="40386"/>
                </a:lnTo>
                <a:lnTo>
                  <a:pt x="1971624" y="50927"/>
                </a:lnTo>
                <a:lnTo>
                  <a:pt x="1955444" y="87388"/>
                </a:lnTo>
                <a:lnTo>
                  <a:pt x="1924050" y="115443"/>
                </a:lnTo>
                <a:lnTo>
                  <a:pt x="1911477" y="126047"/>
                </a:lnTo>
                <a:lnTo>
                  <a:pt x="1881974" y="160147"/>
                </a:lnTo>
                <a:lnTo>
                  <a:pt x="1876298" y="184150"/>
                </a:lnTo>
                <a:lnTo>
                  <a:pt x="1996186" y="184150"/>
                </a:lnTo>
                <a:lnTo>
                  <a:pt x="1996186" y="162687"/>
                </a:lnTo>
                <a:close/>
              </a:path>
              <a:path w="2218054" h="237489">
                <a:moveTo>
                  <a:pt x="2138553" y="130810"/>
                </a:moveTo>
                <a:lnTo>
                  <a:pt x="2118677" y="91097"/>
                </a:lnTo>
                <a:lnTo>
                  <a:pt x="2104009" y="84709"/>
                </a:lnTo>
                <a:lnTo>
                  <a:pt x="2112645" y="81153"/>
                </a:lnTo>
                <a:lnTo>
                  <a:pt x="2118995" y="75819"/>
                </a:lnTo>
                <a:lnTo>
                  <a:pt x="2123059" y="68961"/>
                </a:lnTo>
                <a:lnTo>
                  <a:pt x="2127250" y="62103"/>
                </a:lnTo>
                <a:lnTo>
                  <a:pt x="2129409" y="54737"/>
                </a:lnTo>
                <a:lnTo>
                  <a:pt x="2129371" y="46609"/>
                </a:lnTo>
                <a:lnTo>
                  <a:pt x="2128494" y="37109"/>
                </a:lnTo>
                <a:lnTo>
                  <a:pt x="2098230" y="3263"/>
                </a:lnTo>
                <a:lnTo>
                  <a:pt x="2076450" y="0"/>
                </a:lnTo>
                <a:lnTo>
                  <a:pt x="2065934" y="749"/>
                </a:lnTo>
                <a:lnTo>
                  <a:pt x="2027796" y="26822"/>
                </a:lnTo>
                <a:lnTo>
                  <a:pt x="2022094" y="46990"/>
                </a:lnTo>
                <a:lnTo>
                  <a:pt x="2046097" y="46990"/>
                </a:lnTo>
                <a:lnTo>
                  <a:pt x="2049233" y="34417"/>
                </a:lnTo>
                <a:lnTo>
                  <a:pt x="2055431" y="25450"/>
                </a:lnTo>
                <a:lnTo>
                  <a:pt x="2064664" y="20078"/>
                </a:lnTo>
                <a:lnTo>
                  <a:pt x="2076958" y="18288"/>
                </a:lnTo>
                <a:lnTo>
                  <a:pt x="2085975" y="18288"/>
                </a:lnTo>
                <a:lnTo>
                  <a:pt x="2105215" y="46990"/>
                </a:lnTo>
                <a:lnTo>
                  <a:pt x="2103158" y="60210"/>
                </a:lnTo>
                <a:lnTo>
                  <a:pt x="2096795" y="69938"/>
                </a:lnTo>
                <a:lnTo>
                  <a:pt x="2086203" y="75780"/>
                </a:lnTo>
                <a:lnTo>
                  <a:pt x="2071370" y="77724"/>
                </a:lnTo>
                <a:lnTo>
                  <a:pt x="2066163" y="77724"/>
                </a:lnTo>
                <a:lnTo>
                  <a:pt x="2066163" y="95885"/>
                </a:lnTo>
                <a:lnTo>
                  <a:pt x="2075053" y="95885"/>
                </a:lnTo>
                <a:lnTo>
                  <a:pt x="2084095" y="96469"/>
                </a:lnTo>
                <a:lnTo>
                  <a:pt x="2113775" y="123253"/>
                </a:lnTo>
                <a:lnTo>
                  <a:pt x="2114423" y="131318"/>
                </a:lnTo>
                <a:lnTo>
                  <a:pt x="2113800" y="139255"/>
                </a:lnTo>
                <a:lnTo>
                  <a:pt x="2086444" y="168275"/>
                </a:lnTo>
                <a:lnTo>
                  <a:pt x="2078736" y="168910"/>
                </a:lnTo>
                <a:lnTo>
                  <a:pt x="2070823" y="168325"/>
                </a:lnTo>
                <a:lnTo>
                  <a:pt x="2043811" y="145288"/>
                </a:lnTo>
                <a:lnTo>
                  <a:pt x="2043811" y="136398"/>
                </a:lnTo>
                <a:lnTo>
                  <a:pt x="2019808" y="136398"/>
                </a:lnTo>
                <a:lnTo>
                  <a:pt x="2037080" y="173228"/>
                </a:lnTo>
                <a:lnTo>
                  <a:pt x="2078736" y="187198"/>
                </a:lnTo>
                <a:lnTo>
                  <a:pt x="2090889" y="186232"/>
                </a:lnTo>
                <a:lnTo>
                  <a:pt x="2102053" y="183299"/>
                </a:lnTo>
                <a:lnTo>
                  <a:pt x="2112175" y="178422"/>
                </a:lnTo>
                <a:lnTo>
                  <a:pt x="2121281" y="171577"/>
                </a:lnTo>
                <a:lnTo>
                  <a:pt x="2123656" y="168910"/>
                </a:lnTo>
                <a:lnTo>
                  <a:pt x="2128799" y="163182"/>
                </a:lnTo>
                <a:lnTo>
                  <a:pt x="2134197" y="153581"/>
                </a:lnTo>
                <a:lnTo>
                  <a:pt x="2137460" y="142798"/>
                </a:lnTo>
                <a:lnTo>
                  <a:pt x="2138553" y="130810"/>
                </a:lnTo>
                <a:close/>
              </a:path>
              <a:path w="2218054" h="237489">
                <a:moveTo>
                  <a:pt x="2217928" y="118745"/>
                </a:moveTo>
                <a:lnTo>
                  <a:pt x="2215184" y="88176"/>
                </a:lnTo>
                <a:lnTo>
                  <a:pt x="2206955" y="58191"/>
                </a:lnTo>
                <a:lnTo>
                  <a:pt x="2193226" y="28790"/>
                </a:lnTo>
                <a:lnTo>
                  <a:pt x="2173986" y="0"/>
                </a:lnTo>
                <a:lnTo>
                  <a:pt x="2157984" y="0"/>
                </a:lnTo>
                <a:lnTo>
                  <a:pt x="2174151" y="29578"/>
                </a:lnTo>
                <a:lnTo>
                  <a:pt x="2185695" y="59232"/>
                </a:lnTo>
                <a:lnTo>
                  <a:pt x="2192629" y="88963"/>
                </a:lnTo>
                <a:lnTo>
                  <a:pt x="2194941" y="118745"/>
                </a:lnTo>
                <a:lnTo>
                  <a:pt x="2192629" y="148386"/>
                </a:lnTo>
                <a:lnTo>
                  <a:pt x="2185695" y="178041"/>
                </a:lnTo>
                <a:lnTo>
                  <a:pt x="2174151" y="207670"/>
                </a:lnTo>
                <a:lnTo>
                  <a:pt x="2157984" y="237236"/>
                </a:lnTo>
                <a:lnTo>
                  <a:pt x="2173986" y="237236"/>
                </a:lnTo>
                <a:lnTo>
                  <a:pt x="2193226" y="208457"/>
                </a:lnTo>
                <a:lnTo>
                  <a:pt x="2206955" y="179095"/>
                </a:lnTo>
                <a:lnTo>
                  <a:pt x="2215184" y="149174"/>
                </a:lnTo>
                <a:lnTo>
                  <a:pt x="2217928" y="118745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99529" y="4376750"/>
            <a:ext cx="169037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3200" spc="-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12"/>
              </a:rPr>
              <a:t>O</a:t>
            </a:r>
            <a:r>
              <a:rPr dirty="0" u="heavy" sz="32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12"/>
              </a:rPr>
              <a:t>U</a:t>
            </a:r>
            <a:r>
              <a:rPr dirty="0" u="heavy" sz="3200" spc="-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12"/>
              </a:rPr>
              <a:t>T</a:t>
            </a:r>
            <a:r>
              <a:rPr dirty="0" u="heavy" sz="32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12"/>
              </a:rPr>
              <a:t>PUT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73256" y="3605784"/>
            <a:ext cx="24384" cy="3252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716" y="1115390"/>
            <a:ext cx="45015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5">
                <a:solidFill>
                  <a:srgbClr val="0D2841"/>
                </a:solidFill>
              </a:rPr>
              <a:t>Problem</a:t>
            </a:r>
            <a:r>
              <a:rPr dirty="0" sz="4400" spc="20">
                <a:solidFill>
                  <a:srgbClr val="0D2841"/>
                </a:solidFill>
              </a:rPr>
              <a:t> </a:t>
            </a:r>
            <a:r>
              <a:rPr dirty="0" sz="4400" spc="-30">
                <a:solidFill>
                  <a:srgbClr val="0D2841"/>
                </a:solidFill>
              </a:rPr>
              <a:t>Statement: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83716" y="2412949"/>
            <a:ext cx="5170805" cy="31515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585470" marR="5080" indent="-573405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585470" algn="l"/>
                <a:tab pos="586105" algn="l"/>
              </a:tabLst>
            </a:pP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Implementing attention-based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models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for generating descriptive </a:t>
            </a:r>
            <a:r>
              <a:rPr dirty="0" sz="2400" spc="-6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captions for </a:t>
            </a: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images,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focusing on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salient</a:t>
            </a:r>
            <a:r>
              <a:rPr dirty="0" sz="2400" spc="-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regions</a:t>
            </a:r>
            <a:r>
              <a:rPr dirty="0" sz="2400" spc="-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objects</a:t>
            </a:r>
            <a:r>
              <a:rPr dirty="0" sz="2400" spc="-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in </a:t>
            </a:r>
            <a:endParaRPr sz="2400">
              <a:latin typeface="Microsoft Sans Serif"/>
              <a:cs typeface="Microsoft Sans Serif"/>
            </a:endParaRPr>
          </a:p>
          <a:p>
            <a:pPr marL="585470">
              <a:lnSpc>
                <a:spcPts val="2590"/>
              </a:lnSpc>
            </a:pP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image.</a:t>
            </a:r>
            <a:endParaRPr sz="2400">
              <a:latin typeface="Microsoft Sans Serif"/>
              <a:cs typeface="Microsoft Sans Serif"/>
            </a:endParaRPr>
          </a:p>
          <a:p>
            <a:pPr marL="585470" marR="308610" indent="-573405">
              <a:lnSpc>
                <a:spcPct val="90000"/>
              </a:lnSpc>
              <a:spcBef>
                <a:spcPts val="985"/>
              </a:spcBef>
              <a:buFont typeface="Arial MT"/>
              <a:buChar char="•"/>
              <a:tabLst>
                <a:tab pos="585470" algn="l"/>
                <a:tab pos="586105" algn="l"/>
              </a:tabLst>
            </a:pP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This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can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be done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using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Convolutional </a:t>
            </a: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Neural Networks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2841"/>
                </a:solidFill>
                <a:latin typeface="Microsoft Sans Serif"/>
                <a:cs typeface="Microsoft Sans Serif"/>
              </a:rPr>
              <a:t>(CNN)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and Long 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short-term </a:t>
            </a:r>
            <a:r>
              <a:rPr dirty="0" sz="24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memory</a:t>
            </a:r>
            <a:r>
              <a:rPr dirty="0" sz="24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D2841"/>
                </a:solidFill>
                <a:latin typeface="Microsoft Sans Serif"/>
                <a:cs typeface="Microsoft Sans Serif"/>
              </a:rPr>
              <a:t>(LSTM)</a:t>
            </a:r>
            <a:r>
              <a:rPr dirty="0" sz="2400">
                <a:solidFill>
                  <a:srgbClr val="0D2841"/>
                </a:solidFill>
                <a:latin typeface="Microsoft Sans Serif"/>
                <a:cs typeface="Microsoft Sans Serif"/>
              </a:rPr>
              <a:t> together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352" y="304800"/>
            <a:ext cx="6327648" cy="6553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18632" y="12696"/>
            <a:ext cx="6373495" cy="6845300"/>
            <a:chOff x="5818632" y="12696"/>
            <a:chExt cx="6373495" cy="6845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632" y="12696"/>
              <a:ext cx="6373368" cy="6845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0024" y="2523744"/>
              <a:ext cx="5050535" cy="21214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716" y="393268"/>
            <a:ext cx="37788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D2841"/>
                </a:solidFill>
                <a:latin typeface="Microsoft Sans Serif"/>
                <a:cs typeface="Microsoft Sans Serif"/>
              </a:rPr>
              <a:t>Methods</a:t>
            </a:r>
            <a:r>
              <a:rPr dirty="0" sz="4400" spc="-4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5">
                <a:solidFill>
                  <a:srgbClr val="0D2841"/>
                </a:solidFill>
                <a:latin typeface="Microsoft Sans Serif"/>
                <a:cs typeface="Microsoft Sans Serif"/>
              </a:rPr>
              <a:t>Used: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716" y="1198244"/>
            <a:ext cx="5987415" cy="53905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1300" marR="193040" indent="-228600">
              <a:lnSpc>
                <a:spcPct val="90000"/>
              </a:lnSpc>
              <a:spcBef>
                <a:spcPts val="3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75" b="1">
                <a:solidFill>
                  <a:srgbClr val="0D2841"/>
                </a:solidFill>
                <a:latin typeface="Arial"/>
                <a:cs typeface="Arial"/>
              </a:rPr>
              <a:t>Convolutional </a:t>
            </a:r>
            <a:r>
              <a:rPr dirty="0" sz="1600" spc="-35" b="1">
                <a:solidFill>
                  <a:srgbClr val="0D2841"/>
                </a:solidFill>
                <a:latin typeface="Arial"/>
                <a:cs typeface="Arial"/>
              </a:rPr>
              <a:t>Neural </a:t>
            </a:r>
            <a:r>
              <a:rPr dirty="0" sz="1600" spc="-60" b="1">
                <a:solidFill>
                  <a:srgbClr val="0D2841"/>
                </a:solidFill>
                <a:latin typeface="Arial"/>
                <a:cs typeface="Arial"/>
              </a:rPr>
              <a:t>Networks </a:t>
            </a:r>
            <a:r>
              <a:rPr dirty="0" sz="1600" spc="10" b="1">
                <a:solidFill>
                  <a:srgbClr val="0D2841"/>
                </a:solidFill>
                <a:latin typeface="Arial"/>
                <a:cs typeface="Arial"/>
              </a:rPr>
              <a:t>(CNN) </a:t>
            </a:r>
            <a:r>
              <a:rPr dirty="0" sz="1600">
                <a:solidFill>
                  <a:srgbClr val="0D2841"/>
                </a:solidFill>
                <a:latin typeface="Microsoft Sans Serif"/>
                <a:cs typeface="Microsoft Sans Serif"/>
              </a:rPr>
              <a:t>-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CNN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a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subfield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Deep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learning</a:t>
            </a:r>
            <a:r>
              <a:rPr dirty="0" sz="1600" spc="5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specialized</a:t>
            </a:r>
            <a:r>
              <a:rPr dirty="0" sz="1600" spc="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deep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neural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networks</a:t>
            </a:r>
            <a:r>
              <a:rPr dirty="0" sz="1600" spc="-4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used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recognize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and classify images.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It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processes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the data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represented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as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2D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matrix-like</a:t>
            </a:r>
            <a:r>
              <a:rPr dirty="0" sz="1600" spc="5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images.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CNN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can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deal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with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 scaled, translated, and rotated imagery.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It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analyzes the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visual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 imagery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by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scanning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them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from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left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right</a:t>
            </a:r>
            <a:r>
              <a:rPr dirty="0" sz="1600" spc="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top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bottom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extracting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relevant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features.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Finally,</a:t>
            </a:r>
            <a:r>
              <a:rPr dirty="0" sz="1600" spc="3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it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combines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all</a:t>
            </a:r>
            <a:r>
              <a:rPr dirty="0" sz="1600" spc="6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parts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for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image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classification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70" b="1">
                <a:solidFill>
                  <a:srgbClr val="0D2841"/>
                </a:solidFill>
                <a:latin typeface="Arial"/>
                <a:cs typeface="Arial"/>
              </a:rPr>
              <a:t>Lon</a:t>
            </a:r>
            <a:r>
              <a:rPr dirty="0" sz="1600" spc="-95" b="1">
                <a:solidFill>
                  <a:srgbClr val="0D2841"/>
                </a:solidFill>
                <a:latin typeface="Arial"/>
                <a:cs typeface="Arial"/>
              </a:rPr>
              <a:t>g</a:t>
            </a:r>
            <a:r>
              <a:rPr dirty="0" sz="1600" spc="-9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0D2841"/>
                </a:solidFill>
                <a:latin typeface="Arial"/>
                <a:cs typeface="Arial"/>
              </a:rPr>
              <a:t>s</a:t>
            </a:r>
            <a:r>
              <a:rPr dirty="0" sz="1600" spc="-70" b="1">
                <a:solidFill>
                  <a:srgbClr val="0D2841"/>
                </a:solidFill>
                <a:latin typeface="Arial"/>
                <a:cs typeface="Arial"/>
              </a:rPr>
              <a:t>h</a:t>
            </a:r>
            <a:r>
              <a:rPr dirty="0" sz="1600" spc="-95" b="1">
                <a:solidFill>
                  <a:srgbClr val="0D2841"/>
                </a:solidFill>
                <a:latin typeface="Arial"/>
                <a:cs typeface="Arial"/>
              </a:rPr>
              <a:t>o</a:t>
            </a:r>
            <a:r>
              <a:rPr dirty="0" sz="1600" spc="-100" b="1">
                <a:solidFill>
                  <a:srgbClr val="0D2841"/>
                </a:solidFill>
                <a:latin typeface="Arial"/>
                <a:cs typeface="Arial"/>
              </a:rPr>
              <a:t>r</a:t>
            </a:r>
            <a:r>
              <a:rPr dirty="0" sz="1600" spc="-70" b="1">
                <a:solidFill>
                  <a:srgbClr val="0D2841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0D2841"/>
                </a:solidFill>
                <a:latin typeface="Arial"/>
                <a:cs typeface="Arial"/>
              </a:rPr>
              <a:t>-</a:t>
            </a:r>
            <a:r>
              <a:rPr dirty="0" sz="1600" spc="-85" b="1">
                <a:solidFill>
                  <a:srgbClr val="0D2841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1600" spc="-100" b="1">
                <a:solidFill>
                  <a:srgbClr val="0D2841"/>
                </a:solidFill>
                <a:latin typeface="Arial"/>
                <a:cs typeface="Arial"/>
              </a:rPr>
              <a:t>r</a:t>
            </a:r>
            <a:r>
              <a:rPr dirty="0" sz="1600" spc="-80" b="1">
                <a:solidFill>
                  <a:srgbClr val="0D2841"/>
                </a:solidFill>
                <a:latin typeface="Arial"/>
                <a:cs typeface="Arial"/>
              </a:rPr>
              <a:t>m</a:t>
            </a:r>
            <a:r>
              <a:rPr dirty="0" sz="1600" spc="-9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0D2841"/>
                </a:solidFill>
                <a:latin typeface="Arial"/>
                <a:cs typeface="Arial"/>
              </a:rPr>
              <a:t>m</a:t>
            </a:r>
            <a:r>
              <a:rPr dirty="0" sz="1600" spc="15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1600" spc="-105" b="1">
                <a:solidFill>
                  <a:srgbClr val="0D2841"/>
                </a:solidFill>
                <a:latin typeface="Arial"/>
                <a:cs typeface="Arial"/>
              </a:rPr>
              <a:t>mo</a:t>
            </a:r>
            <a:r>
              <a:rPr dirty="0" sz="1600" spc="-65" b="1">
                <a:solidFill>
                  <a:srgbClr val="0D2841"/>
                </a:solidFill>
                <a:latin typeface="Arial"/>
                <a:cs typeface="Arial"/>
              </a:rPr>
              <a:t>r</a:t>
            </a:r>
            <a:r>
              <a:rPr dirty="0" sz="1600" spc="-85" b="1">
                <a:solidFill>
                  <a:srgbClr val="0D2841"/>
                </a:solidFill>
                <a:latin typeface="Arial"/>
                <a:cs typeface="Arial"/>
              </a:rPr>
              <a:t>y</a:t>
            </a:r>
            <a:r>
              <a:rPr dirty="0" sz="1600" spc="-9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0D2841"/>
                </a:solidFill>
                <a:latin typeface="Arial"/>
                <a:cs typeface="Arial"/>
              </a:rPr>
              <a:t>(</a:t>
            </a:r>
            <a:r>
              <a:rPr dirty="0" sz="1600" spc="-70" b="1">
                <a:solidFill>
                  <a:srgbClr val="0D2841"/>
                </a:solidFill>
                <a:latin typeface="Arial"/>
                <a:cs typeface="Arial"/>
              </a:rPr>
              <a:t>L</a:t>
            </a:r>
            <a:r>
              <a:rPr dirty="0" sz="1600" spc="10" b="1">
                <a:solidFill>
                  <a:srgbClr val="0D2841"/>
                </a:solidFill>
                <a:latin typeface="Arial"/>
                <a:cs typeface="Arial"/>
              </a:rPr>
              <a:t>S</a:t>
            </a:r>
            <a:r>
              <a:rPr dirty="0" sz="1600" b="1">
                <a:solidFill>
                  <a:srgbClr val="0D2841"/>
                </a:solidFill>
                <a:latin typeface="Arial"/>
                <a:cs typeface="Arial"/>
              </a:rPr>
              <a:t>T</a:t>
            </a:r>
            <a:r>
              <a:rPr dirty="0" sz="1600" spc="10" b="1">
                <a:solidFill>
                  <a:srgbClr val="0D2841"/>
                </a:solidFill>
                <a:latin typeface="Arial"/>
                <a:cs typeface="Arial"/>
              </a:rPr>
              <a:t>M</a:t>
            </a:r>
            <a:r>
              <a:rPr dirty="0" sz="1600" spc="-10" b="1">
                <a:solidFill>
                  <a:srgbClr val="0D2841"/>
                </a:solidFill>
                <a:latin typeface="Arial"/>
                <a:cs typeface="Arial"/>
              </a:rPr>
              <a:t>)</a:t>
            </a:r>
            <a:r>
              <a:rPr dirty="0" sz="1600" spc="-75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2841"/>
                </a:solidFill>
                <a:latin typeface="Arial"/>
                <a:cs typeface="Arial"/>
              </a:rPr>
              <a:t>-</a:t>
            </a:r>
            <a:r>
              <a:rPr dirty="0" sz="1600" spc="-2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B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e</a:t>
            </a:r>
            <a:r>
              <a:rPr dirty="0" sz="1600" spc="-35">
                <a:solidFill>
                  <a:srgbClr val="383838"/>
                </a:solidFill>
                <a:latin typeface="Microsoft Sans Serif"/>
                <a:cs typeface="Microsoft Sans Serif"/>
              </a:rPr>
              <a:t>i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n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g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a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ty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p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e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f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RNN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(recurrent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neural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network),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LSTM</a:t>
            </a:r>
            <a:r>
              <a:rPr dirty="0" sz="1600" spc="-4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(Long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short-term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memory)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capable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of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working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with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sequence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prediction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problems.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It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mostly</a:t>
            </a:r>
            <a:r>
              <a:rPr dirty="0" sz="1600" spc="8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used</a:t>
            </a:r>
            <a:r>
              <a:rPr dirty="0" sz="1600" spc="9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for</a:t>
            </a:r>
            <a:r>
              <a:rPr dirty="0" sz="1600" spc="10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9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next</a:t>
            </a:r>
            <a:r>
              <a:rPr dirty="0" sz="1600" spc="8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word</a:t>
            </a:r>
            <a:r>
              <a:rPr dirty="0" sz="1600" spc="1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prediction</a:t>
            </a:r>
            <a:r>
              <a:rPr dirty="0" sz="1600" spc="1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purposes,</a:t>
            </a:r>
            <a:r>
              <a:rPr dirty="0" sz="1600" spc="9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as</a:t>
            </a:r>
            <a:r>
              <a:rPr dirty="0" sz="1600" spc="8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in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Google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search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our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system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showing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the next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word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based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on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 the previous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text.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Throughout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processing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of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inputs,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LSTM 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used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carry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out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relevant</a:t>
            </a:r>
            <a:r>
              <a:rPr dirty="0" sz="1600" spc="3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1600" spc="3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discard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non-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relevant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information.</a:t>
            </a:r>
            <a:endParaRPr sz="1600">
              <a:latin typeface="Microsoft Sans Serif"/>
              <a:cs typeface="Microsoft Sans Serif"/>
            </a:endParaRPr>
          </a:p>
          <a:p>
            <a:pPr marL="241300" marR="186690" indent="-228600">
              <a:lnSpc>
                <a:spcPts val="1730"/>
              </a:lnSpc>
              <a:spcBef>
                <a:spcPts val="103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30" b="1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dirty="0" sz="1600" spc="-60" b="1">
                <a:solidFill>
                  <a:srgbClr val="383838"/>
                </a:solidFill>
                <a:latin typeface="Arial"/>
                <a:cs typeface="Arial"/>
              </a:rPr>
              <a:t>m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383838"/>
                </a:solidFill>
                <a:latin typeface="Arial"/>
                <a:cs typeface="Arial"/>
              </a:rPr>
              <a:t>g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C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dirty="0" sz="1600" spc="-70" b="1">
                <a:solidFill>
                  <a:srgbClr val="383838"/>
                </a:solidFill>
                <a:latin typeface="Arial"/>
                <a:cs typeface="Arial"/>
              </a:rPr>
              <a:t>p</a:t>
            </a:r>
            <a:r>
              <a:rPr dirty="0" sz="1600" spc="-85" b="1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383838"/>
                </a:solidFill>
                <a:latin typeface="Arial"/>
                <a:cs typeface="Arial"/>
              </a:rPr>
              <a:t>on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20" b="1">
                <a:solidFill>
                  <a:srgbClr val="383838"/>
                </a:solidFill>
                <a:latin typeface="Arial"/>
                <a:cs typeface="Arial"/>
              </a:rPr>
              <a:t>Ge</a:t>
            </a:r>
            <a:r>
              <a:rPr dirty="0" sz="1600" spc="-70" b="1">
                <a:solidFill>
                  <a:srgbClr val="383838"/>
                </a:solidFill>
                <a:latin typeface="Arial"/>
                <a:cs typeface="Arial"/>
              </a:rPr>
              <a:t>n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1600" spc="-100" b="1">
                <a:solidFill>
                  <a:srgbClr val="383838"/>
                </a:solidFill>
                <a:latin typeface="Arial"/>
                <a:cs typeface="Arial"/>
              </a:rPr>
              <a:t>r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dirty="0" sz="1600" spc="-85" b="1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dirty="0" sz="1600" spc="-95" b="1">
                <a:solidFill>
                  <a:srgbClr val="383838"/>
                </a:solidFill>
                <a:latin typeface="Arial"/>
                <a:cs typeface="Arial"/>
              </a:rPr>
              <a:t>o</a:t>
            </a:r>
            <a:r>
              <a:rPr dirty="0" sz="1600" spc="-80" b="1">
                <a:solidFill>
                  <a:srgbClr val="383838"/>
                </a:solidFill>
                <a:latin typeface="Arial"/>
                <a:cs typeface="Arial"/>
              </a:rPr>
              <a:t>r</a:t>
            </a:r>
            <a:r>
              <a:rPr dirty="0" sz="1600" spc="-114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30" b="1">
                <a:solidFill>
                  <a:srgbClr val="383838"/>
                </a:solidFill>
                <a:latin typeface="Arial"/>
                <a:cs typeface="Arial"/>
              </a:rPr>
              <a:t>M</a:t>
            </a:r>
            <a:r>
              <a:rPr dirty="0" sz="1600" spc="-70" b="1">
                <a:solidFill>
                  <a:srgbClr val="383838"/>
                </a:solidFill>
                <a:latin typeface="Arial"/>
                <a:cs typeface="Arial"/>
              </a:rPr>
              <a:t>od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l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383838"/>
                </a:solidFill>
                <a:latin typeface="Arial"/>
                <a:cs typeface="Arial"/>
              </a:rPr>
              <a:t>(CN</a:t>
            </a:r>
            <a:r>
              <a:rPr dirty="0" sz="1600" spc="55" b="1">
                <a:solidFill>
                  <a:srgbClr val="383838"/>
                </a:solidFill>
                <a:latin typeface="Arial"/>
                <a:cs typeface="Arial"/>
              </a:rPr>
              <a:t>N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-</a:t>
            </a:r>
            <a:r>
              <a:rPr dirty="0" sz="1600" spc="-5" b="1">
                <a:solidFill>
                  <a:srgbClr val="383838"/>
                </a:solidFill>
                <a:latin typeface="Arial"/>
                <a:cs typeface="Arial"/>
              </a:rPr>
              <a:t>R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383838"/>
                </a:solidFill>
                <a:latin typeface="Arial"/>
                <a:cs typeface="Arial"/>
              </a:rPr>
              <a:t>N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383838"/>
                </a:solidFill>
                <a:latin typeface="Arial"/>
                <a:cs typeface="Arial"/>
              </a:rPr>
              <a:t>m</a:t>
            </a:r>
            <a:r>
              <a:rPr dirty="0" sz="1600" spc="-70" b="1">
                <a:solidFill>
                  <a:srgbClr val="383838"/>
                </a:solidFill>
                <a:latin typeface="Arial"/>
                <a:cs typeface="Arial"/>
              </a:rPr>
              <a:t>od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l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)</a:t>
            </a:r>
            <a:r>
              <a:rPr dirty="0" sz="1600" spc="-9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=</a:t>
            </a:r>
            <a:r>
              <a:rPr dirty="0" sz="1600" spc="-4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CNN</a:t>
            </a:r>
            <a:r>
              <a:rPr dirty="0" sz="1600" spc="-65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15" b="1">
                <a:solidFill>
                  <a:srgbClr val="383838"/>
                </a:solidFill>
                <a:latin typeface="Arial"/>
                <a:cs typeface="Arial"/>
              </a:rPr>
              <a:t>+ </a:t>
            </a:r>
            <a:r>
              <a:rPr dirty="0" sz="1600" spc="-2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83838"/>
                </a:solidFill>
                <a:latin typeface="Arial"/>
                <a:cs typeface="Arial"/>
              </a:rPr>
              <a:t>LSTM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825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CNN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–</a:t>
            </a:r>
            <a:r>
              <a:rPr dirty="0" sz="1600" spc="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extract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features</a:t>
            </a:r>
            <a:r>
              <a:rPr dirty="0" sz="1600" spc="-4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from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image.</a:t>
            </a:r>
            <a:r>
              <a:rPr dirty="0" sz="1600" spc="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383838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pre-trained</a:t>
            </a:r>
            <a:r>
              <a:rPr dirty="0" sz="1600" spc="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model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25"/>
              </a:lnSpc>
            </a:pPr>
            <a:r>
              <a:rPr dirty="0" sz="1600" spc="-15">
                <a:solidFill>
                  <a:srgbClr val="383838"/>
                </a:solidFill>
                <a:latin typeface="Microsoft Sans Serif"/>
                <a:cs typeface="Microsoft Sans Serif"/>
              </a:rPr>
              <a:t>called</a:t>
            </a:r>
            <a:r>
              <a:rPr dirty="0" sz="1600" spc="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VGG-16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used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for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this.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1825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LSTM</a:t>
            </a:r>
            <a:r>
              <a:rPr dirty="0" sz="1600" spc="-4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–</a:t>
            </a:r>
            <a:r>
              <a:rPr dirty="0" sz="1600" spc="1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generate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a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description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from</a:t>
            </a:r>
            <a:r>
              <a:rPr dirty="0" sz="1600" spc="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extracted 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25"/>
              </a:lnSpc>
            </a:pP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1600" spc="20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-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8383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25">
                <a:solidFill>
                  <a:srgbClr val="38383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383838"/>
                </a:solidFill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352" y="304800"/>
            <a:ext cx="6327648" cy="6553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18632" y="12696"/>
            <a:ext cx="6373495" cy="6845300"/>
            <a:chOff x="5818632" y="12696"/>
            <a:chExt cx="6373495" cy="6845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632" y="12696"/>
              <a:ext cx="6373368" cy="6845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1672" y="2767583"/>
              <a:ext cx="4690872" cy="1996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8745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0000"/>
                </a:solidFill>
              </a:rPr>
              <a:t>D</a:t>
            </a:r>
            <a:r>
              <a:rPr dirty="0" sz="4400" spc="-65">
                <a:solidFill>
                  <a:srgbClr val="000000"/>
                </a:solidFill>
              </a:rPr>
              <a:t>a</a:t>
            </a:r>
            <a:r>
              <a:rPr dirty="0" sz="4400" spc="-85">
                <a:solidFill>
                  <a:srgbClr val="000000"/>
                </a:solidFill>
              </a:rPr>
              <a:t>t</a:t>
            </a:r>
            <a:r>
              <a:rPr dirty="0" sz="4400" spc="-5">
                <a:solidFill>
                  <a:srgbClr val="000000"/>
                </a:solidFill>
              </a:rPr>
              <a:t>as</a:t>
            </a:r>
            <a:r>
              <a:rPr dirty="0" sz="4400" spc="-40">
                <a:solidFill>
                  <a:srgbClr val="000000"/>
                </a:solidFill>
              </a:rPr>
              <a:t>e</a:t>
            </a:r>
            <a:r>
              <a:rPr dirty="0" sz="4400" spc="-5">
                <a:solidFill>
                  <a:srgbClr val="000000"/>
                </a:solidFill>
              </a:rPr>
              <a:t>t: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17244" y="1773163"/>
            <a:ext cx="10302240" cy="35509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Microsoft Sans Serif"/>
                <a:cs typeface="Microsoft Sans Serif"/>
              </a:rPr>
              <a:t>Flickr8k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Dataset:</a:t>
            </a:r>
            <a:endParaRPr sz="2800">
              <a:latin typeface="Microsoft Sans Serif"/>
              <a:cs typeface="Microsoft Sans Serif"/>
            </a:endParaRPr>
          </a:p>
          <a:p>
            <a:pPr lvl="1" marL="697865" indent="-229235">
              <a:lnSpc>
                <a:spcPct val="100000"/>
              </a:lnSpc>
              <a:spcBef>
                <a:spcPts val="23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2400" spc="5">
                <a:latin typeface="Microsoft Sans Serif"/>
                <a:cs typeface="Microsoft Sans Serif"/>
              </a:rPr>
              <a:t>8091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images </a:t>
            </a:r>
            <a:endParaRPr sz="2400">
              <a:latin typeface="Microsoft Sans Serif"/>
              <a:cs typeface="Microsoft Sans Serif"/>
            </a:endParaRPr>
          </a:p>
          <a:p>
            <a:pPr lvl="1" marL="69786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2400">
                <a:latin typeface="Microsoft Sans Serif"/>
                <a:cs typeface="Microsoft Sans Serif"/>
              </a:rPr>
              <a:t>5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captions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each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image.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400">
              <a:latin typeface="Microsoft Sans Serif"/>
              <a:cs typeface="Microsoft Sans Serif"/>
            </a:endParaRPr>
          </a:p>
          <a:p>
            <a:pPr lvl="2" marL="2984500" indent="-229235">
              <a:lnSpc>
                <a:spcPct val="100000"/>
              </a:lnSpc>
              <a:buFont typeface="Arial MT"/>
              <a:buChar char="•"/>
              <a:tabLst>
                <a:tab pos="2984500" algn="l"/>
                <a:tab pos="29851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Caption1: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closeup </a:t>
            </a:r>
            <a:r>
              <a:rPr dirty="0" sz="2000" spc="-15">
                <a:latin typeface="Microsoft Sans Serif"/>
                <a:cs typeface="Microsoft Sans Serif"/>
              </a:rPr>
              <a:t>of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white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dog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that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10">
                <a:latin typeface="Microsoft Sans Serif"/>
                <a:cs typeface="Microsoft Sans Serif"/>
              </a:rPr>
              <a:t>is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laying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its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head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its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paws</a:t>
            </a:r>
            <a:endParaRPr sz="2000">
              <a:latin typeface="Microsoft Sans Serif"/>
              <a:cs typeface="Microsoft Sans Serif"/>
            </a:endParaRPr>
          </a:p>
          <a:p>
            <a:pPr lvl="2" marL="2984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984500" algn="l"/>
                <a:tab pos="29851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Caption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2: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large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white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dog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lying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floor</a:t>
            </a:r>
            <a:endParaRPr sz="2000">
              <a:latin typeface="Microsoft Sans Serif"/>
              <a:cs typeface="Microsoft Sans Serif"/>
            </a:endParaRPr>
          </a:p>
          <a:p>
            <a:pPr lvl="2" marL="2984500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84500" algn="l"/>
                <a:tab pos="29851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Caption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3: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white</a:t>
            </a:r>
            <a:r>
              <a:rPr dirty="0" sz="2000" spc="-15">
                <a:latin typeface="Microsoft Sans Serif"/>
                <a:cs typeface="Microsoft Sans Serif"/>
              </a:rPr>
              <a:t> dog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has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its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head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ground</a:t>
            </a:r>
            <a:endParaRPr sz="2000">
              <a:latin typeface="Microsoft Sans Serif"/>
              <a:cs typeface="Microsoft Sans Serif"/>
            </a:endParaRPr>
          </a:p>
          <a:p>
            <a:pPr lvl="2" marL="2984500" marR="5080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2984500" algn="l"/>
                <a:tab pos="29851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Caption 4: </a:t>
            </a:r>
            <a:r>
              <a:rPr dirty="0" sz="2000" spc="-5">
                <a:latin typeface="Microsoft Sans Serif"/>
                <a:cs typeface="Microsoft Sans Serif"/>
              </a:rPr>
              <a:t>white </a:t>
            </a:r>
            <a:r>
              <a:rPr dirty="0" sz="2000" spc="-15">
                <a:latin typeface="Microsoft Sans Serif"/>
                <a:cs typeface="Microsoft Sans Serif"/>
              </a:rPr>
              <a:t>dog </a:t>
            </a:r>
            <a:r>
              <a:rPr dirty="0" sz="2000" spc="10">
                <a:latin typeface="Microsoft Sans Serif"/>
                <a:cs typeface="Microsoft Sans Serif"/>
              </a:rPr>
              <a:t>is </a:t>
            </a:r>
            <a:r>
              <a:rPr dirty="0" sz="2000" spc="-5">
                <a:latin typeface="Microsoft Sans Serif"/>
                <a:cs typeface="Microsoft Sans Serif"/>
              </a:rPr>
              <a:t>resting </a:t>
            </a:r>
            <a:r>
              <a:rPr dirty="0" sz="2000" spc="5">
                <a:latin typeface="Microsoft Sans Serif"/>
                <a:cs typeface="Microsoft Sans Serif"/>
              </a:rPr>
              <a:t>its </a:t>
            </a:r>
            <a:r>
              <a:rPr dirty="0" sz="2000" spc="-15">
                <a:latin typeface="Microsoft Sans Serif"/>
                <a:cs typeface="Microsoft Sans Serif"/>
              </a:rPr>
              <a:t>head on </a:t>
            </a:r>
            <a:r>
              <a:rPr dirty="0" sz="2000">
                <a:latin typeface="Microsoft Sans Serif"/>
                <a:cs typeface="Microsoft Sans Serif"/>
              </a:rPr>
              <a:t>tiled </a:t>
            </a:r>
            <a:r>
              <a:rPr dirty="0" sz="2000" spc="-5">
                <a:latin typeface="Microsoft Sans Serif"/>
                <a:cs typeface="Microsoft Sans Serif"/>
              </a:rPr>
              <a:t>floor </a:t>
            </a:r>
            <a:r>
              <a:rPr dirty="0" sz="2000">
                <a:latin typeface="Microsoft Sans Serif"/>
                <a:cs typeface="Microsoft Sans Serif"/>
              </a:rPr>
              <a:t>with </a:t>
            </a:r>
            <a:r>
              <a:rPr dirty="0" sz="2000" spc="5">
                <a:latin typeface="Microsoft Sans Serif"/>
                <a:cs typeface="Microsoft Sans Serif"/>
              </a:rPr>
              <a:t>its </a:t>
            </a:r>
            <a:r>
              <a:rPr dirty="0" sz="2000" spc="-5">
                <a:latin typeface="Microsoft Sans Serif"/>
                <a:cs typeface="Microsoft Sans Serif"/>
              </a:rPr>
              <a:t>eyes 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open </a:t>
            </a:r>
            <a:endParaRPr sz="2000">
              <a:latin typeface="Microsoft Sans Serif"/>
              <a:cs typeface="Microsoft Sans Serif"/>
            </a:endParaRPr>
          </a:p>
          <a:p>
            <a:pPr lvl="2" marL="2984500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2984500" algn="l"/>
                <a:tab pos="29851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Caption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5: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white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dog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rests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its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head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patio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bricks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152" y="3425952"/>
            <a:ext cx="2538984" cy="1911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2040" cy="6858000"/>
          </a:xfrm>
          <a:custGeom>
            <a:avLst/>
            <a:gdLst/>
            <a:ahLst/>
            <a:cxnLst/>
            <a:rect l="l" t="t" r="r" b="b"/>
            <a:pathLst>
              <a:path w="4892040" h="6858000">
                <a:moveTo>
                  <a:pt x="4892040" y="0"/>
                </a:moveTo>
                <a:lnTo>
                  <a:pt x="0" y="0"/>
                </a:lnTo>
                <a:lnTo>
                  <a:pt x="0" y="6858000"/>
                </a:lnTo>
                <a:lnTo>
                  <a:pt x="4892040" y="6858000"/>
                </a:lnTo>
                <a:lnTo>
                  <a:pt x="4892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2297683"/>
            <a:ext cx="2547620" cy="12985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 sz="4400" spc="-20">
                <a:solidFill>
                  <a:srgbClr val="FFFFFF"/>
                </a:solidFill>
                <a:latin typeface="Calibri Light"/>
                <a:cs typeface="Calibri Light"/>
              </a:rPr>
              <a:t>Flow</a:t>
            </a:r>
            <a:r>
              <a:rPr dirty="0" sz="4400" spc="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dirty="0" sz="44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5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dirty="0" sz="4400" spc="-9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libri Light"/>
                <a:cs typeface="Calibri Light"/>
              </a:rPr>
              <a:t>project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4215"/>
            <a:ext cx="5084445" cy="6312535"/>
            <a:chOff x="0" y="204215"/>
            <a:chExt cx="5084445" cy="6312535"/>
          </a:xfrm>
        </p:grpSpPr>
        <p:sp>
          <p:nvSpPr>
            <p:cNvPr id="5" name="object 5"/>
            <p:cNvSpPr/>
            <p:nvPr/>
          </p:nvSpPr>
          <p:spPr>
            <a:xfrm>
              <a:off x="0" y="204228"/>
              <a:ext cx="1911350" cy="4914900"/>
            </a:xfrm>
            <a:custGeom>
              <a:avLst/>
              <a:gdLst/>
              <a:ahLst/>
              <a:cxnLst/>
              <a:rect l="l" t="t" r="r" b="b"/>
              <a:pathLst>
                <a:path w="1911350" h="4914900">
                  <a:moveTo>
                    <a:pt x="772668" y="4732007"/>
                  </a:moveTo>
                  <a:lnTo>
                    <a:pt x="766127" y="4683404"/>
                  </a:lnTo>
                  <a:lnTo>
                    <a:pt x="747687" y="4639729"/>
                  </a:lnTo>
                  <a:lnTo>
                    <a:pt x="719099" y="4602708"/>
                  </a:lnTo>
                  <a:lnTo>
                    <a:pt x="682091" y="4574108"/>
                  </a:lnTo>
                  <a:lnTo>
                    <a:pt x="638403" y="4555668"/>
                  </a:lnTo>
                  <a:lnTo>
                    <a:pt x="589788" y="4549127"/>
                  </a:lnTo>
                  <a:lnTo>
                    <a:pt x="541159" y="4555668"/>
                  </a:lnTo>
                  <a:lnTo>
                    <a:pt x="497484" y="4574108"/>
                  </a:lnTo>
                  <a:lnTo>
                    <a:pt x="460463" y="4602708"/>
                  </a:lnTo>
                  <a:lnTo>
                    <a:pt x="431876" y="4639729"/>
                  </a:lnTo>
                  <a:lnTo>
                    <a:pt x="413435" y="4683404"/>
                  </a:lnTo>
                  <a:lnTo>
                    <a:pt x="406908" y="4732007"/>
                  </a:lnTo>
                  <a:lnTo>
                    <a:pt x="413435" y="4780623"/>
                  </a:lnTo>
                  <a:lnTo>
                    <a:pt x="431876" y="4824298"/>
                  </a:lnTo>
                  <a:lnTo>
                    <a:pt x="460463" y="4861318"/>
                  </a:lnTo>
                  <a:lnTo>
                    <a:pt x="497484" y="4889919"/>
                  </a:lnTo>
                  <a:lnTo>
                    <a:pt x="541159" y="4908359"/>
                  </a:lnTo>
                  <a:lnTo>
                    <a:pt x="589788" y="4914887"/>
                  </a:lnTo>
                  <a:lnTo>
                    <a:pt x="638403" y="4908359"/>
                  </a:lnTo>
                  <a:lnTo>
                    <a:pt x="682091" y="4889919"/>
                  </a:lnTo>
                  <a:lnTo>
                    <a:pt x="719099" y="4861318"/>
                  </a:lnTo>
                  <a:lnTo>
                    <a:pt x="747699" y="4824298"/>
                  </a:lnTo>
                  <a:lnTo>
                    <a:pt x="766127" y="4780623"/>
                  </a:lnTo>
                  <a:lnTo>
                    <a:pt x="772668" y="4732007"/>
                  </a:lnTo>
                  <a:close/>
                </a:path>
                <a:path w="1911350" h="4914900">
                  <a:moveTo>
                    <a:pt x="1911096" y="680453"/>
                  </a:moveTo>
                  <a:lnTo>
                    <a:pt x="1665478" y="432803"/>
                  </a:lnTo>
                  <a:lnTo>
                    <a:pt x="1429639" y="670674"/>
                  </a:lnTo>
                  <a:lnTo>
                    <a:pt x="1193825" y="432803"/>
                  </a:lnTo>
                  <a:lnTo>
                    <a:pt x="955548" y="670674"/>
                  </a:lnTo>
                  <a:lnTo>
                    <a:pt x="719696" y="432803"/>
                  </a:lnTo>
                  <a:lnTo>
                    <a:pt x="483857" y="670674"/>
                  </a:lnTo>
                  <a:lnTo>
                    <a:pt x="245579" y="432803"/>
                  </a:lnTo>
                  <a:lnTo>
                    <a:pt x="0" y="680453"/>
                  </a:lnTo>
                  <a:lnTo>
                    <a:pt x="19443" y="697471"/>
                  </a:lnTo>
                  <a:lnTo>
                    <a:pt x="245579" y="471665"/>
                  </a:lnTo>
                  <a:lnTo>
                    <a:pt x="483857" y="707123"/>
                  </a:lnTo>
                  <a:lnTo>
                    <a:pt x="719696" y="471665"/>
                  </a:lnTo>
                  <a:lnTo>
                    <a:pt x="955548" y="707123"/>
                  </a:lnTo>
                  <a:lnTo>
                    <a:pt x="1193825" y="471665"/>
                  </a:lnTo>
                  <a:lnTo>
                    <a:pt x="1429639" y="707123"/>
                  </a:lnTo>
                  <a:lnTo>
                    <a:pt x="1665478" y="471665"/>
                  </a:lnTo>
                  <a:lnTo>
                    <a:pt x="1894078" y="697471"/>
                  </a:lnTo>
                  <a:lnTo>
                    <a:pt x="1911096" y="680453"/>
                  </a:lnTo>
                  <a:close/>
                </a:path>
                <a:path w="1911350" h="4914900">
                  <a:moveTo>
                    <a:pt x="1911096" y="245224"/>
                  </a:moveTo>
                  <a:lnTo>
                    <a:pt x="1665478" y="0"/>
                  </a:lnTo>
                  <a:lnTo>
                    <a:pt x="1429639" y="235445"/>
                  </a:lnTo>
                  <a:lnTo>
                    <a:pt x="1193825" y="0"/>
                  </a:lnTo>
                  <a:lnTo>
                    <a:pt x="955548" y="235445"/>
                  </a:lnTo>
                  <a:lnTo>
                    <a:pt x="719696" y="0"/>
                  </a:lnTo>
                  <a:lnTo>
                    <a:pt x="483857" y="235445"/>
                  </a:lnTo>
                  <a:lnTo>
                    <a:pt x="245579" y="0"/>
                  </a:lnTo>
                  <a:lnTo>
                    <a:pt x="0" y="245224"/>
                  </a:lnTo>
                  <a:lnTo>
                    <a:pt x="19443" y="264655"/>
                  </a:lnTo>
                  <a:lnTo>
                    <a:pt x="245579" y="38849"/>
                  </a:lnTo>
                  <a:lnTo>
                    <a:pt x="483857" y="274307"/>
                  </a:lnTo>
                  <a:lnTo>
                    <a:pt x="719696" y="38849"/>
                  </a:lnTo>
                  <a:lnTo>
                    <a:pt x="955548" y="274307"/>
                  </a:lnTo>
                  <a:lnTo>
                    <a:pt x="1193825" y="38849"/>
                  </a:lnTo>
                  <a:lnTo>
                    <a:pt x="1429639" y="274307"/>
                  </a:lnTo>
                  <a:lnTo>
                    <a:pt x="1665478" y="38849"/>
                  </a:lnTo>
                  <a:lnTo>
                    <a:pt x="1894078" y="264655"/>
                  </a:lnTo>
                  <a:lnTo>
                    <a:pt x="1911096" y="245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6908" y="475335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2" y="134276"/>
                  </a:lnTo>
                  <a:lnTo>
                    <a:pt x="24968" y="90593"/>
                  </a:lnTo>
                  <a:lnTo>
                    <a:pt x="53563" y="53578"/>
                  </a:lnTo>
                  <a:lnTo>
                    <a:pt x="90576" y="24976"/>
                  </a:lnTo>
                  <a:lnTo>
                    <a:pt x="134262" y="6535"/>
                  </a:lnTo>
                  <a:lnTo>
                    <a:pt x="182879" y="0"/>
                  </a:lnTo>
                  <a:lnTo>
                    <a:pt x="231497" y="6535"/>
                  </a:lnTo>
                  <a:lnTo>
                    <a:pt x="275183" y="24976"/>
                  </a:lnTo>
                  <a:lnTo>
                    <a:pt x="312196" y="53578"/>
                  </a:lnTo>
                  <a:lnTo>
                    <a:pt x="340791" y="90593"/>
                  </a:lnTo>
                  <a:lnTo>
                    <a:pt x="359227" y="134276"/>
                  </a:lnTo>
                  <a:lnTo>
                    <a:pt x="365760" y="182880"/>
                  </a:lnTo>
                  <a:lnTo>
                    <a:pt x="359227" y="231483"/>
                  </a:lnTo>
                  <a:lnTo>
                    <a:pt x="340791" y="275166"/>
                  </a:lnTo>
                  <a:lnTo>
                    <a:pt x="312196" y="312181"/>
                  </a:lnTo>
                  <a:lnTo>
                    <a:pt x="275183" y="340783"/>
                  </a:lnTo>
                  <a:lnTo>
                    <a:pt x="231497" y="359224"/>
                  </a:lnTo>
                  <a:lnTo>
                    <a:pt x="182879" y="365760"/>
                  </a:lnTo>
                  <a:lnTo>
                    <a:pt x="134262" y="359224"/>
                  </a:lnTo>
                  <a:lnTo>
                    <a:pt x="90576" y="340783"/>
                  </a:lnTo>
                  <a:lnTo>
                    <a:pt x="53563" y="312181"/>
                  </a:lnTo>
                  <a:lnTo>
                    <a:pt x="24968" y="275166"/>
                  </a:lnTo>
                  <a:lnTo>
                    <a:pt x="6532" y="231483"/>
                  </a:lnTo>
                  <a:lnTo>
                    <a:pt x="0" y="18288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6908" y="475335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62" y="6535"/>
                  </a:lnTo>
                  <a:lnTo>
                    <a:pt x="90576" y="24976"/>
                  </a:lnTo>
                  <a:lnTo>
                    <a:pt x="53563" y="53578"/>
                  </a:lnTo>
                  <a:lnTo>
                    <a:pt x="24968" y="90593"/>
                  </a:lnTo>
                  <a:lnTo>
                    <a:pt x="6532" y="134276"/>
                  </a:lnTo>
                  <a:lnTo>
                    <a:pt x="0" y="182880"/>
                  </a:lnTo>
                  <a:lnTo>
                    <a:pt x="6532" y="231483"/>
                  </a:lnTo>
                  <a:lnTo>
                    <a:pt x="24968" y="275166"/>
                  </a:lnTo>
                  <a:lnTo>
                    <a:pt x="53563" y="312181"/>
                  </a:lnTo>
                  <a:lnTo>
                    <a:pt x="90576" y="340783"/>
                  </a:lnTo>
                  <a:lnTo>
                    <a:pt x="134262" y="359224"/>
                  </a:lnTo>
                  <a:lnTo>
                    <a:pt x="182879" y="365760"/>
                  </a:lnTo>
                  <a:lnTo>
                    <a:pt x="231497" y="359224"/>
                  </a:lnTo>
                  <a:lnTo>
                    <a:pt x="275183" y="340783"/>
                  </a:lnTo>
                  <a:lnTo>
                    <a:pt x="312196" y="312181"/>
                  </a:lnTo>
                  <a:lnTo>
                    <a:pt x="340791" y="275166"/>
                  </a:lnTo>
                  <a:lnTo>
                    <a:pt x="359227" y="231483"/>
                  </a:lnTo>
                  <a:lnTo>
                    <a:pt x="365760" y="182880"/>
                  </a:lnTo>
                  <a:lnTo>
                    <a:pt x="359227" y="134276"/>
                  </a:lnTo>
                  <a:lnTo>
                    <a:pt x="340791" y="90593"/>
                  </a:lnTo>
                  <a:lnTo>
                    <a:pt x="312196" y="53578"/>
                  </a:lnTo>
                  <a:lnTo>
                    <a:pt x="275183" y="24976"/>
                  </a:lnTo>
                  <a:lnTo>
                    <a:pt x="231497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4EA72D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6908" y="475335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2" y="134276"/>
                  </a:lnTo>
                  <a:lnTo>
                    <a:pt x="24968" y="90593"/>
                  </a:lnTo>
                  <a:lnTo>
                    <a:pt x="53563" y="53578"/>
                  </a:lnTo>
                  <a:lnTo>
                    <a:pt x="90576" y="24976"/>
                  </a:lnTo>
                  <a:lnTo>
                    <a:pt x="134262" y="6535"/>
                  </a:lnTo>
                  <a:lnTo>
                    <a:pt x="182879" y="0"/>
                  </a:lnTo>
                  <a:lnTo>
                    <a:pt x="231497" y="6535"/>
                  </a:lnTo>
                  <a:lnTo>
                    <a:pt x="275183" y="24976"/>
                  </a:lnTo>
                  <a:lnTo>
                    <a:pt x="312196" y="53578"/>
                  </a:lnTo>
                  <a:lnTo>
                    <a:pt x="340791" y="90593"/>
                  </a:lnTo>
                  <a:lnTo>
                    <a:pt x="359227" y="134276"/>
                  </a:lnTo>
                  <a:lnTo>
                    <a:pt x="365760" y="182880"/>
                  </a:lnTo>
                  <a:lnTo>
                    <a:pt x="359227" y="231483"/>
                  </a:lnTo>
                  <a:lnTo>
                    <a:pt x="340791" y="275166"/>
                  </a:lnTo>
                  <a:lnTo>
                    <a:pt x="312196" y="312181"/>
                  </a:lnTo>
                  <a:lnTo>
                    <a:pt x="275183" y="340783"/>
                  </a:lnTo>
                  <a:lnTo>
                    <a:pt x="231497" y="359224"/>
                  </a:lnTo>
                  <a:lnTo>
                    <a:pt x="182879" y="365760"/>
                  </a:lnTo>
                  <a:lnTo>
                    <a:pt x="134262" y="359224"/>
                  </a:lnTo>
                  <a:lnTo>
                    <a:pt x="90576" y="340783"/>
                  </a:lnTo>
                  <a:lnTo>
                    <a:pt x="53563" y="312181"/>
                  </a:lnTo>
                  <a:lnTo>
                    <a:pt x="24968" y="275166"/>
                  </a:lnTo>
                  <a:lnTo>
                    <a:pt x="6532" y="231483"/>
                  </a:lnTo>
                  <a:lnTo>
                    <a:pt x="0" y="18288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567" y="5596127"/>
              <a:ext cx="207264" cy="2042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08704" y="5541263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60" h="975359">
                  <a:moveTo>
                    <a:pt x="426720" y="3048"/>
                  </a:moveTo>
                  <a:lnTo>
                    <a:pt x="388493" y="9525"/>
                  </a:lnTo>
                  <a:lnTo>
                    <a:pt x="9525" y="385749"/>
                  </a:lnTo>
                  <a:lnTo>
                    <a:pt x="3048" y="423672"/>
                  </a:lnTo>
                  <a:lnTo>
                    <a:pt x="426720" y="3048"/>
                  </a:lnTo>
                  <a:close/>
                </a:path>
                <a:path w="975360" h="975359">
                  <a:moveTo>
                    <a:pt x="539496" y="2286"/>
                  </a:moveTo>
                  <a:lnTo>
                    <a:pt x="517613" y="215"/>
                  </a:lnTo>
                  <a:lnTo>
                    <a:pt x="510286" y="0"/>
                  </a:lnTo>
                  <a:lnTo>
                    <a:pt x="0" y="507441"/>
                  </a:lnTo>
                  <a:lnTo>
                    <a:pt x="203" y="514743"/>
                  </a:lnTo>
                  <a:lnTo>
                    <a:pt x="762" y="522020"/>
                  </a:lnTo>
                  <a:lnTo>
                    <a:pt x="2286" y="536448"/>
                  </a:lnTo>
                  <a:lnTo>
                    <a:pt x="539496" y="2286"/>
                  </a:lnTo>
                  <a:close/>
                </a:path>
                <a:path w="975360" h="975359">
                  <a:moveTo>
                    <a:pt x="633984" y="19304"/>
                  </a:moveTo>
                  <a:lnTo>
                    <a:pt x="615657" y="14287"/>
                  </a:lnTo>
                  <a:lnTo>
                    <a:pt x="609473" y="12192"/>
                  </a:lnTo>
                  <a:lnTo>
                    <a:pt x="15240" y="606298"/>
                  </a:lnTo>
                  <a:lnTo>
                    <a:pt x="16865" y="612559"/>
                  </a:lnTo>
                  <a:lnTo>
                    <a:pt x="22225" y="630936"/>
                  </a:lnTo>
                  <a:lnTo>
                    <a:pt x="633984" y="19304"/>
                  </a:lnTo>
                  <a:close/>
                </a:path>
                <a:path w="975360" h="975359">
                  <a:moveTo>
                    <a:pt x="713232" y="52959"/>
                  </a:moveTo>
                  <a:lnTo>
                    <a:pt x="699516" y="45847"/>
                  </a:lnTo>
                  <a:lnTo>
                    <a:pt x="692277" y="42672"/>
                  </a:lnTo>
                  <a:lnTo>
                    <a:pt x="45720" y="689254"/>
                  </a:lnTo>
                  <a:lnTo>
                    <a:pt x="48895" y="696404"/>
                  </a:lnTo>
                  <a:lnTo>
                    <a:pt x="52324" y="703376"/>
                  </a:lnTo>
                  <a:lnTo>
                    <a:pt x="56007" y="710184"/>
                  </a:lnTo>
                  <a:lnTo>
                    <a:pt x="713232" y="52959"/>
                  </a:lnTo>
                  <a:close/>
                </a:path>
                <a:path w="975360" h="975359">
                  <a:moveTo>
                    <a:pt x="783336" y="95580"/>
                  </a:moveTo>
                  <a:lnTo>
                    <a:pt x="777367" y="91033"/>
                  </a:lnTo>
                  <a:lnTo>
                    <a:pt x="764921" y="82296"/>
                  </a:lnTo>
                  <a:lnTo>
                    <a:pt x="85344" y="762800"/>
                  </a:lnTo>
                  <a:lnTo>
                    <a:pt x="89662" y="768045"/>
                  </a:lnTo>
                  <a:lnTo>
                    <a:pt x="94107" y="774344"/>
                  </a:lnTo>
                  <a:lnTo>
                    <a:pt x="98679" y="780288"/>
                  </a:lnTo>
                  <a:lnTo>
                    <a:pt x="783336" y="95580"/>
                  </a:lnTo>
                  <a:close/>
                </a:path>
                <a:path w="975360" h="975359">
                  <a:moveTo>
                    <a:pt x="841248" y="149783"/>
                  </a:moveTo>
                  <a:lnTo>
                    <a:pt x="833374" y="141947"/>
                  </a:lnTo>
                  <a:lnTo>
                    <a:pt x="830834" y="138988"/>
                  </a:lnTo>
                  <a:lnTo>
                    <a:pt x="825373" y="134112"/>
                  </a:lnTo>
                  <a:lnTo>
                    <a:pt x="137160" y="822350"/>
                  </a:lnTo>
                  <a:lnTo>
                    <a:pt x="152781" y="838200"/>
                  </a:lnTo>
                  <a:lnTo>
                    <a:pt x="841248" y="149783"/>
                  </a:lnTo>
                  <a:close/>
                </a:path>
                <a:path w="975360" h="975359">
                  <a:moveTo>
                    <a:pt x="893064" y="209511"/>
                  </a:moveTo>
                  <a:lnTo>
                    <a:pt x="888746" y="204089"/>
                  </a:lnTo>
                  <a:lnTo>
                    <a:pt x="884301" y="197967"/>
                  </a:lnTo>
                  <a:lnTo>
                    <a:pt x="879602" y="192024"/>
                  </a:lnTo>
                  <a:lnTo>
                    <a:pt x="195072" y="876554"/>
                  </a:lnTo>
                  <a:lnTo>
                    <a:pt x="200152" y="881278"/>
                  </a:lnTo>
                  <a:lnTo>
                    <a:pt x="212598" y="890016"/>
                  </a:lnTo>
                  <a:lnTo>
                    <a:pt x="893064" y="209511"/>
                  </a:lnTo>
                  <a:close/>
                </a:path>
                <a:path w="975360" h="975359">
                  <a:moveTo>
                    <a:pt x="932688" y="283387"/>
                  </a:moveTo>
                  <a:lnTo>
                    <a:pt x="926084" y="269278"/>
                  </a:lnTo>
                  <a:lnTo>
                    <a:pt x="922401" y="262128"/>
                  </a:lnTo>
                  <a:lnTo>
                    <a:pt x="265176" y="919353"/>
                  </a:lnTo>
                  <a:lnTo>
                    <a:pt x="272288" y="923023"/>
                  </a:lnTo>
                  <a:lnTo>
                    <a:pt x="286385" y="929640"/>
                  </a:lnTo>
                  <a:lnTo>
                    <a:pt x="932688" y="283387"/>
                  </a:lnTo>
                  <a:close/>
                </a:path>
                <a:path w="975360" h="975359">
                  <a:moveTo>
                    <a:pt x="963168" y="366014"/>
                  </a:moveTo>
                  <a:lnTo>
                    <a:pt x="961529" y="359765"/>
                  </a:lnTo>
                  <a:lnTo>
                    <a:pt x="956183" y="341376"/>
                  </a:lnTo>
                  <a:lnTo>
                    <a:pt x="344424" y="953135"/>
                  </a:lnTo>
                  <a:lnTo>
                    <a:pt x="350469" y="955040"/>
                  </a:lnTo>
                  <a:lnTo>
                    <a:pt x="369062" y="960120"/>
                  </a:lnTo>
                  <a:lnTo>
                    <a:pt x="963168" y="366014"/>
                  </a:lnTo>
                  <a:close/>
                </a:path>
                <a:path w="975360" h="975359">
                  <a:moveTo>
                    <a:pt x="972312" y="548640"/>
                  </a:moveTo>
                  <a:lnTo>
                    <a:pt x="551688" y="969264"/>
                  </a:lnTo>
                  <a:lnTo>
                    <a:pt x="570636" y="966508"/>
                  </a:lnTo>
                  <a:lnTo>
                    <a:pt x="589407" y="962825"/>
                  </a:lnTo>
                  <a:lnTo>
                    <a:pt x="966089" y="586219"/>
                  </a:lnTo>
                  <a:lnTo>
                    <a:pt x="969581" y="567499"/>
                  </a:lnTo>
                  <a:lnTo>
                    <a:pt x="972312" y="548640"/>
                  </a:lnTo>
                  <a:close/>
                </a:path>
                <a:path w="975360" h="975359">
                  <a:moveTo>
                    <a:pt x="975360" y="465035"/>
                  </a:moveTo>
                  <a:lnTo>
                    <a:pt x="974928" y="457809"/>
                  </a:lnTo>
                  <a:lnTo>
                    <a:pt x="973074" y="435864"/>
                  </a:lnTo>
                  <a:lnTo>
                    <a:pt x="435864" y="973086"/>
                  </a:lnTo>
                  <a:lnTo>
                    <a:pt x="457809" y="975156"/>
                  </a:lnTo>
                  <a:lnTo>
                    <a:pt x="465074" y="975360"/>
                  </a:lnTo>
                  <a:lnTo>
                    <a:pt x="975360" y="465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1935" y="6254495"/>
              <a:ext cx="207263" cy="20421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483352" y="478536"/>
            <a:ext cx="6303645" cy="810895"/>
            <a:chOff x="5483352" y="478536"/>
            <a:chExt cx="6303645" cy="810895"/>
          </a:xfrm>
        </p:grpSpPr>
        <p:sp>
          <p:nvSpPr>
            <p:cNvPr id="13" name="object 13"/>
            <p:cNvSpPr/>
            <p:nvPr/>
          </p:nvSpPr>
          <p:spPr>
            <a:xfrm>
              <a:off x="5483352" y="478536"/>
              <a:ext cx="6303645" cy="810895"/>
            </a:xfrm>
            <a:custGeom>
              <a:avLst/>
              <a:gdLst/>
              <a:ahLst/>
              <a:cxnLst/>
              <a:rect l="l" t="t" r="r" b="b"/>
              <a:pathLst>
                <a:path w="6303645" h="810894">
                  <a:moveTo>
                    <a:pt x="6222238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729741"/>
                  </a:lnTo>
                  <a:lnTo>
                    <a:pt x="6373" y="761261"/>
                  </a:lnTo>
                  <a:lnTo>
                    <a:pt x="23749" y="787019"/>
                  </a:lnTo>
                  <a:lnTo>
                    <a:pt x="49506" y="804394"/>
                  </a:lnTo>
                  <a:lnTo>
                    <a:pt x="81025" y="810767"/>
                  </a:lnTo>
                  <a:lnTo>
                    <a:pt x="6222238" y="810767"/>
                  </a:lnTo>
                  <a:lnTo>
                    <a:pt x="6253757" y="804394"/>
                  </a:lnTo>
                  <a:lnTo>
                    <a:pt x="6279515" y="787018"/>
                  </a:lnTo>
                  <a:lnTo>
                    <a:pt x="6296890" y="761261"/>
                  </a:lnTo>
                  <a:lnTo>
                    <a:pt x="6303264" y="729741"/>
                  </a:lnTo>
                  <a:lnTo>
                    <a:pt x="6303264" y="81025"/>
                  </a:lnTo>
                  <a:lnTo>
                    <a:pt x="6296890" y="49506"/>
                  </a:lnTo>
                  <a:lnTo>
                    <a:pt x="6279515" y="23749"/>
                  </a:lnTo>
                  <a:lnTo>
                    <a:pt x="6253757" y="6373"/>
                  </a:lnTo>
                  <a:lnTo>
                    <a:pt x="62222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0240" y="661415"/>
              <a:ext cx="445008" cy="44500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483352" y="1493519"/>
            <a:ext cx="6303645" cy="807720"/>
            <a:chOff x="5483352" y="1493519"/>
            <a:chExt cx="6303645" cy="807720"/>
          </a:xfrm>
        </p:grpSpPr>
        <p:sp>
          <p:nvSpPr>
            <p:cNvPr id="16" name="object 16"/>
            <p:cNvSpPr/>
            <p:nvPr/>
          </p:nvSpPr>
          <p:spPr>
            <a:xfrm>
              <a:off x="5483352" y="1493519"/>
              <a:ext cx="6303645" cy="807720"/>
            </a:xfrm>
            <a:custGeom>
              <a:avLst/>
              <a:gdLst/>
              <a:ahLst/>
              <a:cxnLst/>
              <a:rect l="l" t="t" r="r" b="b"/>
              <a:pathLst>
                <a:path w="6303645" h="807719">
                  <a:moveTo>
                    <a:pt x="6222492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6222492" y="807719"/>
                  </a:lnTo>
                  <a:lnTo>
                    <a:pt x="6253918" y="801368"/>
                  </a:lnTo>
                  <a:lnTo>
                    <a:pt x="6279594" y="784050"/>
                  </a:lnTo>
                  <a:lnTo>
                    <a:pt x="6296912" y="758374"/>
                  </a:lnTo>
                  <a:lnTo>
                    <a:pt x="6303264" y="726947"/>
                  </a:lnTo>
                  <a:lnTo>
                    <a:pt x="6303264" y="80771"/>
                  </a:lnTo>
                  <a:lnTo>
                    <a:pt x="6296912" y="49345"/>
                  </a:lnTo>
                  <a:lnTo>
                    <a:pt x="6279594" y="23669"/>
                  </a:lnTo>
                  <a:lnTo>
                    <a:pt x="6253918" y="6351"/>
                  </a:lnTo>
                  <a:lnTo>
                    <a:pt x="6222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0240" y="1673351"/>
              <a:ext cx="445008" cy="44805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94779" y="703834"/>
            <a:ext cx="5011420" cy="145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95"/>
              </a:spcBef>
              <a:buSzPct val="94736"/>
              <a:buAutoNum type="alphaLcPeriod"/>
              <a:tabLst>
                <a:tab pos="214629" algn="l"/>
              </a:tabLst>
            </a:pPr>
            <a:r>
              <a:rPr dirty="0" sz="1900" spc="-15">
                <a:latin typeface="Microsoft Sans Serif"/>
                <a:cs typeface="Microsoft Sans Serif"/>
              </a:rPr>
              <a:t>Cleaning</a:t>
            </a:r>
            <a:r>
              <a:rPr dirty="0" sz="1900" spc="3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the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caption</a:t>
            </a:r>
            <a:r>
              <a:rPr dirty="0" sz="1900" spc="-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data</a:t>
            </a: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AutoNum type="alphaLcPeriod"/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AutoNum type="alphaLcPeriod"/>
            </a:pPr>
            <a:endParaRPr sz="2050">
              <a:latin typeface="Microsoft Sans Serif"/>
              <a:cs typeface="Microsoft Sans Serif"/>
            </a:endParaRPr>
          </a:p>
          <a:p>
            <a:pPr marL="213995" indent="-201930">
              <a:lnSpc>
                <a:spcPts val="2110"/>
              </a:lnSpc>
              <a:spcBef>
                <a:spcPts val="5"/>
              </a:spcBef>
              <a:buSzPct val="94736"/>
              <a:buAutoNum type="alphaLcPeriod"/>
              <a:tabLst>
                <a:tab pos="214629" algn="l"/>
              </a:tabLst>
            </a:pPr>
            <a:r>
              <a:rPr dirty="0" sz="1900" spc="-5">
                <a:latin typeface="Microsoft Sans Serif"/>
                <a:cs typeface="Microsoft Sans Serif"/>
              </a:rPr>
              <a:t>Extracting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features </a:t>
            </a:r>
            <a:r>
              <a:rPr dirty="0" sz="1900" spc="-10">
                <a:latin typeface="Microsoft Sans Serif"/>
                <a:cs typeface="Microsoft Sans Serif"/>
              </a:rPr>
              <a:t>from</a:t>
            </a:r>
            <a:r>
              <a:rPr dirty="0" sz="1900" spc="-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images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using</a:t>
            </a:r>
            <a:r>
              <a:rPr dirty="0" sz="1900" spc="-5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VGG-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2110"/>
              </a:lnSpc>
            </a:pPr>
            <a:r>
              <a:rPr dirty="0" sz="1900" spc="-5">
                <a:latin typeface="Microsoft Sans Serif"/>
                <a:cs typeface="Microsoft Sans Serif"/>
              </a:rPr>
              <a:t>16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83352" y="2505455"/>
            <a:ext cx="6303645" cy="810895"/>
            <a:chOff x="5483352" y="2505455"/>
            <a:chExt cx="6303645" cy="810895"/>
          </a:xfrm>
        </p:grpSpPr>
        <p:sp>
          <p:nvSpPr>
            <p:cNvPr id="20" name="object 20"/>
            <p:cNvSpPr/>
            <p:nvPr/>
          </p:nvSpPr>
          <p:spPr>
            <a:xfrm>
              <a:off x="5483352" y="2505455"/>
              <a:ext cx="6303645" cy="810895"/>
            </a:xfrm>
            <a:custGeom>
              <a:avLst/>
              <a:gdLst/>
              <a:ahLst/>
              <a:cxnLst/>
              <a:rect l="l" t="t" r="r" b="b"/>
              <a:pathLst>
                <a:path w="6303645" h="810895">
                  <a:moveTo>
                    <a:pt x="6222238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6"/>
                  </a:lnTo>
                  <a:lnTo>
                    <a:pt x="0" y="729742"/>
                  </a:lnTo>
                  <a:lnTo>
                    <a:pt x="6373" y="761261"/>
                  </a:lnTo>
                  <a:lnTo>
                    <a:pt x="23749" y="787019"/>
                  </a:lnTo>
                  <a:lnTo>
                    <a:pt x="49506" y="804394"/>
                  </a:lnTo>
                  <a:lnTo>
                    <a:pt x="81025" y="810768"/>
                  </a:lnTo>
                  <a:lnTo>
                    <a:pt x="6222238" y="810768"/>
                  </a:lnTo>
                  <a:lnTo>
                    <a:pt x="6253757" y="804394"/>
                  </a:lnTo>
                  <a:lnTo>
                    <a:pt x="6279515" y="787019"/>
                  </a:lnTo>
                  <a:lnTo>
                    <a:pt x="6296890" y="761261"/>
                  </a:lnTo>
                  <a:lnTo>
                    <a:pt x="6303264" y="729742"/>
                  </a:lnTo>
                  <a:lnTo>
                    <a:pt x="6303264" y="81026"/>
                  </a:lnTo>
                  <a:lnTo>
                    <a:pt x="6296890" y="49506"/>
                  </a:lnTo>
                  <a:lnTo>
                    <a:pt x="6279515" y="23749"/>
                  </a:lnTo>
                  <a:lnTo>
                    <a:pt x="6253757" y="6373"/>
                  </a:lnTo>
                  <a:lnTo>
                    <a:pt x="62222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0240" y="2688335"/>
              <a:ext cx="445008" cy="4450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94779" y="2730499"/>
            <a:ext cx="38201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Microsoft Sans Serif"/>
                <a:cs typeface="Microsoft Sans Serif"/>
              </a:rPr>
              <a:t>c.</a:t>
            </a:r>
            <a:r>
              <a:rPr dirty="0" sz="1900" spc="-1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Merging</a:t>
            </a:r>
            <a:r>
              <a:rPr dirty="0" sz="1900" spc="10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the</a:t>
            </a:r>
            <a:r>
              <a:rPr dirty="0" sz="1900" spc="-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captions</a:t>
            </a:r>
            <a:r>
              <a:rPr dirty="0" sz="1900" spc="-10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and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images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83352" y="3517391"/>
            <a:ext cx="6303645" cy="810895"/>
            <a:chOff x="5483352" y="3517391"/>
            <a:chExt cx="6303645" cy="810895"/>
          </a:xfrm>
        </p:grpSpPr>
        <p:sp>
          <p:nvSpPr>
            <p:cNvPr id="24" name="object 24"/>
            <p:cNvSpPr/>
            <p:nvPr/>
          </p:nvSpPr>
          <p:spPr>
            <a:xfrm>
              <a:off x="5483352" y="3517391"/>
              <a:ext cx="6303645" cy="810895"/>
            </a:xfrm>
            <a:custGeom>
              <a:avLst/>
              <a:gdLst/>
              <a:ahLst/>
              <a:cxnLst/>
              <a:rect l="l" t="t" r="r" b="b"/>
              <a:pathLst>
                <a:path w="6303645" h="810895">
                  <a:moveTo>
                    <a:pt x="6222238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729742"/>
                  </a:lnTo>
                  <a:lnTo>
                    <a:pt x="6373" y="761261"/>
                  </a:lnTo>
                  <a:lnTo>
                    <a:pt x="23749" y="787019"/>
                  </a:lnTo>
                  <a:lnTo>
                    <a:pt x="49506" y="804394"/>
                  </a:lnTo>
                  <a:lnTo>
                    <a:pt x="81025" y="810768"/>
                  </a:lnTo>
                  <a:lnTo>
                    <a:pt x="6222238" y="810768"/>
                  </a:lnTo>
                  <a:lnTo>
                    <a:pt x="6253757" y="804394"/>
                  </a:lnTo>
                  <a:lnTo>
                    <a:pt x="6279515" y="787019"/>
                  </a:lnTo>
                  <a:lnTo>
                    <a:pt x="6296890" y="761261"/>
                  </a:lnTo>
                  <a:lnTo>
                    <a:pt x="6303264" y="729742"/>
                  </a:lnTo>
                  <a:lnTo>
                    <a:pt x="6303264" y="81025"/>
                  </a:lnTo>
                  <a:lnTo>
                    <a:pt x="6296890" y="49506"/>
                  </a:lnTo>
                  <a:lnTo>
                    <a:pt x="6279515" y="23749"/>
                  </a:lnTo>
                  <a:lnTo>
                    <a:pt x="6253757" y="6373"/>
                  </a:lnTo>
                  <a:lnTo>
                    <a:pt x="62222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0240" y="3700271"/>
              <a:ext cx="445008" cy="44500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494779" y="3743959"/>
            <a:ext cx="37782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latin typeface="Microsoft Sans Serif"/>
                <a:cs typeface="Microsoft Sans Serif"/>
              </a:rPr>
              <a:t>d. </a:t>
            </a:r>
            <a:r>
              <a:rPr dirty="0" sz="1900" spc="-15">
                <a:latin typeface="Microsoft Sans Serif"/>
                <a:cs typeface="Microsoft Sans Serif"/>
              </a:rPr>
              <a:t>Building</a:t>
            </a:r>
            <a:r>
              <a:rPr dirty="0" sz="1900" spc="6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LSTM</a:t>
            </a:r>
            <a:r>
              <a:rPr dirty="0" sz="1900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model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for</a:t>
            </a:r>
            <a:r>
              <a:rPr dirty="0" sz="1900" spc="10">
                <a:latin typeface="Microsoft Sans Serif"/>
                <a:cs typeface="Microsoft Sans Serif"/>
              </a:rPr>
              <a:t> </a:t>
            </a:r>
            <a:r>
              <a:rPr dirty="0" sz="1900" spc="-15">
                <a:latin typeface="Microsoft Sans Serif"/>
                <a:cs typeface="Microsoft Sans Serif"/>
              </a:rPr>
              <a:t>training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83352" y="4532376"/>
            <a:ext cx="6303645" cy="807720"/>
            <a:chOff x="5483352" y="4532376"/>
            <a:chExt cx="6303645" cy="807720"/>
          </a:xfrm>
        </p:grpSpPr>
        <p:sp>
          <p:nvSpPr>
            <p:cNvPr id="28" name="object 28"/>
            <p:cNvSpPr/>
            <p:nvPr/>
          </p:nvSpPr>
          <p:spPr>
            <a:xfrm>
              <a:off x="5483352" y="4532376"/>
              <a:ext cx="6303645" cy="807720"/>
            </a:xfrm>
            <a:custGeom>
              <a:avLst/>
              <a:gdLst/>
              <a:ahLst/>
              <a:cxnLst/>
              <a:rect l="l" t="t" r="r" b="b"/>
              <a:pathLst>
                <a:path w="6303645" h="807720">
                  <a:moveTo>
                    <a:pt x="6222492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6222492" y="807720"/>
                  </a:lnTo>
                  <a:lnTo>
                    <a:pt x="6253918" y="801368"/>
                  </a:lnTo>
                  <a:lnTo>
                    <a:pt x="6279594" y="784050"/>
                  </a:lnTo>
                  <a:lnTo>
                    <a:pt x="6296912" y="758374"/>
                  </a:lnTo>
                  <a:lnTo>
                    <a:pt x="6303264" y="726948"/>
                  </a:lnTo>
                  <a:lnTo>
                    <a:pt x="6303264" y="80772"/>
                  </a:lnTo>
                  <a:lnTo>
                    <a:pt x="6296912" y="49345"/>
                  </a:lnTo>
                  <a:lnTo>
                    <a:pt x="6279594" y="23669"/>
                  </a:lnTo>
                  <a:lnTo>
                    <a:pt x="6253918" y="6351"/>
                  </a:lnTo>
                  <a:lnTo>
                    <a:pt x="6222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0240" y="4712208"/>
              <a:ext cx="445008" cy="44805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483352" y="5544311"/>
            <a:ext cx="6303645" cy="810895"/>
            <a:chOff x="5483352" y="5544311"/>
            <a:chExt cx="6303645" cy="810895"/>
          </a:xfrm>
        </p:grpSpPr>
        <p:sp>
          <p:nvSpPr>
            <p:cNvPr id="31" name="object 31"/>
            <p:cNvSpPr/>
            <p:nvPr/>
          </p:nvSpPr>
          <p:spPr>
            <a:xfrm>
              <a:off x="5483352" y="5544311"/>
              <a:ext cx="6303645" cy="810895"/>
            </a:xfrm>
            <a:custGeom>
              <a:avLst/>
              <a:gdLst/>
              <a:ahLst/>
              <a:cxnLst/>
              <a:rect l="l" t="t" r="r" b="b"/>
              <a:pathLst>
                <a:path w="6303645" h="810895">
                  <a:moveTo>
                    <a:pt x="6222238" y="0"/>
                  </a:moveTo>
                  <a:lnTo>
                    <a:pt x="81025" y="0"/>
                  </a:lnTo>
                  <a:lnTo>
                    <a:pt x="49506" y="6374"/>
                  </a:lnTo>
                  <a:lnTo>
                    <a:pt x="23749" y="23755"/>
                  </a:lnTo>
                  <a:lnTo>
                    <a:pt x="6373" y="49527"/>
                  </a:lnTo>
                  <a:lnTo>
                    <a:pt x="0" y="81076"/>
                  </a:lnTo>
                  <a:lnTo>
                    <a:pt x="0" y="729691"/>
                  </a:lnTo>
                  <a:lnTo>
                    <a:pt x="6373" y="761251"/>
                  </a:lnTo>
                  <a:lnTo>
                    <a:pt x="23749" y="787022"/>
                  </a:lnTo>
                  <a:lnTo>
                    <a:pt x="49506" y="804396"/>
                  </a:lnTo>
                  <a:lnTo>
                    <a:pt x="81025" y="810768"/>
                  </a:lnTo>
                  <a:lnTo>
                    <a:pt x="6222238" y="810768"/>
                  </a:lnTo>
                  <a:lnTo>
                    <a:pt x="6253757" y="804396"/>
                  </a:lnTo>
                  <a:lnTo>
                    <a:pt x="6279515" y="787022"/>
                  </a:lnTo>
                  <a:lnTo>
                    <a:pt x="6296890" y="761251"/>
                  </a:lnTo>
                  <a:lnTo>
                    <a:pt x="6303264" y="729691"/>
                  </a:lnTo>
                  <a:lnTo>
                    <a:pt x="6303264" y="81076"/>
                  </a:lnTo>
                  <a:lnTo>
                    <a:pt x="6296890" y="49527"/>
                  </a:lnTo>
                  <a:lnTo>
                    <a:pt x="6279515" y="23755"/>
                  </a:lnTo>
                  <a:lnTo>
                    <a:pt x="6253757" y="6374"/>
                  </a:lnTo>
                  <a:lnTo>
                    <a:pt x="62222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0240" y="5727191"/>
              <a:ext cx="445008" cy="44500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494779" y="4757420"/>
            <a:ext cx="5209540" cy="145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latin typeface="Microsoft Sans Serif"/>
                <a:cs typeface="Microsoft Sans Serif"/>
              </a:rPr>
              <a:t>e.</a:t>
            </a:r>
            <a:r>
              <a:rPr dirty="0" sz="1900" spc="-20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Predicting</a:t>
            </a:r>
            <a:r>
              <a:rPr dirty="0" sz="1900" spc="35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on</a:t>
            </a:r>
            <a:r>
              <a:rPr dirty="0" sz="1900" spc="-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test</a:t>
            </a:r>
            <a:r>
              <a:rPr dirty="0" sz="1900" spc="-10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data</a:t>
            </a: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dirty="0" sz="1900" spc="-5">
                <a:latin typeface="Microsoft Sans Serif"/>
                <a:cs typeface="Microsoft Sans Serif"/>
              </a:rPr>
              <a:t>f. </a:t>
            </a:r>
            <a:r>
              <a:rPr dirty="0" sz="1900" spc="-10">
                <a:latin typeface="Microsoft Sans Serif"/>
                <a:cs typeface="Microsoft Sans Serif"/>
              </a:rPr>
              <a:t>Evaluating</a:t>
            </a:r>
            <a:r>
              <a:rPr dirty="0" sz="1900" spc="40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the</a:t>
            </a:r>
            <a:r>
              <a:rPr dirty="0" sz="1900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captions </a:t>
            </a:r>
            <a:r>
              <a:rPr dirty="0" sz="1900" spc="-10">
                <a:latin typeface="Microsoft Sans Serif"/>
                <a:cs typeface="Microsoft Sans Serif"/>
              </a:rPr>
              <a:t>using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BLEU scores</a:t>
            </a:r>
            <a:r>
              <a:rPr dirty="0" sz="1900" spc="-30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as 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2110"/>
              </a:lnSpc>
            </a:pPr>
            <a:r>
              <a:rPr dirty="0" sz="1900" spc="-5">
                <a:latin typeface="Microsoft Sans Serif"/>
                <a:cs typeface="Microsoft Sans Serif"/>
              </a:rPr>
              <a:t>the</a:t>
            </a:r>
            <a:r>
              <a:rPr dirty="0" sz="1900" spc="-30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metric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9059"/>
            <a:ext cx="243649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000000"/>
                </a:solidFill>
                <a:latin typeface="Microsoft Sans Serif"/>
                <a:cs typeface="Microsoft Sans Serif"/>
              </a:rPr>
              <a:t>Steps</a:t>
            </a:r>
            <a:r>
              <a:rPr dirty="0" sz="2800" spc="-6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6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00"/>
                </a:solidFill>
                <a:latin typeface="Microsoft Sans Serif"/>
                <a:cs typeface="Microsoft Sans Serif"/>
              </a:rPr>
              <a:t>follow: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23111"/>
            <a:ext cx="10273030" cy="512127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1</a:t>
            </a:r>
            <a:r>
              <a:rPr dirty="0" sz="1600" spc="5">
                <a:latin typeface="Microsoft Sans Serif"/>
                <a:cs typeface="Microsoft Sans Serif"/>
              </a:rPr>
              <a:t>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15" b="1">
                <a:latin typeface="Arial"/>
                <a:cs typeface="Arial"/>
              </a:rPr>
              <a:t>C</a:t>
            </a:r>
            <a:r>
              <a:rPr dirty="0" sz="1600" spc="-90" b="1">
                <a:latin typeface="Arial"/>
                <a:cs typeface="Arial"/>
              </a:rPr>
              <a:t>l</a:t>
            </a:r>
            <a:r>
              <a:rPr dirty="0" sz="1600" spc="15" b="1">
                <a:latin typeface="Arial"/>
                <a:cs typeface="Arial"/>
              </a:rPr>
              <a:t>ea</a:t>
            </a:r>
            <a:r>
              <a:rPr dirty="0" sz="1600" spc="-70" b="1">
                <a:latin typeface="Arial"/>
                <a:cs typeface="Arial"/>
              </a:rPr>
              <a:t>n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ng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0" b="1">
                <a:latin typeface="Arial"/>
                <a:cs typeface="Arial"/>
              </a:rPr>
              <a:t>h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c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95" b="1">
                <a:latin typeface="Arial"/>
                <a:cs typeface="Arial"/>
              </a:rPr>
              <a:t>p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on</a:t>
            </a:r>
            <a:r>
              <a:rPr dirty="0" sz="1600" spc="-9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just" marL="241300" marR="5080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This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is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first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step of data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pre-processing. The captions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contain regular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expressions, numbers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and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other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stop 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words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which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need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be cleaned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before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they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are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fed to the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model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for further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training.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cleaning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part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involves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 removing punctuations,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single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character and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numerical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values.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After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cleaning we 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try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figure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out the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top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50 and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least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50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words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in</a:t>
            </a:r>
            <a:r>
              <a:rPr dirty="0" sz="1600" spc="2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our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dataset.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2</a:t>
            </a:r>
            <a:r>
              <a:rPr dirty="0" sz="1600" spc="5">
                <a:latin typeface="Microsoft Sans Serif"/>
                <a:cs typeface="Microsoft Sans Serif"/>
              </a:rPr>
              <a:t>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5" b="1">
                <a:latin typeface="Arial"/>
                <a:cs typeface="Arial"/>
              </a:rPr>
              <a:t>A</a:t>
            </a:r>
            <a:r>
              <a:rPr dirty="0" sz="1600" spc="-70" b="1">
                <a:latin typeface="Arial"/>
                <a:cs typeface="Arial"/>
              </a:rPr>
              <a:t>dd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ng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s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100" b="1">
                <a:latin typeface="Arial"/>
                <a:cs typeface="Arial"/>
              </a:rPr>
              <a:t>r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70" b="1">
                <a:latin typeface="Arial"/>
                <a:cs typeface="Arial"/>
              </a:rPr>
              <a:t>nd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70" b="1">
                <a:latin typeface="Arial"/>
                <a:cs typeface="Arial"/>
              </a:rPr>
              <a:t>nd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s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95" b="1">
                <a:latin typeface="Arial"/>
                <a:cs typeface="Arial"/>
              </a:rPr>
              <a:t>qu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95" b="1">
                <a:latin typeface="Arial"/>
                <a:cs typeface="Arial"/>
              </a:rPr>
              <a:t>n</a:t>
            </a:r>
            <a:r>
              <a:rPr dirty="0" sz="1600" spc="-105" b="1">
                <a:latin typeface="Arial"/>
                <a:cs typeface="Arial"/>
              </a:rPr>
              <a:t>c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0" b="1">
                <a:latin typeface="Arial"/>
                <a:cs typeface="Arial"/>
              </a:rPr>
              <a:t>h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c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95" b="1">
                <a:latin typeface="Arial"/>
                <a:cs typeface="Arial"/>
              </a:rPr>
              <a:t>p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on</a:t>
            </a:r>
            <a:r>
              <a:rPr dirty="0" sz="1600" spc="-9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41300" marR="212725" indent="-228600">
              <a:lnSpc>
                <a:spcPts val="173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Start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end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sequence</a:t>
            </a:r>
            <a:r>
              <a:rPr dirty="0" sz="1600" spc="-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need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be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added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captions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because</a:t>
            </a:r>
            <a:r>
              <a:rPr dirty="0" sz="1600" spc="-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captions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vary</a:t>
            </a:r>
            <a:r>
              <a:rPr dirty="0" sz="1600" spc="-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in</a:t>
            </a:r>
            <a:r>
              <a:rPr dirty="0" sz="1600" spc="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length</a:t>
            </a:r>
            <a:r>
              <a:rPr dirty="0" sz="1600" spc="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for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each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image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the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model</a:t>
            </a:r>
            <a:r>
              <a:rPr dirty="0" sz="1600" spc="3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has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understand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start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and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the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end.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3</a:t>
            </a:r>
            <a:r>
              <a:rPr dirty="0" sz="1600" spc="5">
                <a:latin typeface="Microsoft Sans Serif"/>
                <a:cs typeface="Microsoft Sans Serif"/>
              </a:rPr>
              <a:t>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35" b="1">
                <a:latin typeface="Arial"/>
                <a:cs typeface="Arial"/>
              </a:rPr>
              <a:t>E</a:t>
            </a:r>
            <a:r>
              <a:rPr dirty="0" sz="1600" spc="-60" b="1">
                <a:latin typeface="Arial"/>
                <a:cs typeface="Arial"/>
              </a:rPr>
              <a:t>x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100" b="1">
                <a:latin typeface="Arial"/>
                <a:cs typeface="Arial"/>
              </a:rPr>
              <a:t>r</a:t>
            </a:r>
            <a:r>
              <a:rPr dirty="0" sz="1600" spc="-10" b="1">
                <a:latin typeface="Arial"/>
                <a:cs typeface="Arial"/>
              </a:rPr>
              <a:t>a</a:t>
            </a:r>
            <a:r>
              <a:rPr dirty="0" sz="1600" spc="-85" b="1">
                <a:latin typeface="Arial"/>
                <a:cs typeface="Arial"/>
              </a:rPr>
              <a:t>c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ng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f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10" b="1">
                <a:latin typeface="Arial"/>
                <a:cs typeface="Arial"/>
              </a:rPr>
              <a:t>a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95" b="1">
                <a:latin typeface="Arial"/>
                <a:cs typeface="Arial"/>
              </a:rPr>
              <a:t>u</a:t>
            </a:r>
            <a:r>
              <a:rPr dirty="0" sz="1600" spc="-80" b="1">
                <a:latin typeface="Arial"/>
                <a:cs typeface="Arial"/>
              </a:rPr>
              <a:t>r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105" b="1">
                <a:latin typeface="Arial"/>
                <a:cs typeface="Arial"/>
              </a:rPr>
              <a:t>s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f</a:t>
            </a:r>
            <a:r>
              <a:rPr dirty="0" sz="1600" spc="-80" b="1">
                <a:latin typeface="Arial"/>
                <a:cs typeface="Arial"/>
              </a:rPr>
              <a:t>r</a:t>
            </a:r>
            <a:r>
              <a:rPr dirty="0" sz="1600" spc="-70" b="1">
                <a:latin typeface="Arial"/>
                <a:cs typeface="Arial"/>
              </a:rPr>
              <a:t>o</a:t>
            </a:r>
            <a:r>
              <a:rPr dirty="0" sz="1600" spc="-80" b="1">
                <a:latin typeface="Arial"/>
                <a:cs typeface="Arial"/>
              </a:rPr>
              <a:t>m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60" b="1">
                <a:latin typeface="Arial"/>
                <a:cs typeface="Arial"/>
              </a:rPr>
              <a:t>m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70" b="1">
                <a:latin typeface="Arial"/>
                <a:cs typeface="Arial"/>
              </a:rPr>
              <a:t>g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825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After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dealing</a:t>
            </a:r>
            <a:r>
              <a:rPr dirty="0" sz="1600" spc="6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with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captions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then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go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ahead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with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processing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images.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For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this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we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make</a:t>
            </a:r>
            <a:r>
              <a:rPr dirty="0" sz="1600" spc="-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use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pre-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25"/>
              </a:lnSpc>
            </a:pP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trained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160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2"/>
              </a:rPr>
              <a:t>VGG-16</a:t>
            </a:r>
            <a:r>
              <a:rPr dirty="0" sz="1600" spc="-35">
                <a:solidFill>
                  <a:srgbClr val="467885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weights.</a:t>
            </a:r>
            <a:endParaRPr sz="1600">
              <a:latin typeface="Microsoft Sans Serif"/>
              <a:cs typeface="Microsoft Sans Serif"/>
            </a:endParaRPr>
          </a:p>
          <a:p>
            <a:pPr marL="241300" marR="128270" indent="-228600">
              <a:lnSpc>
                <a:spcPct val="901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Instead</a:t>
            </a:r>
            <a:r>
              <a:rPr dirty="0" sz="1600" spc="-4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using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this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pre-trained</a:t>
            </a:r>
            <a:r>
              <a:rPr dirty="0" sz="1600" spc="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model</a:t>
            </a:r>
            <a:r>
              <a:rPr dirty="0" sz="1600" spc="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for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image</a:t>
            </a:r>
            <a:r>
              <a:rPr dirty="0" sz="1600" spc="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classification</a:t>
            </a:r>
            <a:r>
              <a:rPr dirty="0" sz="1600" spc="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as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it</a:t>
            </a:r>
            <a:r>
              <a:rPr dirty="0" sz="1600" spc="3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was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intended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be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used. We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just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use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it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for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extracting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features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from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images.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In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order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do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that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we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need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get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rid</a:t>
            </a:r>
            <a:r>
              <a:rPr dirty="0" sz="1600" spc="5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last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output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layer</a:t>
            </a:r>
            <a:r>
              <a:rPr dirty="0" sz="1600" spc="3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from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model.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model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then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generates</a:t>
            </a:r>
            <a:r>
              <a:rPr dirty="0" sz="1600" spc="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5" b="1">
                <a:solidFill>
                  <a:srgbClr val="1F2228"/>
                </a:solidFill>
                <a:latin typeface="Arial"/>
                <a:cs typeface="Arial"/>
              </a:rPr>
              <a:t>4096</a:t>
            </a:r>
            <a:r>
              <a:rPr dirty="0" sz="1600" spc="-100" b="1">
                <a:solidFill>
                  <a:srgbClr val="1F222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features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from</a:t>
            </a:r>
            <a:r>
              <a:rPr dirty="0" sz="1600" spc="1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taking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images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of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size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(224,224,3).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4</a:t>
            </a:r>
            <a:r>
              <a:rPr dirty="0" sz="1600" spc="5">
                <a:latin typeface="Microsoft Sans Serif"/>
                <a:cs typeface="Microsoft Sans Serif"/>
              </a:rPr>
              <a:t>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35" b="1">
                <a:latin typeface="Arial"/>
                <a:cs typeface="Arial"/>
              </a:rPr>
              <a:t>V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75" b="1">
                <a:latin typeface="Arial"/>
                <a:cs typeface="Arial"/>
              </a:rPr>
              <a:t>w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ng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s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60" b="1">
                <a:latin typeface="Arial"/>
                <a:cs typeface="Arial"/>
              </a:rPr>
              <a:t>m</a:t>
            </a:r>
            <a:r>
              <a:rPr dirty="0" sz="1600" spc="-90" b="1">
                <a:latin typeface="Arial"/>
                <a:cs typeface="Arial"/>
              </a:rPr>
              <a:t>il</a:t>
            </a:r>
            <a:r>
              <a:rPr dirty="0" sz="1600" spc="-10" b="1">
                <a:latin typeface="Arial"/>
                <a:cs typeface="Arial"/>
              </a:rPr>
              <a:t>a</a:t>
            </a:r>
            <a:r>
              <a:rPr dirty="0" sz="1600" spc="-80" b="1">
                <a:latin typeface="Arial"/>
                <a:cs typeface="Arial"/>
              </a:rPr>
              <a:t>r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60" b="1">
                <a:latin typeface="Arial"/>
                <a:cs typeface="Arial"/>
              </a:rPr>
              <a:t>m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70" b="1">
                <a:latin typeface="Arial"/>
                <a:cs typeface="Arial"/>
              </a:rPr>
              <a:t>g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just" marL="241300" marR="70485" indent="-228600">
              <a:lnSpc>
                <a:spcPts val="17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When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 VGG-16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model finishes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extracting features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from </a:t>
            </a:r>
            <a:r>
              <a:rPr dirty="0" sz="1600" spc="-25">
                <a:solidFill>
                  <a:srgbClr val="1F2228"/>
                </a:solidFill>
                <a:latin typeface="Microsoft Sans Serif"/>
                <a:cs typeface="Microsoft Sans Serif"/>
              </a:rPr>
              <a:t>all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 images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from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dataset,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similar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images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from 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 clusters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are displayed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together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 see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if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 </a:t>
            </a:r>
            <a:r>
              <a:rPr dirty="0" sz="1600" spc="5">
                <a:solidFill>
                  <a:srgbClr val="1F2228"/>
                </a:solidFill>
                <a:latin typeface="Microsoft Sans Serif"/>
                <a:cs typeface="Microsoft Sans Serif"/>
              </a:rPr>
              <a:t>VGG-16 </a:t>
            </a:r>
            <a:r>
              <a:rPr dirty="0" sz="1600" spc="-10">
                <a:solidFill>
                  <a:srgbClr val="1F2228"/>
                </a:solidFill>
                <a:latin typeface="Microsoft Sans Serif"/>
                <a:cs typeface="Microsoft Sans Serif"/>
              </a:rPr>
              <a:t>model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has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extracted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the features correctly and we are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able</a:t>
            </a:r>
            <a:r>
              <a:rPr dirty="0" sz="1600" spc="2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-20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see</a:t>
            </a:r>
            <a:r>
              <a:rPr dirty="0" sz="1600" spc="-2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F2228"/>
                </a:solidFill>
                <a:latin typeface="Microsoft Sans Serif"/>
                <a:cs typeface="Microsoft Sans Serif"/>
              </a:rPr>
              <a:t>them</a:t>
            </a:r>
            <a:r>
              <a:rPr dirty="0" sz="1600" spc="-15">
                <a:solidFill>
                  <a:srgbClr val="1F2228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F2228"/>
                </a:solidFill>
                <a:latin typeface="Microsoft Sans Serif"/>
                <a:cs typeface="Microsoft Sans Serif"/>
              </a:rPr>
              <a:t>together.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0555" y="490542"/>
            <a:ext cx="2099310" cy="1635125"/>
          </a:xfrm>
          <a:custGeom>
            <a:avLst/>
            <a:gdLst/>
            <a:ahLst/>
            <a:cxnLst/>
            <a:rect l="l" t="t" r="r" b="b"/>
            <a:pathLst>
              <a:path w="2099309" h="1635125">
                <a:moveTo>
                  <a:pt x="2091944" y="1635056"/>
                </a:moveTo>
                <a:lnTo>
                  <a:pt x="2095749" y="1586855"/>
                </a:lnTo>
                <a:lnTo>
                  <a:pt x="2098005" y="1538891"/>
                </a:lnTo>
                <a:lnTo>
                  <a:pt x="2098733" y="1491190"/>
                </a:lnTo>
                <a:lnTo>
                  <a:pt x="2097954" y="1443778"/>
                </a:lnTo>
                <a:lnTo>
                  <a:pt x="2095688" y="1396680"/>
                </a:lnTo>
                <a:lnTo>
                  <a:pt x="2091957" y="1349921"/>
                </a:lnTo>
                <a:lnTo>
                  <a:pt x="2086781" y="1303527"/>
                </a:lnTo>
                <a:lnTo>
                  <a:pt x="2080182" y="1257522"/>
                </a:lnTo>
                <a:lnTo>
                  <a:pt x="2072179" y="1211931"/>
                </a:lnTo>
                <a:lnTo>
                  <a:pt x="2062794" y="1166782"/>
                </a:lnTo>
                <a:lnTo>
                  <a:pt x="2052048" y="1122097"/>
                </a:lnTo>
                <a:lnTo>
                  <a:pt x="2039962" y="1077904"/>
                </a:lnTo>
                <a:lnTo>
                  <a:pt x="2026557" y="1034226"/>
                </a:lnTo>
                <a:lnTo>
                  <a:pt x="2011853" y="991090"/>
                </a:lnTo>
                <a:lnTo>
                  <a:pt x="1995872" y="948520"/>
                </a:lnTo>
                <a:lnTo>
                  <a:pt x="1978634" y="906543"/>
                </a:lnTo>
                <a:lnTo>
                  <a:pt x="1960160" y="865182"/>
                </a:lnTo>
                <a:lnTo>
                  <a:pt x="1940471" y="824464"/>
                </a:lnTo>
                <a:lnTo>
                  <a:pt x="1919588" y="784414"/>
                </a:lnTo>
                <a:lnTo>
                  <a:pt x="1897532" y="745057"/>
                </a:lnTo>
                <a:lnTo>
                  <a:pt x="1874324" y="706418"/>
                </a:lnTo>
                <a:lnTo>
                  <a:pt x="1849984" y="668523"/>
                </a:lnTo>
                <a:lnTo>
                  <a:pt x="1824534" y="631397"/>
                </a:lnTo>
                <a:lnTo>
                  <a:pt x="1797994" y="595064"/>
                </a:lnTo>
                <a:lnTo>
                  <a:pt x="1770386" y="559552"/>
                </a:lnTo>
                <a:lnTo>
                  <a:pt x="1741729" y="524883"/>
                </a:lnTo>
                <a:lnTo>
                  <a:pt x="1712046" y="491085"/>
                </a:lnTo>
                <a:lnTo>
                  <a:pt x="1681357" y="458183"/>
                </a:lnTo>
                <a:lnTo>
                  <a:pt x="1649682" y="426200"/>
                </a:lnTo>
                <a:lnTo>
                  <a:pt x="1617044" y="395164"/>
                </a:lnTo>
                <a:lnTo>
                  <a:pt x="1583461" y="365099"/>
                </a:lnTo>
                <a:lnTo>
                  <a:pt x="1548957" y="336030"/>
                </a:lnTo>
                <a:lnTo>
                  <a:pt x="1513551" y="307983"/>
                </a:lnTo>
                <a:lnTo>
                  <a:pt x="1477264" y="280982"/>
                </a:lnTo>
                <a:lnTo>
                  <a:pt x="1440117" y="255054"/>
                </a:lnTo>
                <a:lnTo>
                  <a:pt x="1402131" y="230224"/>
                </a:lnTo>
                <a:lnTo>
                  <a:pt x="1363327" y="206516"/>
                </a:lnTo>
                <a:lnTo>
                  <a:pt x="1323726" y="183957"/>
                </a:lnTo>
                <a:lnTo>
                  <a:pt x="1283348" y="162571"/>
                </a:lnTo>
                <a:lnTo>
                  <a:pt x="1242216" y="142383"/>
                </a:lnTo>
                <a:lnTo>
                  <a:pt x="1200348" y="123420"/>
                </a:lnTo>
                <a:lnTo>
                  <a:pt x="1157767" y="105705"/>
                </a:lnTo>
                <a:lnTo>
                  <a:pt x="1114493" y="89266"/>
                </a:lnTo>
                <a:lnTo>
                  <a:pt x="1070548" y="74125"/>
                </a:lnTo>
                <a:lnTo>
                  <a:pt x="1025951" y="60310"/>
                </a:lnTo>
                <a:lnTo>
                  <a:pt x="980724" y="47846"/>
                </a:lnTo>
                <a:lnTo>
                  <a:pt x="934889" y="36757"/>
                </a:lnTo>
                <a:lnTo>
                  <a:pt x="888464" y="27069"/>
                </a:lnTo>
                <a:lnTo>
                  <a:pt x="841473" y="18807"/>
                </a:lnTo>
                <a:lnTo>
                  <a:pt x="793934" y="11996"/>
                </a:lnTo>
                <a:lnTo>
                  <a:pt x="745871" y="6662"/>
                </a:lnTo>
                <a:lnTo>
                  <a:pt x="694873" y="2690"/>
                </a:lnTo>
                <a:lnTo>
                  <a:pt x="643866" y="472"/>
                </a:lnTo>
                <a:lnTo>
                  <a:pt x="592892" y="0"/>
                </a:lnTo>
                <a:lnTo>
                  <a:pt x="541998" y="1266"/>
                </a:lnTo>
                <a:lnTo>
                  <a:pt x="491226" y="4264"/>
                </a:lnTo>
                <a:lnTo>
                  <a:pt x="440621" y="8985"/>
                </a:lnTo>
                <a:lnTo>
                  <a:pt x="390228" y="15423"/>
                </a:lnTo>
                <a:lnTo>
                  <a:pt x="340090" y="23570"/>
                </a:lnTo>
                <a:lnTo>
                  <a:pt x="290252" y="33418"/>
                </a:lnTo>
                <a:lnTo>
                  <a:pt x="240759" y="44960"/>
                </a:lnTo>
                <a:lnTo>
                  <a:pt x="191653" y="58189"/>
                </a:lnTo>
                <a:lnTo>
                  <a:pt x="142980" y="73097"/>
                </a:lnTo>
                <a:lnTo>
                  <a:pt x="94784" y="89676"/>
                </a:lnTo>
                <a:lnTo>
                  <a:pt x="47109" y="107920"/>
                </a:lnTo>
                <a:lnTo>
                  <a:pt x="0" y="127820"/>
                </a:lnTo>
              </a:path>
            </a:pathLst>
          </a:custGeom>
          <a:ln w="127000">
            <a:solidFill>
              <a:srgbClr val="0E9ED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86400"/>
            <a:ext cx="2673350" cy="1371600"/>
          </a:xfrm>
          <a:custGeom>
            <a:avLst/>
            <a:gdLst/>
            <a:ahLst/>
            <a:cxnLst/>
            <a:rect l="l" t="t" r="r" b="b"/>
            <a:pathLst>
              <a:path w="2673350" h="1371600">
                <a:moveTo>
                  <a:pt x="951217" y="0"/>
                </a:moveTo>
                <a:lnTo>
                  <a:pt x="897557" y="799"/>
                </a:lnTo>
                <a:lnTo>
                  <a:pt x="844295" y="3181"/>
                </a:lnTo>
                <a:lnTo>
                  <a:pt x="791452" y="7123"/>
                </a:lnTo>
                <a:lnTo>
                  <a:pt x="739052" y="12603"/>
                </a:lnTo>
                <a:lnTo>
                  <a:pt x="687117" y="19597"/>
                </a:lnTo>
                <a:lnTo>
                  <a:pt x="635670" y="28083"/>
                </a:lnTo>
                <a:lnTo>
                  <a:pt x="584734" y="38038"/>
                </a:lnTo>
                <a:lnTo>
                  <a:pt x="534331" y="49440"/>
                </a:lnTo>
                <a:lnTo>
                  <a:pt x="484483" y="62265"/>
                </a:lnTo>
                <a:lnTo>
                  <a:pt x="435214" y="76492"/>
                </a:lnTo>
                <a:lnTo>
                  <a:pt x="386546" y="92096"/>
                </a:lnTo>
                <a:lnTo>
                  <a:pt x="338502" y="109055"/>
                </a:lnTo>
                <a:lnTo>
                  <a:pt x="291104" y="127347"/>
                </a:lnTo>
                <a:lnTo>
                  <a:pt x="244375" y="146949"/>
                </a:lnTo>
                <a:lnTo>
                  <a:pt x="198338" y="167838"/>
                </a:lnTo>
                <a:lnTo>
                  <a:pt x="153015" y="189991"/>
                </a:lnTo>
                <a:lnTo>
                  <a:pt x="108428" y="213385"/>
                </a:lnTo>
                <a:lnTo>
                  <a:pt x="0" y="279247"/>
                </a:lnTo>
                <a:lnTo>
                  <a:pt x="0" y="1371599"/>
                </a:lnTo>
                <a:lnTo>
                  <a:pt x="2673096" y="1371599"/>
                </a:lnTo>
                <a:lnTo>
                  <a:pt x="2639822" y="1242212"/>
                </a:lnTo>
                <a:lnTo>
                  <a:pt x="2624926" y="1196546"/>
                </a:lnTo>
                <a:lnTo>
                  <a:pt x="2608833" y="1151435"/>
                </a:lnTo>
                <a:lnTo>
                  <a:pt x="2591563" y="1106897"/>
                </a:lnTo>
                <a:lnTo>
                  <a:pt x="2573134" y="1062950"/>
                </a:lnTo>
                <a:lnTo>
                  <a:pt x="2553565" y="1019614"/>
                </a:lnTo>
                <a:lnTo>
                  <a:pt x="2532874" y="976908"/>
                </a:lnTo>
                <a:lnTo>
                  <a:pt x="2511082" y="934850"/>
                </a:lnTo>
                <a:lnTo>
                  <a:pt x="2488205" y="893459"/>
                </a:lnTo>
                <a:lnTo>
                  <a:pt x="2464264" y="852754"/>
                </a:lnTo>
                <a:lnTo>
                  <a:pt x="2439277" y="812754"/>
                </a:lnTo>
                <a:lnTo>
                  <a:pt x="2413262" y="773477"/>
                </a:lnTo>
                <a:lnTo>
                  <a:pt x="2386239" y="734942"/>
                </a:lnTo>
                <a:lnTo>
                  <a:pt x="2358226" y="697169"/>
                </a:lnTo>
                <a:lnTo>
                  <a:pt x="2329243" y="660175"/>
                </a:lnTo>
                <a:lnTo>
                  <a:pt x="2299307" y="623980"/>
                </a:lnTo>
                <a:lnTo>
                  <a:pt x="2268439" y="588603"/>
                </a:lnTo>
                <a:lnTo>
                  <a:pt x="2236656" y="554062"/>
                </a:lnTo>
                <a:lnTo>
                  <a:pt x="2203977" y="520376"/>
                </a:lnTo>
                <a:lnTo>
                  <a:pt x="2170421" y="487564"/>
                </a:lnTo>
                <a:lnTo>
                  <a:pt x="2136008" y="455645"/>
                </a:lnTo>
                <a:lnTo>
                  <a:pt x="2100755" y="424637"/>
                </a:lnTo>
                <a:lnTo>
                  <a:pt x="2064682" y="394560"/>
                </a:lnTo>
                <a:lnTo>
                  <a:pt x="2027807" y="365431"/>
                </a:lnTo>
                <a:lnTo>
                  <a:pt x="1990149" y="337271"/>
                </a:lnTo>
                <a:lnTo>
                  <a:pt x="1951727" y="310098"/>
                </a:lnTo>
                <a:lnTo>
                  <a:pt x="1912561" y="283930"/>
                </a:lnTo>
                <a:lnTo>
                  <a:pt x="1872667" y="258787"/>
                </a:lnTo>
                <a:lnTo>
                  <a:pt x="1832067" y="234686"/>
                </a:lnTo>
                <a:lnTo>
                  <a:pt x="1790777" y="211648"/>
                </a:lnTo>
                <a:lnTo>
                  <a:pt x="1748818" y="189691"/>
                </a:lnTo>
                <a:lnTo>
                  <a:pt x="1706207" y="168833"/>
                </a:lnTo>
                <a:lnTo>
                  <a:pt x="1662964" y="149093"/>
                </a:lnTo>
                <a:lnTo>
                  <a:pt x="1619107" y="130491"/>
                </a:lnTo>
                <a:lnTo>
                  <a:pt x="1574655" y="113045"/>
                </a:lnTo>
                <a:lnTo>
                  <a:pt x="1529628" y="96774"/>
                </a:lnTo>
                <a:lnTo>
                  <a:pt x="1484043" y="81696"/>
                </a:lnTo>
                <a:lnTo>
                  <a:pt x="1437920" y="67831"/>
                </a:lnTo>
                <a:lnTo>
                  <a:pt x="1391278" y="55197"/>
                </a:lnTo>
                <a:lnTo>
                  <a:pt x="1344134" y="43813"/>
                </a:lnTo>
                <a:lnTo>
                  <a:pt x="1296509" y="33697"/>
                </a:lnTo>
                <a:lnTo>
                  <a:pt x="1248421" y="24870"/>
                </a:lnTo>
                <a:lnTo>
                  <a:pt x="1199888" y="17349"/>
                </a:lnTo>
                <a:lnTo>
                  <a:pt x="1150930" y="11153"/>
                </a:lnTo>
                <a:lnTo>
                  <a:pt x="1101565" y="6302"/>
                </a:lnTo>
                <a:lnTo>
                  <a:pt x="1051812" y="2813"/>
                </a:lnTo>
                <a:lnTo>
                  <a:pt x="1001689" y="706"/>
                </a:lnTo>
                <a:lnTo>
                  <a:pt x="951217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379282"/>
            <a:ext cx="10828020" cy="3770629"/>
          </a:xfrm>
          <a:prstGeom prst="rect">
            <a:avLst/>
          </a:prstGeom>
        </p:spPr>
        <p:txBody>
          <a:bodyPr wrap="square" lIns="0" tIns="1168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5</a:t>
            </a:r>
            <a:r>
              <a:rPr dirty="0" sz="1600" spc="30" b="1">
                <a:latin typeface="Arial"/>
                <a:cs typeface="Arial"/>
              </a:rPr>
              <a:t>.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25" b="1">
                <a:latin typeface="Arial"/>
                <a:cs typeface="Arial"/>
              </a:rPr>
              <a:t>M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80" b="1">
                <a:latin typeface="Arial"/>
                <a:cs typeface="Arial"/>
              </a:rPr>
              <a:t>r</a:t>
            </a:r>
            <a:r>
              <a:rPr dirty="0" sz="1600" spc="-75" b="1">
                <a:latin typeface="Arial"/>
                <a:cs typeface="Arial"/>
              </a:rPr>
              <a:t>g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ng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5" b="1">
                <a:latin typeface="Arial"/>
                <a:cs typeface="Arial"/>
              </a:rPr>
              <a:t>h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55" b="1">
                <a:latin typeface="Arial"/>
                <a:cs typeface="Arial"/>
              </a:rPr>
              <a:t>c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95" b="1">
                <a:latin typeface="Arial"/>
                <a:cs typeface="Arial"/>
              </a:rPr>
              <a:t>p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on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w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5" b="1">
                <a:latin typeface="Arial"/>
                <a:cs typeface="Arial"/>
              </a:rPr>
              <a:t>h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5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80" b="1">
                <a:latin typeface="Arial"/>
                <a:cs typeface="Arial"/>
              </a:rPr>
              <a:t>r</a:t>
            </a:r>
            <a:r>
              <a:rPr dirty="0" sz="1600" spc="15" b="1">
                <a:latin typeface="Arial"/>
                <a:cs typeface="Arial"/>
              </a:rPr>
              <a:t>e</a:t>
            </a:r>
            <a:r>
              <a:rPr dirty="0" sz="1600" spc="-55" b="1">
                <a:latin typeface="Arial"/>
                <a:cs typeface="Arial"/>
              </a:rPr>
              <a:t>s</a:t>
            </a:r>
            <a:r>
              <a:rPr dirty="0" sz="1600" spc="-95" b="1">
                <a:latin typeface="Arial"/>
                <a:cs typeface="Arial"/>
              </a:rPr>
              <a:t>p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100" b="1">
                <a:latin typeface="Arial"/>
                <a:cs typeface="Arial"/>
              </a:rPr>
              <a:t>c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114" b="1">
                <a:latin typeface="Arial"/>
                <a:cs typeface="Arial"/>
              </a:rPr>
              <a:t>i</a:t>
            </a:r>
            <a:r>
              <a:rPr dirty="0" sz="1600" spc="-80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65" b="1">
                <a:latin typeface="Arial"/>
                <a:cs typeface="Arial"/>
              </a:rPr>
              <a:t>m</a:t>
            </a:r>
            <a:r>
              <a:rPr dirty="0" sz="1600" spc="15" b="1">
                <a:latin typeface="Arial"/>
                <a:cs typeface="Arial"/>
              </a:rPr>
              <a:t>a</a:t>
            </a:r>
            <a:r>
              <a:rPr dirty="0" sz="1600" spc="-75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8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ts val="173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next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step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involves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merging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respective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images</a:t>
            </a:r>
            <a:r>
              <a:rPr dirty="0" sz="1600" spc="5">
                <a:latin typeface="Microsoft Sans Serif"/>
                <a:cs typeface="Microsoft Sans Serif"/>
              </a:rPr>
              <a:t> so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be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used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training.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Here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only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taking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first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</a:t>
            </a:r>
            <a:r>
              <a:rPr dirty="0" sz="1600" spc="5">
                <a:latin typeface="Microsoft Sans Serif"/>
                <a:cs typeface="Microsoft Sans Serif"/>
              </a:rPr>
              <a:t> of </a:t>
            </a:r>
            <a:r>
              <a:rPr dirty="0" sz="1600">
                <a:latin typeface="Microsoft Sans Serif"/>
                <a:cs typeface="Microsoft Sans Serif"/>
              </a:rPr>
              <a:t>each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image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dataset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it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becomes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complicated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train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all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5</a:t>
            </a:r>
            <a:r>
              <a:rPr dirty="0" sz="1600" spc="5">
                <a:latin typeface="Microsoft Sans Serif"/>
                <a:cs typeface="Microsoft Sans Serif"/>
              </a:rPr>
              <a:t> 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them.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tokenize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all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before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feeding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it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model.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Microsoft Sans Serif"/>
                <a:cs typeface="Microsoft Sans Serif"/>
              </a:rPr>
              <a:t>6.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75" b="1">
                <a:latin typeface="Arial"/>
                <a:cs typeface="Arial"/>
              </a:rPr>
              <a:t>Splitting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the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data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70" b="1">
                <a:latin typeface="Arial"/>
                <a:cs typeface="Arial"/>
              </a:rPr>
              <a:t>for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training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40" b="1">
                <a:latin typeface="Arial"/>
                <a:cs typeface="Arial"/>
              </a:rPr>
              <a:t>and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70" b="1"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  <a:p>
            <a:pPr marL="241300" marR="234950" indent="-228600">
              <a:lnSpc>
                <a:spcPts val="173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tokenized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along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image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data</a:t>
            </a:r>
            <a:r>
              <a:rPr dirty="0" sz="1600" spc="-10">
                <a:latin typeface="Microsoft Sans Serif"/>
                <a:cs typeface="Microsoft Sans Serif"/>
              </a:rPr>
              <a:t> are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split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into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training,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test</a:t>
            </a:r>
            <a:r>
              <a:rPr dirty="0" sz="1600" spc="-10">
                <a:latin typeface="Microsoft Sans Serif"/>
                <a:cs typeface="Microsoft Sans Serif"/>
              </a:rPr>
              <a:t> 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validation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sets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required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pre-processed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required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input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>
                <a:latin typeface="Microsoft Sans Serif"/>
                <a:cs typeface="Microsoft Sans Serif"/>
              </a:rPr>
              <a:t> 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model.</a:t>
            </a:r>
            <a:endParaRPr sz="1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7</a:t>
            </a:r>
            <a:r>
              <a:rPr dirty="0" sz="1600" spc="5">
                <a:latin typeface="Microsoft Sans Serif"/>
                <a:cs typeface="Microsoft Sans Serif"/>
              </a:rPr>
              <a:t>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5" b="1">
                <a:latin typeface="Arial"/>
                <a:cs typeface="Arial"/>
              </a:rPr>
              <a:t>B</a:t>
            </a:r>
            <a:r>
              <a:rPr dirty="0" sz="1600" spc="-70" b="1">
                <a:latin typeface="Arial"/>
                <a:cs typeface="Arial"/>
              </a:rPr>
              <a:t>u</a:t>
            </a:r>
            <a:r>
              <a:rPr dirty="0" sz="1600" spc="-90" b="1">
                <a:latin typeface="Arial"/>
                <a:cs typeface="Arial"/>
              </a:rPr>
              <a:t>il</a:t>
            </a:r>
            <a:r>
              <a:rPr dirty="0" sz="1600" spc="-70" b="1">
                <a:latin typeface="Arial"/>
                <a:cs typeface="Arial"/>
              </a:rPr>
              <a:t>d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95" b="1">
                <a:latin typeface="Arial"/>
                <a:cs typeface="Arial"/>
              </a:rPr>
              <a:t>ng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70" b="1">
                <a:latin typeface="Arial"/>
                <a:cs typeface="Arial"/>
              </a:rPr>
              <a:t>h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70" b="1">
                <a:latin typeface="Arial"/>
                <a:cs typeface="Arial"/>
              </a:rPr>
              <a:t>L</a:t>
            </a:r>
            <a:r>
              <a:rPr dirty="0" sz="1600" spc="35" b="1">
                <a:latin typeface="Arial"/>
                <a:cs typeface="Arial"/>
              </a:rPr>
              <a:t>S</a:t>
            </a:r>
            <a:r>
              <a:rPr dirty="0" sz="1600" b="1">
                <a:latin typeface="Arial"/>
                <a:cs typeface="Arial"/>
              </a:rPr>
              <a:t>T</a:t>
            </a:r>
            <a:r>
              <a:rPr dirty="0" sz="1600" spc="10" b="1">
                <a:latin typeface="Arial"/>
                <a:cs typeface="Arial"/>
              </a:rPr>
              <a:t>M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m</a:t>
            </a:r>
            <a:r>
              <a:rPr dirty="0" sz="1600" spc="-70" b="1">
                <a:latin typeface="Arial"/>
                <a:cs typeface="Arial"/>
              </a:rPr>
              <a:t>od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80" b="1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825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Microsoft Sans Serif"/>
                <a:cs typeface="Microsoft Sans Serif"/>
              </a:rPr>
              <a:t>LSTM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model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beacuse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it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takes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consideration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state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previous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cell's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output</a:t>
            </a:r>
            <a:r>
              <a:rPr dirty="0" sz="1600" spc="-10">
                <a:latin typeface="Microsoft Sans Serif"/>
                <a:cs typeface="Microsoft Sans Serif"/>
              </a:rPr>
              <a:t> and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present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dirty="0" sz="1600" spc="-10">
                <a:latin typeface="Microsoft Sans Serif"/>
                <a:cs typeface="Microsoft Sans Serif"/>
              </a:rPr>
              <a:t>cell's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input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output.</a:t>
            </a:r>
            <a:r>
              <a:rPr dirty="0" sz="1600" spc="-10">
                <a:latin typeface="Microsoft Sans Serif"/>
                <a:cs typeface="Microsoft Sans Serif"/>
              </a:rPr>
              <a:t> This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useful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while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generating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images.</a:t>
            </a:r>
            <a:endParaRPr sz="1600">
              <a:latin typeface="Microsoft Sans Serif"/>
              <a:cs typeface="Microsoft Sans Serif"/>
            </a:endParaRPr>
          </a:p>
          <a:p>
            <a:pPr algn="just" marL="241300" marR="5715">
              <a:lnSpc>
                <a:spcPts val="1730"/>
              </a:lnSpc>
              <a:spcBef>
                <a:spcPts val="125"/>
              </a:spcBef>
            </a:pP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step </a:t>
            </a:r>
            <a:r>
              <a:rPr dirty="0" sz="1600" spc="-10">
                <a:latin typeface="Microsoft Sans Serif"/>
                <a:cs typeface="Microsoft Sans Serif"/>
              </a:rPr>
              <a:t>involves </a:t>
            </a:r>
            <a:r>
              <a:rPr dirty="0" sz="1600" spc="-15">
                <a:latin typeface="Microsoft Sans Serif"/>
                <a:cs typeface="Microsoft Sans Serif"/>
              </a:rPr>
              <a:t>building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5">
                <a:latin typeface="Microsoft Sans Serif"/>
                <a:cs typeface="Microsoft Sans Serif"/>
              </a:rPr>
              <a:t>LSTM </a:t>
            </a:r>
            <a:r>
              <a:rPr dirty="0" sz="1600" spc="-10">
                <a:latin typeface="Microsoft Sans Serif"/>
                <a:cs typeface="Microsoft Sans Serif"/>
              </a:rPr>
              <a:t>model with </a:t>
            </a:r>
            <a:r>
              <a:rPr dirty="0" sz="1600">
                <a:latin typeface="Microsoft Sans Serif"/>
                <a:cs typeface="Microsoft Sans Serif"/>
              </a:rPr>
              <a:t>two </a:t>
            </a:r>
            <a:r>
              <a:rPr dirty="0" sz="1600" spc="-5">
                <a:latin typeface="Microsoft Sans Serif"/>
                <a:cs typeface="Microsoft Sans Serif"/>
              </a:rPr>
              <a:t>or three </a:t>
            </a:r>
            <a:r>
              <a:rPr dirty="0" sz="1600" spc="-10">
                <a:latin typeface="Microsoft Sans Serif"/>
                <a:cs typeface="Microsoft Sans Serif"/>
              </a:rPr>
              <a:t>input </a:t>
            </a:r>
            <a:r>
              <a:rPr dirty="0" sz="1600" spc="-5">
                <a:latin typeface="Microsoft Sans Serif"/>
                <a:cs typeface="Microsoft Sans Serif"/>
              </a:rPr>
              <a:t>layers and one output </a:t>
            </a:r>
            <a:r>
              <a:rPr dirty="0" sz="1600" spc="-10">
                <a:latin typeface="Microsoft Sans Serif"/>
                <a:cs typeface="Microsoft Sans Serif"/>
              </a:rPr>
              <a:t>layer where </a:t>
            </a:r>
            <a:r>
              <a:rPr dirty="0" sz="160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captions </a:t>
            </a:r>
            <a:r>
              <a:rPr dirty="0" sz="1600" spc="-10">
                <a:latin typeface="Microsoft Sans Serif"/>
                <a:cs typeface="Microsoft Sans Serif"/>
              </a:rPr>
              <a:t>are </a:t>
            </a:r>
            <a:r>
              <a:rPr dirty="0" sz="1600" spc="-5">
                <a:latin typeface="Microsoft Sans Serif"/>
                <a:cs typeface="Microsoft Sans Serif"/>
              </a:rPr>
              <a:t> generated. The </a:t>
            </a:r>
            <a:r>
              <a:rPr dirty="0" sz="1600" spc="-10">
                <a:latin typeface="Microsoft Sans Serif"/>
                <a:cs typeface="Microsoft Sans Serif"/>
              </a:rPr>
              <a:t>model </a:t>
            </a:r>
            <a:r>
              <a:rPr dirty="0" sz="1600">
                <a:latin typeface="Microsoft Sans Serif"/>
                <a:cs typeface="Microsoft Sans Serif"/>
              </a:rPr>
              <a:t>can </a:t>
            </a:r>
            <a:r>
              <a:rPr dirty="0" sz="1600" spc="-10">
                <a:latin typeface="Microsoft Sans Serif"/>
                <a:cs typeface="Microsoft Sans Serif"/>
              </a:rPr>
              <a:t>be trained with </a:t>
            </a:r>
            <a:r>
              <a:rPr dirty="0" sz="1600" spc="-5">
                <a:latin typeface="Microsoft Sans Serif"/>
                <a:cs typeface="Microsoft Sans Serif"/>
              </a:rPr>
              <a:t>various number </a:t>
            </a:r>
            <a:r>
              <a:rPr dirty="0" sz="1600" spc="5">
                <a:latin typeface="Microsoft Sans Serif"/>
                <a:cs typeface="Microsoft Sans Serif"/>
              </a:rPr>
              <a:t>of </a:t>
            </a:r>
            <a:r>
              <a:rPr dirty="0" sz="1600" spc="-5">
                <a:latin typeface="Microsoft Sans Serif"/>
                <a:cs typeface="Microsoft Sans Serif"/>
              </a:rPr>
              <a:t>nodes </a:t>
            </a:r>
            <a:r>
              <a:rPr dirty="0" sz="1600" spc="-10">
                <a:latin typeface="Microsoft Sans Serif"/>
                <a:cs typeface="Microsoft Sans Serif"/>
              </a:rPr>
              <a:t>and </a:t>
            </a:r>
            <a:r>
              <a:rPr dirty="0" sz="1600" spc="-5">
                <a:latin typeface="Microsoft Sans Serif"/>
                <a:cs typeface="Microsoft Sans Serif"/>
              </a:rPr>
              <a:t>layers.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Various </a:t>
            </a:r>
            <a:r>
              <a:rPr dirty="0" sz="1600" spc="-5">
                <a:latin typeface="Microsoft Sans Serif"/>
                <a:cs typeface="Microsoft Sans Serif"/>
              </a:rPr>
              <a:t>hyperparameters </a:t>
            </a:r>
            <a:r>
              <a:rPr dirty="0" sz="1600" spc="-10">
                <a:latin typeface="Microsoft Sans Serif"/>
                <a:cs typeface="Microsoft Sans Serif"/>
              </a:rPr>
              <a:t>are </a:t>
            </a:r>
            <a:r>
              <a:rPr dirty="0" sz="1600">
                <a:latin typeface="Microsoft Sans Serif"/>
                <a:cs typeface="Microsoft Sans Serif"/>
              </a:rPr>
              <a:t>used to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tune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model</a:t>
            </a:r>
            <a:r>
              <a:rPr dirty="0" sz="1600">
                <a:latin typeface="Microsoft Sans Serif"/>
                <a:cs typeface="Microsoft Sans Serif"/>
              </a:rPr>
              <a:t> to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acceptable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227067"/>
            <a:ext cx="9715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4343460"/>
            <a:ext cx="10774680" cy="941069"/>
          </a:xfrm>
          <a:prstGeom prst="rect">
            <a:avLst/>
          </a:prstGeom>
        </p:spPr>
        <p:txBody>
          <a:bodyPr wrap="square" lIns="0" tIns="11684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20"/>
              </a:spcBef>
            </a:pPr>
            <a:r>
              <a:rPr dirty="0" sz="1600" spc="10">
                <a:latin typeface="Microsoft Sans Serif"/>
                <a:cs typeface="Microsoft Sans Serif"/>
              </a:rPr>
              <a:t>8</a:t>
            </a:r>
            <a:r>
              <a:rPr dirty="0" sz="1600" spc="10" b="1">
                <a:latin typeface="Arial"/>
                <a:cs typeface="Arial"/>
              </a:rPr>
              <a:t>.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70" b="1">
                <a:latin typeface="Arial"/>
                <a:cs typeface="Arial"/>
              </a:rPr>
              <a:t>Predicting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75" b="1">
                <a:latin typeface="Arial"/>
                <a:cs typeface="Arial"/>
              </a:rPr>
              <a:t>on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45" b="1">
                <a:latin typeface="Arial"/>
                <a:cs typeface="Arial"/>
              </a:rPr>
              <a:t>the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test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dataset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45" b="1">
                <a:latin typeface="Arial"/>
                <a:cs typeface="Arial"/>
              </a:rPr>
              <a:t>and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60" b="1">
                <a:latin typeface="Arial"/>
                <a:cs typeface="Arial"/>
              </a:rPr>
              <a:t>evaluating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80" b="1">
                <a:latin typeface="Arial"/>
                <a:cs typeface="Arial"/>
              </a:rPr>
              <a:t>using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BLEU</a:t>
            </a:r>
            <a:r>
              <a:rPr dirty="0" sz="1600" spc="-110" b="1">
                <a:latin typeface="Arial"/>
                <a:cs typeface="Arial"/>
              </a:rPr>
              <a:t> </a:t>
            </a:r>
            <a:r>
              <a:rPr dirty="0" sz="1600" spc="-65" b="1">
                <a:latin typeface="Arial"/>
                <a:cs typeface="Arial"/>
              </a:rPr>
              <a:t>scores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ts val="173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After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model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trained,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it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tested</a:t>
            </a:r>
            <a:r>
              <a:rPr dirty="0" sz="1600" spc="-10">
                <a:latin typeface="Microsoft Sans Serif"/>
                <a:cs typeface="Microsoft Sans Serif"/>
              </a:rPr>
              <a:t> 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dataset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see</a:t>
            </a:r>
            <a:r>
              <a:rPr dirty="0" sz="1600" spc="-10">
                <a:latin typeface="Microsoft Sans Serif"/>
                <a:cs typeface="Microsoft Sans Serif"/>
              </a:rPr>
              <a:t> how </a:t>
            </a:r>
            <a:r>
              <a:rPr dirty="0" sz="1600" spc="-15">
                <a:latin typeface="Microsoft Sans Serif"/>
                <a:cs typeface="Microsoft Sans Serif"/>
              </a:rPr>
              <a:t>it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performs</a:t>
            </a:r>
            <a:r>
              <a:rPr dirty="0" sz="1600" spc="-10">
                <a:latin typeface="Microsoft Sans Serif"/>
                <a:cs typeface="Microsoft Sans Serif"/>
              </a:rPr>
              <a:t> 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generation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just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5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images.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5">
                <a:latin typeface="Microsoft Sans Serif"/>
                <a:cs typeface="Microsoft Sans Serif"/>
              </a:rPr>
              <a:t>If 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acceptable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captions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generated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whole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test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90559" y="0"/>
            <a:ext cx="3901440" cy="2383790"/>
            <a:chOff x="8290559" y="0"/>
            <a:chExt cx="3901440" cy="2383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9" y="0"/>
              <a:ext cx="3901440" cy="23835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7135" y="0"/>
              <a:ext cx="3864864" cy="21854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58316" y="186741"/>
            <a:ext cx="9704070" cy="638683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D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95" b="1">
                <a:solidFill>
                  <a:srgbClr val="0D2841"/>
                </a:solidFill>
                <a:latin typeface="Arial"/>
                <a:cs typeface="Arial"/>
              </a:rPr>
              <a:t>f</a:t>
            </a:r>
            <a:r>
              <a:rPr dirty="0" sz="2000" spc="-85" b="1">
                <a:solidFill>
                  <a:srgbClr val="0D2841"/>
                </a:solidFill>
                <a:latin typeface="Arial"/>
                <a:cs typeface="Arial"/>
              </a:rPr>
              <a:t>i</a:t>
            </a:r>
            <a:r>
              <a:rPr dirty="0" sz="2000" spc="-100" b="1">
                <a:solidFill>
                  <a:srgbClr val="0D2841"/>
                </a:solidFill>
                <a:latin typeface="Arial"/>
                <a:cs typeface="Arial"/>
              </a:rPr>
              <a:t>n</a:t>
            </a:r>
            <a:r>
              <a:rPr dirty="0" sz="2000" spc="-3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7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0D2841"/>
                </a:solidFill>
                <a:latin typeface="Arial"/>
                <a:cs typeface="Arial"/>
              </a:rPr>
              <a:t>t</a:t>
            </a:r>
            <a:r>
              <a:rPr dirty="0" sz="2000" spc="-100" b="1">
                <a:solidFill>
                  <a:srgbClr val="0D2841"/>
                </a:solidFill>
                <a:latin typeface="Arial"/>
                <a:cs typeface="Arial"/>
              </a:rPr>
              <a:t>h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8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CN</a:t>
            </a:r>
            <a:r>
              <a:rPr dirty="0" sz="2000" spc="40" b="1">
                <a:solidFill>
                  <a:srgbClr val="0D2841"/>
                </a:solidFill>
                <a:latin typeface="Arial"/>
                <a:cs typeface="Arial"/>
              </a:rPr>
              <a:t>N</a:t>
            </a:r>
            <a:r>
              <a:rPr dirty="0" sz="2000" spc="25" b="1">
                <a:solidFill>
                  <a:srgbClr val="0D2841"/>
                </a:solidFill>
                <a:latin typeface="Arial"/>
                <a:cs typeface="Arial"/>
              </a:rPr>
              <a:t>-</a:t>
            </a:r>
            <a:r>
              <a:rPr dirty="0" sz="2000" spc="-15" b="1">
                <a:solidFill>
                  <a:srgbClr val="0D2841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0D2841"/>
                </a:solidFill>
                <a:latin typeface="Arial"/>
                <a:cs typeface="Arial"/>
              </a:rPr>
              <a:t>N</a:t>
            </a:r>
            <a:r>
              <a:rPr dirty="0" sz="2000" spc="-30" b="1">
                <a:solidFill>
                  <a:srgbClr val="0D2841"/>
                </a:solidFill>
                <a:latin typeface="Arial"/>
                <a:cs typeface="Arial"/>
              </a:rPr>
              <a:t>N</a:t>
            </a:r>
            <a:r>
              <a:rPr dirty="0" sz="2000" spc="-6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0D2841"/>
                </a:solidFill>
                <a:latin typeface="Arial"/>
                <a:cs typeface="Arial"/>
              </a:rPr>
              <a:t>m</a:t>
            </a:r>
            <a:r>
              <a:rPr dirty="0" sz="2000" spc="-100" b="1">
                <a:solidFill>
                  <a:srgbClr val="0D2841"/>
                </a:solidFill>
                <a:latin typeface="Arial"/>
                <a:cs typeface="Arial"/>
              </a:rPr>
              <a:t>od</a:t>
            </a:r>
            <a:r>
              <a:rPr dirty="0" sz="2000" spc="-60" b="1">
                <a:solidFill>
                  <a:srgbClr val="0D2841"/>
                </a:solidFill>
                <a:latin typeface="Arial"/>
                <a:cs typeface="Arial"/>
              </a:rPr>
              <a:t>el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Functional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API,</a:t>
            </a:r>
            <a:r>
              <a:rPr dirty="0" sz="2000" spc="4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we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will</a:t>
            </a:r>
            <a:r>
              <a:rPr dirty="0" sz="2000" spc="-7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6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Keras</a:t>
            </a:r>
            <a:r>
              <a:rPr dirty="0" sz="2000" spc="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Model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order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define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the </a:t>
            </a:r>
            <a:endParaRPr sz="200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structure</a:t>
            </a:r>
            <a:r>
              <a:rPr dirty="0" sz="2000" spc="-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model.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It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includes: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Feature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Extractor</a:t>
            </a:r>
            <a:r>
              <a:rPr dirty="0" sz="2000" spc="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–With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dense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layer,</a:t>
            </a:r>
            <a:r>
              <a:rPr dirty="0" sz="2000" spc="-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will</a:t>
            </a:r>
            <a:r>
              <a:rPr dirty="0" sz="2000" spc="-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extract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feature</a:t>
            </a:r>
            <a:r>
              <a:rPr dirty="0" sz="2000" spc="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images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of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size</a:t>
            </a:r>
            <a:r>
              <a:rPr dirty="0" sz="2000" spc="-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2048</a:t>
            </a:r>
            <a:r>
              <a:rPr dirty="0" sz="2000" spc="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we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will</a:t>
            </a:r>
            <a:r>
              <a:rPr dirty="0" sz="2000" spc="-7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decrease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dimensions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to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256</a:t>
            </a:r>
            <a:r>
              <a:rPr dirty="0" sz="2000" spc="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nodes.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28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Sequence</a:t>
            </a:r>
            <a:r>
              <a:rPr dirty="0" sz="2000" spc="6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Processor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–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Followed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LSTM</a:t>
            </a:r>
            <a:r>
              <a:rPr dirty="0" sz="2000" spc="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layer,</a:t>
            </a:r>
            <a:r>
              <a:rPr dirty="0" sz="2000" spc="-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textual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input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handled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by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this</a:t>
            </a:r>
            <a:r>
              <a:rPr dirty="0" sz="2000" spc="-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embedded</a:t>
            </a:r>
            <a:r>
              <a:rPr dirty="0" sz="2000" spc="4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layer.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Decoder</a:t>
            </a:r>
            <a:r>
              <a:rPr dirty="0" sz="2000" spc="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–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 We</a:t>
            </a:r>
            <a:r>
              <a:rPr dirty="0" sz="2000" spc="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will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merge</a:t>
            </a:r>
            <a:r>
              <a:rPr dirty="0" sz="2000" spc="-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output</a:t>
            </a:r>
            <a:r>
              <a:rPr dirty="0" sz="2000" spc="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above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two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layers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dense </a:t>
            </a:r>
            <a:endParaRPr sz="200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layer</a:t>
            </a:r>
            <a:r>
              <a:rPr dirty="0" sz="2000" spc="-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make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final</a:t>
            </a:r>
            <a:r>
              <a:rPr dirty="0" sz="2000" spc="-5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prediction.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 b="1">
                <a:solidFill>
                  <a:srgbClr val="0D2841"/>
                </a:solidFill>
                <a:latin typeface="Arial"/>
                <a:cs typeface="Arial"/>
              </a:rPr>
              <a:t>The</a:t>
            </a:r>
            <a:r>
              <a:rPr dirty="0" sz="2000" spc="-114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0D2841"/>
                </a:solidFill>
                <a:latin typeface="Arial"/>
                <a:cs typeface="Arial"/>
              </a:rPr>
              <a:t>Process: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" b="1">
                <a:solidFill>
                  <a:srgbClr val="0D2841"/>
                </a:solidFill>
                <a:latin typeface="Arial"/>
                <a:cs typeface="Arial"/>
              </a:rPr>
              <a:t>Data</a:t>
            </a:r>
            <a:r>
              <a:rPr dirty="0" sz="200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0D2841"/>
                </a:solidFill>
                <a:latin typeface="Arial"/>
                <a:cs typeface="Arial"/>
              </a:rPr>
              <a:t>Preparation:</a:t>
            </a:r>
            <a:r>
              <a:rPr dirty="0" sz="2000" spc="7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large</a:t>
            </a:r>
            <a:r>
              <a:rPr dirty="0" sz="2000" spc="7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dataset</a:t>
            </a:r>
            <a:r>
              <a:rPr dirty="0" sz="2000" spc="9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8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images</a:t>
            </a:r>
            <a:r>
              <a:rPr dirty="0" sz="2000" spc="9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corresponding</a:t>
            </a:r>
            <a:r>
              <a:rPr dirty="0" sz="2000" spc="9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captions</a:t>
            </a:r>
            <a:r>
              <a:rPr dirty="0" sz="2000" spc="8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is 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required.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This</a:t>
            </a:r>
            <a:r>
              <a:rPr dirty="0" sz="2000" spc="-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trains</a:t>
            </a:r>
            <a:r>
              <a:rPr dirty="0" sz="2000" spc="-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model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to recognize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relationship</a:t>
            </a:r>
            <a:r>
              <a:rPr dirty="0" sz="2000" spc="-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between</a:t>
            </a:r>
            <a:r>
              <a:rPr dirty="0" sz="2000" spc="6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visual</a:t>
            </a:r>
            <a:r>
              <a:rPr dirty="0" sz="2000" spc="-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features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appropriate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language</a:t>
            </a:r>
            <a:r>
              <a:rPr dirty="0" sz="2000" spc="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descriptions.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40" b="1">
                <a:solidFill>
                  <a:srgbClr val="0D2841"/>
                </a:solidFill>
                <a:latin typeface="Arial"/>
                <a:cs typeface="Arial"/>
              </a:rPr>
              <a:t>Feature</a:t>
            </a:r>
            <a:r>
              <a:rPr dirty="0" sz="2000" spc="-105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0D2841"/>
                </a:solidFill>
                <a:latin typeface="Arial"/>
                <a:cs typeface="Arial"/>
              </a:rPr>
              <a:t>Extraction:</a:t>
            </a:r>
            <a:r>
              <a:rPr dirty="0" sz="2000" spc="5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CNN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takes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an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image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extracts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set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 of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features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that </a:t>
            </a:r>
            <a:endParaRPr sz="200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represent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its</a:t>
            </a:r>
            <a:r>
              <a:rPr dirty="0" sz="2000" spc="-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visual</a:t>
            </a:r>
            <a:r>
              <a:rPr dirty="0" sz="2000" spc="-6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content.</a:t>
            </a:r>
            <a:endParaRPr sz="2000">
              <a:latin typeface="Microsoft Sans Serif"/>
              <a:cs typeface="Microsoft Sans Serif"/>
            </a:endParaRPr>
          </a:p>
          <a:p>
            <a:pPr marL="241300" marR="10160" indent="-228600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D2841"/>
                </a:solidFill>
                <a:latin typeface="Arial"/>
                <a:cs typeface="Arial"/>
              </a:rPr>
              <a:t>S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0D2841"/>
                </a:solidFill>
                <a:latin typeface="Arial"/>
                <a:cs typeface="Arial"/>
              </a:rPr>
              <a:t>qu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130" b="1">
                <a:solidFill>
                  <a:srgbClr val="0D2841"/>
                </a:solidFill>
                <a:latin typeface="Arial"/>
                <a:cs typeface="Arial"/>
              </a:rPr>
              <a:t>n</a:t>
            </a:r>
            <a:r>
              <a:rPr dirty="0" sz="2000" spc="-105" b="1">
                <a:solidFill>
                  <a:srgbClr val="0D2841"/>
                </a:solidFill>
                <a:latin typeface="Arial"/>
                <a:cs typeface="Arial"/>
              </a:rPr>
              <a:t>c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105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2841"/>
                </a:solidFill>
                <a:latin typeface="Arial"/>
                <a:cs typeface="Arial"/>
              </a:rPr>
              <a:t>P</a:t>
            </a:r>
            <a:r>
              <a:rPr dirty="0" sz="2000" spc="-90" b="1">
                <a:solidFill>
                  <a:srgbClr val="0D2841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2000" spc="-155" b="1">
                <a:solidFill>
                  <a:srgbClr val="0D2841"/>
                </a:solidFill>
                <a:latin typeface="Arial"/>
                <a:cs typeface="Arial"/>
              </a:rPr>
              <a:t>d</a:t>
            </a:r>
            <a:r>
              <a:rPr dirty="0" sz="2000" spc="-55" b="1">
                <a:solidFill>
                  <a:srgbClr val="0D2841"/>
                </a:solidFill>
                <a:latin typeface="Arial"/>
                <a:cs typeface="Arial"/>
              </a:rPr>
              <a:t>i</a:t>
            </a:r>
            <a:r>
              <a:rPr dirty="0" sz="2000" spc="-110" b="1">
                <a:solidFill>
                  <a:srgbClr val="0D2841"/>
                </a:solidFill>
                <a:latin typeface="Arial"/>
                <a:cs typeface="Arial"/>
              </a:rPr>
              <a:t>c</a:t>
            </a:r>
            <a:r>
              <a:rPr dirty="0" sz="2000" spc="-120" b="1">
                <a:solidFill>
                  <a:srgbClr val="0D2841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0D2841"/>
                </a:solidFill>
                <a:latin typeface="Arial"/>
                <a:cs typeface="Arial"/>
              </a:rPr>
              <a:t>i</a:t>
            </a:r>
            <a:r>
              <a:rPr dirty="0" sz="2000" spc="-120" b="1">
                <a:solidFill>
                  <a:srgbClr val="0D2841"/>
                </a:solidFill>
                <a:latin typeface="Arial"/>
                <a:cs typeface="Arial"/>
              </a:rPr>
              <a:t>o</a:t>
            </a:r>
            <a:r>
              <a:rPr dirty="0" sz="2000" spc="-125" b="1">
                <a:solidFill>
                  <a:srgbClr val="0D2841"/>
                </a:solidFill>
                <a:latin typeface="Arial"/>
                <a:cs typeface="Arial"/>
              </a:rPr>
              <a:t>n</a:t>
            </a:r>
            <a:r>
              <a:rPr dirty="0" sz="2000" spc="-114" b="1">
                <a:solidFill>
                  <a:srgbClr val="0D2841"/>
                </a:solidFill>
                <a:latin typeface="Arial"/>
                <a:cs typeface="Arial"/>
              </a:rPr>
              <a:t>:</a:t>
            </a:r>
            <a:r>
              <a:rPr dirty="0" sz="2000" spc="-45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25">
                <a:solidFill>
                  <a:srgbClr val="0D284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TM</a:t>
            </a:r>
            <a:r>
              <a:rPr dirty="0" sz="2000" spc="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twor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th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e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x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tr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te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fe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ture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a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tart</a:t>
            </a:r>
            <a:r>
              <a:rPr dirty="0" sz="2000" spc="5">
                <a:solidFill>
                  <a:srgbClr val="0D2841"/>
                </a:solidFill>
                <a:latin typeface="Microsoft Sans Serif"/>
                <a:cs typeface="Microsoft Sans Serif"/>
              </a:rPr>
              <a:t>s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generating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caption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word</a:t>
            </a:r>
            <a:r>
              <a:rPr dirty="0" sz="2000" spc="1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word.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It considers</a:t>
            </a:r>
            <a:r>
              <a:rPr dirty="0" sz="2000" spc="-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previously</a:t>
            </a:r>
            <a:r>
              <a:rPr dirty="0" sz="2000" spc="-4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generated</a:t>
            </a:r>
            <a:r>
              <a:rPr dirty="0" sz="2000" spc="4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words</a:t>
            </a:r>
            <a:r>
              <a:rPr dirty="0" sz="2000" spc="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 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image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features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predict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next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word</a:t>
            </a:r>
            <a:r>
              <a:rPr dirty="0" sz="2000" spc="2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sequence.</a:t>
            </a:r>
            <a:r>
              <a:rPr dirty="0" sz="2000" spc="3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This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continues</a:t>
            </a:r>
            <a:r>
              <a:rPr dirty="0" sz="2000">
                <a:solidFill>
                  <a:srgbClr val="0D2841"/>
                </a:solidFill>
                <a:latin typeface="Microsoft Sans Serif"/>
                <a:cs typeface="Microsoft Sans Serif"/>
              </a:rPr>
              <a:t> until</a:t>
            </a:r>
            <a:r>
              <a:rPr dirty="0" sz="2000" spc="-3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a 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complete</a:t>
            </a:r>
            <a:r>
              <a:rPr dirty="0" sz="2000" spc="-5">
                <a:solidFill>
                  <a:srgbClr val="0D2841"/>
                </a:solidFill>
                <a:latin typeface="Microsoft Sans Serif"/>
                <a:cs typeface="Microsoft Sans Serif"/>
              </a:rPr>
              <a:t> caption</a:t>
            </a:r>
            <a:r>
              <a:rPr dirty="0" sz="2000" spc="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0D2841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55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Microsoft Sans Serif"/>
                <a:cs typeface="Microsoft Sans Serif"/>
              </a:rPr>
              <a:t>formed.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681854"/>
            <a:ext cx="2898648" cy="2176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63554"/>
            <a:ext cx="4363720" cy="157099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10" b="1">
                <a:solidFill>
                  <a:srgbClr val="0D2841"/>
                </a:solidFill>
                <a:latin typeface="Arial"/>
                <a:cs typeface="Arial"/>
              </a:rPr>
              <a:t>F</a:t>
            </a:r>
            <a:r>
              <a:rPr dirty="0" sz="1700" spc="-70" b="1">
                <a:solidFill>
                  <a:srgbClr val="0D2841"/>
                </a:solidFill>
                <a:latin typeface="Arial"/>
                <a:cs typeface="Arial"/>
              </a:rPr>
              <a:t>i</a:t>
            </a:r>
            <a:r>
              <a:rPr dirty="0" sz="1700" spc="-70" b="1">
                <a:solidFill>
                  <a:srgbClr val="0D2841"/>
                </a:solidFill>
                <a:latin typeface="Arial"/>
                <a:cs typeface="Arial"/>
              </a:rPr>
              <a:t>t</a:t>
            </a:r>
            <a:r>
              <a:rPr dirty="0" sz="1700" spc="-90" b="1">
                <a:solidFill>
                  <a:srgbClr val="0D2841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0D2841"/>
                </a:solidFill>
                <a:latin typeface="Arial"/>
                <a:cs typeface="Arial"/>
              </a:rPr>
              <a:t>M</a:t>
            </a:r>
            <a:r>
              <a:rPr dirty="0" sz="1700" spc="-85" b="1">
                <a:solidFill>
                  <a:srgbClr val="0D2841"/>
                </a:solidFill>
                <a:latin typeface="Arial"/>
                <a:cs typeface="Arial"/>
              </a:rPr>
              <a:t>od</a:t>
            </a:r>
            <a:r>
              <a:rPr dirty="0" sz="1700" spc="10" b="1">
                <a:solidFill>
                  <a:srgbClr val="0D2841"/>
                </a:solidFill>
                <a:latin typeface="Arial"/>
                <a:cs typeface="Arial"/>
              </a:rPr>
              <a:t>e</a:t>
            </a:r>
            <a:r>
              <a:rPr dirty="0" sz="1700" spc="-70" b="1">
                <a:solidFill>
                  <a:srgbClr val="0D2841"/>
                </a:solidFill>
                <a:latin typeface="Arial"/>
                <a:cs typeface="Arial"/>
              </a:rPr>
              <a:t>l: 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5">
                <a:solidFill>
                  <a:srgbClr val="0D2841"/>
                </a:solidFill>
                <a:latin typeface="Microsoft Sans Serif"/>
                <a:cs typeface="Microsoft Sans Serif"/>
              </a:rPr>
              <a:t>6</a:t>
            </a:r>
            <a:r>
              <a:rPr dirty="0" sz="1700" spc="-4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epochs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5">
                <a:solidFill>
                  <a:srgbClr val="0D2841"/>
                </a:solidFill>
                <a:latin typeface="Microsoft Sans Serif"/>
                <a:cs typeface="Microsoft Sans Serif"/>
              </a:rPr>
              <a:t>32</a:t>
            </a: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 batch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0D2841"/>
                </a:solidFill>
                <a:latin typeface="Microsoft Sans Serif"/>
                <a:cs typeface="Microsoft Sans Serif"/>
              </a:rPr>
              <a:t>size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1835"/>
              </a:lnSpc>
              <a:spcBef>
                <a:spcPts val="5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Training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0D2841"/>
                </a:solidFill>
                <a:latin typeface="Microsoft Sans Serif"/>
                <a:cs typeface="Microsoft Sans Serif"/>
              </a:rPr>
              <a:t>loss</a:t>
            </a:r>
            <a:r>
              <a:rPr dirty="0" sz="1700" spc="-5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0D2841"/>
                </a:solidFill>
                <a:latin typeface="Microsoft Sans Serif"/>
                <a:cs typeface="Microsoft Sans Serif"/>
              </a:rPr>
              <a:t>is</a:t>
            </a:r>
            <a:r>
              <a:rPr dirty="0" sz="1700" spc="-2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decreasing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as </a:t>
            </a:r>
            <a:r>
              <a:rPr dirty="0" sz="1700" spc="-10">
                <a:solidFill>
                  <a:srgbClr val="0D2841"/>
                </a:solidFill>
                <a:latin typeface="Microsoft Sans Serif"/>
                <a:cs typeface="Microsoft Sans Serif"/>
              </a:rPr>
              <a:t>we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increase</a:t>
            </a:r>
            <a:r>
              <a:rPr dirty="0" sz="170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241300">
              <a:lnSpc>
                <a:spcPts val="1835"/>
              </a:lnSpc>
            </a:pPr>
            <a:r>
              <a:rPr dirty="0" sz="1700" spc="-10">
                <a:solidFill>
                  <a:srgbClr val="0D2841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0D2841"/>
                </a:solidFill>
                <a:latin typeface="Microsoft Sans Serif"/>
                <a:cs typeface="Microsoft Sans Serif"/>
              </a:rPr>
              <a:t>number</a:t>
            </a:r>
            <a:r>
              <a:rPr dirty="0" sz="1700" spc="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-10">
                <a:solidFill>
                  <a:srgbClr val="0D284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0D2841"/>
                </a:solidFill>
                <a:latin typeface="Microsoft Sans Serif"/>
                <a:cs typeface="Microsoft Sans Serif"/>
              </a:rPr>
              <a:t>epochs.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716" y="3277209"/>
            <a:ext cx="4654550" cy="30206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0" b="1">
                <a:solidFill>
                  <a:srgbClr val="0D2841"/>
                </a:solidFill>
                <a:latin typeface="Arial"/>
                <a:cs typeface="Arial"/>
              </a:rPr>
              <a:t>Evaluation:</a:t>
            </a:r>
            <a:endParaRPr sz="1700">
              <a:latin typeface="Arial"/>
              <a:cs typeface="Arial"/>
            </a:endParaRPr>
          </a:p>
          <a:p>
            <a:pPr algn="just" marL="241300" marR="916940" indent="-228600">
              <a:lnSpc>
                <a:spcPct val="800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5">
                <a:latin typeface="Microsoft Sans Serif"/>
                <a:cs typeface="Microsoft Sans Serif"/>
              </a:rPr>
              <a:t>Bleu </a:t>
            </a:r>
            <a:r>
              <a:rPr dirty="0" sz="1700">
                <a:latin typeface="Microsoft Sans Serif"/>
                <a:cs typeface="Microsoft Sans Serif"/>
              </a:rPr>
              <a:t>score in </a:t>
            </a:r>
            <a:r>
              <a:rPr dirty="0" sz="1700" spc="-5">
                <a:latin typeface="Microsoft Sans Serif"/>
                <a:cs typeface="Microsoft Sans Serif"/>
              </a:rPr>
              <a:t>Python </a:t>
            </a:r>
            <a:r>
              <a:rPr dirty="0" sz="1700" spc="10">
                <a:latin typeface="Microsoft Sans Serif"/>
                <a:cs typeface="Microsoft Sans Serif"/>
              </a:rPr>
              <a:t>is </a:t>
            </a:r>
            <a:r>
              <a:rPr dirty="0" sz="1700" spc="-15">
                <a:latin typeface="Microsoft Sans Serif"/>
                <a:cs typeface="Microsoft Sans Serif"/>
              </a:rPr>
              <a:t>a </a:t>
            </a:r>
            <a:r>
              <a:rPr dirty="0" sz="1700" spc="5">
                <a:latin typeface="Microsoft Sans Serif"/>
                <a:cs typeface="Microsoft Sans Serif"/>
              </a:rPr>
              <a:t>metric </a:t>
            </a:r>
            <a:r>
              <a:rPr dirty="0" sz="1700" spc="-5">
                <a:latin typeface="Microsoft Sans Serif"/>
                <a:cs typeface="Microsoft Sans Serif"/>
              </a:rPr>
              <a:t>that </a:t>
            </a:r>
            <a:r>
              <a:rPr dirty="0" sz="1700" spc="-44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measures </a:t>
            </a:r>
            <a:r>
              <a:rPr dirty="0" sz="1700" spc="-10">
                <a:latin typeface="Microsoft Sans Serif"/>
                <a:cs typeface="Microsoft Sans Serif"/>
              </a:rPr>
              <a:t>the goodness </a:t>
            </a:r>
            <a:r>
              <a:rPr dirty="0" sz="1700" spc="-5">
                <a:latin typeface="Microsoft Sans Serif"/>
                <a:cs typeface="Microsoft Sans Serif"/>
              </a:rPr>
              <a:t>of Machine 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Translation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models.</a:t>
            </a:r>
            <a:endParaRPr sz="17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5">
                <a:latin typeface="Microsoft Sans Serif"/>
                <a:cs typeface="Microsoft Sans Serif"/>
              </a:rPr>
              <a:t>The</a:t>
            </a:r>
            <a:r>
              <a:rPr dirty="0" sz="1700" spc="6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BLEU</a:t>
            </a:r>
            <a:r>
              <a:rPr dirty="0" sz="1700" spc="7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score</a:t>
            </a:r>
            <a:r>
              <a:rPr dirty="0" sz="1700" spc="4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compares</a:t>
            </a:r>
            <a:r>
              <a:rPr dirty="0" sz="1700" spc="4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a</a:t>
            </a:r>
            <a:r>
              <a:rPr dirty="0" sz="1700" spc="4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sentence 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against </a:t>
            </a:r>
            <a:r>
              <a:rPr dirty="0" sz="1700" spc="-15">
                <a:latin typeface="Microsoft Sans Serif"/>
                <a:cs typeface="Microsoft Sans Serif"/>
              </a:rPr>
              <a:t>one</a:t>
            </a:r>
            <a:r>
              <a:rPr dirty="0" sz="1700" spc="5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or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more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reference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sentences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15">
                <a:latin typeface="Microsoft Sans Serif"/>
                <a:cs typeface="Microsoft Sans Serif"/>
              </a:rPr>
              <a:t>and </a:t>
            </a:r>
            <a:r>
              <a:rPr dirty="0" sz="1700" spc="-10">
                <a:latin typeface="Microsoft Sans Serif"/>
                <a:cs typeface="Microsoft Sans Serif"/>
              </a:rPr>
              <a:t> </a:t>
            </a:r>
            <a:r>
              <a:rPr dirty="0" sz="1700" spc="5">
                <a:latin typeface="Microsoft Sans Serif"/>
                <a:cs typeface="Microsoft Sans Serif"/>
              </a:rPr>
              <a:t>tells</a:t>
            </a:r>
            <a:r>
              <a:rPr dirty="0" sz="1700" spc="-5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how</a:t>
            </a:r>
            <a:r>
              <a:rPr dirty="0" sz="1700" spc="2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well</a:t>
            </a:r>
            <a:r>
              <a:rPr dirty="0" sz="1700" spc="-5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does</a:t>
            </a:r>
            <a:r>
              <a:rPr dirty="0" sz="1700" spc="20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the</a:t>
            </a:r>
            <a:r>
              <a:rPr dirty="0" sz="1700" spc="1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candidate</a:t>
            </a:r>
            <a:r>
              <a:rPr dirty="0" sz="1700" spc="4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sentence 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matched</a:t>
            </a:r>
            <a:r>
              <a:rPr dirty="0" sz="1700" spc="20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the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10">
                <a:latin typeface="Microsoft Sans Serif"/>
                <a:cs typeface="Microsoft Sans Serif"/>
              </a:rPr>
              <a:t>list</a:t>
            </a:r>
            <a:r>
              <a:rPr dirty="0" sz="1700" spc="-7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of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reference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sentences.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5">
                <a:latin typeface="Microsoft Sans Serif"/>
                <a:cs typeface="Microsoft Sans Serif"/>
              </a:rPr>
              <a:t>It </a:t>
            </a:r>
            <a:r>
              <a:rPr dirty="0" sz="1700" spc="1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gives</a:t>
            </a:r>
            <a:r>
              <a:rPr dirty="0" sz="1700" spc="-25">
                <a:latin typeface="Microsoft Sans Serif"/>
                <a:cs typeface="Microsoft Sans Serif"/>
              </a:rPr>
              <a:t> </a:t>
            </a:r>
            <a:r>
              <a:rPr dirty="0" sz="1700" spc="-15">
                <a:latin typeface="Microsoft Sans Serif"/>
                <a:cs typeface="Microsoft Sans Serif"/>
              </a:rPr>
              <a:t>an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output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score </a:t>
            </a:r>
            <a:r>
              <a:rPr dirty="0" sz="1700" spc="-10">
                <a:latin typeface="Microsoft Sans Serif"/>
                <a:cs typeface="Microsoft Sans Serif"/>
              </a:rPr>
              <a:t>between</a:t>
            </a:r>
            <a:r>
              <a:rPr dirty="0" sz="1700" spc="50">
                <a:latin typeface="Microsoft Sans Serif"/>
                <a:cs typeface="Microsoft Sans Serif"/>
              </a:rPr>
              <a:t> </a:t>
            </a:r>
            <a:r>
              <a:rPr dirty="0" sz="1700" spc="-15">
                <a:latin typeface="Microsoft Sans Serif"/>
                <a:cs typeface="Microsoft Sans Serif"/>
              </a:rPr>
              <a:t>0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-15">
                <a:latin typeface="Microsoft Sans Serif"/>
                <a:cs typeface="Microsoft Sans Serif"/>
              </a:rPr>
              <a:t>and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1.</a:t>
            </a:r>
            <a:endParaRPr sz="1700">
              <a:latin typeface="Microsoft Sans Serif"/>
              <a:cs typeface="Microsoft Sans Serif"/>
            </a:endParaRPr>
          </a:p>
          <a:p>
            <a:pPr marL="241300" marR="102870" indent="-228600">
              <a:lnSpc>
                <a:spcPct val="801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5">
                <a:latin typeface="Microsoft Sans Serif"/>
                <a:cs typeface="Microsoft Sans Serif"/>
              </a:rPr>
              <a:t>A</a:t>
            </a:r>
            <a:r>
              <a:rPr dirty="0" sz="1700" spc="-5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BLEU</a:t>
            </a:r>
            <a:r>
              <a:rPr dirty="0" sz="1700" spc="1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score</a:t>
            </a:r>
            <a:r>
              <a:rPr dirty="0" sz="1700" spc="-5">
                <a:latin typeface="Microsoft Sans Serif"/>
                <a:cs typeface="Microsoft Sans Serif"/>
              </a:rPr>
              <a:t> of </a:t>
            </a:r>
            <a:r>
              <a:rPr dirty="0" sz="1700" spc="-10">
                <a:latin typeface="Microsoft Sans Serif"/>
                <a:cs typeface="Microsoft Sans Serif"/>
              </a:rPr>
              <a:t>1</a:t>
            </a:r>
            <a:r>
              <a:rPr dirty="0" sz="1700" spc="-5">
                <a:latin typeface="Microsoft Sans Serif"/>
                <a:cs typeface="Microsoft Sans Serif"/>
              </a:rPr>
              <a:t> means</a:t>
            </a:r>
            <a:r>
              <a:rPr dirty="0" sz="1700" spc="1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that </a:t>
            </a:r>
            <a:r>
              <a:rPr dirty="0" sz="1700" spc="-10">
                <a:latin typeface="Microsoft Sans Serif"/>
                <a:cs typeface="Microsoft Sans Serif"/>
              </a:rPr>
              <a:t>the</a:t>
            </a:r>
            <a:r>
              <a:rPr dirty="0" sz="1700" spc="1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candidate 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sentence</a:t>
            </a:r>
            <a:r>
              <a:rPr dirty="0" sz="1700" spc="2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perfectly</a:t>
            </a:r>
            <a:r>
              <a:rPr dirty="0" sz="1700" spc="-2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matches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15">
                <a:latin typeface="Microsoft Sans Serif"/>
                <a:cs typeface="Microsoft Sans Serif"/>
              </a:rPr>
              <a:t>one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of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10">
                <a:latin typeface="Microsoft Sans Serif"/>
                <a:cs typeface="Microsoft Sans Serif"/>
              </a:rPr>
              <a:t>the </a:t>
            </a:r>
            <a:r>
              <a:rPr dirty="0" sz="1700" spc="-5">
                <a:latin typeface="Microsoft Sans Serif"/>
                <a:cs typeface="Microsoft Sans Serif"/>
              </a:rPr>
              <a:t> reference</a:t>
            </a:r>
            <a:r>
              <a:rPr dirty="0" sz="1700" spc="2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sentences</a:t>
            </a:r>
            <a:r>
              <a:rPr dirty="0" sz="100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8111" y="12696"/>
            <a:ext cx="6724015" cy="6845300"/>
            <a:chOff x="5468111" y="12696"/>
            <a:chExt cx="6724015" cy="6845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8631" y="12696"/>
              <a:ext cx="6373368" cy="6845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351" y="304800"/>
              <a:ext cx="6327648" cy="6553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8111" y="149352"/>
              <a:ext cx="5843016" cy="27645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3951" y="3624071"/>
              <a:ext cx="3630167" cy="2752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2024-11-23T07:38:38Z</dcterms:created>
  <dcterms:modified xsi:type="dcterms:W3CDTF">2024-11-23T07:38:38Z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2024-11-23T00:00:00Z</vt:filetime>
  </property>
</Properties>
</file>