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59" r:id="rId5"/>
    <p:sldId id="258" r:id="rId6"/>
    <p:sldId id="270" r:id="rId7"/>
    <p:sldId id="271" r:id="rId8"/>
    <p:sldId id="273" r:id="rId9"/>
    <p:sldId id="274" r:id="rId10"/>
    <p:sldId id="272"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66" d="100"/>
          <a:sy n="66" d="100"/>
        </p:scale>
        <p:origin x="1282" y="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1EEE-23F8-4397-A609-1B9B4F6E3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06E9F9-2062-4664-8F90-D110AFA9E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64D1F-2A08-4996-B91B-E4C45B939B37}"/>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5" name="Footer Placeholder 4">
            <a:extLst>
              <a:ext uri="{FF2B5EF4-FFF2-40B4-BE49-F238E27FC236}">
                <a16:creationId xmlns:a16="http://schemas.microsoft.com/office/drawing/2014/main" id="{D575B5A9-52A4-4F9B-AD93-A2B61B084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C5057-F5C3-4C61-B704-A85575F6F38E}"/>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96555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5C09-5457-43B9-B264-884881D2DC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798CC-4698-4106-8FDA-DCACE0D8B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67DF3-27EB-440F-AED8-EEC71274C9F9}"/>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5" name="Footer Placeholder 4">
            <a:extLst>
              <a:ext uri="{FF2B5EF4-FFF2-40B4-BE49-F238E27FC236}">
                <a16:creationId xmlns:a16="http://schemas.microsoft.com/office/drawing/2014/main" id="{1ABE3C94-5266-4BE2-88A6-B5E8C0044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BB1195-C37B-4781-89A1-2DE853399FEB}"/>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33772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FBF95-B559-4018-980C-9DC7A57E30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B8EE0-AA29-479C-80EF-9FBF2D26B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DF5B60-13F2-44AF-8E93-793AE49C0C73}"/>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5" name="Footer Placeholder 4">
            <a:extLst>
              <a:ext uri="{FF2B5EF4-FFF2-40B4-BE49-F238E27FC236}">
                <a16:creationId xmlns:a16="http://schemas.microsoft.com/office/drawing/2014/main" id="{B1920C94-7681-45A9-A314-218049BB5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FCF10-50B6-497C-9E04-1118BF5957C2}"/>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8046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404B-2584-405B-BF2E-35F94D044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FE00CD-071B-486A-BD56-2FC607DD9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66549-4552-48E8-B597-BF44BBDD112E}"/>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5" name="Footer Placeholder 4">
            <a:extLst>
              <a:ext uri="{FF2B5EF4-FFF2-40B4-BE49-F238E27FC236}">
                <a16:creationId xmlns:a16="http://schemas.microsoft.com/office/drawing/2014/main" id="{5AB4C52D-ABD5-4248-A23A-CFA4DC8A6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42182-CD45-48DB-ACB5-115DAF8C28AA}"/>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134988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FCAD-EB27-49C3-ADCB-567453B3B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FB0736-3B58-44D4-8AD6-B67D9A53A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768BC-7DB8-44BC-B030-90D7E7D16688}"/>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5" name="Footer Placeholder 4">
            <a:extLst>
              <a:ext uri="{FF2B5EF4-FFF2-40B4-BE49-F238E27FC236}">
                <a16:creationId xmlns:a16="http://schemas.microsoft.com/office/drawing/2014/main" id="{4C50501F-EEC3-459D-AEE0-0740E8FCE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8B01-37BE-4B2D-ACC8-0A81FDE40BCB}"/>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21212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2484-70ED-425A-BCEE-75BBE43F6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BB42B-ACA5-41BD-8FA9-DB9B9E23D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A450-5341-4BE3-821E-49E46115D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53D2F4-C560-4AD4-86DD-2C7B17A82DBC}"/>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6" name="Footer Placeholder 5">
            <a:extLst>
              <a:ext uri="{FF2B5EF4-FFF2-40B4-BE49-F238E27FC236}">
                <a16:creationId xmlns:a16="http://schemas.microsoft.com/office/drawing/2014/main" id="{775B7BF0-41AC-4308-9CED-4376EAC30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DB180-F869-49CB-9D4D-BC7B3DEE1EE8}"/>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411817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D79F-C593-447D-B49B-8CE76D13A3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FEED66-151D-421C-BE3B-5658F8E0B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900B-84CD-4079-AB20-F69B6B748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7FE8E-4029-495B-8767-F533B7214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82EB3-2380-42DC-B839-A78E1AEC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A981D7-5FF4-4E8F-A0C6-EECB4C69B097}"/>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8" name="Footer Placeholder 7">
            <a:extLst>
              <a:ext uri="{FF2B5EF4-FFF2-40B4-BE49-F238E27FC236}">
                <a16:creationId xmlns:a16="http://schemas.microsoft.com/office/drawing/2014/main" id="{673A36C2-3AA8-4A16-AFB8-5E20CAD7B8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9E91E7-63C1-4B11-8259-33D129743DDF}"/>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68772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740A-BDAB-4C35-BD60-26ED998304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E92389-FFA1-4791-90B6-33ADA5D50A79}"/>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4" name="Footer Placeholder 3">
            <a:extLst>
              <a:ext uri="{FF2B5EF4-FFF2-40B4-BE49-F238E27FC236}">
                <a16:creationId xmlns:a16="http://schemas.microsoft.com/office/drawing/2014/main" id="{0AD4E6EC-EA01-4094-B88F-6540E9132A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1F47EC-3751-46AE-B454-C09995D8F88F}"/>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46022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1A570-0DF4-4A0B-B9AB-1B6DC336E9B7}"/>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3" name="Footer Placeholder 2">
            <a:extLst>
              <a:ext uri="{FF2B5EF4-FFF2-40B4-BE49-F238E27FC236}">
                <a16:creationId xmlns:a16="http://schemas.microsoft.com/office/drawing/2014/main" id="{E4073E93-1313-4314-BBA9-B183287834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70830-4642-4D3C-94CD-5F63DC9A1D18}"/>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5153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ED98-6103-429A-B254-2419D0B95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FE1CE2-5AF7-4CF4-8F83-30C4829CB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96899E-BCD6-4E46-811C-0C603D949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C72B5-2273-48C0-8EB7-20F1A71078A9}"/>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6" name="Footer Placeholder 5">
            <a:extLst>
              <a:ext uri="{FF2B5EF4-FFF2-40B4-BE49-F238E27FC236}">
                <a16:creationId xmlns:a16="http://schemas.microsoft.com/office/drawing/2014/main" id="{A554E18B-65C7-4C78-A3CE-D9BA12155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776B6-72F4-45E3-9FC4-58214D9A90FE}"/>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76971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F0AF-5BA2-4EBB-817E-B9136B4A2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CC6A85-364B-4F83-9D4C-D5EFC456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49C4D5-F6DF-48E3-9CCB-64A3979A1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56E60-8D94-4E7A-A36C-4F863399238D}"/>
              </a:ext>
            </a:extLst>
          </p:cNvPr>
          <p:cNvSpPr>
            <a:spLocks noGrp="1"/>
          </p:cNvSpPr>
          <p:nvPr>
            <p:ph type="dt" sz="half" idx="10"/>
          </p:nvPr>
        </p:nvSpPr>
        <p:spPr/>
        <p:txBody>
          <a:bodyPr/>
          <a:lstStyle/>
          <a:p>
            <a:fld id="{7CD0E93C-1A7B-40B1-94C3-27A6A3823D72}" type="datetimeFigureOut">
              <a:rPr lang="en-IN" smtClean="0"/>
              <a:t>01-12-2022</a:t>
            </a:fld>
            <a:endParaRPr lang="en-IN"/>
          </a:p>
        </p:txBody>
      </p:sp>
      <p:sp>
        <p:nvSpPr>
          <p:cNvPr id="6" name="Footer Placeholder 5">
            <a:extLst>
              <a:ext uri="{FF2B5EF4-FFF2-40B4-BE49-F238E27FC236}">
                <a16:creationId xmlns:a16="http://schemas.microsoft.com/office/drawing/2014/main" id="{641EAA3E-1289-4AAA-A6FF-AF00B02CD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5B66D-D0F5-4374-B867-23F3F2EB4440}"/>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72679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4F568-96BC-46EB-9D43-A8F646EBE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2F078-EDAF-4F52-A929-B2B984E2F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783EE-94ED-458B-9C77-88BCC52F0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0E93C-1A7B-40B1-94C3-27A6A3823D72}" type="datetimeFigureOut">
              <a:rPr lang="en-IN" smtClean="0"/>
              <a:t>01-12-2022</a:t>
            </a:fld>
            <a:endParaRPr lang="en-IN"/>
          </a:p>
        </p:txBody>
      </p:sp>
      <p:sp>
        <p:nvSpPr>
          <p:cNvPr id="5" name="Footer Placeholder 4">
            <a:extLst>
              <a:ext uri="{FF2B5EF4-FFF2-40B4-BE49-F238E27FC236}">
                <a16:creationId xmlns:a16="http://schemas.microsoft.com/office/drawing/2014/main" id="{AA066F3F-9A0D-47E0-A4D1-42EDEDFE2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CA242D-3DBC-4899-AC1C-49906619E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D4FD-44AF-4737-AA0D-68A77C9C9091}" type="slidenum">
              <a:rPr lang="en-IN" smtClean="0"/>
              <a:t>‹#›</a:t>
            </a:fld>
            <a:endParaRPr lang="en-IN"/>
          </a:p>
        </p:txBody>
      </p:sp>
    </p:spTree>
    <p:extLst>
      <p:ext uri="{BB962C8B-B14F-4D97-AF65-F5344CB8AC3E}">
        <p14:creationId xmlns:p14="http://schemas.microsoft.com/office/powerpoint/2010/main" val="306511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642-E872-4A6B-85E6-BD01ADE0F3D6}"/>
              </a:ext>
            </a:extLst>
          </p:cNvPr>
          <p:cNvSpPr>
            <a:spLocks noGrp="1"/>
          </p:cNvSpPr>
          <p:nvPr>
            <p:ph type="title"/>
          </p:nvPr>
        </p:nvSpPr>
        <p:spPr>
          <a:xfrm>
            <a:off x="619765" y="1508068"/>
            <a:ext cx="10515600" cy="2086469"/>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Project Phase 1 – Review 1</a:t>
            </a:r>
            <a:br>
              <a:rPr lang="en-US" sz="3200" b="1" dirty="0">
                <a:solidFill>
                  <a:schemeClr val="accent1">
                    <a:lumMod val="75000"/>
                  </a:schemeClr>
                </a:solidFill>
                <a:latin typeface="Times New Roman" panose="02020603050405020304" pitchFamily="18" charset="0"/>
                <a:cs typeface="Times New Roman" panose="02020603050405020304" pitchFamily="18" charset="0"/>
              </a:rPr>
            </a:br>
            <a:r>
              <a:rPr lang="en-US" sz="3200" b="1" dirty="0">
                <a:solidFill>
                  <a:schemeClr val="accent1">
                    <a:lumMod val="75000"/>
                  </a:schemeClr>
                </a:solidFill>
                <a:latin typeface="Times New Roman" panose="02020603050405020304" pitchFamily="18" charset="0"/>
                <a:cs typeface="Times New Roman" panose="02020603050405020304" pitchFamily="18" charset="0"/>
              </a:rPr>
              <a:t>Academic Year (2022-23) </a:t>
            </a:r>
            <a:br>
              <a:rPr lang="en-US" sz="3200" b="1" dirty="0">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Efficient Authentication key generator for </a:t>
            </a:r>
            <a:r>
              <a:rPr lang="en-US" sz="3200" b="1" dirty="0" err="1">
                <a:solidFill>
                  <a:srgbClr val="C00000"/>
                </a:solidFill>
                <a:latin typeface="Times New Roman" panose="02020603050405020304" pitchFamily="18" charset="0"/>
                <a:cs typeface="Times New Roman" panose="02020603050405020304" pitchFamily="18" charset="0"/>
              </a:rPr>
              <a:t>datasharing</a:t>
            </a:r>
            <a:r>
              <a:rPr lang="en-US" sz="3200" b="1" dirty="0">
                <a:solidFill>
                  <a:srgbClr val="C00000"/>
                </a:solidFill>
                <a:latin typeface="Times New Roman" panose="02020603050405020304" pitchFamily="18" charset="0"/>
                <a:cs typeface="Times New Roman" panose="02020603050405020304" pitchFamily="18" charset="0"/>
              </a:rPr>
              <a:t> on the cloud.</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00B050"/>
                </a:solidFill>
                <a:latin typeface="Times New Roman" panose="02020603050405020304" pitchFamily="18" charset="0"/>
                <a:cs typeface="Times New Roman" panose="02020603050405020304" pitchFamily="18" charset="0"/>
              </a:rPr>
              <a:t>01/12/2022</a:t>
            </a:r>
            <a:endParaRPr lang="en-IN" sz="32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9CDC7B-CFE1-4353-A7A6-61BB4EC58952}"/>
              </a:ext>
            </a:extLst>
          </p:cNvPr>
          <p:cNvSpPr>
            <a:spLocks noGrp="1"/>
          </p:cNvSpPr>
          <p:nvPr>
            <p:ph sz="half" idx="1"/>
          </p:nvPr>
        </p:nvSpPr>
        <p:spPr>
          <a:xfrm>
            <a:off x="934101" y="3430675"/>
            <a:ext cx="4096011" cy="2384337"/>
          </a:xfrm>
        </p:spPr>
        <p:txBody>
          <a:bodyPr>
            <a:normAutofit fontScale="85000" lnSpcReduction="20000"/>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Team Members</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1NH19CS047 -  E. Nithish-A Sec</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1NH19CS053 – G.</a:t>
            </a:r>
            <a:r>
              <a:rPr lang="en-IN" sz="2400" b="1" dirty="0">
                <a:latin typeface="Times New Roman" panose="02020603050405020304" pitchFamily="18" charset="0"/>
                <a:cs typeface="Times New Roman" panose="02020603050405020304" pitchFamily="18" charset="0"/>
              </a:rPr>
              <a:t>Ramya Sri-A Sec</a:t>
            </a: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1NH19CS055 – G. Sai Sruthi-A Sec</a:t>
            </a:r>
            <a:endParaRPr lang="en-US" sz="2400"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31EB39-098E-49CF-905F-7E94B43AEE9B}"/>
              </a:ext>
            </a:extLst>
          </p:cNvPr>
          <p:cNvSpPr>
            <a:spLocks noGrp="1"/>
          </p:cNvSpPr>
          <p:nvPr>
            <p:ph sz="half" idx="2"/>
          </p:nvPr>
        </p:nvSpPr>
        <p:spPr>
          <a:xfrm>
            <a:off x="6763407" y="3594537"/>
            <a:ext cx="4989792" cy="2709338"/>
          </a:xfrm>
        </p:spPr>
        <p:txBody>
          <a:bodyPr>
            <a:normAutofit fontScale="85000" lnSpcReduction="20000"/>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Guided By</a:t>
            </a:r>
          </a:p>
          <a:p>
            <a:pPr marL="0" indent="0">
              <a:buNone/>
            </a:pPr>
            <a:r>
              <a:rPr lang="en-US" sz="2400" b="1" dirty="0">
                <a:latin typeface="Times New Roman" panose="02020603050405020304" pitchFamily="18" charset="0"/>
                <a:cs typeface="Times New Roman" panose="02020603050405020304" pitchFamily="18" charset="0"/>
              </a:rPr>
              <a:t>Dr. Santhosh Krishna B V</a:t>
            </a:r>
          </a:p>
          <a:p>
            <a:pPr marL="0" indent="0">
              <a:buNone/>
            </a:pPr>
            <a:r>
              <a:rPr lang="en-US" sz="2400" b="1" dirty="0">
                <a:latin typeface="Times New Roman" panose="02020603050405020304" pitchFamily="18" charset="0"/>
                <a:cs typeface="Times New Roman" panose="02020603050405020304" pitchFamily="18" charset="0"/>
              </a:rPr>
              <a:t>Associate Professor</a:t>
            </a:r>
          </a:p>
          <a:p>
            <a:pPr marL="0" indent="0">
              <a:buNone/>
            </a:pPr>
            <a:r>
              <a:rPr lang="en-US" sz="2400" b="1" dirty="0">
                <a:latin typeface="Times New Roman" panose="02020603050405020304" pitchFamily="18" charset="0"/>
                <a:cs typeface="Times New Roman" panose="02020603050405020304" pitchFamily="18" charset="0"/>
              </a:rPr>
              <a:t>Dept. of CSE, NHCE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50314D2-C144-4A46-8261-B6831FBFA13E}"/>
              </a:ext>
            </a:extLst>
          </p:cNvPr>
          <p:cNvPicPr>
            <a:picLocks noChangeAspect="1"/>
          </p:cNvPicPr>
          <p:nvPr/>
        </p:nvPicPr>
        <p:blipFill rotWithShape="1">
          <a:blip r:embed="rId2"/>
          <a:srcRect r="24268"/>
          <a:stretch/>
        </p:blipFill>
        <p:spPr>
          <a:xfrm>
            <a:off x="1855624" y="221577"/>
            <a:ext cx="7716822" cy="1286491"/>
          </a:xfrm>
          <a:prstGeom prst="rect">
            <a:avLst/>
          </a:prstGeom>
        </p:spPr>
      </p:pic>
    </p:spTree>
    <p:extLst>
      <p:ext uri="{BB962C8B-B14F-4D97-AF65-F5344CB8AC3E}">
        <p14:creationId xmlns:p14="http://schemas.microsoft.com/office/powerpoint/2010/main" val="267404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6CF3-D357-C45D-BAA9-80891BCD0743}"/>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DE996678-A473-3B62-8C02-A7A640066E83}"/>
              </a:ext>
            </a:extLst>
          </p:cNvPr>
          <p:cNvSpPr>
            <a:spLocks noGrp="1"/>
          </p:cNvSpPr>
          <p:nvPr>
            <p:ph idx="1"/>
          </p:nvPr>
        </p:nvSpPr>
        <p:spPr/>
        <p:txBody>
          <a:bodyPr>
            <a:normAutofit fontScale="85000" lnSpcReduction="20000"/>
          </a:bodyPr>
          <a:lstStyle/>
          <a:p>
            <a:r>
              <a:rPr lang="en-US" dirty="0"/>
              <a:t>Cloud computing include rapid system implementation, low costs, abundant storage, and simple system access from anywhere at any time As a result, cloud computing is becoming more and more apparent in recent technical developments and a widely </a:t>
            </a:r>
            <a:r>
              <a:rPr lang="en-US" dirty="0" err="1"/>
              <a:t>utilised</a:t>
            </a:r>
            <a:r>
              <a:rPr lang="en-US" dirty="0"/>
              <a:t> computer environment everywhere. Several security and privacy issues make it difficult to use cloud computing. </a:t>
            </a:r>
          </a:p>
          <a:p>
            <a:r>
              <a:rPr lang="en-US" dirty="0"/>
              <a:t>The security weaknesses, dangers, and assaults that the cloud already has should be known to all users. If businesses are aware of security threats and attacks, they can adopt the cloud more swiftly.. Utilizing both traditional and cutting-edge techniques and technology, cloud computing. Multiple clouds can be produced using this innovative technique. </a:t>
            </a:r>
          </a:p>
          <a:p>
            <a:r>
              <a:rPr lang="en-US" dirty="0"/>
              <a:t>Particular security concerns </a:t>
            </a:r>
            <a:r>
              <a:rPr lang="en-US" dirty="0" err="1"/>
              <a:t>utilise</a:t>
            </a:r>
            <a:r>
              <a:rPr lang="en-US" dirty="0"/>
              <a:t> the same resources physically located at the cloud from several places to virtualization and multi-tenancy features. The security of the system may be hampered by improperly segregated VMs. We can increase cloud security and lessen risks and assaults by creating the keys. </a:t>
            </a:r>
            <a:endParaRPr lang="en-IN" dirty="0"/>
          </a:p>
        </p:txBody>
      </p:sp>
    </p:spTree>
    <p:extLst>
      <p:ext uri="{BB962C8B-B14F-4D97-AF65-F5344CB8AC3E}">
        <p14:creationId xmlns:p14="http://schemas.microsoft.com/office/powerpoint/2010/main" val="426251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856F-1201-4CCC-B98E-B4C9E90E72E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F3B54827-F662-467F-B1F4-564DADF61EB0}"/>
              </a:ext>
            </a:extLst>
          </p:cNvPr>
          <p:cNvSpPr>
            <a:spLocks noGrp="1"/>
          </p:cNvSpPr>
          <p:nvPr>
            <p:ph idx="1"/>
          </p:nvPr>
        </p:nvSpPr>
        <p:spPr>
          <a:xfrm>
            <a:off x="838200" y="1553226"/>
            <a:ext cx="10515600" cy="4797469"/>
          </a:xfrm>
        </p:spPr>
        <p:txBody>
          <a:bodyPr>
            <a:normAutofit fontScale="92500" lnSpcReduction="10000"/>
          </a:bodyPr>
          <a:lstStyle/>
          <a:p>
            <a:pPr marL="0" indent="0" algn="just">
              <a:buNone/>
            </a:pPr>
            <a:r>
              <a:rPr lang="en-IN" dirty="0"/>
              <a:t>[1] Ronald Cramer and Victor </a:t>
            </a:r>
            <a:r>
              <a:rPr lang="en-IN" dirty="0" err="1"/>
              <a:t>Shoup</a:t>
            </a:r>
            <a:r>
              <a:rPr lang="en-IN" dirty="0"/>
              <a:t>. Universal hash proofs and a paradigm for adaptive chosen ciphertext secure public-key encryption. In Advances in </a:t>
            </a:r>
            <a:r>
              <a:rPr lang="en-IN" dirty="0" err="1"/>
              <a:t>CryptologyEurocrypt</a:t>
            </a:r>
            <a:r>
              <a:rPr lang="en-IN" dirty="0"/>
              <a:t> 2002, pages 45–64. Springer, 2002. [2] Michel Abdalla, Celine Chevalier, and David </a:t>
            </a:r>
            <a:r>
              <a:rPr lang="en-IN" dirty="0" err="1"/>
              <a:t>Pointcheval</a:t>
            </a:r>
            <a:r>
              <a:rPr lang="en-IN" dirty="0"/>
              <a:t>. Smooth ´ projective hashing for conditionally extractable commitments. In Advances in Cryptology-CRYPTO 2009, pages 671–689. Springer, 2009.</a:t>
            </a:r>
          </a:p>
          <a:p>
            <a:pPr marL="0" indent="0" algn="just">
              <a:buNone/>
            </a:pPr>
            <a:r>
              <a:rPr lang="en-IN" dirty="0"/>
              <a:t>[3] Ben Lynn. The Pairing-Based Cryptography Library.</a:t>
            </a:r>
          </a:p>
          <a:p>
            <a:pPr marL="0" indent="0" algn="just">
              <a:buNone/>
            </a:pPr>
            <a:r>
              <a:rPr lang="en-IN" dirty="0"/>
              <a:t>[4] Paulo SLM Barreto and Michael </a:t>
            </a:r>
            <a:r>
              <a:rPr lang="en-IN" dirty="0" err="1"/>
              <a:t>Naehrig</a:t>
            </a:r>
            <a:r>
              <a:rPr lang="en-IN" dirty="0"/>
              <a:t>. Pairing-friendly elliptic curves of prime order. In Selected areas in cryptography, pages 319– 331. Springer, 2006</a:t>
            </a:r>
          </a:p>
          <a:p>
            <a:pPr marL="0" indent="0" algn="just">
              <a:buNone/>
            </a:pPr>
            <a:r>
              <a:rPr lang="en-IN" dirty="0"/>
              <a:t>[</a:t>
            </a:r>
            <a:r>
              <a:rPr lang="en-IN"/>
              <a:t>5]Jeremy </a:t>
            </a:r>
            <a:r>
              <a:rPr lang="en-IN" dirty="0"/>
              <a:t>Horwitz and Ben Lynn. Toward hierarchical identity-based encryption. In Advances in </a:t>
            </a:r>
            <a:r>
              <a:rPr lang="en-IN" dirty="0" err="1"/>
              <a:t>CryptologyEUROCRYPT</a:t>
            </a:r>
            <a:r>
              <a:rPr lang="en-IN" dirty="0"/>
              <a:t> 2002, pages 466–481. Springer, 2002. </a:t>
            </a:r>
          </a:p>
        </p:txBody>
      </p:sp>
    </p:spTree>
    <p:extLst>
      <p:ext uri="{BB962C8B-B14F-4D97-AF65-F5344CB8AC3E}">
        <p14:creationId xmlns:p14="http://schemas.microsoft.com/office/powerpoint/2010/main" val="334322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65D5-E228-4BC4-98BA-B1C6045F1E55}"/>
              </a:ext>
            </a:extLst>
          </p:cNvPr>
          <p:cNvSpPr>
            <a:spLocks noGrp="1"/>
          </p:cNvSpPr>
          <p:nvPr>
            <p:ph type="ctrTitle"/>
          </p:nvPr>
        </p:nvSpPr>
        <p:spPr>
          <a:xfrm>
            <a:off x="1657350" y="550863"/>
            <a:ext cx="9144000" cy="839787"/>
          </a:xfrm>
        </p:spPr>
        <p:txBody>
          <a:bodyPr>
            <a:normAutofit fontScale="90000"/>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49B645-3271-4353-8BE5-8405349E88F3}"/>
              </a:ext>
            </a:extLst>
          </p:cNvPr>
          <p:cNvSpPr>
            <a:spLocks noGrp="1"/>
          </p:cNvSpPr>
          <p:nvPr>
            <p:ph type="subTitle" idx="1"/>
          </p:nvPr>
        </p:nvSpPr>
        <p:spPr>
          <a:xfrm>
            <a:off x="819149" y="1516063"/>
            <a:ext cx="10963275" cy="4932362"/>
          </a:xfrm>
        </p:spPr>
        <p:txBody>
          <a:bodyPr>
            <a:normAutofit lnSpcReduction="10000"/>
          </a:bodyPr>
          <a:lstStyle/>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Introduction</a:t>
            </a:r>
          </a:p>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Problem Statement</a:t>
            </a:r>
          </a:p>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Detailed Analysis of Literature Review</a:t>
            </a:r>
          </a:p>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Methods of  cloud security issues</a:t>
            </a:r>
          </a:p>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Cloud protection</a:t>
            </a:r>
          </a:p>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Conclusion</a:t>
            </a:r>
          </a:p>
          <a:p>
            <a:pPr marL="457200" indent="-457200" algn="l">
              <a:buFont typeface="+mj-lt"/>
              <a:buAutoNum type="arabicPeriod"/>
            </a:pPr>
            <a:r>
              <a:rPr lang="en-US" sz="4400" dirty="0">
                <a:latin typeface="Times New Roman" panose="02020603050405020304" pitchFamily="18" charset="0"/>
                <a:cs typeface="Times New Roman" panose="02020603050405020304" pitchFamily="18" charset="0"/>
              </a:rPr>
              <a:t>References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6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00A1-3E9D-5388-6D66-D19D2349A05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DA9C268-3E07-311D-96A7-F936CE8DAD78}"/>
              </a:ext>
            </a:extLst>
          </p:cNvPr>
          <p:cNvSpPr>
            <a:spLocks noGrp="1"/>
          </p:cNvSpPr>
          <p:nvPr>
            <p:ph idx="1"/>
          </p:nvPr>
        </p:nvSpPr>
        <p:spPr/>
        <p:txBody>
          <a:bodyPr>
            <a:normAutofit/>
          </a:bodyPr>
          <a:lstStyle/>
          <a:p>
            <a:r>
              <a:rPr lang="en-US" sz="2000" b="0" i="0" dirty="0">
                <a:solidFill>
                  <a:srgbClr val="808080"/>
                </a:solidFill>
                <a:effectLst/>
                <a:latin typeface="Times New Roman" panose="02020603050405020304" pitchFamily="18" charset="0"/>
              </a:rPr>
              <a:t>Online data sharing for increased productivity and efficiency is one of the primary requirements today for any organization. However, protecting online data is critical to the success of the cloud, which leads to the requirement of efficient and secure cryptographic schemes for the same. </a:t>
            </a:r>
          </a:p>
          <a:p>
            <a:r>
              <a:rPr lang="en-US" sz="2000" b="0" i="0" dirty="0">
                <a:solidFill>
                  <a:srgbClr val="808080"/>
                </a:solidFill>
                <a:effectLst/>
                <a:latin typeface="Times New Roman" panose="02020603050405020304" pitchFamily="18" charset="0"/>
              </a:rPr>
              <a:t>Data owners would ideally want to store their data/files online in an encrypted manner, and delegate decryption rights for some of these to users, while retaining the power to revoke access at any point of time. </a:t>
            </a:r>
          </a:p>
          <a:p>
            <a:r>
              <a:rPr lang="en-US" sz="2000" b="0" i="0" dirty="0">
                <a:solidFill>
                  <a:srgbClr val="808080"/>
                </a:solidFill>
                <a:effectLst/>
                <a:latin typeface="Times New Roman" panose="02020603050405020304" pitchFamily="18" charset="0"/>
              </a:rPr>
              <a:t>An efficient solution in this regard would be one that allows users to decrypt multiple classes of data using a single key of constant size that can be efficiently broadcast to multiple users.</a:t>
            </a:r>
            <a:endParaRPr lang="en-IN" sz="2000" dirty="0"/>
          </a:p>
        </p:txBody>
      </p:sp>
    </p:spTree>
    <p:extLst>
      <p:ext uri="{BB962C8B-B14F-4D97-AF65-F5344CB8AC3E}">
        <p14:creationId xmlns:p14="http://schemas.microsoft.com/office/powerpoint/2010/main" val="54188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F5B5-DE18-45DA-8CE6-8A62BD71CAC8}"/>
              </a:ext>
            </a:extLst>
          </p:cNvPr>
          <p:cNvSpPr>
            <a:spLocks noGrp="1"/>
          </p:cNvSpPr>
          <p:nvPr>
            <p:ph type="title"/>
          </p:nvPr>
        </p:nvSpPr>
        <p:spPr>
          <a:xfrm>
            <a:off x="1114816" y="365125"/>
            <a:ext cx="10020822"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IN" sz="2400" dirty="0">
              <a:highlight>
                <a:srgbClr val="FFFF00"/>
              </a:highlight>
            </a:endParaRPr>
          </a:p>
        </p:txBody>
      </p:sp>
      <p:sp>
        <p:nvSpPr>
          <p:cNvPr id="3" name="Content Placeholder 2">
            <a:extLst>
              <a:ext uri="{FF2B5EF4-FFF2-40B4-BE49-F238E27FC236}">
                <a16:creationId xmlns:a16="http://schemas.microsoft.com/office/drawing/2014/main" id="{58F40BE9-31A6-407B-9020-98C30CE6A125}"/>
              </a:ext>
            </a:extLst>
          </p:cNvPr>
          <p:cNvSpPr>
            <a:spLocks noGrp="1"/>
          </p:cNvSpPr>
          <p:nvPr>
            <p:ph idx="1"/>
          </p:nvPr>
        </p:nvSpPr>
        <p:spPr>
          <a:xfrm>
            <a:off x="1114816" y="1825625"/>
            <a:ext cx="10020822" cy="4351338"/>
          </a:xfrm>
        </p:spPr>
        <p:txBody>
          <a:bodyPr/>
          <a:lstStyle/>
          <a:p>
            <a:pPr marL="0" indent="0" algn="just">
              <a:buNone/>
            </a:pPr>
            <a:r>
              <a:rPr lang="en-US" dirty="0"/>
              <a:t>This project proposes to build a Secure key for online data sharing for the users which incorporates technology of cloud computing, KAC algorithm concepts.</a:t>
            </a:r>
            <a:endParaRPr lang="en-IN" dirty="0"/>
          </a:p>
        </p:txBody>
      </p:sp>
    </p:spTree>
    <p:extLst>
      <p:ext uri="{BB962C8B-B14F-4D97-AF65-F5344CB8AC3E}">
        <p14:creationId xmlns:p14="http://schemas.microsoft.com/office/powerpoint/2010/main" val="218898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CC5A-C154-4A2D-8A54-E5C9791AA3C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Detailed Analysis of Literature Review </a:t>
            </a:r>
            <a:endParaRPr lang="en-IN" b="1" dirty="0">
              <a:highlight>
                <a:srgbClr val="FFFF00"/>
              </a:highlight>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6CF2974-1DD4-45FB-BDD7-7DE253486A6A}"/>
              </a:ext>
            </a:extLst>
          </p:cNvPr>
          <p:cNvGraphicFramePr>
            <a:graphicFrameLocks noGrp="1"/>
          </p:cNvGraphicFramePr>
          <p:nvPr>
            <p:extLst>
              <p:ext uri="{D42A27DB-BD31-4B8C-83A1-F6EECF244321}">
                <p14:modId xmlns:p14="http://schemas.microsoft.com/office/powerpoint/2010/main" val="3216429855"/>
              </p:ext>
            </p:extLst>
          </p:nvPr>
        </p:nvGraphicFramePr>
        <p:xfrm>
          <a:off x="827690" y="1690686"/>
          <a:ext cx="10302765" cy="5083017"/>
        </p:xfrm>
        <a:graphic>
          <a:graphicData uri="http://schemas.openxmlformats.org/drawingml/2006/table">
            <a:tbl>
              <a:tblPr firstRow="1" bandRow="1">
                <a:tableStyleId>{F5AB1C69-6EDB-4FF4-983F-18BD219EF322}</a:tableStyleId>
              </a:tblPr>
              <a:tblGrid>
                <a:gridCol w="721973">
                  <a:extLst>
                    <a:ext uri="{9D8B030D-6E8A-4147-A177-3AD203B41FA5}">
                      <a16:colId xmlns:a16="http://schemas.microsoft.com/office/drawing/2014/main" val="1587486007"/>
                    </a:ext>
                  </a:extLst>
                </a:gridCol>
                <a:gridCol w="2630802">
                  <a:extLst>
                    <a:ext uri="{9D8B030D-6E8A-4147-A177-3AD203B41FA5}">
                      <a16:colId xmlns:a16="http://schemas.microsoft.com/office/drawing/2014/main" val="1105315367"/>
                    </a:ext>
                  </a:extLst>
                </a:gridCol>
                <a:gridCol w="1226997">
                  <a:extLst>
                    <a:ext uri="{9D8B030D-6E8A-4147-A177-3AD203B41FA5}">
                      <a16:colId xmlns:a16="http://schemas.microsoft.com/office/drawing/2014/main" val="3086826947"/>
                    </a:ext>
                  </a:extLst>
                </a:gridCol>
                <a:gridCol w="1388745">
                  <a:extLst>
                    <a:ext uri="{9D8B030D-6E8A-4147-A177-3AD203B41FA5}">
                      <a16:colId xmlns:a16="http://schemas.microsoft.com/office/drawing/2014/main" val="1853795106"/>
                    </a:ext>
                  </a:extLst>
                </a:gridCol>
                <a:gridCol w="2070936">
                  <a:extLst>
                    <a:ext uri="{9D8B030D-6E8A-4147-A177-3AD203B41FA5}">
                      <a16:colId xmlns:a16="http://schemas.microsoft.com/office/drawing/2014/main" val="3535244644"/>
                    </a:ext>
                  </a:extLst>
                </a:gridCol>
                <a:gridCol w="2263312">
                  <a:extLst>
                    <a:ext uri="{9D8B030D-6E8A-4147-A177-3AD203B41FA5}">
                      <a16:colId xmlns:a16="http://schemas.microsoft.com/office/drawing/2014/main" val="3994079404"/>
                    </a:ext>
                  </a:extLst>
                </a:gridCol>
              </a:tblGrid>
              <a:tr h="517425">
                <a:tc>
                  <a:txBody>
                    <a:bodyPr/>
                    <a:lstStyle/>
                    <a:p>
                      <a:pPr algn="ctr"/>
                      <a:r>
                        <a:rPr lang="en-US" sz="1400" dirty="0"/>
                        <a:t>Sl. No</a:t>
                      </a:r>
                      <a:endParaRPr lang="en-IN" sz="1400" dirty="0"/>
                    </a:p>
                  </a:txBody>
                  <a:tcPr/>
                </a:tc>
                <a:tc>
                  <a:txBody>
                    <a:bodyPr/>
                    <a:lstStyle/>
                    <a:p>
                      <a:pPr algn="ctr"/>
                      <a:r>
                        <a:rPr lang="en-US" sz="1400" dirty="0"/>
                        <a:t>Title of the Journal</a:t>
                      </a:r>
                      <a:endParaRPr lang="en-IN" sz="1400" dirty="0"/>
                    </a:p>
                  </a:txBody>
                  <a:tcPr/>
                </a:tc>
                <a:tc>
                  <a:txBody>
                    <a:bodyPr/>
                    <a:lstStyle/>
                    <a:p>
                      <a:pPr algn="ctr"/>
                      <a:r>
                        <a:rPr lang="en-US" sz="1400" dirty="0"/>
                        <a:t>Authors</a:t>
                      </a:r>
                      <a:endParaRPr lang="en-IN" sz="1400" dirty="0"/>
                    </a:p>
                  </a:txBody>
                  <a:tcPr/>
                </a:tc>
                <a:tc>
                  <a:txBody>
                    <a:bodyPr/>
                    <a:lstStyle/>
                    <a:p>
                      <a:pPr algn="ctr"/>
                      <a:r>
                        <a:rPr lang="en-US" sz="1400" dirty="0"/>
                        <a:t>Publisher</a:t>
                      </a:r>
                      <a:endParaRPr lang="en-IN" sz="1400" dirty="0"/>
                    </a:p>
                  </a:txBody>
                  <a:tcPr/>
                </a:tc>
                <a:tc>
                  <a:txBody>
                    <a:bodyPr/>
                    <a:lstStyle/>
                    <a:p>
                      <a:pPr algn="ctr"/>
                      <a:r>
                        <a:rPr lang="en-US" sz="1400" dirty="0"/>
                        <a:t>Summary</a:t>
                      </a:r>
                      <a:endParaRPr lang="en-IN" sz="1400" dirty="0"/>
                    </a:p>
                  </a:txBody>
                  <a:tcPr/>
                </a:tc>
                <a:tc>
                  <a:txBody>
                    <a:bodyPr/>
                    <a:lstStyle/>
                    <a:p>
                      <a:pPr algn="ctr"/>
                      <a:r>
                        <a:rPr lang="en-US" sz="1400" dirty="0"/>
                        <a:t>Drawbacks</a:t>
                      </a:r>
                      <a:endParaRPr lang="en-IN" sz="1400" dirty="0"/>
                    </a:p>
                  </a:txBody>
                  <a:tcPr/>
                </a:tc>
                <a:extLst>
                  <a:ext uri="{0D108BD9-81ED-4DB2-BD59-A6C34878D82A}">
                    <a16:rowId xmlns:a16="http://schemas.microsoft.com/office/drawing/2014/main" val="3409267383"/>
                  </a:ext>
                </a:extLst>
              </a:tr>
              <a:tr h="2127192">
                <a:tc>
                  <a:txBody>
                    <a:bodyPr/>
                    <a:lstStyle/>
                    <a:p>
                      <a:pPr algn="ctr"/>
                      <a:r>
                        <a:rPr lang="en-US" sz="1400" dirty="0"/>
                        <a:t>[1]</a:t>
                      </a:r>
                      <a:endParaRPr lang="en-IN" sz="1400" dirty="0"/>
                    </a:p>
                  </a:txBody>
                  <a:tcPr/>
                </a:tc>
                <a:tc>
                  <a:txBody>
                    <a:bodyPr/>
                    <a:lstStyle/>
                    <a:p>
                      <a:pPr algn="l"/>
                      <a:r>
                        <a:rPr lang="en-IN" sz="1400" dirty="0"/>
                        <a:t>Secure and Efficient Data Sharing Based On Certificateless Hybrid </a:t>
                      </a:r>
                      <a:r>
                        <a:rPr lang="en-IN" sz="1400" dirty="0" err="1"/>
                        <a:t>Signcryption</a:t>
                      </a:r>
                      <a:r>
                        <a:rPr lang="en-IN" sz="1400" dirty="0"/>
                        <a:t> for Cloud Storage.</a:t>
                      </a:r>
                    </a:p>
                  </a:txBody>
                  <a:tcPr/>
                </a:tc>
                <a:tc>
                  <a:txBody>
                    <a:bodyPr/>
                    <a:lstStyle/>
                    <a:p>
                      <a:pPr algn="ctr"/>
                      <a:r>
                        <a:rPr lang="en-US" sz="1400" dirty="0"/>
                        <a:t>Wei Luo and Wenping Ma </a:t>
                      </a:r>
                      <a:endParaRPr lang="en-IN" sz="1400" dirty="0"/>
                    </a:p>
                  </a:txBody>
                  <a:tcPr/>
                </a:tc>
                <a:tc>
                  <a:txBody>
                    <a:bodyPr/>
                    <a:lstStyle/>
                    <a:p>
                      <a:pPr algn="ctr"/>
                      <a:r>
                        <a:rPr lang="en-US" sz="1400" dirty="0"/>
                        <a:t>MDPI</a:t>
                      </a:r>
                      <a:endParaRPr lang="en-IN" sz="1400" dirty="0"/>
                    </a:p>
                  </a:txBody>
                  <a:tcPr/>
                </a:tc>
                <a:tc>
                  <a:txBody>
                    <a:bodyPr/>
                    <a:lstStyle/>
                    <a:p>
                      <a:pPr algn="ctr"/>
                      <a:r>
                        <a:rPr lang="en-US" sz="1400" dirty="0"/>
                        <a:t>paper have mentioned a technology which proposes a key derivation method by which the data owner just needs to maintain the master key</a:t>
                      </a:r>
                      <a:endParaRPr lang="en-IN" sz="1400" dirty="0"/>
                    </a:p>
                  </a:txBody>
                  <a:tcPr/>
                </a:tc>
                <a:tc>
                  <a:txBody>
                    <a:bodyPr/>
                    <a:lstStyle/>
                    <a:p>
                      <a:pPr algn="just"/>
                      <a:r>
                        <a:rPr lang="en-US" sz="1400" dirty="0"/>
                        <a:t>Technology generates only one master key.</a:t>
                      </a:r>
                      <a:endParaRPr lang="en-IN" sz="1400" dirty="0"/>
                    </a:p>
                  </a:txBody>
                  <a:tcPr/>
                </a:tc>
                <a:extLst>
                  <a:ext uri="{0D108BD9-81ED-4DB2-BD59-A6C34878D82A}">
                    <a16:rowId xmlns:a16="http://schemas.microsoft.com/office/drawing/2014/main" val="2317274898"/>
                  </a:ext>
                </a:extLst>
              </a:tr>
              <a:tr h="2357159">
                <a:tc>
                  <a:txBody>
                    <a:bodyPr/>
                    <a:lstStyle/>
                    <a:p>
                      <a:pPr algn="ctr"/>
                      <a:r>
                        <a:rPr lang="en-US" sz="1400" dirty="0"/>
                        <a:t>[2]</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Key aggregate authentication cryptosystem for data sharing in dynamic cloud storage   </a:t>
                      </a:r>
                    </a:p>
                  </a:txBody>
                  <a:tcPr/>
                </a:tc>
                <a:tc>
                  <a:txBody>
                    <a:bodyPr/>
                    <a:lstStyle/>
                    <a:p>
                      <a:pPr algn="ctr"/>
                      <a:r>
                        <a:rPr lang="en-US" sz="1400" dirty="0"/>
                        <a:t>Cheng Guo , </a:t>
                      </a:r>
                      <a:r>
                        <a:rPr lang="en-US" sz="1400" dirty="0" err="1"/>
                        <a:t>Ningqi</a:t>
                      </a:r>
                      <a:r>
                        <a:rPr lang="en-US" sz="1400" dirty="0"/>
                        <a:t> Luo ,MD </a:t>
                      </a:r>
                      <a:r>
                        <a:rPr lang="en-US" sz="1400" dirty="0" err="1"/>
                        <a:t>Zaikrul</a:t>
                      </a:r>
                      <a:r>
                        <a:rPr lang="en-US" sz="1400" dirty="0"/>
                        <a:t> </a:t>
                      </a:r>
                      <a:r>
                        <a:rPr lang="en-US" sz="1400" dirty="0" err="1"/>
                        <a:t>Alam</a:t>
                      </a:r>
                      <a:r>
                        <a:rPr lang="en-US" sz="1400" dirty="0"/>
                        <a:t> </a:t>
                      </a:r>
                      <a:r>
                        <a:rPr lang="en-US" sz="1400" dirty="0" err="1"/>
                        <a:t>Bhuiyan,Yingmo</a:t>
                      </a:r>
                      <a:r>
                        <a:rPr lang="en-US" sz="1400" dirty="0"/>
                        <a:t> </a:t>
                      </a:r>
                      <a:r>
                        <a:rPr lang="en-US" sz="1400" dirty="0" err="1"/>
                        <a:t>Jie,Yuanfang</a:t>
                      </a:r>
                      <a:r>
                        <a:rPr lang="en-US" sz="1400" dirty="0"/>
                        <a:t> </a:t>
                      </a:r>
                      <a:r>
                        <a:rPr lang="en-US" sz="1400" dirty="0" err="1"/>
                        <a:t>Chen,Bin</a:t>
                      </a:r>
                      <a:r>
                        <a:rPr lang="en-US" sz="1400" dirty="0"/>
                        <a:t> Feng, Muhammad </a:t>
                      </a:r>
                      <a:r>
                        <a:rPr lang="en-US" sz="1400" dirty="0" err="1"/>
                        <a:t>Alam</a:t>
                      </a:r>
                      <a:endParaRPr lang="en-IN" sz="1400" dirty="0"/>
                    </a:p>
                  </a:txBody>
                  <a:tcPr/>
                </a:tc>
                <a:tc>
                  <a:txBody>
                    <a:bodyPr/>
                    <a:lstStyle/>
                    <a:p>
                      <a:pPr algn="ctr"/>
                      <a:r>
                        <a:rPr lang="en-US" sz="1400" dirty="0"/>
                        <a:t>ELSEVIER</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paper have mentioned a technology which propagates the use of ciphertext classes which will generate single key.</a:t>
                      </a:r>
                    </a:p>
                  </a:txBody>
                  <a:tcPr/>
                </a:tc>
                <a:tc>
                  <a:txBody>
                    <a:bodyPr/>
                    <a:lstStyle/>
                    <a:p>
                      <a:pPr algn="just"/>
                      <a:r>
                        <a:rPr lang="en-US" sz="1400" dirty="0"/>
                        <a:t>It has only single key and it cant able to generate multiple keys for cloud storage security.</a:t>
                      </a:r>
                      <a:endParaRPr lang="en-IN" sz="1400" dirty="0"/>
                    </a:p>
                  </a:txBody>
                  <a:tcPr/>
                </a:tc>
                <a:extLst>
                  <a:ext uri="{0D108BD9-81ED-4DB2-BD59-A6C34878D82A}">
                    <a16:rowId xmlns:a16="http://schemas.microsoft.com/office/drawing/2014/main" val="4040905710"/>
                  </a:ext>
                </a:extLst>
              </a:tr>
            </a:tbl>
          </a:graphicData>
        </a:graphic>
      </p:graphicFrame>
    </p:spTree>
    <p:extLst>
      <p:ext uri="{BB962C8B-B14F-4D97-AF65-F5344CB8AC3E}">
        <p14:creationId xmlns:p14="http://schemas.microsoft.com/office/powerpoint/2010/main" val="281747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439-954D-5EDF-A99B-81D810F9CEB8}"/>
              </a:ext>
            </a:extLst>
          </p:cNvPr>
          <p:cNvSpPr>
            <a:spLocks noGrp="1"/>
          </p:cNvSpPr>
          <p:nvPr>
            <p:ph type="title"/>
          </p:nvPr>
        </p:nvSpPr>
        <p:spPr>
          <a:xfrm>
            <a:off x="838200" y="365126"/>
            <a:ext cx="8723586" cy="998592"/>
          </a:xfrm>
        </p:spPr>
        <p:txBody>
          <a:bodyPr>
            <a:normAutofit fontScale="90000"/>
          </a:bodyPr>
          <a:lstStyle/>
          <a:p>
            <a:r>
              <a:rPr lang="en-US" sz="4400" b="1" dirty="0">
                <a:latin typeface="Times New Roman" panose="02020603050405020304" pitchFamily="18" charset="0"/>
                <a:cs typeface="Times New Roman" panose="02020603050405020304" pitchFamily="18" charset="0"/>
              </a:rPr>
              <a:t>Detailed Analysis of Literature Review </a:t>
            </a:r>
            <a:endParaRPr lang="en-IN" dirty="0"/>
          </a:p>
        </p:txBody>
      </p:sp>
      <p:sp>
        <p:nvSpPr>
          <p:cNvPr id="3" name="Content Placeholder 2">
            <a:extLst>
              <a:ext uri="{FF2B5EF4-FFF2-40B4-BE49-F238E27FC236}">
                <a16:creationId xmlns:a16="http://schemas.microsoft.com/office/drawing/2014/main" id="{FBBE506C-940B-3486-C28E-AF34F6DC48AC}"/>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8B076457-C68E-D023-FA44-4C011DBF0CC5}"/>
              </a:ext>
            </a:extLst>
          </p:cNvPr>
          <p:cNvGraphicFramePr>
            <a:graphicFrameLocks noGrp="1"/>
          </p:cNvGraphicFramePr>
          <p:nvPr>
            <p:extLst>
              <p:ext uri="{D42A27DB-BD31-4B8C-83A1-F6EECF244321}">
                <p14:modId xmlns:p14="http://schemas.microsoft.com/office/powerpoint/2010/main" val="2738071413"/>
              </p:ext>
            </p:extLst>
          </p:nvPr>
        </p:nvGraphicFramePr>
        <p:xfrm>
          <a:off x="827690" y="1521372"/>
          <a:ext cx="10302765" cy="3261360"/>
        </p:xfrm>
        <a:graphic>
          <a:graphicData uri="http://schemas.openxmlformats.org/drawingml/2006/table">
            <a:tbl>
              <a:tblPr firstRow="1" bandRow="1">
                <a:tableStyleId>{F5AB1C69-6EDB-4FF4-983F-18BD219EF322}</a:tableStyleId>
              </a:tblPr>
              <a:tblGrid>
                <a:gridCol w="721973">
                  <a:extLst>
                    <a:ext uri="{9D8B030D-6E8A-4147-A177-3AD203B41FA5}">
                      <a16:colId xmlns:a16="http://schemas.microsoft.com/office/drawing/2014/main" val="1587486007"/>
                    </a:ext>
                  </a:extLst>
                </a:gridCol>
                <a:gridCol w="2630802">
                  <a:extLst>
                    <a:ext uri="{9D8B030D-6E8A-4147-A177-3AD203B41FA5}">
                      <a16:colId xmlns:a16="http://schemas.microsoft.com/office/drawing/2014/main" val="1105315367"/>
                    </a:ext>
                  </a:extLst>
                </a:gridCol>
                <a:gridCol w="1226997">
                  <a:extLst>
                    <a:ext uri="{9D8B030D-6E8A-4147-A177-3AD203B41FA5}">
                      <a16:colId xmlns:a16="http://schemas.microsoft.com/office/drawing/2014/main" val="3086826947"/>
                    </a:ext>
                  </a:extLst>
                </a:gridCol>
                <a:gridCol w="1388745">
                  <a:extLst>
                    <a:ext uri="{9D8B030D-6E8A-4147-A177-3AD203B41FA5}">
                      <a16:colId xmlns:a16="http://schemas.microsoft.com/office/drawing/2014/main" val="1853795106"/>
                    </a:ext>
                  </a:extLst>
                </a:gridCol>
                <a:gridCol w="2070936">
                  <a:extLst>
                    <a:ext uri="{9D8B030D-6E8A-4147-A177-3AD203B41FA5}">
                      <a16:colId xmlns:a16="http://schemas.microsoft.com/office/drawing/2014/main" val="3535244644"/>
                    </a:ext>
                  </a:extLst>
                </a:gridCol>
                <a:gridCol w="2263312">
                  <a:extLst>
                    <a:ext uri="{9D8B030D-6E8A-4147-A177-3AD203B41FA5}">
                      <a16:colId xmlns:a16="http://schemas.microsoft.com/office/drawing/2014/main" val="3994079404"/>
                    </a:ext>
                  </a:extLst>
                </a:gridCol>
              </a:tblGrid>
              <a:tr h="133897">
                <a:tc>
                  <a:txBody>
                    <a:bodyPr/>
                    <a:lstStyle/>
                    <a:p>
                      <a:pPr algn="ctr"/>
                      <a:r>
                        <a:rPr lang="en-US" sz="1400" dirty="0"/>
                        <a:t>Sl. No</a:t>
                      </a:r>
                      <a:endParaRPr lang="en-IN" sz="1400" dirty="0"/>
                    </a:p>
                  </a:txBody>
                  <a:tcPr/>
                </a:tc>
                <a:tc>
                  <a:txBody>
                    <a:bodyPr/>
                    <a:lstStyle/>
                    <a:p>
                      <a:pPr algn="ctr"/>
                      <a:r>
                        <a:rPr lang="en-US" sz="1400" dirty="0"/>
                        <a:t>Title of the Journal</a:t>
                      </a:r>
                      <a:endParaRPr lang="en-IN" sz="1400" dirty="0"/>
                    </a:p>
                  </a:txBody>
                  <a:tcPr/>
                </a:tc>
                <a:tc>
                  <a:txBody>
                    <a:bodyPr/>
                    <a:lstStyle/>
                    <a:p>
                      <a:pPr algn="ctr"/>
                      <a:r>
                        <a:rPr lang="en-US" sz="1400" dirty="0"/>
                        <a:t>Authors</a:t>
                      </a:r>
                      <a:endParaRPr lang="en-IN" sz="1400" dirty="0"/>
                    </a:p>
                  </a:txBody>
                  <a:tcPr/>
                </a:tc>
                <a:tc>
                  <a:txBody>
                    <a:bodyPr/>
                    <a:lstStyle/>
                    <a:p>
                      <a:pPr algn="ctr"/>
                      <a:r>
                        <a:rPr lang="en-US" sz="1400" dirty="0"/>
                        <a:t>Publisher</a:t>
                      </a:r>
                      <a:endParaRPr lang="en-IN" sz="1400" dirty="0"/>
                    </a:p>
                  </a:txBody>
                  <a:tcPr/>
                </a:tc>
                <a:tc>
                  <a:txBody>
                    <a:bodyPr/>
                    <a:lstStyle/>
                    <a:p>
                      <a:pPr algn="ctr"/>
                      <a:r>
                        <a:rPr lang="en-US" sz="1400" dirty="0"/>
                        <a:t>Summary</a:t>
                      </a:r>
                      <a:endParaRPr lang="en-IN" sz="1400" dirty="0"/>
                    </a:p>
                  </a:txBody>
                  <a:tcPr/>
                </a:tc>
                <a:tc>
                  <a:txBody>
                    <a:bodyPr/>
                    <a:lstStyle/>
                    <a:p>
                      <a:pPr algn="ctr"/>
                      <a:r>
                        <a:rPr lang="en-US" sz="1400" dirty="0"/>
                        <a:t>Drawbacks</a:t>
                      </a:r>
                      <a:endParaRPr lang="en-IN" sz="1400" dirty="0"/>
                    </a:p>
                  </a:txBody>
                  <a:tcPr/>
                </a:tc>
                <a:extLst>
                  <a:ext uri="{0D108BD9-81ED-4DB2-BD59-A6C34878D82A}">
                    <a16:rowId xmlns:a16="http://schemas.microsoft.com/office/drawing/2014/main" val="3409267383"/>
                  </a:ext>
                </a:extLst>
              </a:tr>
              <a:tr h="702557">
                <a:tc>
                  <a:txBody>
                    <a:bodyPr/>
                    <a:lstStyle/>
                    <a:p>
                      <a:pPr algn="ctr"/>
                      <a:r>
                        <a:rPr lang="en-US" sz="1400" dirty="0"/>
                        <a:t>[3]</a:t>
                      </a:r>
                      <a:endParaRPr lang="en-IN" sz="1400" dirty="0"/>
                    </a:p>
                  </a:txBody>
                  <a:tcPr/>
                </a:tc>
                <a:tc>
                  <a:txBody>
                    <a:bodyPr/>
                    <a:lstStyle/>
                    <a:p>
                      <a:pPr algn="l"/>
                      <a:r>
                        <a:rPr lang="en-IN" sz="1400" dirty="0"/>
                        <a:t>Three factor authentication system with modified ECC based secured data </a:t>
                      </a:r>
                      <a:r>
                        <a:rPr lang="en-IN" sz="1400" dirty="0" err="1"/>
                        <a:t>transfer:untrusted</a:t>
                      </a:r>
                      <a:r>
                        <a:rPr lang="en-IN" sz="1400" dirty="0"/>
                        <a:t> cloud environment</a:t>
                      </a:r>
                    </a:p>
                  </a:txBody>
                  <a:tcPr/>
                </a:tc>
                <a:tc>
                  <a:txBody>
                    <a:bodyPr/>
                    <a:lstStyle/>
                    <a:p>
                      <a:pPr algn="ctr"/>
                      <a:r>
                        <a:rPr lang="en-US" sz="1400" dirty="0" err="1"/>
                        <a:t>Dilip</a:t>
                      </a:r>
                      <a:r>
                        <a:rPr lang="en-US" sz="1400" dirty="0"/>
                        <a:t> Venkata Kumar </a:t>
                      </a:r>
                      <a:r>
                        <a:rPr lang="en-US" sz="1400" dirty="0" err="1"/>
                        <a:t>Vengala</a:t>
                      </a:r>
                      <a:r>
                        <a:rPr lang="en-US" sz="1400" dirty="0"/>
                        <a:t>, </a:t>
                      </a:r>
                      <a:r>
                        <a:rPr lang="en-US" sz="1400" dirty="0" err="1"/>
                        <a:t>D.Kavitha</a:t>
                      </a:r>
                      <a:r>
                        <a:rPr lang="en-US" sz="1400" dirty="0"/>
                        <a:t>, A.P, Siva Kumar </a:t>
                      </a:r>
                      <a:endParaRPr lang="en-IN" sz="1400" dirty="0"/>
                    </a:p>
                  </a:txBody>
                  <a:tcPr/>
                </a:tc>
                <a:tc>
                  <a:txBody>
                    <a:bodyPr/>
                    <a:lstStyle/>
                    <a:p>
                      <a:pPr algn="ctr"/>
                      <a:r>
                        <a:rPr lang="en-US" sz="1400" dirty="0"/>
                        <a:t>SCI HUB</a:t>
                      </a:r>
                      <a:endParaRPr lang="en-IN" sz="1400" dirty="0"/>
                    </a:p>
                  </a:txBody>
                  <a:tcPr/>
                </a:tc>
                <a:tc>
                  <a:txBody>
                    <a:bodyPr/>
                    <a:lstStyle/>
                    <a:p>
                      <a:pPr algn="ctr"/>
                      <a:r>
                        <a:rPr lang="en-US" sz="1400" dirty="0"/>
                        <a:t>paper have mentioned a technology which proposes a modified ECC-based secure data transfer and authentication system for data sharing </a:t>
                      </a:r>
                      <a:endParaRPr lang="en-IN" sz="1400" dirty="0"/>
                    </a:p>
                  </a:txBody>
                  <a:tcPr/>
                </a:tc>
                <a:tc>
                  <a:txBody>
                    <a:bodyPr/>
                    <a:lstStyle/>
                    <a:p>
                      <a:pPr algn="just"/>
                      <a:r>
                        <a:rPr lang="en-US" sz="1400" dirty="0"/>
                        <a:t>Is that having only one single CS system ..</a:t>
                      </a:r>
                      <a:endParaRPr lang="en-IN" sz="1400" dirty="0"/>
                    </a:p>
                  </a:txBody>
                  <a:tcPr/>
                </a:tc>
                <a:extLst>
                  <a:ext uri="{0D108BD9-81ED-4DB2-BD59-A6C34878D82A}">
                    <a16:rowId xmlns:a16="http://schemas.microsoft.com/office/drawing/2014/main" val="2317274898"/>
                  </a:ext>
                </a:extLst>
              </a:tr>
              <a:tr h="1071174">
                <a:tc>
                  <a:txBody>
                    <a:bodyPr/>
                    <a:lstStyle/>
                    <a:p>
                      <a:pPr algn="ctr"/>
                      <a:r>
                        <a:rPr lang="en-US" sz="1400" dirty="0"/>
                        <a:t>[4]</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An authenticated asymmetric group key agreement based on attribute encryption </a:t>
                      </a:r>
                    </a:p>
                  </a:txBody>
                  <a:tcPr/>
                </a:tc>
                <a:tc>
                  <a:txBody>
                    <a:bodyPr/>
                    <a:lstStyle/>
                    <a:p>
                      <a:pPr algn="ctr"/>
                      <a:r>
                        <a:rPr lang="en-US" sz="1400" dirty="0" err="1"/>
                        <a:t>Qikun</a:t>
                      </a:r>
                      <a:r>
                        <a:rPr lang="en-US" sz="1400" dirty="0"/>
                        <a:t> Zhang, Young Gan, Lu Liu. </a:t>
                      </a:r>
                      <a:r>
                        <a:rPr lang="en-US" sz="1400" dirty="0" err="1"/>
                        <a:t>Xiamin</a:t>
                      </a:r>
                      <a:r>
                        <a:rPr lang="en-US" sz="1400" dirty="0"/>
                        <a:t> Wang, </a:t>
                      </a:r>
                      <a:r>
                        <a:rPr lang="en-US" sz="1400" dirty="0" err="1"/>
                        <a:t>Xiangyang</a:t>
                      </a:r>
                      <a:r>
                        <a:rPr lang="en-US" sz="1400" dirty="0"/>
                        <a:t> Luo ,</a:t>
                      </a:r>
                      <a:r>
                        <a:rPr lang="en-US" sz="1400" dirty="0" err="1"/>
                        <a:t>Yuanzhang</a:t>
                      </a:r>
                      <a:r>
                        <a:rPr lang="en-US" sz="1400" dirty="0"/>
                        <a:t> Li </a:t>
                      </a:r>
                      <a:endParaRPr lang="en-IN" sz="1400" dirty="0"/>
                    </a:p>
                  </a:txBody>
                  <a:tcPr/>
                </a:tc>
                <a:tc>
                  <a:txBody>
                    <a:bodyPr/>
                    <a:lstStyle/>
                    <a:p>
                      <a:pPr algn="ctr"/>
                      <a:r>
                        <a:rPr lang="en-US" sz="1400" dirty="0"/>
                        <a:t>ELSEVIER</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paper have mentioned a common group public key is </a:t>
                      </a:r>
                      <a:r>
                        <a:rPr lang="en-IN" sz="1400" dirty="0"/>
                        <a:t>negotiated by all the group numbers and each them holds a different decryption key. </a:t>
                      </a:r>
                      <a:endParaRPr lang="en-US" sz="1400" dirty="0"/>
                    </a:p>
                  </a:txBody>
                  <a:tcPr/>
                </a:tc>
                <a:tc>
                  <a:txBody>
                    <a:bodyPr/>
                    <a:lstStyle/>
                    <a:p>
                      <a:pPr algn="just"/>
                      <a:r>
                        <a:rPr lang="en-IN" sz="1400" dirty="0"/>
                        <a:t>It cant able to generate a group re-keying which some nodes can join. </a:t>
                      </a:r>
                    </a:p>
                  </a:txBody>
                  <a:tcPr/>
                </a:tc>
                <a:extLst>
                  <a:ext uri="{0D108BD9-81ED-4DB2-BD59-A6C34878D82A}">
                    <a16:rowId xmlns:a16="http://schemas.microsoft.com/office/drawing/2014/main" val="4040905710"/>
                  </a:ext>
                </a:extLst>
              </a:tr>
            </a:tbl>
          </a:graphicData>
        </a:graphic>
      </p:graphicFrame>
    </p:spTree>
    <p:extLst>
      <p:ext uri="{BB962C8B-B14F-4D97-AF65-F5344CB8AC3E}">
        <p14:creationId xmlns:p14="http://schemas.microsoft.com/office/powerpoint/2010/main" val="392563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AB99-AA60-FA8F-11D5-048B0AEC986E}"/>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Detailed Analysis of Literature Review </a:t>
            </a:r>
            <a:endParaRPr lang="en-IN" dirty="0"/>
          </a:p>
        </p:txBody>
      </p:sp>
      <p:sp>
        <p:nvSpPr>
          <p:cNvPr id="3" name="Content Placeholder 2">
            <a:extLst>
              <a:ext uri="{FF2B5EF4-FFF2-40B4-BE49-F238E27FC236}">
                <a16:creationId xmlns:a16="http://schemas.microsoft.com/office/drawing/2014/main" id="{457B5717-22E8-3C8A-FCD3-E46DF93F8389}"/>
              </a:ext>
            </a:extLst>
          </p:cNvPr>
          <p:cNvSpPr>
            <a:spLocks noGrp="1"/>
          </p:cNvSpPr>
          <p:nvPr>
            <p:ph idx="1"/>
          </p:nvPr>
        </p:nvSpPr>
        <p:spPr/>
        <p:txBody>
          <a:bodyPr>
            <a:normAutofit/>
          </a:bodyPr>
          <a:lstStyle/>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Sl. No</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Title of the Journal</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Authors</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Publisher</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Summary</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Drawbacks</a:t>
            </a:r>
            <a:endParaRPr lang="en-IN" sz="1800" b="0" i="0" u="none" strike="noStrike" dirty="0">
              <a:effectLst/>
              <a:latin typeface="Arial" panose="020B0604020202020204" pitchFamily="34" charset="0"/>
            </a:endParaRPr>
          </a:p>
          <a:p>
            <a:pPr marL="0" indent="0">
              <a:buNone/>
            </a:pPr>
            <a:endParaRPr lang="en-IN" dirty="0"/>
          </a:p>
        </p:txBody>
      </p:sp>
      <p:graphicFrame>
        <p:nvGraphicFramePr>
          <p:cNvPr id="8" name="Table 4">
            <a:extLst>
              <a:ext uri="{FF2B5EF4-FFF2-40B4-BE49-F238E27FC236}">
                <a16:creationId xmlns:a16="http://schemas.microsoft.com/office/drawing/2014/main" id="{4F79D55F-134C-B1F5-7994-221FE8895695}"/>
              </a:ext>
            </a:extLst>
          </p:cNvPr>
          <p:cNvGraphicFramePr>
            <a:graphicFrameLocks noGrp="1"/>
          </p:cNvGraphicFramePr>
          <p:nvPr>
            <p:extLst>
              <p:ext uri="{D42A27DB-BD31-4B8C-83A1-F6EECF244321}">
                <p14:modId xmlns:p14="http://schemas.microsoft.com/office/powerpoint/2010/main" val="1177182022"/>
              </p:ext>
            </p:extLst>
          </p:nvPr>
        </p:nvGraphicFramePr>
        <p:xfrm>
          <a:off x="827690" y="1690686"/>
          <a:ext cx="10302765" cy="2644617"/>
        </p:xfrm>
        <a:graphic>
          <a:graphicData uri="http://schemas.openxmlformats.org/drawingml/2006/table">
            <a:tbl>
              <a:tblPr firstRow="1" bandRow="1">
                <a:tableStyleId>{F5AB1C69-6EDB-4FF4-983F-18BD219EF322}</a:tableStyleId>
              </a:tblPr>
              <a:tblGrid>
                <a:gridCol w="721973">
                  <a:extLst>
                    <a:ext uri="{9D8B030D-6E8A-4147-A177-3AD203B41FA5}">
                      <a16:colId xmlns:a16="http://schemas.microsoft.com/office/drawing/2014/main" val="1587486007"/>
                    </a:ext>
                  </a:extLst>
                </a:gridCol>
                <a:gridCol w="2630802">
                  <a:extLst>
                    <a:ext uri="{9D8B030D-6E8A-4147-A177-3AD203B41FA5}">
                      <a16:colId xmlns:a16="http://schemas.microsoft.com/office/drawing/2014/main" val="1105315367"/>
                    </a:ext>
                  </a:extLst>
                </a:gridCol>
                <a:gridCol w="1226997">
                  <a:extLst>
                    <a:ext uri="{9D8B030D-6E8A-4147-A177-3AD203B41FA5}">
                      <a16:colId xmlns:a16="http://schemas.microsoft.com/office/drawing/2014/main" val="3086826947"/>
                    </a:ext>
                  </a:extLst>
                </a:gridCol>
                <a:gridCol w="1388745">
                  <a:extLst>
                    <a:ext uri="{9D8B030D-6E8A-4147-A177-3AD203B41FA5}">
                      <a16:colId xmlns:a16="http://schemas.microsoft.com/office/drawing/2014/main" val="1853795106"/>
                    </a:ext>
                  </a:extLst>
                </a:gridCol>
                <a:gridCol w="2070936">
                  <a:extLst>
                    <a:ext uri="{9D8B030D-6E8A-4147-A177-3AD203B41FA5}">
                      <a16:colId xmlns:a16="http://schemas.microsoft.com/office/drawing/2014/main" val="3535244644"/>
                    </a:ext>
                  </a:extLst>
                </a:gridCol>
                <a:gridCol w="2263312">
                  <a:extLst>
                    <a:ext uri="{9D8B030D-6E8A-4147-A177-3AD203B41FA5}">
                      <a16:colId xmlns:a16="http://schemas.microsoft.com/office/drawing/2014/main" val="3994079404"/>
                    </a:ext>
                  </a:extLst>
                </a:gridCol>
              </a:tblGrid>
              <a:tr h="517425">
                <a:tc>
                  <a:txBody>
                    <a:bodyPr/>
                    <a:lstStyle/>
                    <a:p>
                      <a:pPr algn="ctr"/>
                      <a:r>
                        <a:rPr lang="en-US" sz="1400" dirty="0"/>
                        <a:t>Sl. No</a:t>
                      </a:r>
                      <a:endParaRPr lang="en-IN" sz="1400" dirty="0"/>
                    </a:p>
                  </a:txBody>
                  <a:tcPr/>
                </a:tc>
                <a:tc>
                  <a:txBody>
                    <a:bodyPr/>
                    <a:lstStyle/>
                    <a:p>
                      <a:pPr algn="ctr"/>
                      <a:r>
                        <a:rPr lang="en-US" sz="1400" dirty="0"/>
                        <a:t>Title of the Journal</a:t>
                      </a:r>
                      <a:endParaRPr lang="en-IN" sz="1400" dirty="0"/>
                    </a:p>
                  </a:txBody>
                  <a:tcPr/>
                </a:tc>
                <a:tc>
                  <a:txBody>
                    <a:bodyPr/>
                    <a:lstStyle/>
                    <a:p>
                      <a:pPr algn="ctr"/>
                      <a:r>
                        <a:rPr lang="en-US" sz="1400" dirty="0"/>
                        <a:t>Authors</a:t>
                      </a:r>
                      <a:endParaRPr lang="en-IN" sz="1400" dirty="0"/>
                    </a:p>
                  </a:txBody>
                  <a:tcPr/>
                </a:tc>
                <a:tc>
                  <a:txBody>
                    <a:bodyPr/>
                    <a:lstStyle/>
                    <a:p>
                      <a:pPr algn="ctr"/>
                      <a:r>
                        <a:rPr lang="en-US" sz="1400" dirty="0"/>
                        <a:t>Publisher</a:t>
                      </a:r>
                      <a:endParaRPr lang="en-IN" sz="1400" dirty="0"/>
                    </a:p>
                  </a:txBody>
                  <a:tcPr/>
                </a:tc>
                <a:tc>
                  <a:txBody>
                    <a:bodyPr/>
                    <a:lstStyle/>
                    <a:p>
                      <a:pPr algn="ctr"/>
                      <a:r>
                        <a:rPr lang="en-US" sz="1400" dirty="0"/>
                        <a:t>Summary</a:t>
                      </a:r>
                      <a:endParaRPr lang="en-IN" sz="1400" dirty="0"/>
                    </a:p>
                  </a:txBody>
                  <a:tcPr/>
                </a:tc>
                <a:tc>
                  <a:txBody>
                    <a:bodyPr/>
                    <a:lstStyle/>
                    <a:p>
                      <a:pPr algn="ctr"/>
                      <a:r>
                        <a:rPr lang="en-US" sz="1400" dirty="0"/>
                        <a:t>Drawbacks</a:t>
                      </a:r>
                      <a:endParaRPr lang="en-IN" sz="1400" dirty="0"/>
                    </a:p>
                  </a:txBody>
                  <a:tcPr/>
                </a:tc>
                <a:extLst>
                  <a:ext uri="{0D108BD9-81ED-4DB2-BD59-A6C34878D82A}">
                    <a16:rowId xmlns:a16="http://schemas.microsoft.com/office/drawing/2014/main" val="3409267383"/>
                  </a:ext>
                </a:extLst>
              </a:tr>
              <a:tr h="2127192">
                <a:tc>
                  <a:txBody>
                    <a:bodyPr/>
                    <a:lstStyle/>
                    <a:p>
                      <a:pPr algn="ctr"/>
                      <a:r>
                        <a:rPr lang="en-US" sz="1400" dirty="0"/>
                        <a:t>[5]</a:t>
                      </a:r>
                      <a:endParaRPr lang="en-IN" sz="1400" dirty="0"/>
                    </a:p>
                  </a:txBody>
                  <a:tcPr/>
                </a:tc>
                <a:tc>
                  <a:txBody>
                    <a:bodyPr/>
                    <a:lstStyle/>
                    <a:p>
                      <a:pPr algn="l"/>
                      <a:r>
                        <a:rPr lang="en-IN" sz="1400" dirty="0"/>
                        <a:t>Cloud Security issues and challenges</a:t>
                      </a:r>
                    </a:p>
                  </a:txBody>
                  <a:tcPr/>
                </a:tc>
                <a:tc>
                  <a:txBody>
                    <a:bodyPr/>
                    <a:lstStyle/>
                    <a:p>
                      <a:pPr algn="ctr"/>
                      <a:r>
                        <a:rPr lang="en-US" sz="1400" dirty="0"/>
                        <a:t>Ashish Singh, </a:t>
                      </a:r>
                      <a:r>
                        <a:rPr lang="en-US" sz="1400" dirty="0" err="1"/>
                        <a:t>Kakali</a:t>
                      </a:r>
                      <a:r>
                        <a:rPr lang="en-US" sz="1400" dirty="0"/>
                        <a:t> Chatterjee </a:t>
                      </a:r>
                      <a:endParaRPr lang="en-IN" sz="1400" dirty="0"/>
                    </a:p>
                  </a:txBody>
                  <a:tcPr/>
                </a:tc>
                <a:tc>
                  <a:txBody>
                    <a:bodyPr/>
                    <a:lstStyle/>
                    <a:p>
                      <a:pPr algn="ctr"/>
                      <a:r>
                        <a:rPr lang="en-IN" sz="1400" dirty="0"/>
                        <a:t>ELSEVIER</a:t>
                      </a:r>
                    </a:p>
                  </a:txBody>
                  <a:tcPr/>
                </a:tc>
                <a:tc>
                  <a:txBody>
                    <a:bodyPr/>
                    <a:lstStyle/>
                    <a:p>
                      <a:pPr algn="ctr"/>
                      <a:r>
                        <a:rPr lang="en-US" sz="1400" dirty="0"/>
                        <a:t>paper have mentioned about the security issues in different areas of cloud computing and technologies which create security issues for data sharing </a:t>
                      </a:r>
                      <a:endParaRPr lang="en-IN" sz="1400" dirty="0"/>
                    </a:p>
                  </a:txBody>
                  <a:tcPr/>
                </a:tc>
                <a:tc>
                  <a:txBody>
                    <a:bodyPr/>
                    <a:lstStyle/>
                    <a:p>
                      <a:pPr marL="0" indent="0" algn="just">
                        <a:buNone/>
                      </a:pPr>
                      <a:r>
                        <a:rPr lang="en-US" sz="1400" dirty="0"/>
                        <a:t> Drawback for the same is that absence of proper isolation between VMs  .</a:t>
                      </a:r>
                    </a:p>
                    <a:p>
                      <a:pPr marL="0" indent="0" algn="just">
                        <a:buNone/>
                      </a:pPr>
                      <a:endParaRPr lang="en-US" sz="1400" dirty="0"/>
                    </a:p>
                    <a:p>
                      <a:pPr algn="just"/>
                      <a:endParaRPr lang="en-IN" sz="1400" dirty="0"/>
                    </a:p>
                  </a:txBody>
                  <a:tcPr/>
                </a:tc>
                <a:extLst>
                  <a:ext uri="{0D108BD9-81ED-4DB2-BD59-A6C34878D82A}">
                    <a16:rowId xmlns:a16="http://schemas.microsoft.com/office/drawing/2014/main" val="2317274898"/>
                  </a:ext>
                </a:extLst>
              </a:tr>
            </a:tbl>
          </a:graphicData>
        </a:graphic>
      </p:graphicFrame>
    </p:spTree>
    <p:extLst>
      <p:ext uri="{BB962C8B-B14F-4D97-AF65-F5344CB8AC3E}">
        <p14:creationId xmlns:p14="http://schemas.microsoft.com/office/powerpoint/2010/main" val="172842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008E-3884-84DA-1D31-74A3C3F5C002}"/>
              </a:ext>
            </a:extLst>
          </p:cNvPr>
          <p:cNvSpPr>
            <a:spLocks noGrp="1"/>
          </p:cNvSpPr>
          <p:nvPr>
            <p:ph type="title"/>
          </p:nvPr>
        </p:nvSpPr>
        <p:spPr/>
        <p:txBody>
          <a:bodyPr/>
          <a:lstStyle/>
          <a:p>
            <a:r>
              <a:rPr lang="en-IN" dirty="0"/>
              <a:t>Methods of cloud security issues</a:t>
            </a:r>
          </a:p>
        </p:txBody>
      </p:sp>
      <p:sp>
        <p:nvSpPr>
          <p:cNvPr id="3" name="Content Placeholder 2">
            <a:extLst>
              <a:ext uri="{FF2B5EF4-FFF2-40B4-BE49-F238E27FC236}">
                <a16:creationId xmlns:a16="http://schemas.microsoft.com/office/drawing/2014/main" id="{D4C3C49F-61B4-8271-2277-1A79A283B277}"/>
              </a:ext>
            </a:extLst>
          </p:cNvPr>
          <p:cNvSpPr>
            <a:spLocks noGrp="1"/>
          </p:cNvSpPr>
          <p:nvPr>
            <p:ph idx="1"/>
          </p:nvPr>
        </p:nvSpPr>
        <p:spPr/>
        <p:txBody>
          <a:bodyPr/>
          <a:lstStyle/>
          <a:p>
            <a:r>
              <a:rPr lang="en-US" dirty="0"/>
              <a:t>A. Storing of data in cloud security</a:t>
            </a:r>
          </a:p>
          <a:p>
            <a:r>
              <a:rPr lang="en-IN" dirty="0"/>
              <a:t>B. Untrusted computing</a:t>
            </a:r>
            <a:endParaRPr lang="en-US" dirty="0"/>
          </a:p>
          <a:p>
            <a:r>
              <a:rPr lang="en-US" dirty="0"/>
              <a:t>C. Service and data availability</a:t>
            </a:r>
          </a:p>
          <a:p>
            <a:r>
              <a:rPr lang="en-IN" dirty="0"/>
              <a:t>D. Cryptography</a:t>
            </a:r>
            <a:endParaRPr lang="en-US" dirty="0"/>
          </a:p>
          <a:p>
            <a:r>
              <a:rPr lang="en-IN" dirty="0"/>
              <a:t>E. Data recycling</a:t>
            </a:r>
            <a:endParaRPr lang="en-US" dirty="0"/>
          </a:p>
          <a:p>
            <a:r>
              <a:rPr lang="en-IN" dirty="0"/>
              <a:t>F. Malware</a:t>
            </a:r>
          </a:p>
        </p:txBody>
      </p:sp>
    </p:spTree>
    <p:extLst>
      <p:ext uri="{BB962C8B-B14F-4D97-AF65-F5344CB8AC3E}">
        <p14:creationId xmlns:p14="http://schemas.microsoft.com/office/powerpoint/2010/main" val="69242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3A70-B554-16ED-EDE6-B9E0F15DBFE6}"/>
              </a:ext>
            </a:extLst>
          </p:cNvPr>
          <p:cNvSpPr>
            <a:spLocks noGrp="1"/>
          </p:cNvSpPr>
          <p:nvPr>
            <p:ph type="title"/>
          </p:nvPr>
        </p:nvSpPr>
        <p:spPr/>
        <p:txBody>
          <a:bodyPr/>
          <a:lstStyle/>
          <a:p>
            <a:r>
              <a:rPr lang="en-IN" dirty="0"/>
              <a:t>CLOUD PROTECTION</a:t>
            </a:r>
          </a:p>
        </p:txBody>
      </p:sp>
      <p:sp>
        <p:nvSpPr>
          <p:cNvPr id="3" name="Content Placeholder 2">
            <a:extLst>
              <a:ext uri="{FF2B5EF4-FFF2-40B4-BE49-F238E27FC236}">
                <a16:creationId xmlns:a16="http://schemas.microsoft.com/office/drawing/2014/main" id="{19D46A12-9B95-3446-6A45-D036885110EB}"/>
              </a:ext>
            </a:extLst>
          </p:cNvPr>
          <p:cNvSpPr>
            <a:spLocks noGrp="1"/>
          </p:cNvSpPr>
          <p:nvPr>
            <p:ph idx="1"/>
          </p:nvPr>
        </p:nvSpPr>
        <p:spPr/>
        <p:txBody>
          <a:bodyPr/>
          <a:lstStyle/>
          <a:p>
            <a:r>
              <a:rPr lang="en-US" dirty="0"/>
              <a:t>A. Concepts for security of cloud</a:t>
            </a:r>
          </a:p>
          <a:p>
            <a:r>
              <a:rPr lang="en-IN" dirty="0"/>
              <a:t>B. A virtualization-related issue</a:t>
            </a:r>
            <a:endParaRPr lang="en-US" dirty="0"/>
          </a:p>
          <a:p>
            <a:r>
              <a:rPr lang="en-IN" dirty="0"/>
              <a:t>C. Multi-tenancy </a:t>
            </a:r>
            <a:endParaRPr lang="en-US" dirty="0"/>
          </a:p>
          <a:p>
            <a:r>
              <a:rPr lang="en-IN" dirty="0"/>
              <a:t>D. Threat agents </a:t>
            </a:r>
            <a:endParaRPr lang="en-US" dirty="0"/>
          </a:p>
          <a:p>
            <a:pPr marL="0" indent="0">
              <a:buNone/>
            </a:pPr>
            <a:endParaRPr lang="en-IN" dirty="0"/>
          </a:p>
        </p:txBody>
      </p:sp>
    </p:spTree>
    <p:extLst>
      <p:ext uri="{BB962C8B-B14F-4D97-AF65-F5344CB8AC3E}">
        <p14:creationId xmlns:p14="http://schemas.microsoft.com/office/powerpoint/2010/main" val="346506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964</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Project Phase 1 – Review 1 Academic Year (2022-23)  Efficient Authentication key generator for datasharing on the cloud. 01/12/2022</vt:lpstr>
      <vt:lpstr>Contents</vt:lpstr>
      <vt:lpstr>INTRODUCTION</vt:lpstr>
      <vt:lpstr>Problem Statement</vt:lpstr>
      <vt:lpstr>Detailed Analysis of Literature Review </vt:lpstr>
      <vt:lpstr>Detailed Analysis of Literature Review </vt:lpstr>
      <vt:lpstr>Detailed Analysis of Literature Review </vt:lpstr>
      <vt:lpstr>Methods of cloud security issues</vt:lpstr>
      <vt:lpstr>CLOUD PROTECTION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HELMET</dc:title>
  <dc:creator>Deepti Rai</dc:creator>
  <cp:lastModifiedBy>1NH19CS047 .Nithish</cp:lastModifiedBy>
  <cp:revision>19</cp:revision>
  <dcterms:created xsi:type="dcterms:W3CDTF">2020-10-20T04:21:28Z</dcterms:created>
  <dcterms:modified xsi:type="dcterms:W3CDTF">2022-11-30T19:14:20Z</dcterms:modified>
</cp:coreProperties>
</file>