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773" y="-6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ser\Downloads\employee_data%20%20ch.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ownloads\employee_data%20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
  <c:pivotSource>
    <c:name>[employee_data  ch.xlsx]Sheet2!PivotTable2</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clustered"/>
        <c:ser>
          <c:idx val="0"/>
          <c:order val="0"/>
          <c:tx>
            <c:strRef>
              <c:f>Sheet2!$B$3:$B$4</c:f>
              <c:strCache>
                <c:ptCount val="1"/>
                <c:pt idx="0">
                  <c:v>Exceeds</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Sheet2!$C$3:$C$4</c:f>
              <c:strCache>
                <c:ptCount val="1"/>
                <c:pt idx="0">
                  <c:v>Fully Meets</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Sheet2!$D$3:$D$4</c:f>
              <c:strCache>
                <c:ptCount val="1"/>
                <c:pt idx="0">
                  <c:v>Needs Improvement</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Sheet2!$E$3:$E$4</c:f>
              <c:strCache>
                <c:ptCount val="1"/>
                <c:pt idx="0">
                  <c:v>PIP</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axId val="75205248"/>
        <c:axId val="75305344"/>
      </c:barChart>
      <c:catAx>
        <c:axId val="75205248"/>
        <c:scaling>
          <c:orientation val="minMax"/>
        </c:scaling>
        <c:axPos val="b"/>
        <c:tickLblPos val="nextTo"/>
        <c:crossAx val="75305344"/>
        <c:crosses val="autoZero"/>
        <c:auto val="1"/>
        <c:lblAlgn val="ctr"/>
        <c:lblOffset val="100"/>
      </c:catAx>
      <c:valAx>
        <c:axId val="75305344"/>
        <c:scaling>
          <c:orientation val="minMax"/>
        </c:scaling>
        <c:delete val="1"/>
        <c:axPos val="l"/>
        <c:majorGridlines/>
        <c:numFmt formatCode="General" sourceLinked="1"/>
        <c:tickLblPos val="none"/>
        <c:crossAx val="75205248"/>
        <c:crosses val="autoZero"/>
        <c:crossBetween val="between"/>
      </c:valAx>
      <c:spPr>
        <a:noFill/>
        <a:ln w="25400">
          <a:noFill/>
        </a:ln>
      </c:spPr>
    </c:plotArea>
    <c:plotVisOnly val="1"/>
  </c:chart>
  <c:txPr>
    <a:bodyPr/>
    <a:lstStyle/>
    <a:p>
      <a:pPr>
        <a:defRPr sz="24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[employee_data m.xlsx]Sheet1!PivotTable1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view3D>
      <c:perspective val="30"/>
    </c:view3D>
    <c:plotArea>
      <c:layout/>
      <c:bar3DChart>
        <c:barDir val="col"/>
        <c:grouping val="standard"/>
        <c:ser>
          <c:idx val="0"/>
          <c:order val="0"/>
          <c:tx>
            <c:strRef>
              <c:f>Sheet1!$B$3:$B$4</c:f>
              <c:strCache>
                <c:ptCount val="1"/>
                <c:pt idx="0">
                  <c:v>Exceeds</c:v>
                </c:pt>
              </c:strCache>
            </c:strRef>
          </c:tx>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Sheet1!$B$5:$B$16</c:f>
              <c:numCache>
                <c:formatCode>General</c:formatCode>
                <c:ptCount val="11"/>
                <c:pt idx="0">
                  <c:v>36</c:v>
                </c:pt>
                <c:pt idx="1">
                  <c:v>39</c:v>
                </c:pt>
                <c:pt idx="2">
                  <c:v>39</c:v>
                </c:pt>
                <c:pt idx="3">
                  <c:v>39</c:v>
                </c:pt>
                <c:pt idx="4">
                  <c:v>30</c:v>
                </c:pt>
                <c:pt idx="5">
                  <c:v>34</c:v>
                </c:pt>
                <c:pt idx="6">
                  <c:v>35</c:v>
                </c:pt>
                <c:pt idx="7">
                  <c:v>46</c:v>
                </c:pt>
                <c:pt idx="8">
                  <c:v>41</c:v>
                </c:pt>
                <c:pt idx="9">
                  <c:v>30</c:v>
                </c:pt>
              </c:numCache>
            </c:numRef>
          </c:val>
        </c:ser>
        <c:ser>
          <c:idx val="1"/>
          <c:order val="1"/>
          <c:tx>
            <c:strRef>
              <c:f>Sheet1!$C$3:$C$4</c:f>
              <c:strCache>
                <c:ptCount val="1"/>
                <c:pt idx="0">
                  <c:v>Fully Meets</c:v>
                </c:pt>
              </c:strCache>
            </c:strRef>
          </c:tx>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Sheet1!$C$5:$C$16</c:f>
              <c:numCache>
                <c:formatCode>General</c:formatCode>
                <c:ptCount val="11"/>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Sheet1!$D$3:$D$4</c:f>
              <c:strCache>
                <c:ptCount val="1"/>
                <c:pt idx="0">
                  <c:v>Needs Improvement</c:v>
                </c:pt>
              </c:strCache>
            </c:strRef>
          </c:tx>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Sheet1!$D$5:$D$16</c:f>
              <c:numCache>
                <c:formatCode>General</c:formatCode>
                <c:ptCount val="11"/>
                <c:pt idx="0">
                  <c:v>24</c:v>
                </c:pt>
                <c:pt idx="1">
                  <c:v>17</c:v>
                </c:pt>
                <c:pt idx="2">
                  <c:v>16</c:v>
                </c:pt>
                <c:pt idx="3">
                  <c:v>20</c:v>
                </c:pt>
                <c:pt idx="4">
                  <c:v>11</c:v>
                </c:pt>
                <c:pt idx="5">
                  <c:v>16</c:v>
                </c:pt>
                <c:pt idx="6">
                  <c:v>23</c:v>
                </c:pt>
                <c:pt idx="7">
                  <c:v>20</c:v>
                </c:pt>
                <c:pt idx="8">
                  <c:v>15</c:v>
                </c:pt>
                <c:pt idx="9">
                  <c:v>15</c:v>
                </c:pt>
              </c:numCache>
            </c:numRef>
          </c:val>
        </c:ser>
        <c:ser>
          <c:idx val="3"/>
          <c:order val="3"/>
          <c:tx>
            <c:strRef>
              <c:f>Sheet1!$E$3:$E$4</c:f>
              <c:strCache>
                <c:ptCount val="1"/>
                <c:pt idx="0">
                  <c:v>PIP</c:v>
                </c:pt>
              </c:strCache>
            </c:strRef>
          </c:tx>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Sheet1!$E$5:$E$16</c:f>
              <c:numCache>
                <c:formatCode>General</c:formatCode>
                <c:ptCount val="11"/>
                <c:pt idx="0">
                  <c:v>8</c:v>
                </c:pt>
                <c:pt idx="1">
                  <c:v>10</c:v>
                </c:pt>
                <c:pt idx="2">
                  <c:v>7</c:v>
                </c:pt>
                <c:pt idx="3">
                  <c:v>11</c:v>
                </c:pt>
                <c:pt idx="4">
                  <c:v>12</c:v>
                </c:pt>
                <c:pt idx="5">
                  <c:v>10</c:v>
                </c:pt>
                <c:pt idx="6">
                  <c:v>13</c:v>
                </c:pt>
                <c:pt idx="7">
                  <c:v>5</c:v>
                </c:pt>
                <c:pt idx="8">
                  <c:v>8</c:v>
                </c:pt>
                <c:pt idx="9">
                  <c:v>9</c:v>
                </c:pt>
              </c:numCache>
            </c:numRef>
          </c:val>
        </c:ser>
        <c:ser>
          <c:idx val="4"/>
          <c:order val="4"/>
          <c:tx>
            <c:strRef>
              <c:f>Sheet1!$F$3:$F$4</c:f>
              <c:strCache>
                <c:ptCount val="1"/>
                <c:pt idx="0">
                  <c:v>(blank)</c:v>
                </c:pt>
              </c:strCache>
            </c:strRef>
          </c:tx>
          <c:cat>
            <c:strRef>
              <c:f>Sheet1!$A$5:$A$16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Sheet1!$F$5:$F$16</c:f>
              <c:numCache>
                <c:formatCode>General</c:formatCode>
                <c:ptCount val="11"/>
              </c:numCache>
            </c:numRef>
          </c:val>
        </c:ser>
        <c:shape val="cylinder"/>
        <c:axId val="81449344"/>
        <c:axId val="81452032"/>
        <c:axId val="46781312"/>
      </c:bar3DChart>
      <c:catAx>
        <c:axId val="81449344"/>
        <c:scaling>
          <c:orientation val="minMax"/>
        </c:scaling>
        <c:axPos val="b"/>
        <c:tickLblPos val="nextTo"/>
        <c:crossAx val="81452032"/>
        <c:crosses val="autoZero"/>
        <c:auto val="1"/>
        <c:lblAlgn val="ctr"/>
        <c:lblOffset val="100"/>
      </c:catAx>
      <c:valAx>
        <c:axId val="81452032"/>
        <c:scaling>
          <c:orientation val="minMax"/>
        </c:scaling>
        <c:axPos val="l"/>
        <c:majorGridlines/>
        <c:numFmt formatCode="General" sourceLinked="1"/>
        <c:tickLblPos val="nextTo"/>
        <c:crossAx val="81449344"/>
        <c:crosses val="autoZero"/>
        <c:crossBetween val="between"/>
      </c:valAx>
      <c:serAx>
        <c:axId val="46781312"/>
        <c:scaling>
          <c:orientation val="minMax"/>
        </c:scaling>
        <c:axPos val="b"/>
        <c:tickLblPos val="nextTo"/>
        <c:crossAx val="81452032"/>
        <c:crosses val="autoZero"/>
      </c:serAx>
    </c:plotArea>
    <c:legend>
      <c:legendPos val="r"/>
      <c:layout/>
      <c:txPr>
        <a:bodyPr/>
        <a:lstStyle/>
        <a:p>
          <a:pPr>
            <a:defRPr sz="1800"/>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P. MANI BHARATHI</a:t>
            </a:r>
            <a:endParaRPr lang="en-US" sz="2400" dirty="0"/>
          </a:p>
          <a:p>
            <a:r>
              <a:rPr lang="en-US" sz="2400" dirty="0"/>
              <a:t>REGISTER </a:t>
            </a:r>
            <a:r>
              <a:rPr lang="en-US" sz="2400" dirty="0" smtClean="0"/>
              <a:t>NO:312212090</a:t>
            </a:r>
            <a:endParaRPr lang="en-US" sz="2400" dirty="0"/>
          </a:p>
          <a:p>
            <a:r>
              <a:rPr lang="en-US" sz="2400" dirty="0" smtClean="0"/>
              <a:t>DEPARTMENT:B.COM general 3</a:t>
            </a:r>
            <a:r>
              <a:rPr lang="en-US" sz="2400" baseline="30000" dirty="0" smtClean="0"/>
              <a:t>rd</a:t>
            </a:r>
            <a:r>
              <a:rPr lang="en-US" sz="2400" dirty="0" smtClean="0"/>
              <a:t> year</a:t>
            </a:r>
            <a:endParaRPr lang="en-US" sz="2400" dirty="0"/>
          </a:p>
          <a:p>
            <a:r>
              <a:rPr lang="en-US" sz="2400" dirty="0" smtClean="0"/>
              <a:t>COLLEGE: MAR GREGORIOS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9" name="Text Placeholder 18"/>
          <p:cNvSpPr>
            <a:spLocks noGrp="1"/>
          </p:cNvSpPr>
          <p:nvPr>
            <p:ph type="body" idx="1"/>
          </p:nvPr>
        </p:nvSpPr>
        <p:spPr>
          <a:xfrm>
            <a:off x="609600" y="1577340"/>
            <a:ext cx="10972800" cy="553998"/>
          </a:xfrm>
        </p:spPr>
        <p:txBody>
          <a:bodyPr/>
          <a:lstStyle/>
          <a:p>
            <a:endParaRPr lang="en-US" dirty="0" smtClean="0"/>
          </a:p>
          <a:p>
            <a:endParaRPr lang="en-US" dirty="0"/>
          </a:p>
        </p:txBody>
      </p:sp>
      <p:sp>
        <p:nvSpPr>
          <p:cNvPr id="20" name="Title 17"/>
          <p:cNvSpPr>
            <a:spLocks noGrp="1"/>
          </p:cNvSpPr>
          <p:nvPr>
            <p:ph type="title"/>
          </p:nvPr>
        </p:nvSpPr>
        <p:spPr>
          <a:xfrm>
            <a:off x="0" y="6324600"/>
            <a:ext cx="457200" cy="533400"/>
          </a:xfrm>
        </p:spPr>
        <p:txBody>
          <a:bodyPr/>
          <a:lstStyle/>
          <a:p>
            <a:endParaRPr lang="en-US" dirty="0"/>
          </a:p>
        </p:txBody>
      </p:sp>
      <p:sp>
        <p:nvSpPr>
          <p:cNvPr id="21" name="Rectangle 20"/>
          <p:cNvSpPr/>
          <p:nvPr/>
        </p:nvSpPr>
        <p:spPr>
          <a:xfrm>
            <a:off x="762000" y="1676400"/>
            <a:ext cx="8534400" cy="4524315"/>
          </a:xfrm>
          <a:prstGeom prst="rect">
            <a:avLst/>
          </a:prstGeom>
        </p:spPr>
        <p:txBody>
          <a:bodyPr wrap="square">
            <a:spAutoFit/>
          </a:bodyPr>
          <a:lstStyle/>
          <a:p>
            <a:r>
              <a:rPr lang="en-US" sz="2400" dirty="0" smtClean="0"/>
              <a:t>When modeling for employee analysis data, you'll want to consider several factors depending on the objectives of your analysis. Here’s a structured approach to guide </a:t>
            </a:r>
            <a:r>
              <a:rPr lang="en-US" sz="2400" dirty="0" err="1" smtClean="0"/>
              <a:t>you:Define</a:t>
            </a:r>
            <a:r>
              <a:rPr lang="en-US" sz="2400" dirty="0" smtClean="0"/>
              <a:t> Objectives: Clarify what you want to achieve with the analysis. Common goals include predicting employee turnover, assessing performance, identifying factors that influence job satisfaction, or optimizing team </a:t>
            </a:r>
            <a:r>
              <a:rPr lang="en-US" sz="2400" dirty="0" err="1" smtClean="0"/>
              <a:t>compositions.Collect</a:t>
            </a:r>
            <a:r>
              <a:rPr lang="en-US" sz="2400" dirty="0" smtClean="0"/>
              <a:t> and Prepare </a:t>
            </a:r>
            <a:r>
              <a:rPr lang="en-US" sz="2400" dirty="0" err="1" smtClean="0"/>
              <a:t>Data:Data</a:t>
            </a:r>
            <a:r>
              <a:rPr lang="en-US" sz="2400" dirty="0" smtClean="0"/>
              <a:t> Sources: Gather data from HR systems, surveys, performance reviews, and other relevant </a:t>
            </a:r>
            <a:r>
              <a:rPr lang="en-US" sz="2400" dirty="0" err="1" smtClean="0"/>
              <a:t>sources.Data</a:t>
            </a:r>
            <a:r>
              <a:rPr lang="en-US" sz="2400" dirty="0" smtClean="0"/>
              <a:t> Cleaning: Address missing values, remove duplicates, and standardize </a:t>
            </a:r>
            <a:r>
              <a:rPr lang="en-US" sz="2400" dirty="0" err="1" smtClean="0"/>
              <a:t>formats.Feature</a:t>
            </a:r>
            <a:r>
              <a:rPr lang="en-US" sz="2400" dirty="0" smtClean="0"/>
              <a:t> Engineering: Create relevant features based on your objectives, such as tenure, job role, department, and performance metrics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flipV="1">
          <a:off x="914400" y="3962400"/>
          <a:ext cx="152400" cy="609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2286000" y="1219200"/>
          <a:ext cx="6858000" cy="43434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3400" y="1143000"/>
            <a:ext cx="10972800" cy="5715000"/>
          </a:xfrm>
        </p:spPr>
        <p:txBody>
          <a:bodyPr/>
          <a:lstStyle/>
          <a:p>
            <a:r>
              <a:rPr lang="en-US" sz="2400" dirty="0" smtClean="0"/>
              <a:t>Employee Demographics*: Highlight key statistics about employee demographics, such as average age, tenure, and distribution across departments.   - *Performance Metrics*: Summarize performance trends, including average performance scores, distribution of performance ratings, or notable high and low performers.   - *Turnover Trends*: Present insights into turnover rates, patterns over time, and any significant factors influencing employee attrition.2. *Trends and Patterns*:   - *Identification of Trends*: Discuss any identified trends, such as increases or decreases in turnover rates, changes in performance over time, or correlations between employee attributes and job satisfaction.   - *Patterns in Data*: Highlight patterns observed in the data, like clusters of high performers in certain departments or common characteristics among employees who leave the company.3. *Insights and Implications*:   - *Impactful Insights*: Describe the most impactful insights gained from the data, such as the key drivers of employee satisfaction or the main reasons behind high turnover rates.   - *Strategic Recommendations*: Provide actionable recommendations based on the analysis, such as targeted interventions for improving employee retention, enhancing training programs, or optimizing team structures</a:t>
            </a:r>
            <a:r>
              <a:rPr lang="en-US" dirty="0" smtClean="0"/>
              <a:t>.</a:t>
            </a:r>
            <a:endParaRPr lang="en-US"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685800" y="1600200"/>
            <a:ext cx="8153400" cy="2769989"/>
          </a:xfrm>
        </p:spPr>
        <p:txBody>
          <a:bodyPr/>
          <a:lstStyle/>
          <a:p>
            <a:r>
              <a:rPr lang="en-US" sz="3600" dirty="0" smtClean="0"/>
              <a:t>DETERMINE the relationship between employee performance ratings and various factors such as tenure, department, and salary. Identify trends or patterns that might indicate areas for improvement.</a:t>
            </a:r>
            <a:endParaRPr lang="en-US"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609600" y="990600"/>
            <a:ext cx="11277600" cy="6126718"/>
          </a:xfrm>
        </p:spPr>
        <p:txBody>
          <a:bodyPr/>
          <a:lstStyle/>
          <a:p>
            <a:r>
              <a:rPr lang="en-US" sz="3600" dirty="0" smtClean="0"/>
              <a:t>Project Title: Comprehensive Employee Performance and Retention </a:t>
            </a:r>
            <a:r>
              <a:rPr lang="en-US" sz="3600" dirty="0" err="1" smtClean="0"/>
              <a:t>AnalysisObjective</a:t>
            </a:r>
            <a:r>
              <a:rPr lang="en-US" sz="3600" dirty="0" smtClean="0"/>
              <a:t>: To analyze employee data to understand performance trends and retention factors, providing actionable insights to improve organizational effectiveness and employee </a:t>
            </a:r>
            <a:r>
              <a:rPr lang="en-US" sz="3600" dirty="0" err="1" smtClean="0"/>
              <a:t>satisfaction.Scope</a:t>
            </a:r>
            <a:r>
              <a:rPr lang="en-US" sz="3600" dirty="0" smtClean="0"/>
              <a:t>: This project involves analyzing a dataset of employee metrics to identify trends, correlations, and patterns related to employee performance and retention. The analysis will be conducted using Microsoft Excel and will cover various employee-related data points</a:t>
            </a:r>
            <a:r>
              <a:rPr lang="en-US" dirty="0" smtClean="0"/>
              <a:t>.</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09600" y="1577340"/>
            <a:ext cx="9525000" cy="4061460"/>
          </a:xfrm>
        </p:spPr>
        <p:txBody>
          <a:bodyPr/>
          <a:lstStyle/>
          <a:p>
            <a:r>
              <a:rPr lang="en-US" sz="3200" dirty="0" smtClean="0"/>
              <a:t>Human Resources (HR) </a:t>
            </a:r>
            <a:r>
              <a:rPr lang="en-US" sz="3200" dirty="0" err="1" smtClean="0"/>
              <a:t>Department:Uses</a:t>
            </a:r>
            <a:r>
              <a:rPr lang="en-US" sz="3200" dirty="0" smtClean="0"/>
              <a:t> employee data to manage recruitment, performance evaluations, compensation, training, and </a:t>
            </a:r>
            <a:r>
              <a:rPr lang="en-US" sz="3200" dirty="0" err="1" smtClean="0"/>
              <a:t>development.Analyzes</a:t>
            </a:r>
            <a:r>
              <a:rPr lang="en-US" sz="3200" dirty="0" smtClean="0"/>
              <a:t> data for workforce planning and to address HR-related issues such as turnover and employee </a:t>
            </a:r>
            <a:r>
              <a:rPr lang="en-US" sz="3200" dirty="0" err="1" smtClean="0"/>
              <a:t>satisfaction.Management</a:t>
            </a:r>
            <a:r>
              <a:rPr lang="en-US" sz="3200" dirty="0" smtClean="0"/>
              <a:t> and </a:t>
            </a:r>
            <a:r>
              <a:rPr lang="en-US" sz="3200" dirty="0" err="1" smtClean="0"/>
              <a:t>Executives:Utilizes</a:t>
            </a:r>
            <a:r>
              <a:rPr lang="en-US" sz="3200" dirty="0" smtClean="0"/>
              <a:t> data to make strategic decisions related to organizational development, employee productivity, and resource </a:t>
            </a:r>
            <a:r>
              <a:rPr lang="en-US" sz="3200" dirty="0" err="1" smtClean="0"/>
              <a:t>allocation.Assesses</a:t>
            </a:r>
            <a:r>
              <a:rPr lang="en-US" sz="3200" dirty="0" smtClean="0"/>
              <a:t> overall company performance and identifies areas for improvement</a:t>
            </a:r>
            <a:r>
              <a:rPr lang="en-US" dirty="0" smtClean="0"/>
              <a:t>.</a:t>
            </a:r>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371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438400" y="1577340"/>
            <a:ext cx="9144000" cy="4975860"/>
          </a:xfrm>
        </p:spPr>
        <p:txBody>
          <a:bodyPr/>
          <a:lstStyle/>
          <a:p>
            <a:r>
              <a:rPr lang="en-US" sz="2400" dirty="0" smtClean="0"/>
              <a:t>Our solution leverages advanced data analysis techniques to provide deep insights into employee performance, retention, and overall workforce dynamics. By utilizing tools such as Excel, we transform raw employee data into actionable insights that drive strategic decision-</a:t>
            </a:r>
            <a:r>
              <a:rPr lang="en-US" sz="2400" dirty="0" err="1" smtClean="0"/>
              <a:t>making.Value</a:t>
            </a:r>
            <a:r>
              <a:rPr lang="en-US" sz="2400" dirty="0" smtClean="0"/>
              <a:t> </a:t>
            </a:r>
            <a:r>
              <a:rPr lang="en-US" sz="2400" dirty="0" err="1" smtClean="0"/>
              <a:t>Proposition:Enhanced</a:t>
            </a:r>
            <a:r>
              <a:rPr lang="en-US" sz="2400" dirty="0" smtClean="0"/>
              <a:t> Decision-</a:t>
            </a:r>
            <a:r>
              <a:rPr lang="en-US" sz="2400" dirty="0" err="1" smtClean="0"/>
              <a:t>Making:Empowers</a:t>
            </a:r>
            <a:r>
              <a:rPr lang="en-US" sz="2400" dirty="0" smtClean="0"/>
              <a:t> HR and management teams with data-driven insights to make informed decisions on recruitment, performance management, and employee </a:t>
            </a:r>
            <a:r>
              <a:rPr lang="en-US" sz="2400" dirty="0" err="1" smtClean="0"/>
              <a:t>development.Improved</a:t>
            </a:r>
            <a:r>
              <a:rPr lang="en-US" sz="2400" dirty="0" smtClean="0"/>
              <a:t> Employee </a:t>
            </a:r>
            <a:r>
              <a:rPr lang="en-US" sz="2400" dirty="0" err="1" smtClean="0"/>
              <a:t>Retention:Identifies</a:t>
            </a:r>
            <a:r>
              <a:rPr lang="en-US" sz="2400" dirty="0" smtClean="0"/>
              <a:t> key factors influencing employee turnover, enabling the implementation of targeted retention strategies and reducing attrition </a:t>
            </a:r>
            <a:r>
              <a:rPr lang="en-US" sz="2400" dirty="0" err="1" smtClean="0"/>
              <a:t>rates.Increased</a:t>
            </a:r>
            <a:r>
              <a:rPr lang="en-US" sz="2400" dirty="0" smtClean="0"/>
              <a:t> Performance and </a:t>
            </a:r>
            <a:r>
              <a:rPr lang="en-US" sz="2400" dirty="0" err="1" smtClean="0"/>
              <a:t>Productivity:Highlights</a:t>
            </a:r>
            <a:r>
              <a:rPr lang="en-US" sz="2400" dirty="0" smtClean="0"/>
              <a:t> areas where employee performance can be improved and provides actionable recommendations for boosting overall productivity</a:t>
            </a:r>
            <a:r>
              <a:rPr lang="en-US" dirty="0" smtClean="0"/>
              <a:t>.</a:t>
            </a: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93538"/>
          </a:xfrm>
        </p:spPr>
        <p:txBody>
          <a:bodyPr/>
          <a:lstStyle/>
          <a:p>
            <a:r>
              <a:rPr lang="en-US" dirty="0" smtClean="0"/>
              <a:t>1.</a:t>
            </a:r>
            <a:r>
              <a:rPr lang="en-US" sz="2800" dirty="0" smtClean="0"/>
              <a:t> </a:t>
            </a:r>
            <a:r>
              <a:rPr lang="en-US" sz="2400" dirty="0" smtClean="0"/>
              <a:t>Employee </a:t>
            </a:r>
            <a:r>
              <a:rPr lang="en-US" sz="2400" dirty="0" err="1" smtClean="0"/>
              <a:t>IDDescription</a:t>
            </a:r>
            <a:r>
              <a:rPr lang="en-US" sz="2400" dirty="0" smtClean="0"/>
              <a:t>: Unique identifier assigned to each </a:t>
            </a:r>
            <a:r>
              <a:rPr lang="en-US" sz="2400" dirty="0" err="1" smtClean="0"/>
              <a:t>employee.Type</a:t>
            </a:r>
            <a:r>
              <a:rPr lang="en-US" sz="2400" dirty="0" smtClean="0"/>
              <a:t>: Numeric/</a:t>
            </a:r>
            <a:r>
              <a:rPr lang="en-US" sz="2400" dirty="0" err="1" smtClean="0"/>
              <a:t>AlphanumericPurpose</a:t>
            </a:r>
            <a:r>
              <a:rPr lang="en-US" sz="2400" dirty="0" smtClean="0"/>
              <a:t>: To distinguish individual employees and link data across different records.2. </a:t>
            </a:r>
            <a:r>
              <a:rPr lang="en-US" sz="2400" dirty="0" err="1" smtClean="0"/>
              <a:t>NameDescription</a:t>
            </a:r>
            <a:r>
              <a:rPr lang="en-US" sz="2400" dirty="0" smtClean="0"/>
              <a:t>: : Personal identification; used for reporting and communication.3. </a:t>
            </a:r>
            <a:r>
              <a:rPr lang="en-US" sz="2400" dirty="0" err="1" smtClean="0"/>
              <a:t>DepartmentDescription</a:t>
            </a:r>
            <a:r>
              <a:rPr lang="en-US" sz="2400" dirty="0" smtClean="0"/>
              <a:t>: The department or division where the employee </a:t>
            </a:r>
            <a:r>
              <a:rPr lang="en-US" sz="2400" dirty="0" err="1" smtClean="0"/>
              <a:t>works.Type</a:t>
            </a:r>
            <a:r>
              <a:rPr lang="en-US" sz="2400" dirty="0" smtClean="0"/>
              <a:t>: Categorical (e.g., Sales, HR, IT)Purpose: To analyze department-specific performance and retention trends.4. Job </a:t>
            </a:r>
            <a:r>
              <a:rPr lang="en-US" sz="2400" dirty="0" err="1" smtClean="0"/>
              <a:t>TitleDescription</a:t>
            </a:r>
            <a:r>
              <a:rPr lang="en-US" sz="2400" dirty="0" smtClean="0"/>
              <a:t>: The employee’s job role or position within the </a:t>
            </a:r>
            <a:r>
              <a:rPr lang="en-US" sz="2400" dirty="0" err="1" smtClean="0"/>
              <a:t>organization.Type</a:t>
            </a:r>
            <a:r>
              <a:rPr lang="en-US" sz="2400" dirty="0" smtClean="0"/>
              <a:t>: Categorical (e.g., Manager, Analyst)Purpose: To assess performance and career progression based on job roles.5. Performance </a:t>
            </a:r>
            <a:r>
              <a:rPr lang="en-US" sz="2400" dirty="0" err="1" smtClean="0"/>
              <a:t>RatingDescription</a:t>
            </a:r>
            <a:r>
              <a:rPr lang="en-US" sz="2400" dirty="0" smtClean="0"/>
              <a:t>: Annual performance rating of the employee (e.g., 1-5 scale or qualitative categories like “Excellent”, “Good”).Type: Numeric/</a:t>
            </a:r>
            <a:r>
              <a:rPr lang="en-US" sz="2400" dirty="0" err="1" smtClean="0"/>
              <a:t>CategoricalPurpose</a:t>
            </a:r>
            <a:r>
              <a:rPr lang="en-US" sz="2400" dirty="0" smtClean="0"/>
              <a:t>: To evaluate employee performance and identify high and low performers.</a:t>
            </a:r>
            <a:endParaRPr lang="en-US" sz="2400" dirty="0"/>
          </a:p>
        </p:txBody>
      </p:sp>
      <p:sp>
        <p:nvSpPr>
          <p:cNvPr id="4" name="Rectangle 3"/>
          <p:cNvSpPr/>
          <p:nvPr/>
        </p:nvSpPr>
        <p:spPr>
          <a:xfrm>
            <a:off x="2535099" y="1079828"/>
            <a:ext cx="324128" cy="523220"/>
          </a:xfrm>
          <a:prstGeom prst="rect">
            <a:avLst/>
          </a:prstGeom>
        </p:spPr>
        <p:txBody>
          <a:bodyPr wrap="none">
            <a:spAutoFit/>
          </a:bodyPr>
          <a:lstStyle/>
          <a:p>
            <a:r>
              <a:rPr lang="en-US" kern="0" dirty="0" smtClean="0">
                <a:solidFill>
                  <a:sysClr val="windowText" lastClr="000000"/>
                </a:solidFill>
              </a:rPr>
              <a:t>.</a:t>
            </a:r>
            <a:r>
              <a:rPr lang="en-US" sz="2800" kern="0" dirty="0" smtClean="0">
                <a:solidFill>
                  <a:sysClr val="windowText" lastClr="000000"/>
                </a:solidFill>
              </a:rPr>
              <a:t> </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idx="1"/>
          </p:nvPr>
        </p:nvSpPr>
        <p:spPr>
          <a:xfrm>
            <a:off x="609600" y="1577340"/>
            <a:ext cx="10972800" cy="276999"/>
          </a:xfrm>
        </p:spPr>
        <p:txBody>
          <a:bodyPr/>
          <a:lstStyle/>
          <a:p>
            <a:r>
              <a:rPr lang="en-US" dirty="0" smtClean="0"/>
              <a:t>=IFS[Z8&gt;=5,”VERY HIGH”,Z8&gt;=4,”HIGH”,Z8&gt;=3”MED”,TRUE,”LOW]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850</Words>
  <Application>Microsoft Office PowerPoint</Application>
  <PresentationFormat>Custom</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19</cp:revision>
  <dcterms:created xsi:type="dcterms:W3CDTF">2024-03-29T15:07:22Z</dcterms:created>
  <dcterms:modified xsi:type="dcterms:W3CDTF">2024-08-31T12:57:38Z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