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7" r:id="rId4"/>
    <p:sldId id="258" r:id="rId5"/>
    <p:sldId id="262" r:id="rId6"/>
    <p:sldId id="263" r:id="rId7"/>
    <p:sldId id="264" r:id="rId8"/>
    <p:sldId id="265" r:id="rId9"/>
    <p:sldId id="259" r:id="rId10"/>
    <p:sldId id="261" r:id="rId11"/>
    <p:sldId id="282" r:id="rId12"/>
    <p:sldId id="283" r:id="rId13"/>
    <p:sldId id="285" r:id="rId14"/>
    <p:sldId id="27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710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35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8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4CB9F9-FEEA-4798-B7FC-14D5CC068C1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43A05-3CF0-4118-ABA0-A0DA7AAAB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4538-A66F-4DF9-B157-5075BCA2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593" y="392746"/>
            <a:ext cx="9342716" cy="133125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IE7275 Data Mining in Engineering </a:t>
            </a:r>
            <a:br>
              <a:rPr lang="en-US" sz="3200" dirty="0"/>
            </a:br>
            <a:r>
              <a:rPr lang="en-US" sz="3200" dirty="0"/>
              <a:t>Spring 2024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9058AA-F13B-AA02-30AF-F2C42860BB24}"/>
              </a:ext>
            </a:extLst>
          </p:cNvPr>
          <p:cNvSpPr txBox="1">
            <a:spLocks/>
          </p:cNvSpPr>
          <p:nvPr/>
        </p:nvSpPr>
        <p:spPr>
          <a:xfrm>
            <a:off x="1202016" y="3319685"/>
            <a:ext cx="9554474" cy="1331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>
              <a:effectLst/>
              <a:ea typeface="Arial MT"/>
              <a:cs typeface="Arial MT"/>
            </a:endParaRPr>
          </a:p>
          <a:p>
            <a:pPr algn="ctr"/>
            <a:r>
              <a:rPr lang="en-US" sz="2800" dirty="0">
                <a:effectLst/>
                <a:ea typeface="Arial MT"/>
                <a:cs typeface="Arial MT"/>
              </a:rPr>
              <a:t>City Crimes Classification as Violent or Non-Violent using Supervised</a:t>
            </a:r>
            <a:r>
              <a:rPr lang="en-US" sz="2800" spc="-40" dirty="0">
                <a:effectLst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ea typeface="Arial MT"/>
                <a:cs typeface="Arial MT"/>
              </a:rPr>
              <a:t>Machine</a:t>
            </a:r>
            <a:r>
              <a:rPr lang="en-US" sz="2800" spc="-45" dirty="0">
                <a:effectLst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ea typeface="Arial MT"/>
                <a:cs typeface="Arial MT"/>
              </a:rPr>
              <a:t>Learning</a:t>
            </a:r>
            <a:r>
              <a:rPr lang="en-US" sz="2800" spc="-40" dirty="0">
                <a:effectLst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ea typeface="Arial MT"/>
                <a:cs typeface="Arial MT"/>
              </a:rPr>
              <a:t>Algorithms</a:t>
            </a:r>
            <a:r>
              <a:rPr lang="en-US" sz="2800" spc="-345" dirty="0">
                <a:effectLst/>
                <a:ea typeface="Arial MT"/>
                <a:cs typeface="Arial MT"/>
              </a:rPr>
              <a:t> </a:t>
            </a:r>
            <a:endParaRPr lang="en-US" sz="2800" dirty="0">
              <a:effectLst/>
              <a:ea typeface="Arial MT"/>
              <a:cs typeface="Arial MT"/>
            </a:endParaRP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415D-3EC5-70BA-356C-9546B7AA13FD}"/>
              </a:ext>
            </a:extLst>
          </p:cNvPr>
          <p:cNvSpPr txBox="1"/>
          <p:nvPr/>
        </p:nvSpPr>
        <p:spPr>
          <a:xfrm>
            <a:off x="2661149" y="2365384"/>
            <a:ext cx="6097604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8230" marR="1102360" algn="ctr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sz="2800" dirty="0">
                <a:effectLst/>
                <a:latin typeface="+mj-lt"/>
                <a:ea typeface="Arial MT"/>
                <a:cs typeface="Times New Roman" panose="02020603050405020304" pitchFamily="18" charset="0"/>
              </a:rPr>
              <a:t>Project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CAECB-ABA8-D922-7C18-0B3ABCAFAD2B}"/>
              </a:ext>
            </a:extLst>
          </p:cNvPr>
          <p:cNvSpPr txBox="1"/>
          <p:nvPr/>
        </p:nvSpPr>
        <p:spPr>
          <a:xfrm>
            <a:off x="6398875" y="5057146"/>
            <a:ext cx="6097604" cy="15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8230" marR="1102360" algn="just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Arial MT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+mj-lt"/>
                <a:ea typeface="Arial MT"/>
                <a:cs typeface="Times New Roman" panose="02020603050405020304" pitchFamily="18" charset="0"/>
              </a:rPr>
              <a:t>By</a:t>
            </a:r>
          </a:p>
          <a:p>
            <a:pPr marL="1078230" marR="1102360" algn="just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Arial MT"/>
                <a:cs typeface="Times New Roman" panose="02020603050405020304" pitchFamily="18" charset="0"/>
              </a:rPr>
              <a:t>Manikandan Mohan</a:t>
            </a:r>
          </a:p>
          <a:p>
            <a:pPr marL="1078230" marR="1102360" algn="just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Arial MT"/>
                <a:cs typeface="Times New Roman" panose="02020603050405020304" pitchFamily="18" charset="0"/>
              </a:rPr>
              <a:t>02242414</a:t>
            </a:r>
          </a:p>
          <a:p>
            <a:pPr marL="1078230" marR="1102360" algn="just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endParaRPr lang="en-US" sz="2000" dirty="0">
              <a:effectLst/>
              <a:latin typeface="+mj-lt"/>
              <a:ea typeface="Arial M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8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cities&#10;&#10;Description automatically generated">
            <a:extLst>
              <a:ext uri="{FF2B5EF4-FFF2-40B4-BE49-F238E27FC236}">
                <a16:creationId xmlns:a16="http://schemas.microsoft.com/office/drawing/2014/main" id="{FC42154E-A781-6C29-F8C1-032C0B0D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31" y="1890302"/>
            <a:ext cx="8842018" cy="4195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8AD17-1739-594C-AAC3-6874DDB2ADB0}"/>
              </a:ext>
            </a:extLst>
          </p:cNvPr>
          <p:cNvSpPr txBox="1"/>
          <p:nvPr/>
        </p:nvSpPr>
        <p:spPr>
          <a:xfrm>
            <a:off x="2429617" y="889820"/>
            <a:ext cx="6902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Violent Versus Non-violent Crime Distribution by Premises Type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2769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18AD17-1739-594C-AAC3-6874DDB2ADB0}"/>
              </a:ext>
            </a:extLst>
          </p:cNvPr>
          <p:cNvSpPr txBox="1"/>
          <p:nvPr/>
        </p:nvSpPr>
        <p:spPr>
          <a:xfrm>
            <a:off x="1398638" y="811162"/>
            <a:ext cx="879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Arial MT"/>
              </a:rPr>
              <a:t>Age Profile of Crime Victims by Premises Type for Violent and Non-Violent Incidents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2" name="Picture 1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FDBCA78F-6569-C1AF-C4B0-18C96BC7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64" y="1553497"/>
            <a:ext cx="9517120" cy="47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18AD17-1739-594C-AAC3-6874DDB2ADB0}"/>
              </a:ext>
            </a:extLst>
          </p:cNvPr>
          <p:cNvSpPr txBox="1"/>
          <p:nvPr/>
        </p:nvSpPr>
        <p:spPr>
          <a:xfrm>
            <a:off x="2114984" y="771833"/>
            <a:ext cx="830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Daily Distribution of Violent Versus Non-violent Crimes Within a Month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2" name="Picture 1" descr="A graph of a number of bars&#10;&#10;Description automatically generated">
            <a:extLst>
              <a:ext uri="{FF2B5EF4-FFF2-40B4-BE49-F238E27FC236}">
                <a16:creationId xmlns:a16="http://schemas.microsoft.com/office/drawing/2014/main" id="{83038E42-DD5E-0157-0658-E847E4A9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84" y="1789746"/>
            <a:ext cx="9542596" cy="45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1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B5BE6F-BCDF-1EB4-7006-A8CC148381A2}"/>
              </a:ext>
            </a:extLst>
          </p:cNvPr>
          <p:cNvSpPr txBox="1"/>
          <p:nvPr/>
        </p:nvSpPr>
        <p:spPr>
          <a:xfrm>
            <a:off x="452286" y="1148671"/>
            <a:ext cx="109138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Type encoded as binary for model compatibility (Violent = 1, Non-violent =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features into numerical and categorical for targeted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 Selection Selected via Pearson's correlation (threshold, e.g., &gt;0.1).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 Selection:  Chosen with chi-squared test (p-value &lt;0.05).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Imputed missing values with median, applied z-score normalization and missing categories with mode, converted via one-hot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ColumnTransformer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streamline preprocessing for both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80% training and 20% testing sets for model evaluation.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C80B4-A796-C80F-3439-25FEF7BD7497}"/>
              </a:ext>
            </a:extLst>
          </p:cNvPr>
          <p:cNvSpPr txBox="1"/>
          <p:nvPr/>
        </p:nvSpPr>
        <p:spPr>
          <a:xfrm>
            <a:off x="3254478" y="333900"/>
            <a:ext cx="5447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91330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8F3A6-CC49-8E71-45EA-69E5AC65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7" y="1307425"/>
            <a:ext cx="11027885" cy="493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F6EFE4-6FA4-5243-E63D-22B193664B72}"/>
              </a:ext>
            </a:extLst>
          </p:cNvPr>
          <p:cNvSpPr txBox="1"/>
          <p:nvPr/>
        </p:nvSpPr>
        <p:spPr>
          <a:xfrm>
            <a:off x="3559278" y="296002"/>
            <a:ext cx="5447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53243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176FB5-8C06-83D8-E748-29D70E662E5E}"/>
              </a:ext>
            </a:extLst>
          </p:cNvPr>
          <p:cNvSpPr txBox="1"/>
          <p:nvPr/>
        </p:nvSpPr>
        <p:spPr>
          <a:xfrm>
            <a:off x="1794387" y="238323"/>
            <a:ext cx="893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Model Creation and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4E9FA-DF1A-01AB-BFB4-3DF947021B27}"/>
              </a:ext>
            </a:extLst>
          </p:cNvPr>
          <p:cNvSpPr txBox="1"/>
          <p:nvPr/>
        </p:nvSpPr>
        <p:spPr>
          <a:xfrm>
            <a:off x="353963" y="2048891"/>
            <a:ext cx="59780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87.83%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(90.74%) and good recall (82.59%)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assumption may limit complexity handling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87.95%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at detecting violent crimes (Recall: 85.55%)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lower precision (88.49%) indicates more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data scale and irrelevant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DE654-0B8A-5AE8-05BD-426B052D53A3}"/>
              </a:ext>
            </a:extLst>
          </p:cNvPr>
          <p:cNvSpPr txBox="1"/>
          <p:nvPr/>
        </p:nvSpPr>
        <p:spPr>
          <a:xfrm>
            <a:off x="6331974" y="2048891"/>
            <a:ext cx="5624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89.06%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precision (91.22%) and excellent 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recall than KNN; may miss more actual violent crimes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89.94% (best among 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recall and F1 Score; robust general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model, requiring more resources and less interpretability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C7815-60DE-0A2F-757B-A1B784DC02B7}"/>
              </a:ext>
            </a:extLst>
          </p:cNvPr>
          <p:cNvSpPr txBox="1"/>
          <p:nvPr/>
        </p:nvSpPr>
        <p:spPr>
          <a:xfrm>
            <a:off x="353963" y="1208123"/>
            <a:ext cx="617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Comparative Model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22632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60F49-AD1D-0081-10D1-0E7B55A4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17" y="401342"/>
            <a:ext cx="7251463" cy="3138272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376CFD9-F022-E8E8-43FE-6B132DD5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17" y="3745843"/>
            <a:ext cx="5693410" cy="271081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CF385F-C395-BA52-A545-5B98C00DB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315" y="4314404"/>
            <a:ext cx="3922772" cy="11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7B138E-8C90-B3AA-AC79-5939EEE4124C}"/>
              </a:ext>
            </a:extLst>
          </p:cNvPr>
          <p:cNvSpPr txBox="1"/>
          <p:nvPr/>
        </p:nvSpPr>
        <p:spPr>
          <a:xfrm>
            <a:off x="373625" y="1202298"/>
            <a:ext cx="1144474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outshines others, excelling in all metrics—ideal for complex pattern datasets.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Trade-off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leads in precision; however, it may overfit.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strike a balance between precision and recall.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vs.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offers complexity at the cost of interpretability.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most interpretable but less adept at handling complexity.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performances vary with feature dependencies and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KNN are sensitive to feature scale; Decision Trees and Random Forest manage non-linearities better.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Context-Driven 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for capturing intricacies.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where interpretability and efficiency are crucial.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8B693-477F-CE26-759B-16D7E9A0E9F9}"/>
              </a:ext>
            </a:extLst>
          </p:cNvPr>
          <p:cNvSpPr txBox="1"/>
          <p:nvPr/>
        </p:nvSpPr>
        <p:spPr>
          <a:xfrm>
            <a:off x="373625" y="654352"/>
            <a:ext cx="617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Comparative Model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03605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98F0-8017-4A1C-A3C0-0792D210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041" y="268412"/>
            <a:ext cx="11545889" cy="694764"/>
          </a:xfrm>
        </p:spPr>
        <p:txBody>
          <a:bodyPr/>
          <a:lstStyle/>
          <a:p>
            <a:pPr algn="ctr"/>
            <a:r>
              <a:rPr lang="en-US" sz="3600" dirty="0">
                <a:cs typeface="Times New Roman" panose="02020603050405020304" pitchFamily="18" charset="0"/>
              </a:rPr>
              <a:t>Hyperparameter Tuning - Optimizing Model Parameters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12160-CD0B-6906-E3B8-2214AF358881}"/>
              </a:ext>
            </a:extLst>
          </p:cNvPr>
          <p:cNvSpPr txBox="1"/>
          <p:nvPr/>
        </p:nvSpPr>
        <p:spPr>
          <a:xfrm>
            <a:off x="589935" y="1163893"/>
            <a:ext cx="113365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CV: 60 fits, 12 candidates, 5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accuracy: 88.75% with Euclidean distance, 7 neighbors, and distance-weighted votes.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CV: 120 fits, 24 candidates, 5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accuracy: 91.72% using Gini index, max depth of 10, and min 10 samples split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CV: 60 fits, 12 candidates, 5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accuracy: 91.56% with 20 max depth, 50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improves generalization; ensemble methods show superior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tops after tuning, yet may not generalize as well as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Forest's robustness to variance makes it preferred for crime prediction.</a:t>
            </a:r>
          </a:p>
        </p:txBody>
      </p:sp>
    </p:spTree>
    <p:extLst>
      <p:ext uri="{BB962C8B-B14F-4D97-AF65-F5344CB8AC3E}">
        <p14:creationId xmlns:p14="http://schemas.microsoft.com/office/powerpoint/2010/main" val="66171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A5C1CD-966B-1FF2-6F0A-6437B4D5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03" y="1947781"/>
            <a:ext cx="8688479" cy="99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B677D-520B-32DF-22A4-8DFE92A5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04" y="3294480"/>
            <a:ext cx="8688478" cy="893609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39532D9-05D2-B80B-AD34-242721C2C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04" y="4722632"/>
            <a:ext cx="8688478" cy="10241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B557A7-3294-8BAD-4FCA-458E5652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860" y="248747"/>
            <a:ext cx="11545889" cy="694764"/>
          </a:xfrm>
        </p:spPr>
        <p:txBody>
          <a:bodyPr/>
          <a:lstStyle/>
          <a:p>
            <a:pPr algn="ctr"/>
            <a:r>
              <a:rPr lang="en-US" sz="3600" dirty="0">
                <a:cs typeface="Times New Roman" panose="02020603050405020304" pitchFamily="18" charset="0"/>
              </a:rPr>
              <a:t>Hyperparameter Tuning - Optimizing Model Parameters </a:t>
            </a:r>
          </a:p>
        </p:txBody>
      </p:sp>
    </p:spTree>
    <p:extLst>
      <p:ext uri="{BB962C8B-B14F-4D97-AF65-F5344CB8AC3E}">
        <p14:creationId xmlns:p14="http://schemas.microsoft.com/office/powerpoint/2010/main" val="287175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D3A-43BD-40F3-A183-4039E8DA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244" y="413390"/>
            <a:ext cx="3188470" cy="943462"/>
          </a:xfrm>
        </p:spPr>
        <p:txBody>
          <a:bodyPr/>
          <a:lstStyle/>
          <a:p>
            <a:r>
              <a:rPr lang="en-US" sz="3600" dirty="0"/>
              <a:t>Index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6BCA6C-28BA-FE94-A1E3-FBC2EF29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30" y="2143166"/>
            <a:ext cx="5243412" cy="239805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Features –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Pre-processing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 and Evaluation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CCC43C-66BA-7DB3-12DF-1C872948242E}"/>
              </a:ext>
            </a:extLst>
          </p:cNvPr>
          <p:cNvSpPr txBox="1">
            <a:spLocks/>
          </p:cNvSpPr>
          <p:nvPr/>
        </p:nvSpPr>
        <p:spPr>
          <a:xfrm>
            <a:off x="6302479" y="2143167"/>
            <a:ext cx="4542503" cy="2398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– Optimizing Model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– Tuned for Precision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– Tuned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Tuned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464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C58DAA-DBF4-0090-660E-EC3A3AB53FF0}"/>
              </a:ext>
            </a:extLst>
          </p:cNvPr>
          <p:cNvSpPr txBox="1"/>
          <p:nvPr/>
        </p:nvSpPr>
        <p:spPr>
          <a:xfrm>
            <a:off x="491613" y="1041767"/>
            <a:ext cx="11208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Estimators: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high accuracy and predictive reliability.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90.24% – Reliable overall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92.59% – Low false positive rate, critical in law enforcement.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86.17% – Effectively identifies a majority of violent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89.27% – Indicates balanced precision and recall.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minimizes the risk of misclassifying non-violent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recall for detecting potential violent incidents.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Harmonized F1 score underscores the model's balanced performance.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E0556-B514-5001-AE19-A8E2E231419E}"/>
              </a:ext>
            </a:extLst>
          </p:cNvPr>
          <p:cNvSpPr txBox="1"/>
          <p:nvPr/>
        </p:nvSpPr>
        <p:spPr>
          <a:xfrm>
            <a:off x="1494503" y="316778"/>
            <a:ext cx="849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Random Forest – Tuned for Precision</a:t>
            </a:r>
          </a:p>
        </p:txBody>
      </p:sp>
    </p:spTree>
    <p:extLst>
      <p:ext uri="{BB962C8B-B14F-4D97-AF65-F5344CB8AC3E}">
        <p14:creationId xmlns:p14="http://schemas.microsoft.com/office/powerpoint/2010/main" val="250665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48DD4E-7FC9-9930-6C31-632C65C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20" y="1827376"/>
            <a:ext cx="9083902" cy="3826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0C0EE7-3231-3E17-0B92-586F15D47483}"/>
              </a:ext>
            </a:extLst>
          </p:cNvPr>
          <p:cNvSpPr txBox="1"/>
          <p:nvPr/>
        </p:nvSpPr>
        <p:spPr>
          <a:xfrm>
            <a:off x="1504335" y="601913"/>
            <a:ext cx="849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Random Forest – Tuned for Precision</a:t>
            </a:r>
          </a:p>
        </p:txBody>
      </p:sp>
    </p:spTree>
    <p:extLst>
      <p:ext uri="{BB962C8B-B14F-4D97-AF65-F5344CB8AC3E}">
        <p14:creationId xmlns:p14="http://schemas.microsoft.com/office/powerpoint/2010/main" val="89835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E87519-7E2C-C643-D88F-99078D6B06A9}"/>
              </a:ext>
            </a:extLst>
          </p:cNvPr>
          <p:cNvSpPr txBox="1"/>
          <p:nvPr/>
        </p:nvSpPr>
        <p:spPr>
          <a:xfrm>
            <a:off x="963562" y="346274"/>
            <a:ext cx="9615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Confusion Matrix – Tuned 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07013-EA40-FF48-1A9B-2128608B1847}"/>
              </a:ext>
            </a:extLst>
          </p:cNvPr>
          <p:cNvSpPr txBox="1"/>
          <p:nvPr/>
        </p:nvSpPr>
        <p:spPr>
          <a:xfrm>
            <a:off x="403122" y="113810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true positives/negatives affirm model reliability in crime classification.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189 false positives, indicating cautious violent crime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379 false negatives warrant focus to enhance model's predictive capabilities.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2,362 true positives highlight the model's potential in aiding crime prevention.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high precision and recall, evidencing balanced detection of violent crimes.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and confusion matrix balance reflect a robust predictive model.</a:t>
            </a:r>
          </a:p>
        </p:txBody>
      </p:sp>
      <p:pic>
        <p:nvPicPr>
          <p:cNvPr id="11" name="Picture 10" descr="A graph of a random forest confusion matrix&#10;&#10;Description automatically generated">
            <a:extLst>
              <a:ext uri="{FF2B5EF4-FFF2-40B4-BE49-F238E27FC236}">
                <a16:creationId xmlns:a16="http://schemas.microsoft.com/office/drawing/2014/main" id="{F5FBC14E-4184-8D81-24A2-F206F0AB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37" y="1870167"/>
            <a:ext cx="4795422" cy="38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3E1A54-2576-3DBD-E00A-18340E185154}"/>
              </a:ext>
            </a:extLst>
          </p:cNvPr>
          <p:cNvSpPr txBox="1"/>
          <p:nvPr/>
        </p:nvSpPr>
        <p:spPr>
          <a:xfrm>
            <a:off x="1612491" y="405267"/>
            <a:ext cx="9615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ROC Curve – Tuned 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4E394-6D69-11E7-52C5-0C59ACC39192}"/>
              </a:ext>
            </a:extLst>
          </p:cNvPr>
          <p:cNvSpPr txBox="1"/>
          <p:nvPr/>
        </p:nvSpPr>
        <p:spPr>
          <a:xfrm>
            <a:off x="6234446" y="1708720"/>
            <a:ext cx="55748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Insights: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of 0.96 denotes high separability and accurate class distinction.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closely follows the top left corner, indicating optimal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selection of an optimal threshold for balancing sensitivity and specificity.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 model reliability due to high likelihood of correct positive prioritization.</a:t>
            </a: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72F1E3F5-F64C-6827-EE66-CBC275FF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933290"/>
            <a:ext cx="5436446" cy="34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A14A1D-3893-21AC-1420-00AFD04EE54E}"/>
              </a:ext>
            </a:extLst>
          </p:cNvPr>
          <p:cNvSpPr txBox="1"/>
          <p:nvPr/>
        </p:nvSpPr>
        <p:spPr>
          <a:xfrm>
            <a:off x="4414685" y="395435"/>
            <a:ext cx="3667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578DD-497D-A59C-E8DD-B02F66D132B3}"/>
              </a:ext>
            </a:extLst>
          </p:cNvPr>
          <p:cNvSpPr txBox="1"/>
          <p:nvPr/>
        </p:nvSpPr>
        <p:spPr>
          <a:xfrm>
            <a:off x="496529" y="1432167"/>
            <a:ext cx="11198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applied Supervised ML algorithms to classify crimes as violent or non-violent.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measured by accuracy, precision, recall, F1 score.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Grid Search for enhancing model accuracy and reliability.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Superiority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outperformed with top accuracy and an excellent F1 score.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Analysis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score of 0.96 affirms Random Forest’s discriminative effectiveness.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model precision and recall suitable for real-world predictive policing initiatives.</a:t>
            </a:r>
          </a:p>
        </p:txBody>
      </p:sp>
    </p:spTree>
    <p:extLst>
      <p:ext uri="{BB962C8B-B14F-4D97-AF65-F5344CB8AC3E}">
        <p14:creationId xmlns:p14="http://schemas.microsoft.com/office/powerpoint/2010/main" val="401696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F099-27C4-9B64-B24F-FC53BC83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02" y="1260586"/>
            <a:ext cx="9404723" cy="1400530"/>
          </a:xfrm>
        </p:spPr>
        <p:txBody>
          <a:bodyPr/>
          <a:lstStyle/>
          <a:p>
            <a:r>
              <a:rPr lang="en-US" dirty="0"/>
              <a:t>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41215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A02E-4CE9-4849-AC2A-37530A80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70" y="456641"/>
            <a:ext cx="9404723" cy="1026458"/>
          </a:xfrm>
        </p:spPr>
        <p:txBody>
          <a:bodyPr/>
          <a:lstStyle/>
          <a:p>
            <a:pPr algn="ctr"/>
            <a:r>
              <a:rPr lang="en-US" sz="3600" dirty="0"/>
              <a:t>Problem Statement and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AF74E-DEC3-BB9F-04BF-C4FECE4144A2}"/>
              </a:ext>
            </a:extLst>
          </p:cNvPr>
          <p:cNvSpPr txBox="1"/>
          <p:nvPr/>
        </p:nvSpPr>
        <p:spPr>
          <a:xfrm>
            <a:off x="600456" y="1741393"/>
            <a:ext cx="109910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use the Los Angeles Crime dataset from 2024 to present and classify the Crime Type based on the various features present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utilize advanced machine learning techniques to understand crime patterns and predict whether a crime is violent (harming people) or non-violent crimes.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Approach: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of crime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feature selection for algorithm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Predictive Algorithms: Identify the most effective ML models for crime type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models to improve predictive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dataset with best model and its best parameters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DF4D7-9855-BE6B-DC69-F7B7A3CF3776}"/>
              </a:ext>
            </a:extLst>
          </p:cNvPr>
          <p:cNvSpPr txBox="1"/>
          <p:nvPr/>
        </p:nvSpPr>
        <p:spPr>
          <a:xfrm>
            <a:off x="639097" y="647483"/>
            <a:ext cx="97044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for Law Enforcement: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data-driven decision-making and Optimize resource allocation based on the type of the crime that has been reported.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is to strengthen safety in the city by helping to identify Violent Crimes and assist in proactive policing efforts.</a:t>
            </a:r>
          </a:p>
        </p:txBody>
      </p:sp>
      <p:pic>
        <p:nvPicPr>
          <p:cNvPr id="12" name="Picture 11" descr="A desk with a large screen with various images&#10;&#10;Description automatically generated">
            <a:extLst>
              <a:ext uri="{FF2B5EF4-FFF2-40B4-BE49-F238E27FC236}">
                <a16:creationId xmlns:a16="http://schemas.microsoft.com/office/drawing/2014/main" id="{315679E5-387F-8818-E5C8-965C427D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6" y="2646387"/>
            <a:ext cx="3872680" cy="3872680"/>
          </a:xfrm>
          <a:prstGeom prst="rect">
            <a:avLst/>
          </a:prstGeom>
        </p:spPr>
      </p:pic>
      <p:pic>
        <p:nvPicPr>
          <p:cNvPr id="2054" name="Picture 6" descr="LOS ANGELES POLICE DEPARTMENT SHOULDER PATCH: Tactical Subdued | Tactical  Police Patches | efarmers.ng">
            <a:extLst>
              <a:ext uri="{FF2B5EF4-FFF2-40B4-BE49-F238E27FC236}">
                <a16:creationId xmlns:a16="http://schemas.microsoft.com/office/drawing/2014/main" id="{E121F664-98B1-81B6-4DC0-94C9DA4D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34" y="2636555"/>
            <a:ext cx="3872680" cy="38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8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C651-B837-4771-8AEB-C5C02F8F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769030"/>
            <a:ext cx="3411794" cy="497889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DR_NO: Report number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Rptd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reported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OCC: Date of occurrence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OCC: Time of occurrence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AREA: Area code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NAME: Name of the area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No: Reporting district number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1-2: Part 1 or 2 crimes (Based on FBI Uniform Crime Reporting classification)</a:t>
            </a:r>
          </a:p>
          <a:p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Mocodes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Modus operandi codes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LOCATION: Location of the crime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Street: Cross street</a:t>
            </a:r>
          </a:p>
          <a:p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D642A2-7AF2-62D8-CCF0-E8A0256D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27" y="186391"/>
            <a:ext cx="9404723" cy="1026458"/>
          </a:xfrm>
        </p:spPr>
        <p:txBody>
          <a:bodyPr/>
          <a:lstStyle/>
          <a:p>
            <a:pPr algn="ctr"/>
            <a:r>
              <a:rPr lang="en-US" sz="3600" dirty="0"/>
              <a:t>DATASET AND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F31EC-AFDC-39FE-63DC-3875D86DCE9A}"/>
              </a:ext>
            </a:extLst>
          </p:cNvPr>
          <p:cNvSpPr txBox="1"/>
          <p:nvPr/>
        </p:nvSpPr>
        <p:spPr>
          <a:xfrm>
            <a:off x="4581832" y="1769030"/>
            <a:ext cx="4119717" cy="545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Vict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Age: Victim's age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Vict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Sex: Victim's sex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Vict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Descent: Victim's descent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Premis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Cd: Premise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Premis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Desc: Premise description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Weapon Used Cd: Weapon used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Weapon Desc: Weapon description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Status: Case status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Status Desc: Status description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Crm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 1: Primary crime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Crm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 2: Secondary crime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Crm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Cd: Crime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Crm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 Desc: Crime code description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1EFA7-1D44-2060-7A2A-9DFF7351D435}"/>
              </a:ext>
            </a:extLst>
          </p:cNvPr>
          <p:cNvSpPr txBox="1"/>
          <p:nvPr/>
        </p:nvSpPr>
        <p:spPr>
          <a:xfrm>
            <a:off x="8593392" y="1769030"/>
            <a:ext cx="3500284" cy="445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Crm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 3: Tertiary crime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Crm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Cd 4: Quaternary crime code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LAT: Latitude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LON: Longitude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Rptd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Day: Reported day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Rptd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Month: Reported month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Rptd</a:t>
            </a: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Year: Reported year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OCC Day: Occurrence day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OCC Month: Occurrence month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OCC Year: Occurrence year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Crime Type: Type of crime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B8124-DB39-EADC-E636-2B8AA91B9CDA}"/>
              </a:ext>
            </a:extLst>
          </p:cNvPr>
          <p:cNvSpPr txBox="1"/>
          <p:nvPr/>
        </p:nvSpPr>
        <p:spPr>
          <a:xfrm>
            <a:off x="-599768" y="841785"/>
            <a:ext cx="12201832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8230" marR="1102360">
              <a:lnSpc>
                <a:spcPct val="115000"/>
              </a:lnSpc>
              <a:spcBef>
                <a:spcPts val="295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The dataset is sourced from data.gov and it has crimes occurred in LA, CA from 2024 to present and it has 29,106 rows and 35 features.</a:t>
            </a:r>
          </a:p>
        </p:txBody>
      </p:sp>
    </p:spTree>
    <p:extLst>
      <p:ext uri="{BB962C8B-B14F-4D97-AF65-F5344CB8AC3E}">
        <p14:creationId xmlns:p14="http://schemas.microsoft.com/office/powerpoint/2010/main" val="378129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1FC4-1658-4810-B202-FB9F1D53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50" y="902039"/>
            <a:ext cx="11835940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Dataset Overview: Extensive crime data suitable for pattern recognition and predictive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Preprocessing: Identified missing values require careful data cleaning for analysis readiness.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Feature Richness: Varied features present, aiding in the understanding and prediction of crime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Statistical Summary: Victim age and crime timing highlight demographic and temporal crime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Analysis Pathway: To proceed with feature engineering, in-depth exploratory analysis, and model development.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1600AD-4364-2FAE-AD0C-00EA8D8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3" y="151390"/>
            <a:ext cx="9404723" cy="1026458"/>
          </a:xfrm>
        </p:spPr>
        <p:txBody>
          <a:bodyPr/>
          <a:lstStyle/>
          <a:p>
            <a:pPr algn="ctr"/>
            <a:r>
              <a:rPr lang="en-US" sz="3600" dirty="0"/>
              <a:t>DATA LOADING AND OVERVIEW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809816-7A43-6537-ECB3-7E8BB085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9" y="3429000"/>
            <a:ext cx="6201359" cy="3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C1C80B4-A796-C80F-3439-25FEF7BD7497}"/>
              </a:ext>
            </a:extLst>
          </p:cNvPr>
          <p:cNvSpPr txBox="1"/>
          <p:nvPr/>
        </p:nvSpPr>
        <p:spPr>
          <a:xfrm>
            <a:off x="530943" y="339291"/>
            <a:ext cx="893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cs typeface="Times New Roman" panose="02020603050405020304" pitchFamily="18" charset="0"/>
              </a:rPr>
              <a:t>Data Cleaning and Pre-Processing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DCE18-7030-0F43-0923-B308DCE24B3A}"/>
              </a:ext>
            </a:extLst>
          </p:cNvPr>
          <p:cNvSpPr txBox="1"/>
          <p:nvPr/>
        </p:nvSpPr>
        <p:spPr>
          <a:xfrm>
            <a:off x="383460" y="985622"/>
            <a:ext cx="109138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 with over 50% missing data to streamline dataset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 2, 3, 4, Cross Street).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DR_NO as it adds no predictive value to crime classification.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Weapon Desc and Codes with 'UNKNOWN WEAPON/OTHER WEAPON' and 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Sex and Descent marked as 'X' for 'Unknown' to maintain dataset 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'9999' for 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categorize non-distinctive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rows with remaining nulls post-column-specific cleaning to ensure dataset 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victim age anomalies using median age for a realistic demographic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 (Date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 OCC) converted to datetime; extracted day and month for focused time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LOCATION text in favor of LAT and LON for precise geospatial modeling.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Eliminated descriptive text columns, utilizing corresponding codes for streamlined quantitative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300719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443389-1383-78BE-C31B-F62CB7CE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1" y="365051"/>
            <a:ext cx="8177983" cy="3747444"/>
          </a:xfrm>
          <a:prstGeom prst="rect">
            <a:avLst/>
          </a:prstGeom>
        </p:spPr>
      </p:pic>
      <p:pic>
        <p:nvPicPr>
          <p:cNvPr id="7" name="Picture 6" descr="A white scree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4B483787-9BAA-F705-BC27-360EE36F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10" y="4255362"/>
            <a:ext cx="8177983" cy="22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2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83604D-BEA0-FF84-7A68-E051E460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41" y="175532"/>
            <a:ext cx="9404723" cy="1026458"/>
          </a:xfrm>
        </p:spPr>
        <p:txBody>
          <a:bodyPr/>
          <a:lstStyle/>
          <a:p>
            <a:pPr algn="ctr"/>
            <a:r>
              <a:rPr lang="en-US" dirty="0"/>
              <a:t>ANALYSIS OF FEATURES - EDA </a:t>
            </a:r>
          </a:p>
        </p:txBody>
      </p:sp>
      <p:pic>
        <p:nvPicPr>
          <p:cNvPr id="4" name="Picture 3" descr="A graph of a distribution of area names&#10;&#10;Description automatically generated">
            <a:extLst>
              <a:ext uri="{FF2B5EF4-FFF2-40B4-BE49-F238E27FC236}">
                <a16:creationId xmlns:a16="http://schemas.microsoft.com/office/drawing/2014/main" id="{C323DCF5-05A1-2397-6776-ABA1BFF0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62" y="1991452"/>
            <a:ext cx="8292684" cy="4325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950F7-D828-F3A9-4A01-62A5362A5E74}"/>
              </a:ext>
            </a:extLst>
          </p:cNvPr>
          <p:cNvSpPr txBox="1"/>
          <p:nvPr/>
        </p:nvSpPr>
        <p:spPr>
          <a:xfrm>
            <a:off x="1657562" y="1201990"/>
            <a:ext cx="913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Comparison of Violent and Non-Violent Crime Incidents Across Different Areas</a:t>
            </a:r>
            <a:endParaRPr lang="en-US" sz="18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7334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1587</Words>
  <Application>Microsoft Office PowerPoint</Application>
  <PresentationFormat>Widescreen</PresentationFormat>
  <Paragraphs>246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Century Gothic</vt:lpstr>
      <vt:lpstr>Times New Roman</vt:lpstr>
      <vt:lpstr>Wingdings 3</vt:lpstr>
      <vt:lpstr>Ion</vt:lpstr>
      <vt:lpstr>IE7275 Data Mining in Engineering  Spring 2024</vt:lpstr>
      <vt:lpstr>Index</vt:lpstr>
      <vt:lpstr>Problem Statement and Objective</vt:lpstr>
      <vt:lpstr>PowerPoint Presentation</vt:lpstr>
      <vt:lpstr>DATASET AND FEATURES</vt:lpstr>
      <vt:lpstr>DATA LOADING AND OVERVIEW</vt:lpstr>
      <vt:lpstr>PowerPoint Presentation</vt:lpstr>
      <vt:lpstr>PowerPoint Presentation</vt:lpstr>
      <vt:lpstr>ANALYSIS OF FEATURES - 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Hyperparameter Tuning - Optimizing Model Parameters </vt:lpstr>
      <vt:lpstr>Hyperparameter Tuning - Optimizing Model Parameters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AND VISUALIZATION FOR ANALYTICS</dc:title>
  <dc:creator>Aravind Anbu</dc:creator>
  <cp:lastModifiedBy>Manikandan Mohan</cp:lastModifiedBy>
  <cp:revision>11</cp:revision>
  <dcterms:created xsi:type="dcterms:W3CDTF">2024-02-23T02:26:04Z</dcterms:created>
  <dcterms:modified xsi:type="dcterms:W3CDTF">2024-04-11T03:15:08Z</dcterms:modified>
</cp:coreProperties>
</file>