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0" d="100"/>
          <a:sy n="60" d="100"/>
        </p:scale>
        <p:origin x="64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6586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13811">
            <a:solidFill>
              <a:srgbClr val="E5E0DF"/>
            </a:solidFill>
            <a:prstDash val="solid"/>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679025"/>
            <a:ext cx="6408420" cy="833199"/>
          </a:xfrm>
          <a:prstGeom prst="rect">
            <a:avLst/>
          </a:prstGeom>
          <a:noFill/>
          <a:ln/>
        </p:spPr>
        <p:txBody>
          <a:bodyPr wrap="none" rtlCol="0" anchor="t"/>
          <a:lstStyle/>
          <a:p>
            <a:pPr marL="0" indent="0">
              <a:lnSpc>
                <a:spcPts val="6561"/>
              </a:lnSpc>
              <a:buNone/>
            </a:pPr>
            <a:r>
              <a:rPr lang="en-US" sz="5249" dirty="0">
                <a:solidFill>
                  <a:srgbClr val="5C4E3D"/>
                </a:solidFill>
                <a:latin typeface="Libre Baskerville" pitchFamily="34" charset="0"/>
                <a:ea typeface="Libre Baskerville" pitchFamily="34" charset="-122"/>
                <a:cs typeface="Libre Baskerville" pitchFamily="34" charset="-120"/>
              </a:rPr>
              <a:t>Blue Zones Project</a:t>
            </a:r>
            <a:endParaRPr lang="en-US" sz="5249" dirty="0"/>
          </a:p>
        </p:txBody>
      </p:sp>
      <p:sp>
        <p:nvSpPr>
          <p:cNvPr id="6" name="Text 2"/>
          <p:cNvSpPr/>
          <p:nvPr/>
        </p:nvSpPr>
        <p:spPr>
          <a:xfrm>
            <a:off x="833199" y="3845481"/>
            <a:ext cx="7477601" cy="1066205"/>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The Blue Zones Project aims to promote longevity and healthier living based on the research conducted in regions called "Blue Zones," where people live longer and healthier lives.</a:t>
            </a:r>
            <a:endParaRPr lang="en-US" sz="1750" dirty="0"/>
          </a:p>
        </p:txBody>
      </p:sp>
      <p:sp>
        <p:nvSpPr>
          <p:cNvPr id="7" name="Shape 3"/>
          <p:cNvSpPr/>
          <p:nvPr/>
        </p:nvSpPr>
        <p:spPr>
          <a:xfrm>
            <a:off x="833199" y="5178266"/>
            <a:ext cx="355402" cy="355402"/>
          </a:xfrm>
          <a:prstGeom prst="roundRect">
            <a:avLst>
              <a:gd name="adj" fmla="val 25726039"/>
            </a:avLst>
          </a:prstGeom>
          <a:noFill/>
          <a:ln w="7620">
            <a:solidFill>
              <a:srgbClr val="FFFFFF"/>
            </a:solidFill>
            <a:prstDash val="solid"/>
          </a:ln>
        </p:spPr>
      </p:sp>
      <p:pic>
        <p:nvPicPr>
          <p:cNvPr id="8" name="Image 2" descr="preencoded.png"/>
          <p:cNvPicPr>
            <a:picLocks noChangeAspect="1"/>
          </p:cNvPicPr>
          <p:nvPr/>
        </p:nvPicPr>
        <p:blipFill>
          <a:blip r:embed="rId5"/>
          <a:stretch>
            <a:fillRect/>
          </a:stretch>
        </p:blipFill>
        <p:spPr>
          <a:xfrm>
            <a:off x="840819" y="5185886"/>
            <a:ext cx="340162" cy="340162"/>
          </a:xfrm>
          <a:prstGeom prst="rect">
            <a:avLst/>
          </a:prstGeom>
        </p:spPr>
      </p:pic>
      <p:sp>
        <p:nvSpPr>
          <p:cNvPr id="9" name="Text 4"/>
          <p:cNvSpPr/>
          <p:nvPr/>
        </p:nvSpPr>
        <p:spPr>
          <a:xfrm>
            <a:off x="1299686" y="5161598"/>
            <a:ext cx="2499360" cy="388858"/>
          </a:xfrm>
          <a:prstGeom prst="rect">
            <a:avLst/>
          </a:prstGeom>
          <a:noFill/>
          <a:ln/>
        </p:spPr>
        <p:txBody>
          <a:bodyPr wrap="none" rtlCol="0" anchor="t"/>
          <a:lstStyle/>
          <a:p>
            <a:pPr marL="0" indent="0" algn="l">
              <a:lnSpc>
                <a:spcPts val="3062"/>
              </a:lnSpc>
              <a:buNone/>
            </a:pPr>
            <a:r>
              <a:rPr lang="en-US" sz="2187" b="1" dirty="0" smtClean="0">
                <a:solidFill>
                  <a:srgbClr val="454240"/>
                </a:solidFill>
                <a:latin typeface="DM Sans" pitchFamily="34" charset="0"/>
                <a:ea typeface="DM Sans" pitchFamily="34" charset="-122"/>
                <a:cs typeface="DM Sans" pitchFamily="34" charset="-120"/>
              </a:rPr>
              <a:t>by Team 1.</a:t>
            </a:r>
            <a:endParaRPr lang="en-US" sz="2187"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13811">
            <a:solidFill>
              <a:srgbClr val="E5E0DF"/>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DFA">
              <a:alpha val="85000"/>
            </a:srgbClr>
          </a:solidFill>
          <a:ln/>
        </p:spPr>
      </p:sp>
      <p:sp>
        <p:nvSpPr>
          <p:cNvPr id="6" name="Text 2"/>
          <p:cNvSpPr/>
          <p:nvPr/>
        </p:nvSpPr>
        <p:spPr>
          <a:xfrm>
            <a:off x="2037993" y="3067883"/>
            <a:ext cx="9502140"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Origins of the Blue Zones Project</a:t>
            </a:r>
            <a:endParaRPr lang="en-US" sz="4374" dirty="0"/>
          </a:p>
        </p:txBody>
      </p:sp>
      <p:sp>
        <p:nvSpPr>
          <p:cNvPr id="7" name="Text 3"/>
          <p:cNvSpPr/>
          <p:nvPr/>
        </p:nvSpPr>
        <p:spPr>
          <a:xfrm>
            <a:off x="2037993" y="4095512"/>
            <a:ext cx="10554414" cy="1066205"/>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The Blue Zones Project originated from the research conducted by National Geographic Fellow Dan Buettner and his team. They studied regions such as Okinawa, Sardinia, Nicoya, Icaria, and Loma Linda to identify the key elements contributing to longevity and well-being.</a:t>
            </a:r>
            <a:endParaRPr lang="en-US" sz="175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12383">
            <a:solidFill>
              <a:srgbClr val="E5E0DF"/>
            </a:solidFill>
            <a:prstDash val="solid"/>
          </a:ln>
        </p:spPr>
      </p:sp>
      <p:sp>
        <p:nvSpPr>
          <p:cNvPr id="4" name="Text 1"/>
          <p:cNvSpPr/>
          <p:nvPr/>
        </p:nvSpPr>
        <p:spPr>
          <a:xfrm>
            <a:off x="2581513" y="548640"/>
            <a:ext cx="5844540" cy="622816"/>
          </a:xfrm>
          <a:prstGeom prst="rect">
            <a:avLst/>
          </a:prstGeom>
          <a:noFill/>
          <a:ln/>
        </p:spPr>
        <p:txBody>
          <a:bodyPr wrap="none" rtlCol="0" anchor="t"/>
          <a:lstStyle/>
          <a:p>
            <a:pPr marL="0" indent="0">
              <a:lnSpc>
                <a:spcPts val="4904"/>
              </a:lnSpc>
              <a:buNone/>
            </a:pPr>
            <a:r>
              <a:rPr lang="en-US" sz="3924" dirty="0">
                <a:solidFill>
                  <a:srgbClr val="5C4E3D"/>
                </a:solidFill>
                <a:latin typeface="Libre Baskerville" pitchFamily="34" charset="0"/>
                <a:ea typeface="Libre Baskerville" pitchFamily="34" charset="-122"/>
                <a:cs typeface="Libre Baskerville" pitchFamily="34" charset="-120"/>
              </a:rPr>
              <a:t>Lifestyle in Blue Zones</a:t>
            </a:r>
            <a:endParaRPr lang="en-US" sz="3924" dirty="0"/>
          </a:p>
        </p:txBody>
      </p:sp>
      <p:sp>
        <p:nvSpPr>
          <p:cNvPr id="5" name="Shape 2"/>
          <p:cNvSpPr/>
          <p:nvPr/>
        </p:nvSpPr>
        <p:spPr>
          <a:xfrm>
            <a:off x="2581513" y="1725811"/>
            <a:ext cx="448389" cy="448389"/>
          </a:xfrm>
          <a:prstGeom prst="roundRect">
            <a:avLst>
              <a:gd name="adj" fmla="val 20003"/>
            </a:avLst>
          </a:prstGeom>
          <a:solidFill>
            <a:srgbClr val="F7EDD4"/>
          </a:solidFill>
          <a:ln w="12383">
            <a:solidFill>
              <a:srgbClr val="EFDBA9"/>
            </a:solidFill>
            <a:prstDash val="solid"/>
          </a:ln>
        </p:spPr>
      </p:sp>
      <p:sp>
        <p:nvSpPr>
          <p:cNvPr id="6" name="Text 3"/>
          <p:cNvSpPr/>
          <p:nvPr/>
        </p:nvSpPr>
        <p:spPr>
          <a:xfrm>
            <a:off x="2740938" y="1763197"/>
            <a:ext cx="129540" cy="373618"/>
          </a:xfrm>
          <a:prstGeom prst="rect">
            <a:avLst/>
          </a:prstGeom>
          <a:noFill/>
          <a:ln/>
        </p:spPr>
        <p:txBody>
          <a:bodyPr wrap="none" rtlCol="0" anchor="t"/>
          <a:lstStyle/>
          <a:p>
            <a:pPr marL="0" indent="0" algn="ctr">
              <a:lnSpc>
                <a:spcPts val="2943"/>
              </a:lnSpc>
              <a:buNone/>
            </a:pPr>
            <a:r>
              <a:rPr lang="en-US" sz="2354" dirty="0">
                <a:solidFill>
                  <a:srgbClr val="454240"/>
                </a:solidFill>
                <a:latin typeface="Libre Baskerville" pitchFamily="34" charset="0"/>
                <a:ea typeface="Libre Baskerville" pitchFamily="34" charset="-122"/>
                <a:cs typeface="Libre Baskerville" pitchFamily="34" charset="-120"/>
              </a:rPr>
              <a:t>1</a:t>
            </a:r>
            <a:endParaRPr lang="en-US" sz="2354" dirty="0"/>
          </a:p>
        </p:txBody>
      </p:sp>
      <p:sp>
        <p:nvSpPr>
          <p:cNvPr id="7" name="Text 4"/>
          <p:cNvSpPr/>
          <p:nvPr/>
        </p:nvSpPr>
        <p:spPr>
          <a:xfrm>
            <a:off x="3229213" y="1794272"/>
            <a:ext cx="2141220" cy="311468"/>
          </a:xfrm>
          <a:prstGeom prst="rect">
            <a:avLst/>
          </a:prstGeom>
          <a:noFill/>
          <a:ln/>
        </p:spPr>
        <p:txBody>
          <a:bodyPr wrap="none" rtlCol="0" anchor="t"/>
          <a:lstStyle/>
          <a:p>
            <a:pPr marL="0" indent="0">
              <a:lnSpc>
                <a:spcPts val="2452"/>
              </a:lnSpc>
              <a:buNone/>
            </a:pPr>
            <a:r>
              <a:rPr lang="en-US" sz="1962" dirty="0">
                <a:solidFill>
                  <a:srgbClr val="454240"/>
                </a:solidFill>
                <a:latin typeface="Libre Baskerville" pitchFamily="34" charset="0"/>
                <a:ea typeface="Libre Baskerville" pitchFamily="34" charset="-122"/>
                <a:cs typeface="Libre Baskerville" pitchFamily="34" charset="-120"/>
              </a:rPr>
              <a:t>Plant-Based Diet</a:t>
            </a:r>
            <a:endParaRPr lang="en-US" sz="1962" dirty="0"/>
          </a:p>
        </p:txBody>
      </p:sp>
      <p:sp>
        <p:nvSpPr>
          <p:cNvPr id="8" name="Text 5"/>
          <p:cNvSpPr/>
          <p:nvPr/>
        </p:nvSpPr>
        <p:spPr>
          <a:xfrm>
            <a:off x="3229213" y="2305050"/>
            <a:ext cx="3986332" cy="1275398"/>
          </a:xfrm>
          <a:prstGeom prst="rect">
            <a:avLst/>
          </a:prstGeom>
          <a:noFill/>
          <a:ln/>
        </p:spPr>
        <p:txBody>
          <a:bodyPr wrap="square" rtlCol="0" anchor="t"/>
          <a:lstStyle/>
          <a:p>
            <a:pPr marL="0" indent="0">
              <a:lnSpc>
                <a:spcPts val="2511"/>
              </a:lnSpc>
              <a:buNone/>
            </a:pPr>
            <a:r>
              <a:rPr lang="en-US" sz="1569" dirty="0">
                <a:solidFill>
                  <a:srgbClr val="454240"/>
                </a:solidFill>
                <a:latin typeface="DM Sans" pitchFamily="34" charset="0"/>
                <a:ea typeface="DM Sans" pitchFamily="34" charset="-122"/>
                <a:cs typeface="DM Sans" pitchFamily="34" charset="-120"/>
              </a:rPr>
              <a:t>In Blue Zones, the population follows a predominantly plant-based diet rich in fruits, vegetables, legumes, and whole grains.</a:t>
            </a:r>
            <a:endParaRPr lang="en-US" sz="1569" dirty="0"/>
          </a:p>
        </p:txBody>
      </p:sp>
      <p:sp>
        <p:nvSpPr>
          <p:cNvPr id="9" name="Shape 6"/>
          <p:cNvSpPr/>
          <p:nvPr/>
        </p:nvSpPr>
        <p:spPr>
          <a:xfrm>
            <a:off x="7414855" y="1725811"/>
            <a:ext cx="448389" cy="448389"/>
          </a:xfrm>
          <a:prstGeom prst="roundRect">
            <a:avLst>
              <a:gd name="adj" fmla="val 20003"/>
            </a:avLst>
          </a:prstGeom>
          <a:solidFill>
            <a:srgbClr val="F7EDD4"/>
          </a:solidFill>
          <a:ln w="12383">
            <a:solidFill>
              <a:srgbClr val="EFDBA9"/>
            </a:solidFill>
            <a:prstDash val="solid"/>
          </a:ln>
        </p:spPr>
      </p:sp>
      <p:sp>
        <p:nvSpPr>
          <p:cNvPr id="10" name="Text 7"/>
          <p:cNvSpPr/>
          <p:nvPr/>
        </p:nvSpPr>
        <p:spPr>
          <a:xfrm>
            <a:off x="7547610" y="1763197"/>
            <a:ext cx="182880" cy="373618"/>
          </a:xfrm>
          <a:prstGeom prst="rect">
            <a:avLst/>
          </a:prstGeom>
          <a:noFill/>
          <a:ln/>
        </p:spPr>
        <p:txBody>
          <a:bodyPr wrap="none" rtlCol="0" anchor="t"/>
          <a:lstStyle/>
          <a:p>
            <a:pPr marL="0" indent="0" algn="ctr">
              <a:lnSpc>
                <a:spcPts val="2943"/>
              </a:lnSpc>
              <a:buNone/>
            </a:pPr>
            <a:r>
              <a:rPr lang="en-US" sz="2354" dirty="0">
                <a:solidFill>
                  <a:srgbClr val="454240"/>
                </a:solidFill>
                <a:latin typeface="Libre Baskerville" pitchFamily="34" charset="0"/>
                <a:ea typeface="Libre Baskerville" pitchFamily="34" charset="-122"/>
                <a:cs typeface="Libre Baskerville" pitchFamily="34" charset="-120"/>
              </a:rPr>
              <a:t>2</a:t>
            </a:r>
            <a:endParaRPr lang="en-US" sz="2354" dirty="0"/>
          </a:p>
        </p:txBody>
      </p:sp>
      <p:sp>
        <p:nvSpPr>
          <p:cNvPr id="11" name="Text 8"/>
          <p:cNvSpPr/>
          <p:nvPr/>
        </p:nvSpPr>
        <p:spPr>
          <a:xfrm>
            <a:off x="8062555" y="1794272"/>
            <a:ext cx="3169920" cy="311468"/>
          </a:xfrm>
          <a:prstGeom prst="rect">
            <a:avLst/>
          </a:prstGeom>
          <a:noFill/>
          <a:ln/>
        </p:spPr>
        <p:txBody>
          <a:bodyPr wrap="none" rtlCol="0" anchor="t"/>
          <a:lstStyle/>
          <a:p>
            <a:pPr marL="0" indent="0">
              <a:lnSpc>
                <a:spcPts val="2452"/>
              </a:lnSpc>
              <a:buNone/>
            </a:pPr>
            <a:r>
              <a:rPr lang="en-US" sz="1962" dirty="0">
                <a:solidFill>
                  <a:srgbClr val="454240"/>
                </a:solidFill>
                <a:latin typeface="Libre Baskerville" pitchFamily="34" charset="0"/>
                <a:ea typeface="Libre Baskerville" pitchFamily="34" charset="-122"/>
                <a:cs typeface="Libre Baskerville" pitchFamily="34" charset="-120"/>
              </a:rPr>
              <a:t>Regular Physical Activity</a:t>
            </a:r>
            <a:endParaRPr lang="en-US" sz="1962" dirty="0"/>
          </a:p>
        </p:txBody>
      </p:sp>
      <p:sp>
        <p:nvSpPr>
          <p:cNvPr id="12" name="Text 9"/>
          <p:cNvSpPr/>
          <p:nvPr/>
        </p:nvSpPr>
        <p:spPr>
          <a:xfrm>
            <a:off x="8062555" y="2305050"/>
            <a:ext cx="3986332" cy="1275398"/>
          </a:xfrm>
          <a:prstGeom prst="rect">
            <a:avLst/>
          </a:prstGeom>
          <a:noFill/>
          <a:ln/>
        </p:spPr>
        <p:txBody>
          <a:bodyPr wrap="square" rtlCol="0" anchor="t"/>
          <a:lstStyle/>
          <a:p>
            <a:pPr marL="0" indent="0">
              <a:lnSpc>
                <a:spcPts val="2511"/>
              </a:lnSpc>
              <a:buNone/>
            </a:pPr>
            <a:r>
              <a:rPr lang="en-US" sz="1569" dirty="0">
                <a:solidFill>
                  <a:srgbClr val="454240"/>
                </a:solidFill>
                <a:latin typeface="DM Sans" pitchFamily="34" charset="0"/>
                <a:ea typeface="DM Sans" pitchFamily="34" charset="-122"/>
                <a:cs typeface="DM Sans" pitchFamily="34" charset="-120"/>
              </a:rPr>
              <a:t>Blue Zone residents engage in natural physical activities like walking, gardening, and manual labor to stay active and healthy.</a:t>
            </a:r>
            <a:endParaRPr lang="en-US" sz="1569" dirty="0"/>
          </a:p>
        </p:txBody>
      </p:sp>
      <p:sp>
        <p:nvSpPr>
          <p:cNvPr id="13" name="Shape 10"/>
          <p:cNvSpPr/>
          <p:nvPr/>
        </p:nvSpPr>
        <p:spPr>
          <a:xfrm>
            <a:off x="2581513" y="3935492"/>
            <a:ext cx="448389" cy="448389"/>
          </a:xfrm>
          <a:prstGeom prst="roundRect">
            <a:avLst>
              <a:gd name="adj" fmla="val 20003"/>
            </a:avLst>
          </a:prstGeom>
          <a:solidFill>
            <a:srgbClr val="F7EDD4"/>
          </a:solidFill>
          <a:ln w="12383">
            <a:solidFill>
              <a:srgbClr val="EFDBA9"/>
            </a:solidFill>
            <a:prstDash val="solid"/>
          </a:ln>
        </p:spPr>
      </p:sp>
      <p:sp>
        <p:nvSpPr>
          <p:cNvPr id="14" name="Text 11"/>
          <p:cNvSpPr/>
          <p:nvPr/>
        </p:nvSpPr>
        <p:spPr>
          <a:xfrm>
            <a:off x="2714268" y="3972878"/>
            <a:ext cx="182880" cy="373618"/>
          </a:xfrm>
          <a:prstGeom prst="rect">
            <a:avLst/>
          </a:prstGeom>
          <a:noFill/>
          <a:ln/>
        </p:spPr>
        <p:txBody>
          <a:bodyPr wrap="none" rtlCol="0" anchor="t"/>
          <a:lstStyle/>
          <a:p>
            <a:pPr marL="0" indent="0" algn="ctr">
              <a:lnSpc>
                <a:spcPts val="2943"/>
              </a:lnSpc>
              <a:buNone/>
            </a:pPr>
            <a:r>
              <a:rPr lang="en-US" sz="2354" dirty="0">
                <a:solidFill>
                  <a:srgbClr val="454240"/>
                </a:solidFill>
                <a:latin typeface="Libre Baskerville" pitchFamily="34" charset="0"/>
                <a:ea typeface="Libre Baskerville" pitchFamily="34" charset="-122"/>
                <a:cs typeface="Libre Baskerville" pitchFamily="34" charset="-120"/>
              </a:rPr>
              <a:t>3</a:t>
            </a:r>
            <a:endParaRPr lang="en-US" sz="2354" dirty="0"/>
          </a:p>
        </p:txBody>
      </p:sp>
      <p:sp>
        <p:nvSpPr>
          <p:cNvPr id="15" name="Text 12"/>
          <p:cNvSpPr/>
          <p:nvPr/>
        </p:nvSpPr>
        <p:spPr>
          <a:xfrm>
            <a:off x="3229213" y="4003953"/>
            <a:ext cx="2468880" cy="311468"/>
          </a:xfrm>
          <a:prstGeom prst="rect">
            <a:avLst/>
          </a:prstGeom>
          <a:noFill/>
          <a:ln/>
        </p:spPr>
        <p:txBody>
          <a:bodyPr wrap="none" rtlCol="0" anchor="t"/>
          <a:lstStyle/>
          <a:p>
            <a:pPr marL="0" indent="0">
              <a:lnSpc>
                <a:spcPts val="2452"/>
              </a:lnSpc>
              <a:buNone/>
            </a:pPr>
            <a:r>
              <a:rPr lang="en-US" sz="1962" dirty="0">
                <a:solidFill>
                  <a:srgbClr val="454240"/>
                </a:solidFill>
                <a:latin typeface="Libre Baskerville" pitchFamily="34" charset="0"/>
                <a:ea typeface="Libre Baskerville" pitchFamily="34" charset="-122"/>
                <a:cs typeface="Libre Baskerville" pitchFamily="34" charset="-120"/>
              </a:rPr>
              <a:t>Social Connections</a:t>
            </a:r>
            <a:endParaRPr lang="en-US" sz="1962" dirty="0"/>
          </a:p>
        </p:txBody>
      </p:sp>
      <p:sp>
        <p:nvSpPr>
          <p:cNvPr id="16" name="Text 13"/>
          <p:cNvSpPr/>
          <p:nvPr/>
        </p:nvSpPr>
        <p:spPr>
          <a:xfrm>
            <a:off x="3229213" y="4514731"/>
            <a:ext cx="3986332" cy="956548"/>
          </a:xfrm>
          <a:prstGeom prst="rect">
            <a:avLst/>
          </a:prstGeom>
          <a:noFill/>
          <a:ln/>
        </p:spPr>
        <p:txBody>
          <a:bodyPr wrap="square" rtlCol="0" anchor="t"/>
          <a:lstStyle/>
          <a:p>
            <a:pPr marL="0" indent="0">
              <a:lnSpc>
                <a:spcPts val="2511"/>
              </a:lnSpc>
              <a:buNone/>
            </a:pPr>
            <a:r>
              <a:rPr lang="en-US" sz="1569" dirty="0">
                <a:solidFill>
                  <a:srgbClr val="454240"/>
                </a:solidFill>
                <a:latin typeface="DM Sans" pitchFamily="34" charset="0"/>
                <a:ea typeface="DM Sans" pitchFamily="34" charset="-122"/>
                <a:cs typeface="DM Sans" pitchFamily="34" charset="-120"/>
              </a:rPr>
              <a:t>Strong social connections and a sense of community play a vital role in the well-being of individuals living in Blue Zones.</a:t>
            </a:r>
            <a:endParaRPr lang="en-US" sz="1569" dirty="0"/>
          </a:p>
        </p:txBody>
      </p:sp>
      <p:sp>
        <p:nvSpPr>
          <p:cNvPr id="17" name="Shape 14"/>
          <p:cNvSpPr/>
          <p:nvPr/>
        </p:nvSpPr>
        <p:spPr>
          <a:xfrm>
            <a:off x="7414855" y="3935492"/>
            <a:ext cx="448389" cy="448389"/>
          </a:xfrm>
          <a:prstGeom prst="roundRect">
            <a:avLst>
              <a:gd name="adj" fmla="val 20003"/>
            </a:avLst>
          </a:prstGeom>
          <a:solidFill>
            <a:srgbClr val="F7EDD4"/>
          </a:solidFill>
          <a:ln w="12383">
            <a:solidFill>
              <a:srgbClr val="EFDBA9"/>
            </a:solidFill>
            <a:prstDash val="solid"/>
          </a:ln>
        </p:spPr>
      </p:sp>
      <p:sp>
        <p:nvSpPr>
          <p:cNvPr id="18" name="Text 15"/>
          <p:cNvSpPr/>
          <p:nvPr/>
        </p:nvSpPr>
        <p:spPr>
          <a:xfrm>
            <a:off x="7551420" y="3972878"/>
            <a:ext cx="175260" cy="373618"/>
          </a:xfrm>
          <a:prstGeom prst="rect">
            <a:avLst/>
          </a:prstGeom>
          <a:noFill/>
          <a:ln/>
        </p:spPr>
        <p:txBody>
          <a:bodyPr wrap="none" rtlCol="0" anchor="t"/>
          <a:lstStyle/>
          <a:p>
            <a:pPr marL="0" indent="0" algn="ctr">
              <a:lnSpc>
                <a:spcPts val="2943"/>
              </a:lnSpc>
              <a:buNone/>
            </a:pPr>
            <a:r>
              <a:rPr lang="en-US" sz="2354" dirty="0">
                <a:solidFill>
                  <a:srgbClr val="454240"/>
                </a:solidFill>
                <a:latin typeface="Libre Baskerville" pitchFamily="34" charset="0"/>
                <a:ea typeface="Libre Baskerville" pitchFamily="34" charset="-122"/>
                <a:cs typeface="Libre Baskerville" pitchFamily="34" charset="-120"/>
              </a:rPr>
              <a:t>4</a:t>
            </a:r>
            <a:endParaRPr lang="en-US" sz="2354" dirty="0"/>
          </a:p>
        </p:txBody>
      </p:sp>
      <p:sp>
        <p:nvSpPr>
          <p:cNvPr id="19" name="Text 16"/>
          <p:cNvSpPr/>
          <p:nvPr/>
        </p:nvSpPr>
        <p:spPr>
          <a:xfrm>
            <a:off x="8062555" y="4003953"/>
            <a:ext cx="2209800" cy="311468"/>
          </a:xfrm>
          <a:prstGeom prst="rect">
            <a:avLst/>
          </a:prstGeom>
          <a:noFill/>
          <a:ln/>
        </p:spPr>
        <p:txBody>
          <a:bodyPr wrap="none" rtlCol="0" anchor="t"/>
          <a:lstStyle/>
          <a:p>
            <a:pPr marL="0" indent="0">
              <a:lnSpc>
                <a:spcPts val="2452"/>
              </a:lnSpc>
              <a:buNone/>
            </a:pPr>
            <a:r>
              <a:rPr lang="en-US" sz="1962" dirty="0">
                <a:solidFill>
                  <a:srgbClr val="454240"/>
                </a:solidFill>
                <a:latin typeface="Libre Baskerville" pitchFamily="34" charset="0"/>
                <a:ea typeface="Libre Baskerville" pitchFamily="34" charset="-122"/>
                <a:cs typeface="Libre Baskerville" pitchFamily="34" charset="-120"/>
              </a:rPr>
              <a:t>Sense of Purpose</a:t>
            </a:r>
            <a:endParaRPr lang="en-US" sz="1962" dirty="0"/>
          </a:p>
        </p:txBody>
      </p:sp>
      <p:sp>
        <p:nvSpPr>
          <p:cNvPr id="20" name="Text 17"/>
          <p:cNvSpPr/>
          <p:nvPr/>
        </p:nvSpPr>
        <p:spPr>
          <a:xfrm>
            <a:off x="8062555" y="4514731"/>
            <a:ext cx="3986332" cy="956548"/>
          </a:xfrm>
          <a:prstGeom prst="rect">
            <a:avLst/>
          </a:prstGeom>
          <a:noFill/>
          <a:ln/>
        </p:spPr>
        <p:txBody>
          <a:bodyPr wrap="square" rtlCol="0" anchor="t"/>
          <a:lstStyle/>
          <a:p>
            <a:pPr marL="0" indent="0">
              <a:lnSpc>
                <a:spcPts val="2511"/>
              </a:lnSpc>
              <a:buNone/>
            </a:pPr>
            <a:r>
              <a:rPr lang="en-US" sz="1569" dirty="0">
                <a:solidFill>
                  <a:srgbClr val="454240"/>
                </a:solidFill>
                <a:latin typeface="DM Sans" pitchFamily="34" charset="0"/>
                <a:ea typeface="DM Sans" pitchFamily="34" charset="-122"/>
                <a:cs typeface="DM Sans" pitchFamily="34" charset="-120"/>
              </a:rPr>
              <a:t>Having a strong sense of purpose or "ikigai" contributes to lower stress levels and a positive outlook on life in Blue Zones.</a:t>
            </a:r>
            <a:endParaRPr lang="en-US" sz="1569" dirty="0"/>
          </a:p>
        </p:txBody>
      </p:sp>
      <p:sp>
        <p:nvSpPr>
          <p:cNvPr id="21" name="Shape 18"/>
          <p:cNvSpPr/>
          <p:nvPr/>
        </p:nvSpPr>
        <p:spPr>
          <a:xfrm>
            <a:off x="2581513" y="5826323"/>
            <a:ext cx="448389" cy="448389"/>
          </a:xfrm>
          <a:prstGeom prst="roundRect">
            <a:avLst>
              <a:gd name="adj" fmla="val 20003"/>
            </a:avLst>
          </a:prstGeom>
          <a:solidFill>
            <a:srgbClr val="F7EDD4"/>
          </a:solidFill>
          <a:ln w="12383">
            <a:solidFill>
              <a:srgbClr val="EFDBA9"/>
            </a:solidFill>
            <a:prstDash val="solid"/>
          </a:ln>
        </p:spPr>
      </p:sp>
      <p:sp>
        <p:nvSpPr>
          <p:cNvPr id="22" name="Text 19"/>
          <p:cNvSpPr/>
          <p:nvPr/>
        </p:nvSpPr>
        <p:spPr>
          <a:xfrm>
            <a:off x="2721888" y="5863709"/>
            <a:ext cx="167640" cy="373618"/>
          </a:xfrm>
          <a:prstGeom prst="rect">
            <a:avLst/>
          </a:prstGeom>
          <a:noFill/>
          <a:ln/>
        </p:spPr>
        <p:txBody>
          <a:bodyPr wrap="none" rtlCol="0" anchor="t"/>
          <a:lstStyle/>
          <a:p>
            <a:pPr marL="0" indent="0" algn="ctr">
              <a:lnSpc>
                <a:spcPts val="2943"/>
              </a:lnSpc>
              <a:buNone/>
            </a:pPr>
            <a:r>
              <a:rPr lang="en-US" sz="2354" dirty="0">
                <a:solidFill>
                  <a:srgbClr val="454240"/>
                </a:solidFill>
                <a:latin typeface="Libre Baskerville" pitchFamily="34" charset="0"/>
                <a:ea typeface="Libre Baskerville" pitchFamily="34" charset="-122"/>
                <a:cs typeface="Libre Baskerville" pitchFamily="34" charset="-120"/>
              </a:rPr>
              <a:t>5</a:t>
            </a:r>
            <a:endParaRPr lang="en-US" sz="2354" dirty="0"/>
          </a:p>
        </p:txBody>
      </p:sp>
      <p:sp>
        <p:nvSpPr>
          <p:cNvPr id="23" name="Text 20"/>
          <p:cNvSpPr/>
          <p:nvPr/>
        </p:nvSpPr>
        <p:spPr>
          <a:xfrm>
            <a:off x="3229213" y="5894784"/>
            <a:ext cx="3695700" cy="311468"/>
          </a:xfrm>
          <a:prstGeom prst="rect">
            <a:avLst/>
          </a:prstGeom>
          <a:noFill/>
          <a:ln/>
        </p:spPr>
        <p:txBody>
          <a:bodyPr wrap="none" rtlCol="0" anchor="t"/>
          <a:lstStyle/>
          <a:p>
            <a:pPr marL="0" indent="0">
              <a:lnSpc>
                <a:spcPts val="2452"/>
              </a:lnSpc>
              <a:buNone/>
            </a:pPr>
            <a:r>
              <a:rPr lang="en-US" sz="1962" dirty="0">
                <a:solidFill>
                  <a:srgbClr val="454240"/>
                </a:solidFill>
                <a:latin typeface="Libre Baskerville" pitchFamily="34" charset="0"/>
                <a:ea typeface="Libre Baskerville" pitchFamily="34" charset="-122"/>
                <a:cs typeface="Libre Baskerville" pitchFamily="34" charset="-120"/>
              </a:rPr>
              <a:t>Moderation in Consumption</a:t>
            </a:r>
            <a:endParaRPr lang="en-US" sz="1962" dirty="0"/>
          </a:p>
        </p:txBody>
      </p:sp>
      <p:sp>
        <p:nvSpPr>
          <p:cNvPr id="24" name="Text 21"/>
          <p:cNvSpPr/>
          <p:nvPr/>
        </p:nvSpPr>
        <p:spPr>
          <a:xfrm>
            <a:off x="3229213" y="6405563"/>
            <a:ext cx="3986332" cy="1275398"/>
          </a:xfrm>
          <a:prstGeom prst="rect">
            <a:avLst/>
          </a:prstGeom>
          <a:noFill/>
          <a:ln/>
        </p:spPr>
        <p:txBody>
          <a:bodyPr wrap="square" rtlCol="0" anchor="t"/>
          <a:lstStyle/>
          <a:p>
            <a:pPr marL="0" indent="0">
              <a:lnSpc>
                <a:spcPts val="2511"/>
              </a:lnSpc>
              <a:buNone/>
            </a:pPr>
            <a:r>
              <a:rPr lang="en-US" sz="1569" dirty="0">
                <a:solidFill>
                  <a:srgbClr val="454240"/>
                </a:solidFill>
                <a:latin typeface="DM Sans" pitchFamily="34" charset="0"/>
                <a:ea typeface="DM Sans" pitchFamily="34" charset="-122"/>
                <a:cs typeface="DM Sans" pitchFamily="34" charset="-120"/>
              </a:rPr>
              <a:t>In Blue Zones, moderation in eating and drinking is practiced, with a focus on mindful enjoyment of food within the context of social gatherings.</a:t>
            </a:r>
            <a:endParaRPr lang="en-US" sz="1569" dirty="0"/>
          </a:p>
        </p:txBody>
      </p:sp>
      <p:sp>
        <p:nvSpPr>
          <p:cNvPr id="25" name="Shape 22"/>
          <p:cNvSpPr/>
          <p:nvPr/>
        </p:nvSpPr>
        <p:spPr>
          <a:xfrm>
            <a:off x="7414855" y="5826323"/>
            <a:ext cx="448389" cy="448389"/>
          </a:xfrm>
          <a:prstGeom prst="roundRect">
            <a:avLst>
              <a:gd name="adj" fmla="val 20003"/>
            </a:avLst>
          </a:prstGeom>
          <a:solidFill>
            <a:srgbClr val="F7EDD4"/>
          </a:solidFill>
          <a:ln w="12383">
            <a:solidFill>
              <a:srgbClr val="EFDBA9"/>
            </a:solidFill>
            <a:prstDash val="solid"/>
          </a:ln>
        </p:spPr>
      </p:sp>
      <p:sp>
        <p:nvSpPr>
          <p:cNvPr id="26" name="Text 23"/>
          <p:cNvSpPr/>
          <p:nvPr/>
        </p:nvSpPr>
        <p:spPr>
          <a:xfrm>
            <a:off x="7543800" y="5863709"/>
            <a:ext cx="190500" cy="373618"/>
          </a:xfrm>
          <a:prstGeom prst="rect">
            <a:avLst/>
          </a:prstGeom>
          <a:noFill/>
          <a:ln/>
        </p:spPr>
        <p:txBody>
          <a:bodyPr wrap="none" rtlCol="0" anchor="t"/>
          <a:lstStyle/>
          <a:p>
            <a:pPr marL="0" indent="0" algn="ctr">
              <a:lnSpc>
                <a:spcPts val="2943"/>
              </a:lnSpc>
              <a:buNone/>
            </a:pPr>
            <a:r>
              <a:rPr lang="en-US" sz="2354" dirty="0">
                <a:solidFill>
                  <a:srgbClr val="454240"/>
                </a:solidFill>
                <a:latin typeface="Libre Baskerville" pitchFamily="34" charset="0"/>
                <a:ea typeface="Libre Baskerville" pitchFamily="34" charset="-122"/>
                <a:cs typeface="Libre Baskerville" pitchFamily="34" charset="-120"/>
              </a:rPr>
              <a:t>6</a:t>
            </a:r>
            <a:endParaRPr lang="en-US" sz="2354" dirty="0"/>
          </a:p>
        </p:txBody>
      </p:sp>
      <p:sp>
        <p:nvSpPr>
          <p:cNvPr id="27" name="Text 24"/>
          <p:cNvSpPr/>
          <p:nvPr/>
        </p:nvSpPr>
        <p:spPr>
          <a:xfrm>
            <a:off x="8062555" y="5894784"/>
            <a:ext cx="3360420" cy="311468"/>
          </a:xfrm>
          <a:prstGeom prst="rect">
            <a:avLst/>
          </a:prstGeom>
          <a:noFill/>
          <a:ln/>
        </p:spPr>
        <p:txBody>
          <a:bodyPr wrap="none" rtlCol="0" anchor="t"/>
          <a:lstStyle/>
          <a:p>
            <a:pPr marL="0" indent="0">
              <a:lnSpc>
                <a:spcPts val="2452"/>
              </a:lnSpc>
              <a:buNone/>
            </a:pPr>
            <a:r>
              <a:rPr lang="en-US" sz="1962" dirty="0">
                <a:solidFill>
                  <a:srgbClr val="454240"/>
                </a:solidFill>
                <a:latin typeface="Libre Baskerville" pitchFamily="34" charset="0"/>
                <a:ea typeface="Libre Baskerville" pitchFamily="34" charset="-122"/>
                <a:cs typeface="Libre Baskerville" pitchFamily="34" charset="-120"/>
              </a:rPr>
              <a:t>Stress Reduction Practices</a:t>
            </a:r>
            <a:endParaRPr lang="en-US" sz="1962" dirty="0"/>
          </a:p>
        </p:txBody>
      </p:sp>
      <p:sp>
        <p:nvSpPr>
          <p:cNvPr id="28" name="Text 25"/>
          <p:cNvSpPr/>
          <p:nvPr/>
        </p:nvSpPr>
        <p:spPr>
          <a:xfrm>
            <a:off x="8062555" y="6405563"/>
            <a:ext cx="3986332" cy="1275398"/>
          </a:xfrm>
          <a:prstGeom prst="rect">
            <a:avLst/>
          </a:prstGeom>
          <a:noFill/>
          <a:ln/>
        </p:spPr>
        <p:txBody>
          <a:bodyPr wrap="square" rtlCol="0" anchor="t"/>
          <a:lstStyle/>
          <a:p>
            <a:pPr marL="0" indent="0">
              <a:lnSpc>
                <a:spcPts val="2511"/>
              </a:lnSpc>
              <a:buNone/>
            </a:pPr>
            <a:r>
              <a:rPr lang="en-US" sz="1569" dirty="0">
                <a:solidFill>
                  <a:srgbClr val="454240"/>
                </a:solidFill>
                <a:latin typeface="DM Sans" pitchFamily="34" charset="0"/>
                <a:ea typeface="DM Sans" pitchFamily="34" charset="-122"/>
                <a:cs typeface="DM Sans" pitchFamily="34" charset="-120"/>
              </a:rPr>
              <a:t>Blue Zone inhabitants incorporate stress reduction practices like rituals, mindfulness, and relaxation into their daily lives.</a:t>
            </a:r>
            <a:endParaRPr lang="en-US" sz="1569"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13811">
            <a:solidFill>
              <a:srgbClr val="E5E0DF"/>
            </a:solidFill>
            <a:prstDash val="solid"/>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1212890"/>
            <a:ext cx="9306401" cy="1388745"/>
          </a:xfrm>
          <a:prstGeom prst="rect">
            <a:avLst/>
          </a:prstGeom>
          <a:noFill/>
          <a:ln/>
        </p:spPr>
        <p:txBody>
          <a:bodyPr wrap="squar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Pilot Projects in Alberta Lea, Minnesota, USA, and Singapore</a:t>
            </a:r>
            <a:endParaRPr lang="en-US" sz="4374" dirty="0"/>
          </a:p>
        </p:txBody>
      </p:sp>
      <p:sp>
        <p:nvSpPr>
          <p:cNvPr id="6" name="Shape 2"/>
          <p:cNvSpPr/>
          <p:nvPr/>
        </p:nvSpPr>
        <p:spPr>
          <a:xfrm>
            <a:off x="833199" y="2934891"/>
            <a:ext cx="9306401" cy="2107525"/>
          </a:xfrm>
          <a:prstGeom prst="roundRect">
            <a:avLst>
              <a:gd name="adj" fmla="val 4744"/>
            </a:avLst>
          </a:prstGeom>
          <a:solidFill>
            <a:srgbClr val="F7EDD4"/>
          </a:solidFill>
          <a:ln w="13811">
            <a:solidFill>
              <a:srgbClr val="EFDBA9"/>
            </a:solidFill>
            <a:prstDash val="solid"/>
          </a:ln>
        </p:spPr>
      </p:sp>
      <p:sp>
        <p:nvSpPr>
          <p:cNvPr id="7" name="Text 3"/>
          <p:cNvSpPr/>
          <p:nvPr/>
        </p:nvSpPr>
        <p:spPr>
          <a:xfrm>
            <a:off x="1069181" y="3170873"/>
            <a:ext cx="4038600" cy="347186"/>
          </a:xfrm>
          <a:prstGeom prst="rect">
            <a:avLst/>
          </a:prstGeom>
          <a:noFill/>
          <a:ln/>
        </p:spPr>
        <p:txBody>
          <a:bodyPr wrap="none" rtlCol="0" anchor="t"/>
          <a:lstStyle/>
          <a:p>
            <a:pPr marL="0" indent="0">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Alberta Lea, Minnesota, USA</a:t>
            </a:r>
            <a:endParaRPr lang="en-US" sz="2187" dirty="0"/>
          </a:p>
        </p:txBody>
      </p:sp>
      <p:sp>
        <p:nvSpPr>
          <p:cNvPr id="8" name="Text 4"/>
          <p:cNvSpPr/>
          <p:nvPr/>
        </p:nvSpPr>
        <p:spPr>
          <a:xfrm>
            <a:off x="1069181" y="3740229"/>
            <a:ext cx="8834438" cy="1066205"/>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The Blue Zones Project was first implemented in Alberta Lea, Minnesota, involving collaboration with local leaders, businesses, schools, and residents to encourage healthier lifestyle choices.</a:t>
            </a:r>
            <a:endParaRPr lang="en-US" sz="1750" dirty="0"/>
          </a:p>
        </p:txBody>
      </p:sp>
      <p:sp>
        <p:nvSpPr>
          <p:cNvPr id="9" name="Shape 5"/>
          <p:cNvSpPr/>
          <p:nvPr/>
        </p:nvSpPr>
        <p:spPr>
          <a:xfrm>
            <a:off x="833199" y="5264587"/>
            <a:ext cx="9306401" cy="1752124"/>
          </a:xfrm>
          <a:prstGeom prst="roundRect">
            <a:avLst>
              <a:gd name="adj" fmla="val 5707"/>
            </a:avLst>
          </a:prstGeom>
          <a:solidFill>
            <a:srgbClr val="F7EDD4"/>
          </a:solidFill>
          <a:ln w="13811">
            <a:solidFill>
              <a:srgbClr val="EFDBA9"/>
            </a:solidFill>
            <a:prstDash val="solid"/>
          </a:ln>
        </p:spPr>
      </p:sp>
      <p:sp>
        <p:nvSpPr>
          <p:cNvPr id="10" name="Text 6"/>
          <p:cNvSpPr/>
          <p:nvPr/>
        </p:nvSpPr>
        <p:spPr>
          <a:xfrm>
            <a:off x="1069181" y="5500568"/>
            <a:ext cx="2221944" cy="347186"/>
          </a:xfrm>
          <a:prstGeom prst="rect">
            <a:avLst/>
          </a:prstGeom>
          <a:noFill/>
          <a:ln/>
        </p:spPr>
        <p:txBody>
          <a:bodyPr wrap="none" rtlCol="0" anchor="t"/>
          <a:lstStyle/>
          <a:p>
            <a:pPr marL="0" indent="0">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Singapore</a:t>
            </a:r>
            <a:endParaRPr lang="en-US" sz="2187" dirty="0"/>
          </a:p>
        </p:txBody>
      </p:sp>
      <p:sp>
        <p:nvSpPr>
          <p:cNvPr id="11" name="Text 7"/>
          <p:cNvSpPr/>
          <p:nvPr/>
        </p:nvSpPr>
        <p:spPr>
          <a:xfrm>
            <a:off x="1069181" y="6069925"/>
            <a:ext cx="8834438" cy="710803"/>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The Blue Zones Project expanded globally with a pilot project in Singapore, adapting Blue Zone principles to the urban context of the city-state.</a:t>
            </a:r>
            <a:endParaRPr lang="en-US" sz="175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13811">
            <a:solidFill>
              <a:srgbClr val="E5E0DF"/>
            </a:solidFill>
            <a:prstDash val="solid"/>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7474631" y="2714236"/>
            <a:ext cx="7477601" cy="1388745"/>
          </a:xfrm>
          <a:prstGeom prst="rect">
            <a:avLst/>
          </a:prstGeom>
          <a:noFill/>
          <a:ln/>
        </p:spPr>
        <p:txBody>
          <a:bodyPr wrap="squar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Community Outreach in Dehradun</a:t>
            </a:r>
            <a:endParaRPr lang="en-US" sz="4374" dirty="0"/>
          </a:p>
        </p:txBody>
      </p:sp>
      <p:sp>
        <p:nvSpPr>
          <p:cNvPr id="6" name="Text 2"/>
          <p:cNvSpPr/>
          <p:nvPr/>
        </p:nvSpPr>
        <p:spPr>
          <a:xfrm>
            <a:off x="7474631" y="4442698"/>
            <a:ext cx="7477601" cy="1066205"/>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During our visit to a local neighborhood in Dehradun, we shared the findings of the Blue Zones Project, translating them into Hindi to promote healthier living in the community.</a:t>
            </a:r>
            <a:endParaRPr lang="en-US" sz="1750" dirty="0"/>
          </a:p>
        </p:txBody>
      </p:sp>
      <p:grpSp>
        <p:nvGrpSpPr>
          <p:cNvPr id="9" name="Group 8"/>
          <p:cNvGrpSpPr/>
          <p:nvPr/>
        </p:nvGrpSpPr>
        <p:grpSpPr>
          <a:xfrm>
            <a:off x="0" y="-11819"/>
            <a:ext cx="7315200" cy="8229600"/>
            <a:chOff x="1143000" y="0"/>
            <a:chExt cx="12654200" cy="8229600"/>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000" y="0"/>
              <a:ext cx="6172200" cy="82296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5000" y="0"/>
              <a:ext cx="6172200" cy="8229600"/>
            </a:xfrm>
            <a:prstGeom prst="rect">
              <a:avLst/>
            </a:prstGeom>
          </p:spPr>
        </p:pic>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13811">
            <a:solidFill>
              <a:srgbClr val="E5E0DF"/>
            </a:solidFill>
            <a:prstDash val="solid"/>
          </a:ln>
        </p:spPr>
      </p:sp>
      <p:sp>
        <p:nvSpPr>
          <p:cNvPr id="5" name="Text 1"/>
          <p:cNvSpPr/>
          <p:nvPr/>
        </p:nvSpPr>
        <p:spPr>
          <a:xfrm>
            <a:off x="6319599" y="2720697"/>
            <a:ext cx="7477601" cy="1388745"/>
          </a:xfrm>
          <a:prstGeom prst="rect">
            <a:avLst/>
          </a:prstGeom>
          <a:noFill/>
          <a:ln/>
        </p:spPr>
        <p:txBody>
          <a:bodyPr wrap="squar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Interview With a Centenarian</a:t>
            </a:r>
            <a:endParaRPr lang="en-US" sz="4374" dirty="0"/>
          </a:p>
        </p:txBody>
      </p:sp>
      <p:sp>
        <p:nvSpPr>
          <p:cNvPr id="6" name="Text 2"/>
          <p:cNvSpPr/>
          <p:nvPr/>
        </p:nvSpPr>
        <p:spPr>
          <a:xfrm>
            <a:off x="6319599" y="4442698"/>
            <a:ext cx="7477601" cy="1066205"/>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We had the privilege of interviewing Mr. Sethuraman, a remarkable 97-year-old former engineer who shared his secrets to a happy and long life.</a:t>
            </a:r>
            <a:endParaRPr lang="en-US" sz="175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278" y="-5358"/>
            <a:ext cx="3703320" cy="823495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13811">
            <a:solidFill>
              <a:srgbClr val="E5E0DF"/>
            </a:solidFill>
            <a:prstDash val="solid"/>
          </a:ln>
        </p:spPr>
      </p:sp>
      <p:sp>
        <p:nvSpPr>
          <p:cNvPr id="4" name="Text 1"/>
          <p:cNvSpPr/>
          <p:nvPr/>
        </p:nvSpPr>
        <p:spPr>
          <a:xfrm>
            <a:off x="2037993" y="1232535"/>
            <a:ext cx="8275320"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Potential Blue Zones in India</a:t>
            </a:r>
            <a:endParaRPr lang="en-US" sz="4374" dirty="0"/>
          </a:p>
        </p:txBody>
      </p:sp>
      <p:sp>
        <p:nvSpPr>
          <p:cNvPr id="5" name="Text 2"/>
          <p:cNvSpPr/>
          <p:nvPr/>
        </p:nvSpPr>
        <p:spPr>
          <a:xfrm>
            <a:off x="2037993" y="2482334"/>
            <a:ext cx="2232065" cy="416481"/>
          </a:xfrm>
          <a:prstGeom prst="rect">
            <a:avLst/>
          </a:prstGeom>
          <a:noFill/>
          <a:ln/>
        </p:spPr>
        <p:txBody>
          <a:bodyPr wrap="none" rtlCol="0" anchor="t"/>
          <a:lstStyle/>
          <a:p>
            <a:pPr marL="0" indent="0">
              <a:lnSpc>
                <a:spcPts val="3281"/>
              </a:lnSpc>
              <a:buNone/>
            </a:pPr>
            <a:r>
              <a:rPr lang="en-US" sz="2624" dirty="0">
                <a:solidFill>
                  <a:srgbClr val="5C4E3D"/>
                </a:solidFill>
                <a:latin typeface="Libre Baskerville" pitchFamily="34" charset="0"/>
                <a:ea typeface="Libre Baskerville" pitchFamily="34" charset="-122"/>
                <a:cs typeface="Libre Baskerville" pitchFamily="34" charset="-120"/>
              </a:rPr>
              <a:t>Kerala, India</a:t>
            </a:r>
            <a:endParaRPr lang="en-US" sz="2624" dirty="0"/>
          </a:p>
        </p:txBody>
      </p:sp>
      <p:sp>
        <p:nvSpPr>
          <p:cNvPr id="6" name="Text 3"/>
          <p:cNvSpPr/>
          <p:nvPr/>
        </p:nvSpPr>
        <p:spPr>
          <a:xfrm>
            <a:off x="2037993" y="3120985"/>
            <a:ext cx="2232065" cy="3198614"/>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Known for dietary habits, cultural practices, and social connectivity, Kerala showcases the interconnectedness of lifestyle factors contributing to longevity.</a:t>
            </a:r>
            <a:endParaRPr lang="en-US" sz="1750" dirty="0"/>
          </a:p>
        </p:txBody>
      </p:sp>
      <p:sp>
        <p:nvSpPr>
          <p:cNvPr id="7" name="Text 4"/>
          <p:cNvSpPr/>
          <p:nvPr/>
        </p:nvSpPr>
        <p:spPr>
          <a:xfrm>
            <a:off x="4819650" y="2482334"/>
            <a:ext cx="2232065" cy="1249442"/>
          </a:xfrm>
          <a:prstGeom prst="rect">
            <a:avLst/>
          </a:prstGeom>
          <a:noFill/>
          <a:ln/>
        </p:spPr>
        <p:txBody>
          <a:bodyPr wrap="square" rtlCol="0" anchor="t"/>
          <a:lstStyle/>
          <a:p>
            <a:pPr marL="0" indent="0">
              <a:lnSpc>
                <a:spcPts val="3281"/>
              </a:lnSpc>
              <a:buNone/>
            </a:pPr>
            <a:r>
              <a:rPr lang="en-US" sz="2624" dirty="0">
                <a:solidFill>
                  <a:srgbClr val="5C4E3D"/>
                </a:solidFill>
                <a:latin typeface="Libre Baskerville" pitchFamily="34" charset="0"/>
                <a:ea typeface="Libre Baskerville" pitchFamily="34" charset="-122"/>
                <a:cs typeface="Libre Baskerville" pitchFamily="34" charset="-120"/>
              </a:rPr>
              <a:t>Himachal Pradesh, India</a:t>
            </a:r>
            <a:endParaRPr lang="en-US" sz="2624" dirty="0"/>
          </a:p>
        </p:txBody>
      </p:sp>
      <p:sp>
        <p:nvSpPr>
          <p:cNvPr id="8" name="Text 5"/>
          <p:cNvSpPr/>
          <p:nvPr/>
        </p:nvSpPr>
        <p:spPr>
          <a:xfrm>
            <a:off x="4819650" y="3953947"/>
            <a:ext cx="2232065" cy="2843213"/>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Himachal Pradesh stands out with its active lifestyle, natural diet, and strong social bonds that contribute to the well-being of the community.</a:t>
            </a:r>
            <a:endParaRPr lang="en-US" sz="1750" dirty="0"/>
          </a:p>
        </p:txBody>
      </p:sp>
      <p:sp>
        <p:nvSpPr>
          <p:cNvPr id="9" name="Text 6"/>
          <p:cNvSpPr/>
          <p:nvPr/>
        </p:nvSpPr>
        <p:spPr>
          <a:xfrm>
            <a:off x="7601307" y="2482334"/>
            <a:ext cx="2232065" cy="832961"/>
          </a:xfrm>
          <a:prstGeom prst="rect">
            <a:avLst/>
          </a:prstGeom>
          <a:noFill/>
          <a:ln/>
        </p:spPr>
        <p:txBody>
          <a:bodyPr wrap="square" rtlCol="0" anchor="t"/>
          <a:lstStyle/>
          <a:p>
            <a:pPr marL="0" indent="0">
              <a:lnSpc>
                <a:spcPts val="3281"/>
              </a:lnSpc>
              <a:buNone/>
            </a:pPr>
            <a:r>
              <a:rPr lang="en-US" sz="2624" dirty="0">
                <a:solidFill>
                  <a:srgbClr val="5C4E3D"/>
                </a:solidFill>
                <a:latin typeface="Libre Baskerville" pitchFamily="34" charset="0"/>
                <a:ea typeface="Libre Baskerville" pitchFamily="34" charset="-122"/>
                <a:cs typeface="Libre Baskerville" pitchFamily="34" charset="-120"/>
              </a:rPr>
              <a:t>Sikkim, India</a:t>
            </a:r>
            <a:endParaRPr lang="en-US" sz="2624" dirty="0"/>
          </a:p>
        </p:txBody>
      </p:sp>
      <p:sp>
        <p:nvSpPr>
          <p:cNvPr id="10" name="Text 7"/>
          <p:cNvSpPr/>
          <p:nvPr/>
        </p:nvSpPr>
        <p:spPr>
          <a:xfrm>
            <a:off x="7601307" y="3537466"/>
            <a:ext cx="2232065" cy="3198614"/>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Sikkim boasts a plant-based diet, harmonious living, and community unity as factors that contribute to the potential of becoming a Blue Zone.</a:t>
            </a:r>
            <a:endParaRPr lang="en-US" sz="1750" dirty="0"/>
          </a:p>
        </p:txBody>
      </p:sp>
      <p:sp>
        <p:nvSpPr>
          <p:cNvPr id="11" name="Text 8"/>
          <p:cNvSpPr/>
          <p:nvPr/>
        </p:nvSpPr>
        <p:spPr>
          <a:xfrm>
            <a:off x="10382964" y="2482334"/>
            <a:ext cx="2232065" cy="832961"/>
          </a:xfrm>
          <a:prstGeom prst="rect">
            <a:avLst/>
          </a:prstGeom>
          <a:noFill/>
          <a:ln/>
        </p:spPr>
        <p:txBody>
          <a:bodyPr wrap="square" rtlCol="0" anchor="t"/>
          <a:lstStyle/>
          <a:p>
            <a:pPr marL="0" indent="0">
              <a:lnSpc>
                <a:spcPts val="3281"/>
              </a:lnSpc>
              <a:buNone/>
            </a:pPr>
            <a:r>
              <a:rPr lang="en-US" sz="2624" dirty="0">
                <a:solidFill>
                  <a:srgbClr val="5C4E3D"/>
                </a:solidFill>
                <a:latin typeface="Libre Baskerville" pitchFamily="34" charset="0"/>
                <a:ea typeface="Libre Baskerville" pitchFamily="34" charset="-122"/>
                <a:cs typeface="Libre Baskerville" pitchFamily="34" charset="-120"/>
              </a:rPr>
              <a:t>Uttarakhand, India</a:t>
            </a:r>
            <a:endParaRPr lang="en-US" sz="2624" dirty="0"/>
          </a:p>
        </p:txBody>
      </p:sp>
      <p:sp>
        <p:nvSpPr>
          <p:cNvPr id="12" name="Text 9"/>
          <p:cNvSpPr/>
          <p:nvPr/>
        </p:nvSpPr>
        <p:spPr>
          <a:xfrm>
            <a:off x="10382964" y="3537466"/>
            <a:ext cx="2232065" cy="2843213"/>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With an active routine, local nutrition, and a rich cultural heritage, Uttarakhand has the potential to foster longevity and well-being as a Blue Zone.</a:t>
            </a:r>
            <a:endParaRPr lang="en-US" sz="175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13811">
            <a:solidFill>
              <a:srgbClr val="E5E0DF"/>
            </a:solidFill>
            <a:prstDash val="solid"/>
          </a:ln>
        </p:spPr>
      </p:sp>
      <p:sp>
        <p:nvSpPr>
          <p:cNvPr id="4" name="Text 1"/>
          <p:cNvSpPr/>
          <p:nvPr/>
        </p:nvSpPr>
        <p:spPr>
          <a:xfrm>
            <a:off x="2037993" y="2834640"/>
            <a:ext cx="4443889"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Conclusion</a:t>
            </a:r>
            <a:endParaRPr lang="en-US" sz="4374" dirty="0"/>
          </a:p>
        </p:txBody>
      </p:sp>
      <p:sp>
        <p:nvSpPr>
          <p:cNvPr id="5" name="Text 2"/>
          <p:cNvSpPr/>
          <p:nvPr/>
        </p:nvSpPr>
        <p:spPr>
          <a:xfrm>
            <a:off x="2037993" y="3973354"/>
            <a:ext cx="10554414" cy="1421606"/>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The potential Blue Zones in India illustrate diverse yet interconnected lifestyles that align with the global Blue Zone principles. Further research is required to validate the impact of lifestyle factors on longevity within the Indian context. Embracing these unique aspects can inspire a broader conversation about fostering well-being and longevity in diverse cultural settings.</a:t>
            </a:r>
            <a:endParaRPr lang="en-US" sz="175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580</Words>
  <Application>Microsoft Office PowerPoint</Application>
  <PresentationFormat>Custom</PresentationFormat>
  <Paragraphs>52</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DM Sans</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mani4</cp:lastModifiedBy>
  <cp:revision>4</cp:revision>
  <dcterms:created xsi:type="dcterms:W3CDTF">2023-11-24T21:06:45Z</dcterms:created>
  <dcterms:modified xsi:type="dcterms:W3CDTF">2023-11-29T07:15:06Z</dcterms:modified>
</cp:coreProperties>
</file>