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7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5" name="Text 2"/>
          <p:cNvSpPr/>
          <p:nvPr/>
        </p:nvSpPr>
        <p:spPr>
          <a:xfrm>
            <a:off x="6319599" y="1073825"/>
            <a:ext cx="7477601" cy="3332798"/>
          </a:xfrm>
          <a:prstGeom prst="rect">
            <a:avLst/>
          </a:prstGeom>
          <a:noFill/>
          <a:ln/>
        </p:spPr>
        <p:txBody>
          <a:bodyPr wrap="squar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Reviving Cherry Blossom: A Journey of Innovation and Adaptation</a:t>
            </a:r>
            <a:endParaRPr lang="en-US" sz="5249" dirty="0"/>
          </a:p>
        </p:txBody>
      </p:sp>
      <p:sp>
        <p:nvSpPr>
          <p:cNvPr id="6" name="Text 3"/>
          <p:cNvSpPr/>
          <p:nvPr/>
        </p:nvSpPr>
        <p:spPr>
          <a:xfrm>
            <a:off x="6319599" y="4739878"/>
            <a:ext cx="7477601"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Once a dominant leader in the shoe care market, Cherry Blossom faced challenges in the late 1990s, witnessing a significant decline in market share. Join us as we explore the journey of Cherry Blossom and how it navigated through changing consumer habits and the emergence of competitors to revive its position as a market leader.</a:t>
            </a:r>
            <a:endParaRPr lang="en-US" sz="1750" dirty="0"/>
          </a:p>
        </p:txBody>
      </p:sp>
      <p:sp>
        <p:nvSpPr>
          <p:cNvPr id="7" name="Shape 4"/>
          <p:cNvSpPr/>
          <p:nvPr/>
        </p:nvSpPr>
        <p:spPr>
          <a:xfrm>
            <a:off x="6319599" y="6783467"/>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3"/>
          <a:stretch>
            <a:fillRect/>
          </a:stretch>
        </p:blipFill>
        <p:spPr>
          <a:xfrm>
            <a:off x="6327219" y="6791087"/>
            <a:ext cx="340162" cy="340162"/>
          </a:xfrm>
          <a:prstGeom prst="rect">
            <a:avLst/>
          </a:prstGeom>
        </p:spPr>
      </p:pic>
      <p:sp>
        <p:nvSpPr>
          <p:cNvPr id="9" name="Text 5"/>
          <p:cNvSpPr/>
          <p:nvPr/>
        </p:nvSpPr>
        <p:spPr>
          <a:xfrm>
            <a:off x="6786086" y="6766798"/>
            <a:ext cx="2301240" cy="388858"/>
          </a:xfrm>
          <a:prstGeom prst="rect">
            <a:avLst/>
          </a:prstGeom>
          <a:noFill/>
          <a:ln/>
        </p:spPr>
        <p:txBody>
          <a:bodyPr wrap="none" rtlCol="0" anchor="t"/>
          <a:lstStyle/>
          <a:p>
            <a:pPr marL="0" indent="0" algn="l">
              <a:lnSpc>
                <a:spcPts val="3062"/>
              </a:lnSpc>
              <a:buNone/>
            </a:pPr>
            <a:r>
              <a:rPr lang="en-US" sz="2187" b="1" dirty="0">
                <a:solidFill>
                  <a:srgbClr val="D6E5EF"/>
                </a:solidFill>
                <a:latin typeface="Source Sans Pro" pitchFamily="34" charset="0"/>
                <a:ea typeface="Source Sans Pro" pitchFamily="34" charset="-122"/>
                <a:cs typeface="Source Sans Pro" pitchFamily="34" charset="-120"/>
              </a:rPr>
              <a:t>by Manivannan P.T.</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712482"/>
            <a:ext cx="580644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About Cherry Blossom</a:t>
            </a:r>
            <a:endParaRPr lang="en-US" sz="4374" dirty="0"/>
          </a:p>
        </p:txBody>
      </p:sp>
      <p:sp>
        <p:nvSpPr>
          <p:cNvPr id="6" name="Text 3"/>
          <p:cNvSpPr/>
          <p:nvPr/>
        </p:nvSpPr>
        <p:spPr>
          <a:xfrm>
            <a:off x="833199" y="3740110"/>
            <a:ext cx="7477601"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Cherry Blossom is a century-old brand in the shoe care market, known for its commitment to quality and innovation. With a rich heritage and a strong focus on customer satisfaction, Cherry Blossom has been a trusted choice for discerning shoe care consumers for decades. Let's delve into the fascinating story of this iconic brand.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94266" y="727710"/>
            <a:ext cx="8587740" cy="661749"/>
          </a:xfrm>
          <a:prstGeom prst="rect">
            <a:avLst/>
          </a:prstGeom>
          <a:noFill/>
          <a:ln/>
        </p:spPr>
        <p:txBody>
          <a:bodyPr wrap="none" rtlCol="0" anchor="t"/>
          <a:lstStyle/>
          <a:p>
            <a:pPr marL="0" indent="0">
              <a:lnSpc>
                <a:spcPts val="5212"/>
              </a:lnSpc>
              <a:buNone/>
            </a:pPr>
            <a:r>
              <a:rPr lang="en-US" sz="4169" dirty="0">
                <a:solidFill>
                  <a:srgbClr val="6EB9FC"/>
                </a:solidFill>
                <a:latin typeface="Lora" pitchFamily="34" charset="0"/>
                <a:ea typeface="Lora" pitchFamily="34" charset="-122"/>
                <a:cs typeface="Lora" pitchFamily="34" charset="-120"/>
              </a:rPr>
              <a:t>The Evolving Shoe Care Landscape</a:t>
            </a:r>
            <a:endParaRPr lang="en-US" sz="4169" dirty="0"/>
          </a:p>
        </p:txBody>
      </p:sp>
      <p:sp>
        <p:nvSpPr>
          <p:cNvPr id="6" name="Shape 3"/>
          <p:cNvSpPr/>
          <p:nvPr/>
        </p:nvSpPr>
        <p:spPr>
          <a:xfrm>
            <a:off x="1098709" y="1707118"/>
            <a:ext cx="26432" cy="5794772"/>
          </a:xfrm>
          <a:prstGeom prst="rect">
            <a:avLst/>
          </a:prstGeom>
          <a:solidFill>
            <a:srgbClr val="6EB9FC"/>
          </a:solidFill>
          <a:ln/>
        </p:spPr>
      </p:sp>
      <p:sp>
        <p:nvSpPr>
          <p:cNvPr id="7" name="Shape 4"/>
          <p:cNvSpPr/>
          <p:nvPr/>
        </p:nvSpPr>
        <p:spPr>
          <a:xfrm>
            <a:off x="1350169" y="2097524"/>
            <a:ext cx="741283" cy="26432"/>
          </a:xfrm>
          <a:prstGeom prst="rect">
            <a:avLst/>
          </a:prstGeom>
          <a:solidFill>
            <a:srgbClr val="6EB9FC"/>
          </a:solidFill>
          <a:ln/>
        </p:spPr>
      </p:sp>
      <p:sp>
        <p:nvSpPr>
          <p:cNvPr id="8" name="Shape 5"/>
          <p:cNvSpPr/>
          <p:nvPr/>
        </p:nvSpPr>
        <p:spPr>
          <a:xfrm>
            <a:off x="873681" y="1872615"/>
            <a:ext cx="476488" cy="476488"/>
          </a:xfrm>
          <a:prstGeom prst="roundRect">
            <a:avLst>
              <a:gd name="adj" fmla="val 13335"/>
            </a:avLst>
          </a:prstGeom>
          <a:solidFill>
            <a:srgbClr val="2F3343"/>
          </a:solidFill>
          <a:ln/>
        </p:spPr>
      </p:sp>
      <p:sp>
        <p:nvSpPr>
          <p:cNvPr id="9" name="Text 6"/>
          <p:cNvSpPr/>
          <p:nvPr/>
        </p:nvSpPr>
        <p:spPr>
          <a:xfrm>
            <a:off x="1054775" y="1912263"/>
            <a:ext cx="114300" cy="397073"/>
          </a:xfrm>
          <a:prstGeom prst="rect">
            <a:avLst/>
          </a:prstGeom>
          <a:noFill/>
          <a:ln/>
        </p:spPr>
        <p:txBody>
          <a:bodyPr wrap="none" rtlCol="0" anchor="t"/>
          <a:lstStyle/>
          <a:p>
            <a:pPr marL="0" indent="0" algn="ctr">
              <a:lnSpc>
                <a:spcPts val="3127"/>
              </a:lnSpc>
              <a:buNone/>
            </a:pPr>
            <a:r>
              <a:rPr lang="en-US" sz="2502" dirty="0">
                <a:solidFill>
                  <a:srgbClr val="6EB9FC"/>
                </a:solidFill>
                <a:latin typeface="Lora" pitchFamily="34" charset="0"/>
                <a:ea typeface="Lora" pitchFamily="34" charset="-122"/>
                <a:cs typeface="Lora" pitchFamily="34" charset="-120"/>
              </a:rPr>
              <a:t>1</a:t>
            </a:r>
            <a:endParaRPr lang="en-US" sz="2502" dirty="0"/>
          </a:p>
        </p:txBody>
      </p:sp>
      <p:sp>
        <p:nvSpPr>
          <p:cNvPr id="10" name="Text 7"/>
          <p:cNvSpPr/>
          <p:nvPr/>
        </p:nvSpPr>
        <p:spPr>
          <a:xfrm>
            <a:off x="2276832" y="1918811"/>
            <a:ext cx="4328160" cy="330994"/>
          </a:xfrm>
          <a:prstGeom prst="rect">
            <a:avLst/>
          </a:prstGeom>
          <a:noFill/>
          <a:ln/>
        </p:spPr>
        <p:txBody>
          <a:bodyPr wrap="none" rtlCol="0" anchor="t"/>
          <a:lstStyle/>
          <a:p>
            <a:pPr marL="0" indent="0" algn="l">
              <a:lnSpc>
                <a:spcPts val="2606"/>
              </a:lnSpc>
              <a:buNone/>
            </a:pPr>
            <a:r>
              <a:rPr lang="en-US" sz="2085" dirty="0">
                <a:solidFill>
                  <a:srgbClr val="6EB9FC"/>
                </a:solidFill>
                <a:latin typeface="Lora" pitchFamily="34" charset="0"/>
                <a:ea typeface="Lora" pitchFamily="34" charset="-122"/>
                <a:cs typeface="Lora" pitchFamily="34" charset="-120"/>
              </a:rPr>
              <a:t>The Dominance of Cherry and Kiwi</a:t>
            </a:r>
            <a:endParaRPr lang="en-US" sz="2085" dirty="0"/>
          </a:p>
        </p:txBody>
      </p:sp>
      <p:sp>
        <p:nvSpPr>
          <p:cNvPr id="11" name="Text 8"/>
          <p:cNvSpPr/>
          <p:nvPr/>
        </p:nvSpPr>
        <p:spPr>
          <a:xfrm>
            <a:off x="2276832" y="2461498"/>
            <a:ext cx="7901702" cy="1016556"/>
          </a:xfrm>
          <a:prstGeom prst="rect">
            <a:avLst/>
          </a:prstGeom>
          <a:noFill/>
          <a:ln/>
        </p:spPr>
        <p:txBody>
          <a:bodyPr wrap="square" rtlCol="0" anchor="t"/>
          <a:lstStyle/>
          <a:p>
            <a:pPr marL="0" indent="0" algn="l">
              <a:lnSpc>
                <a:spcPts val="2668"/>
              </a:lnSpc>
              <a:buNone/>
            </a:pPr>
            <a:r>
              <a:rPr lang="en-US" sz="1668" dirty="0">
                <a:solidFill>
                  <a:srgbClr val="D6E5EF"/>
                </a:solidFill>
                <a:latin typeface="Source Sans Pro" pitchFamily="34" charset="0"/>
                <a:ea typeface="Source Sans Pro" pitchFamily="34" charset="-122"/>
                <a:cs typeface="Source Sans Pro" pitchFamily="34" charset="-120"/>
              </a:rPr>
              <a:t>In the past, Cherry and Kiwi held a commanding share of the Indian market, both in value and volume. Their products were synonymous with shoe care for generations of customers.</a:t>
            </a:r>
            <a:endParaRPr lang="en-US" sz="1668" dirty="0"/>
          </a:p>
        </p:txBody>
      </p:sp>
      <p:sp>
        <p:nvSpPr>
          <p:cNvPr id="12" name="Shape 9"/>
          <p:cNvSpPr/>
          <p:nvPr/>
        </p:nvSpPr>
        <p:spPr>
          <a:xfrm>
            <a:off x="1350169" y="4291846"/>
            <a:ext cx="741283" cy="26432"/>
          </a:xfrm>
          <a:prstGeom prst="rect">
            <a:avLst/>
          </a:prstGeom>
          <a:solidFill>
            <a:srgbClr val="6EB9FC"/>
          </a:solidFill>
          <a:ln/>
        </p:spPr>
      </p:sp>
      <p:sp>
        <p:nvSpPr>
          <p:cNvPr id="13" name="Shape 10"/>
          <p:cNvSpPr/>
          <p:nvPr/>
        </p:nvSpPr>
        <p:spPr>
          <a:xfrm>
            <a:off x="873681" y="4066937"/>
            <a:ext cx="476488" cy="476488"/>
          </a:xfrm>
          <a:prstGeom prst="roundRect">
            <a:avLst>
              <a:gd name="adj" fmla="val 13335"/>
            </a:avLst>
          </a:prstGeom>
          <a:solidFill>
            <a:srgbClr val="2F3343"/>
          </a:solidFill>
          <a:ln/>
        </p:spPr>
      </p:sp>
      <p:sp>
        <p:nvSpPr>
          <p:cNvPr id="14" name="Text 11"/>
          <p:cNvSpPr/>
          <p:nvPr/>
        </p:nvSpPr>
        <p:spPr>
          <a:xfrm>
            <a:off x="1028105" y="4106585"/>
            <a:ext cx="167640" cy="397073"/>
          </a:xfrm>
          <a:prstGeom prst="rect">
            <a:avLst/>
          </a:prstGeom>
          <a:noFill/>
          <a:ln/>
        </p:spPr>
        <p:txBody>
          <a:bodyPr wrap="none" rtlCol="0" anchor="t"/>
          <a:lstStyle/>
          <a:p>
            <a:pPr marL="0" indent="0" algn="ctr">
              <a:lnSpc>
                <a:spcPts val="3127"/>
              </a:lnSpc>
              <a:buNone/>
            </a:pPr>
            <a:r>
              <a:rPr lang="en-US" sz="2502" dirty="0">
                <a:solidFill>
                  <a:srgbClr val="6EB9FC"/>
                </a:solidFill>
                <a:latin typeface="Lora" pitchFamily="34" charset="0"/>
                <a:ea typeface="Lora" pitchFamily="34" charset="-122"/>
                <a:cs typeface="Lora" pitchFamily="34" charset="-120"/>
              </a:rPr>
              <a:t>2</a:t>
            </a:r>
            <a:endParaRPr lang="en-US" sz="2502" dirty="0"/>
          </a:p>
        </p:txBody>
      </p:sp>
      <p:sp>
        <p:nvSpPr>
          <p:cNvPr id="15" name="Text 12"/>
          <p:cNvSpPr/>
          <p:nvPr/>
        </p:nvSpPr>
        <p:spPr>
          <a:xfrm>
            <a:off x="2276832" y="4113133"/>
            <a:ext cx="4061460" cy="330994"/>
          </a:xfrm>
          <a:prstGeom prst="rect">
            <a:avLst/>
          </a:prstGeom>
          <a:noFill/>
          <a:ln/>
        </p:spPr>
        <p:txBody>
          <a:bodyPr wrap="none" rtlCol="0" anchor="t"/>
          <a:lstStyle/>
          <a:p>
            <a:pPr marL="0" indent="0" algn="l">
              <a:lnSpc>
                <a:spcPts val="2606"/>
              </a:lnSpc>
              <a:buNone/>
            </a:pPr>
            <a:r>
              <a:rPr lang="en-US" sz="2085" dirty="0">
                <a:solidFill>
                  <a:srgbClr val="6EB9FC"/>
                </a:solidFill>
                <a:latin typeface="Lora" pitchFamily="34" charset="0"/>
                <a:ea typeface="Lora" pitchFamily="34" charset="-122"/>
                <a:cs typeface="Lora" pitchFamily="34" charset="-120"/>
              </a:rPr>
              <a:t>Changing Consumer Preferences</a:t>
            </a:r>
            <a:endParaRPr lang="en-US" sz="2085" dirty="0"/>
          </a:p>
        </p:txBody>
      </p:sp>
      <p:sp>
        <p:nvSpPr>
          <p:cNvPr id="16" name="Text 13"/>
          <p:cNvSpPr/>
          <p:nvPr/>
        </p:nvSpPr>
        <p:spPr>
          <a:xfrm>
            <a:off x="2276832" y="4655820"/>
            <a:ext cx="7901702" cy="677704"/>
          </a:xfrm>
          <a:prstGeom prst="rect">
            <a:avLst/>
          </a:prstGeom>
          <a:noFill/>
          <a:ln/>
        </p:spPr>
        <p:txBody>
          <a:bodyPr wrap="square" rtlCol="0" anchor="t"/>
          <a:lstStyle/>
          <a:p>
            <a:pPr marL="0" indent="0" algn="l">
              <a:lnSpc>
                <a:spcPts val="2668"/>
              </a:lnSpc>
              <a:buNone/>
            </a:pPr>
            <a:r>
              <a:rPr lang="en-US" sz="1668" dirty="0">
                <a:solidFill>
                  <a:srgbClr val="D6E5EF"/>
                </a:solidFill>
                <a:latin typeface="Source Sans Pro" pitchFamily="34" charset="0"/>
                <a:ea typeface="Source Sans Pro" pitchFamily="34" charset="-122"/>
                <a:cs typeface="Source Sans Pro" pitchFamily="34" charset="-120"/>
              </a:rPr>
              <a:t>The growth in non-leather shoes and evolving consumer preferences brought about a shift in the shoe care market. Cherry Blossom needed to adapt to these changing dynamics.</a:t>
            </a:r>
            <a:endParaRPr lang="en-US" sz="1668" dirty="0"/>
          </a:p>
        </p:txBody>
      </p:sp>
      <p:sp>
        <p:nvSpPr>
          <p:cNvPr id="17" name="Shape 14"/>
          <p:cNvSpPr/>
          <p:nvPr/>
        </p:nvSpPr>
        <p:spPr>
          <a:xfrm>
            <a:off x="1350169" y="6197918"/>
            <a:ext cx="741283" cy="26432"/>
          </a:xfrm>
          <a:prstGeom prst="rect">
            <a:avLst/>
          </a:prstGeom>
          <a:solidFill>
            <a:srgbClr val="6EB9FC"/>
          </a:solidFill>
          <a:ln/>
        </p:spPr>
      </p:sp>
      <p:sp>
        <p:nvSpPr>
          <p:cNvPr id="18" name="Shape 15"/>
          <p:cNvSpPr/>
          <p:nvPr/>
        </p:nvSpPr>
        <p:spPr>
          <a:xfrm>
            <a:off x="873681" y="5973008"/>
            <a:ext cx="476488" cy="476488"/>
          </a:xfrm>
          <a:prstGeom prst="roundRect">
            <a:avLst>
              <a:gd name="adj" fmla="val 13335"/>
            </a:avLst>
          </a:prstGeom>
          <a:solidFill>
            <a:srgbClr val="2F3343"/>
          </a:solidFill>
          <a:ln/>
        </p:spPr>
      </p:sp>
      <p:sp>
        <p:nvSpPr>
          <p:cNvPr id="19" name="Text 16"/>
          <p:cNvSpPr/>
          <p:nvPr/>
        </p:nvSpPr>
        <p:spPr>
          <a:xfrm>
            <a:off x="1024295" y="6012656"/>
            <a:ext cx="175260" cy="397073"/>
          </a:xfrm>
          <a:prstGeom prst="rect">
            <a:avLst/>
          </a:prstGeom>
          <a:noFill/>
          <a:ln/>
        </p:spPr>
        <p:txBody>
          <a:bodyPr wrap="none" rtlCol="0" anchor="t"/>
          <a:lstStyle/>
          <a:p>
            <a:pPr marL="0" indent="0" algn="ctr">
              <a:lnSpc>
                <a:spcPts val="3127"/>
              </a:lnSpc>
              <a:buNone/>
            </a:pPr>
            <a:r>
              <a:rPr lang="en-US" sz="2502" dirty="0">
                <a:solidFill>
                  <a:srgbClr val="6EB9FC"/>
                </a:solidFill>
                <a:latin typeface="Lora" pitchFamily="34" charset="0"/>
                <a:ea typeface="Lora" pitchFamily="34" charset="-122"/>
                <a:cs typeface="Lora" pitchFamily="34" charset="-120"/>
              </a:rPr>
              <a:t>3</a:t>
            </a:r>
            <a:endParaRPr lang="en-US" sz="2502" dirty="0"/>
          </a:p>
        </p:txBody>
      </p:sp>
      <p:sp>
        <p:nvSpPr>
          <p:cNvPr id="20" name="Text 17"/>
          <p:cNvSpPr/>
          <p:nvPr/>
        </p:nvSpPr>
        <p:spPr>
          <a:xfrm>
            <a:off x="2276832" y="6019205"/>
            <a:ext cx="2979420" cy="330994"/>
          </a:xfrm>
          <a:prstGeom prst="rect">
            <a:avLst/>
          </a:prstGeom>
          <a:noFill/>
          <a:ln/>
        </p:spPr>
        <p:txBody>
          <a:bodyPr wrap="none" rtlCol="0" anchor="t"/>
          <a:lstStyle/>
          <a:p>
            <a:pPr marL="0" indent="0" algn="l">
              <a:lnSpc>
                <a:spcPts val="2606"/>
              </a:lnSpc>
              <a:buNone/>
            </a:pPr>
            <a:r>
              <a:rPr lang="en-US" sz="2085" dirty="0">
                <a:solidFill>
                  <a:srgbClr val="6EB9FC"/>
                </a:solidFill>
                <a:latin typeface="Lora" pitchFamily="34" charset="0"/>
                <a:ea typeface="Lora" pitchFamily="34" charset="-122"/>
                <a:cs typeface="Lora" pitchFamily="34" charset="-120"/>
              </a:rPr>
              <a:t>The Rise of Competitors</a:t>
            </a:r>
            <a:endParaRPr lang="en-US" sz="2085" dirty="0"/>
          </a:p>
        </p:txBody>
      </p:sp>
      <p:sp>
        <p:nvSpPr>
          <p:cNvPr id="21" name="Text 18"/>
          <p:cNvSpPr/>
          <p:nvPr/>
        </p:nvSpPr>
        <p:spPr>
          <a:xfrm>
            <a:off x="2276832" y="6561892"/>
            <a:ext cx="7901702" cy="677704"/>
          </a:xfrm>
          <a:prstGeom prst="rect">
            <a:avLst/>
          </a:prstGeom>
          <a:noFill/>
          <a:ln/>
        </p:spPr>
        <p:txBody>
          <a:bodyPr wrap="square" rtlCol="0" anchor="t"/>
          <a:lstStyle/>
          <a:p>
            <a:pPr marL="0" indent="0" algn="l">
              <a:lnSpc>
                <a:spcPts val="2668"/>
              </a:lnSpc>
              <a:buNone/>
            </a:pPr>
            <a:r>
              <a:rPr lang="en-US" sz="1668" dirty="0">
                <a:solidFill>
                  <a:srgbClr val="D6E5EF"/>
                </a:solidFill>
                <a:latin typeface="Source Sans Pro" pitchFamily="34" charset="0"/>
                <a:ea typeface="Source Sans Pro" pitchFamily="34" charset="-122"/>
                <a:cs typeface="Source Sans Pro" pitchFamily="34" charset="-120"/>
              </a:rPr>
              <a:t>With the entry of Kiwi in the Indian market and its aggressive consumer promotions, Cherry Blossom faced fierce competition that challenged its market leadership.</a:t>
            </a:r>
            <a:endParaRPr lang="en-US" sz="166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2265521"/>
          </a:xfrm>
          <a:prstGeom prst="rect">
            <a:avLst/>
          </a:prstGeom>
        </p:spPr>
      </p:pic>
      <p:sp>
        <p:nvSpPr>
          <p:cNvPr id="5" name="Text 2"/>
          <p:cNvSpPr/>
          <p:nvPr/>
        </p:nvSpPr>
        <p:spPr>
          <a:xfrm>
            <a:off x="3263741" y="2764988"/>
            <a:ext cx="8102918" cy="1132761"/>
          </a:xfrm>
          <a:prstGeom prst="rect">
            <a:avLst/>
          </a:prstGeom>
          <a:noFill/>
          <a:ln/>
        </p:spPr>
        <p:txBody>
          <a:bodyPr wrap="square" rtlCol="0" anchor="t"/>
          <a:lstStyle/>
          <a:p>
            <a:pPr marL="0" indent="0">
              <a:lnSpc>
                <a:spcPts val="4460"/>
              </a:lnSpc>
              <a:buNone/>
            </a:pPr>
            <a:r>
              <a:rPr lang="en-US" sz="3568" dirty="0">
                <a:solidFill>
                  <a:srgbClr val="6EB9FC"/>
                </a:solidFill>
                <a:latin typeface="Lora" pitchFamily="34" charset="0"/>
                <a:ea typeface="Lora" pitchFamily="34" charset="-122"/>
                <a:cs typeface="Lora" pitchFamily="34" charset="-120"/>
              </a:rPr>
              <a:t>The Traditional vs. Liquid Shoe Polish Debate</a:t>
            </a:r>
            <a:endParaRPr lang="en-US" sz="3568" dirty="0"/>
          </a:p>
        </p:txBody>
      </p:sp>
      <p:sp>
        <p:nvSpPr>
          <p:cNvPr id="6" name="Shape 3"/>
          <p:cNvSpPr/>
          <p:nvPr/>
        </p:nvSpPr>
        <p:spPr>
          <a:xfrm>
            <a:off x="3263741" y="4311134"/>
            <a:ext cx="407789" cy="407789"/>
          </a:xfrm>
          <a:prstGeom prst="roundRect">
            <a:avLst>
              <a:gd name="adj" fmla="val 13334"/>
            </a:avLst>
          </a:prstGeom>
          <a:solidFill>
            <a:srgbClr val="2F3343"/>
          </a:solidFill>
          <a:ln/>
        </p:spPr>
      </p:sp>
      <p:sp>
        <p:nvSpPr>
          <p:cNvPr id="7" name="Text 4"/>
          <p:cNvSpPr/>
          <p:nvPr/>
        </p:nvSpPr>
        <p:spPr>
          <a:xfrm>
            <a:off x="3418046" y="4345186"/>
            <a:ext cx="99060" cy="339685"/>
          </a:xfrm>
          <a:prstGeom prst="rect">
            <a:avLst/>
          </a:prstGeom>
          <a:noFill/>
          <a:ln/>
        </p:spPr>
        <p:txBody>
          <a:bodyPr wrap="none" rtlCol="0" anchor="t"/>
          <a:lstStyle/>
          <a:p>
            <a:pPr marL="0" indent="0" algn="ctr">
              <a:lnSpc>
                <a:spcPts val="2676"/>
              </a:lnSpc>
              <a:buNone/>
            </a:pPr>
            <a:r>
              <a:rPr lang="en-US" sz="2141" dirty="0">
                <a:solidFill>
                  <a:srgbClr val="6EB9FC"/>
                </a:solidFill>
                <a:latin typeface="Lora" pitchFamily="34" charset="0"/>
                <a:ea typeface="Lora" pitchFamily="34" charset="-122"/>
                <a:cs typeface="Lora" pitchFamily="34" charset="-120"/>
              </a:rPr>
              <a:t>1</a:t>
            </a:r>
            <a:endParaRPr lang="en-US" sz="2141" dirty="0"/>
          </a:p>
        </p:txBody>
      </p:sp>
      <p:sp>
        <p:nvSpPr>
          <p:cNvPr id="8" name="Text 5"/>
          <p:cNvSpPr/>
          <p:nvPr/>
        </p:nvSpPr>
        <p:spPr>
          <a:xfrm>
            <a:off x="3852743" y="4373404"/>
            <a:ext cx="1991201" cy="566261"/>
          </a:xfrm>
          <a:prstGeom prst="rect">
            <a:avLst/>
          </a:prstGeom>
          <a:noFill/>
          <a:ln/>
        </p:spPr>
        <p:txBody>
          <a:bodyPr wrap="square" rtlCol="0" anchor="t"/>
          <a:lstStyle/>
          <a:p>
            <a:pPr marL="0" indent="0">
              <a:lnSpc>
                <a:spcPts val="2230"/>
              </a:lnSpc>
              <a:buNone/>
            </a:pPr>
            <a:r>
              <a:rPr lang="en-US" sz="1784" dirty="0">
                <a:solidFill>
                  <a:srgbClr val="6EB9FC"/>
                </a:solidFill>
                <a:latin typeface="Lora" pitchFamily="34" charset="0"/>
                <a:ea typeface="Lora" pitchFamily="34" charset="-122"/>
                <a:cs typeface="Lora" pitchFamily="34" charset="-120"/>
              </a:rPr>
              <a:t>Traditional Wax Polishes</a:t>
            </a:r>
            <a:endParaRPr lang="en-US" sz="1784" dirty="0"/>
          </a:p>
        </p:txBody>
      </p:sp>
      <p:sp>
        <p:nvSpPr>
          <p:cNvPr id="9" name="Text 6"/>
          <p:cNvSpPr/>
          <p:nvPr/>
        </p:nvSpPr>
        <p:spPr>
          <a:xfrm>
            <a:off x="3852743" y="5120878"/>
            <a:ext cx="1991201" cy="2029420"/>
          </a:xfrm>
          <a:prstGeom prst="rect">
            <a:avLst/>
          </a:prstGeom>
          <a:noFill/>
          <a:ln/>
        </p:spPr>
        <p:txBody>
          <a:bodyPr wrap="square" rtlCol="0" anchor="t"/>
          <a:lstStyle/>
          <a:p>
            <a:pPr marL="0" indent="0">
              <a:lnSpc>
                <a:spcPts val="2283"/>
              </a:lnSpc>
              <a:buNone/>
            </a:pPr>
            <a:r>
              <a:rPr lang="en-US" sz="1427" dirty="0">
                <a:solidFill>
                  <a:srgbClr val="D6E5EF"/>
                </a:solidFill>
                <a:latin typeface="Source Sans Pro" pitchFamily="34" charset="0"/>
                <a:ea typeface="Source Sans Pro" pitchFamily="34" charset="-122"/>
                <a:cs typeface="Source Sans Pro" pitchFamily="34" charset="-120"/>
              </a:rPr>
              <a:t>For years, shoe polish in India was synonymous with wax polishes. Traditional users valued the nourishment and craftsmanship associated with wax-based products.</a:t>
            </a:r>
            <a:endParaRPr lang="en-US" sz="1427" dirty="0"/>
          </a:p>
        </p:txBody>
      </p:sp>
      <p:sp>
        <p:nvSpPr>
          <p:cNvPr id="10" name="Shape 7"/>
          <p:cNvSpPr/>
          <p:nvPr/>
        </p:nvSpPr>
        <p:spPr>
          <a:xfrm>
            <a:off x="6025158" y="4311134"/>
            <a:ext cx="407789" cy="407789"/>
          </a:xfrm>
          <a:prstGeom prst="roundRect">
            <a:avLst>
              <a:gd name="adj" fmla="val 13334"/>
            </a:avLst>
          </a:prstGeom>
          <a:solidFill>
            <a:srgbClr val="2F3343"/>
          </a:solidFill>
          <a:ln/>
        </p:spPr>
      </p:sp>
      <p:sp>
        <p:nvSpPr>
          <p:cNvPr id="11" name="Text 8"/>
          <p:cNvSpPr/>
          <p:nvPr/>
        </p:nvSpPr>
        <p:spPr>
          <a:xfrm>
            <a:off x="6156603" y="4345186"/>
            <a:ext cx="144780" cy="339685"/>
          </a:xfrm>
          <a:prstGeom prst="rect">
            <a:avLst/>
          </a:prstGeom>
          <a:noFill/>
          <a:ln/>
        </p:spPr>
        <p:txBody>
          <a:bodyPr wrap="none" rtlCol="0" anchor="t"/>
          <a:lstStyle/>
          <a:p>
            <a:pPr marL="0" indent="0" algn="ctr">
              <a:lnSpc>
                <a:spcPts val="2676"/>
              </a:lnSpc>
              <a:buNone/>
            </a:pPr>
            <a:r>
              <a:rPr lang="en-US" sz="2141" dirty="0">
                <a:solidFill>
                  <a:srgbClr val="6EB9FC"/>
                </a:solidFill>
                <a:latin typeface="Lora" pitchFamily="34" charset="0"/>
                <a:ea typeface="Lora" pitchFamily="34" charset="-122"/>
                <a:cs typeface="Lora" pitchFamily="34" charset="-120"/>
              </a:rPr>
              <a:t>2</a:t>
            </a:r>
            <a:endParaRPr lang="en-US" sz="2141" dirty="0"/>
          </a:p>
        </p:txBody>
      </p:sp>
      <p:sp>
        <p:nvSpPr>
          <p:cNvPr id="12" name="Text 9"/>
          <p:cNvSpPr/>
          <p:nvPr/>
        </p:nvSpPr>
        <p:spPr>
          <a:xfrm>
            <a:off x="6614160" y="4373404"/>
            <a:ext cx="1991201" cy="566261"/>
          </a:xfrm>
          <a:prstGeom prst="rect">
            <a:avLst/>
          </a:prstGeom>
          <a:noFill/>
          <a:ln/>
        </p:spPr>
        <p:txBody>
          <a:bodyPr wrap="square" rtlCol="0" anchor="t"/>
          <a:lstStyle/>
          <a:p>
            <a:pPr marL="0" indent="0">
              <a:lnSpc>
                <a:spcPts val="2230"/>
              </a:lnSpc>
              <a:buNone/>
            </a:pPr>
            <a:r>
              <a:rPr lang="en-US" sz="1784" dirty="0">
                <a:solidFill>
                  <a:srgbClr val="6EB9FC"/>
                </a:solidFill>
                <a:latin typeface="Lora" pitchFamily="34" charset="0"/>
                <a:ea typeface="Lora" pitchFamily="34" charset="-122"/>
                <a:cs typeface="Lora" pitchFamily="34" charset="-120"/>
              </a:rPr>
              <a:t>Cherry's Liquid Innovation</a:t>
            </a:r>
            <a:endParaRPr lang="en-US" sz="1784" dirty="0"/>
          </a:p>
        </p:txBody>
      </p:sp>
      <p:sp>
        <p:nvSpPr>
          <p:cNvPr id="13" name="Text 10"/>
          <p:cNvSpPr/>
          <p:nvPr/>
        </p:nvSpPr>
        <p:spPr>
          <a:xfrm>
            <a:off x="6614160" y="5120878"/>
            <a:ext cx="1991201" cy="2609255"/>
          </a:xfrm>
          <a:prstGeom prst="rect">
            <a:avLst/>
          </a:prstGeom>
          <a:noFill/>
          <a:ln/>
        </p:spPr>
        <p:txBody>
          <a:bodyPr wrap="square" rtlCol="0" anchor="t"/>
          <a:lstStyle/>
          <a:p>
            <a:pPr marL="0" indent="0">
              <a:lnSpc>
                <a:spcPts val="2283"/>
              </a:lnSpc>
              <a:buNone/>
            </a:pPr>
            <a:r>
              <a:rPr lang="en-US" sz="1427" dirty="0">
                <a:solidFill>
                  <a:srgbClr val="D6E5EF"/>
                </a:solidFill>
                <a:latin typeface="Source Sans Pro" pitchFamily="34" charset="0"/>
                <a:ea typeface="Source Sans Pro" pitchFamily="34" charset="-122"/>
                <a:cs typeface="Source Sans Pro" pitchFamily="34" charset="-120"/>
              </a:rPr>
              <a:t>In 1991-92, Cherry introduced liquid shoe polish, providing a more convenient alternative. However, the perception that it dried leather and lacked nourishment affected its widespread adoption.</a:t>
            </a:r>
            <a:endParaRPr lang="en-US" sz="1427" dirty="0"/>
          </a:p>
        </p:txBody>
      </p:sp>
      <p:sp>
        <p:nvSpPr>
          <p:cNvPr id="14" name="Shape 11"/>
          <p:cNvSpPr/>
          <p:nvPr/>
        </p:nvSpPr>
        <p:spPr>
          <a:xfrm>
            <a:off x="8786574" y="4311134"/>
            <a:ext cx="407789" cy="407789"/>
          </a:xfrm>
          <a:prstGeom prst="roundRect">
            <a:avLst>
              <a:gd name="adj" fmla="val 13334"/>
            </a:avLst>
          </a:prstGeom>
          <a:solidFill>
            <a:srgbClr val="2F3343"/>
          </a:solidFill>
          <a:ln/>
        </p:spPr>
      </p:sp>
      <p:sp>
        <p:nvSpPr>
          <p:cNvPr id="15" name="Text 12"/>
          <p:cNvSpPr/>
          <p:nvPr/>
        </p:nvSpPr>
        <p:spPr>
          <a:xfrm>
            <a:off x="8914209" y="4345186"/>
            <a:ext cx="152400" cy="339685"/>
          </a:xfrm>
          <a:prstGeom prst="rect">
            <a:avLst/>
          </a:prstGeom>
          <a:noFill/>
          <a:ln/>
        </p:spPr>
        <p:txBody>
          <a:bodyPr wrap="none" rtlCol="0" anchor="t"/>
          <a:lstStyle/>
          <a:p>
            <a:pPr marL="0" indent="0" algn="ctr">
              <a:lnSpc>
                <a:spcPts val="2676"/>
              </a:lnSpc>
              <a:buNone/>
            </a:pPr>
            <a:r>
              <a:rPr lang="en-US" sz="2141" dirty="0">
                <a:solidFill>
                  <a:srgbClr val="6EB9FC"/>
                </a:solidFill>
                <a:latin typeface="Lora" pitchFamily="34" charset="0"/>
                <a:ea typeface="Lora" pitchFamily="34" charset="-122"/>
                <a:cs typeface="Lora" pitchFamily="34" charset="-120"/>
              </a:rPr>
              <a:t>3</a:t>
            </a:r>
            <a:endParaRPr lang="en-US" sz="2141" dirty="0"/>
          </a:p>
        </p:txBody>
      </p:sp>
      <p:sp>
        <p:nvSpPr>
          <p:cNvPr id="16" name="Text 13"/>
          <p:cNvSpPr/>
          <p:nvPr/>
        </p:nvSpPr>
        <p:spPr>
          <a:xfrm>
            <a:off x="9375577" y="4373404"/>
            <a:ext cx="1991201" cy="849392"/>
          </a:xfrm>
          <a:prstGeom prst="rect">
            <a:avLst/>
          </a:prstGeom>
          <a:noFill/>
          <a:ln/>
        </p:spPr>
        <p:txBody>
          <a:bodyPr wrap="square" rtlCol="0" anchor="t"/>
          <a:lstStyle/>
          <a:p>
            <a:pPr marL="0" indent="0">
              <a:lnSpc>
                <a:spcPts val="2230"/>
              </a:lnSpc>
              <a:buNone/>
            </a:pPr>
            <a:r>
              <a:rPr lang="en-US" sz="1784" dirty="0">
                <a:solidFill>
                  <a:srgbClr val="6EB9FC"/>
                </a:solidFill>
                <a:latin typeface="Lora" pitchFamily="34" charset="0"/>
                <a:ea typeface="Lora" pitchFamily="34" charset="-122"/>
                <a:cs typeface="Lora" pitchFamily="34" charset="-120"/>
              </a:rPr>
              <a:t>Consumer Preferences and Adoption</a:t>
            </a:r>
            <a:endParaRPr lang="en-US" sz="1784" dirty="0"/>
          </a:p>
        </p:txBody>
      </p:sp>
      <p:sp>
        <p:nvSpPr>
          <p:cNvPr id="17" name="Text 14"/>
          <p:cNvSpPr/>
          <p:nvPr/>
        </p:nvSpPr>
        <p:spPr>
          <a:xfrm>
            <a:off x="9375577" y="5404009"/>
            <a:ext cx="1991201" cy="2029420"/>
          </a:xfrm>
          <a:prstGeom prst="rect">
            <a:avLst/>
          </a:prstGeom>
          <a:noFill/>
          <a:ln/>
        </p:spPr>
        <p:txBody>
          <a:bodyPr wrap="square" rtlCol="0" anchor="t"/>
          <a:lstStyle/>
          <a:p>
            <a:pPr marL="0" indent="0">
              <a:lnSpc>
                <a:spcPts val="2283"/>
              </a:lnSpc>
              <a:buNone/>
            </a:pPr>
            <a:r>
              <a:rPr lang="en-US" sz="1427" dirty="0">
                <a:solidFill>
                  <a:srgbClr val="D6E5EF"/>
                </a:solidFill>
                <a:latin typeface="Source Sans Pro" pitchFamily="34" charset="0"/>
                <a:ea typeface="Source Sans Pro" pitchFamily="34" charset="-122"/>
                <a:cs typeface="Source Sans Pro" pitchFamily="34" charset="-120"/>
              </a:rPr>
              <a:t>While some embraced the convenience of liquid polishes, loyal wax polish users, especially serious shoe care enthusiasts, remained devoted to the traditional format.</a:t>
            </a:r>
            <a:endParaRPr lang="en-US" sz="142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901660" y="727353"/>
            <a:ext cx="9169479" cy="1281827"/>
          </a:xfrm>
          <a:prstGeom prst="rect">
            <a:avLst/>
          </a:prstGeom>
          <a:noFill/>
          <a:ln/>
        </p:spPr>
        <p:txBody>
          <a:bodyPr wrap="square" rtlCol="0" anchor="t"/>
          <a:lstStyle/>
          <a:p>
            <a:pPr marL="0" indent="0">
              <a:lnSpc>
                <a:spcPts val="5047"/>
              </a:lnSpc>
              <a:buNone/>
            </a:pPr>
            <a:r>
              <a:rPr lang="en-US" sz="4038" dirty="0">
                <a:solidFill>
                  <a:srgbClr val="6EB9FC"/>
                </a:solidFill>
                <a:latin typeface="Lora" pitchFamily="34" charset="0"/>
                <a:ea typeface="Lora" pitchFamily="34" charset="-122"/>
                <a:cs typeface="Lora" pitchFamily="34" charset="-120"/>
              </a:rPr>
              <a:t>The Competing Forces: Cherry vs. Kiwi</a:t>
            </a:r>
            <a:endParaRPr lang="en-US" sz="4038" dirty="0"/>
          </a:p>
        </p:txBody>
      </p:sp>
      <p:sp>
        <p:nvSpPr>
          <p:cNvPr id="6" name="Shape 3"/>
          <p:cNvSpPr/>
          <p:nvPr/>
        </p:nvSpPr>
        <p:spPr>
          <a:xfrm>
            <a:off x="901660" y="2316837"/>
            <a:ext cx="9169479" cy="1591747"/>
          </a:xfrm>
          <a:prstGeom prst="roundRect">
            <a:avLst>
              <a:gd name="adj" fmla="val 3866"/>
            </a:avLst>
          </a:prstGeom>
          <a:solidFill>
            <a:srgbClr val="2F3343"/>
          </a:solidFill>
          <a:ln/>
        </p:spPr>
      </p:sp>
      <p:sp>
        <p:nvSpPr>
          <p:cNvPr id="7" name="Text 4"/>
          <p:cNvSpPr/>
          <p:nvPr/>
        </p:nvSpPr>
        <p:spPr>
          <a:xfrm>
            <a:off x="1106686" y="2521863"/>
            <a:ext cx="2050971" cy="320397"/>
          </a:xfrm>
          <a:prstGeom prst="rect">
            <a:avLst/>
          </a:prstGeom>
          <a:noFill/>
          <a:ln/>
        </p:spPr>
        <p:txBody>
          <a:bodyPr wrap="none" rtlCol="0" anchor="t"/>
          <a:lstStyle/>
          <a:p>
            <a:pPr marL="0" indent="0">
              <a:lnSpc>
                <a:spcPts val="2523"/>
              </a:lnSpc>
              <a:buNone/>
            </a:pPr>
            <a:r>
              <a:rPr lang="en-US" sz="2019" dirty="0">
                <a:solidFill>
                  <a:srgbClr val="6EB9FC"/>
                </a:solidFill>
                <a:latin typeface="Lora" pitchFamily="34" charset="0"/>
                <a:ea typeface="Lora" pitchFamily="34" charset="-122"/>
                <a:cs typeface="Lora" pitchFamily="34" charset="-120"/>
              </a:rPr>
              <a:t>Cherry Blossom</a:t>
            </a:r>
            <a:endParaRPr lang="en-US" sz="2019" dirty="0"/>
          </a:p>
        </p:txBody>
      </p:sp>
      <p:sp>
        <p:nvSpPr>
          <p:cNvPr id="8" name="Text 5"/>
          <p:cNvSpPr/>
          <p:nvPr/>
        </p:nvSpPr>
        <p:spPr>
          <a:xfrm>
            <a:off x="1106686" y="3047286"/>
            <a:ext cx="8759428" cy="656273"/>
          </a:xfrm>
          <a:prstGeom prst="rect">
            <a:avLst/>
          </a:prstGeom>
          <a:noFill/>
          <a:ln/>
        </p:spPr>
        <p:txBody>
          <a:bodyPr wrap="square" rtlCol="0" anchor="t"/>
          <a:lstStyle/>
          <a:p>
            <a:pPr marL="0" indent="0">
              <a:lnSpc>
                <a:spcPts val="2584"/>
              </a:lnSpc>
              <a:buNone/>
            </a:pPr>
            <a:r>
              <a:rPr lang="en-US" sz="1615" dirty="0">
                <a:solidFill>
                  <a:srgbClr val="D6E5EF"/>
                </a:solidFill>
                <a:latin typeface="Source Sans Pro" pitchFamily="34" charset="0"/>
                <a:ea typeface="Source Sans Pro" pitchFamily="34" charset="-122"/>
                <a:cs typeface="Source Sans Pro" pitchFamily="34" charset="-120"/>
              </a:rPr>
              <a:t>With a rich heritage and long-standing brand loyalty, Cherry Blossom had maintained a dominant position in the market. However, the rise of Kiwi challenged its market share.</a:t>
            </a:r>
            <a:endParaRPr lang="en-US" sz="1615" dirty="0"/>
          </a:p>
        </p:txBody>
      </p:sp>
      <p:sp>
        <p:nvSpPr>
          <p:cNvPr id="9" name="Shape 6"/>
          <p:cNvSpPr/>
          <p:nvPr/>
        </p:nvSpPr>
        <p:spPr>
          <a:xfrm>
            <a:off x="901660" y="4113609"/>
            <a:ext cx="9169479" cy="1591747"/>
          </a:xfrm>
          <a:prstGeom prst="roundRect">
            <a:avLst>
              <a:gd name="adj" fmla="val 3866"/>
            </a:avLst>
          </a:prstGeom>
          <a:solidFill>
            <a:srgbClr val="2F3343"/>
          </a:solidFill>
          <a:ln/>
        </p:spPr>
      </p:sp>
      <p:sp>
        <p:nvSpPr>
          <p:cNvPr id="10" name="Text 7"/>
          <p:cNvSpPr/>
          <p:nvPr/>
        </p:nvSpPr>
        <p:spPr>
          <a:xfrm>
            <a:off x="1106686" y="4318635"/>
            <a:ext cx="2050971" cy="320397"/>
          </a:xfrm>
          <a:prstGeom prst="rect">
            <a:avLst/>
          </a:prstGeom>
          <a:noFill/>
          <a:ln/>
        </p:spPr>
        <p:txBody>
          <a:bodyPr wrap="none" rtlCol="0" anchor="t"/>
          <a:lstStyle/>
          <a:p>
            <a:pPr marL="0" indent="0">
              <a:lnSpc>
                <a:spcPts val="2523"/>
              </a:lnSpc>
              <a:buNone/>
            </a:pPr>
            <a:r>
              <a:rPr lang="en-US" sz="2019" dirty="0">
                <a:solidFill>
                  <a:srgbClr val="6EB9FC"/>
                </a:solidFill>
                <a:latin typeface="Lora" pitchFamily="34" charset="0"/>
                <a:ea typeface="Lora" pitchFamily="34" charset="-122"/>
                <a:cs typeface="Lora" pitchFamily="34" charset="-120"/>
              </a:rPr>
              <a:t>Kiwi</a:t>
            </a:r>
            <a:endParaRPr lang="en-US" sz="2019" dirty="0"/>
          </a:p>
        </p:txBody>
      </p:sp>
      <p:sp>
        <p:nvSpPr>
          <p:cNvPr id="11" name="Text 8"/>
          <p:cNvSpPr/>
          <p:nvPr/>
        </p:nvSpPr>
        <p:spPr>
          <a:xfrm>
            <a:off x="1106686" y="4844058"/>
            <a:ext cx="8759428" cy="656273"/>
          </a:xfrm>
          <a:prstGeom prst="rect">
            <a:avLst/>
          </a:prstGeom>
          <a:noFill/>
          <a:ln/>
        </p:spPr>
        <p:txBody>
          <a:bodyPr wrap="square" rtlCol="0" anchor="t"/>
          <a:lstStyle/>
          <a:p>
            <a:pPr marL="0" indent="0">
              <a:lnSpc>
                <a:spcPts val="2584"/>
              </a:lnSpc>
              <a:buNone/>
            </a:pPr>
            <a:r>
              <a:rPr lang="en-US" sz="1615" dirty="0">
                <a:solidFill>
                  <a:srgbClr val="D6E5EF"/>
                </a:solidFill>
                <a:latin typeface="Source Sans Pro" pitchFamily="34" charset="0"/>
                <a:ea typeface="Source Sans Pro" pitchFamily="34" charset="-122"/>
                <a:cs typeface="Source Sans Pro" pitchFamily="34" charset="-120"/>
              </a:rPr>
              <a:t>A multinational brand, Kiwi strategically entered the Indian market in the 1970s. By the 1990s, it actively pursued market dominance through aggressive consumer promotions and a focus on non-leather shoes.</a:t>
            </a:r>
            <a:endParaRPr lang="en-US" sz="1615" dirty="0"/>
          </a:p>
        </p:txBody>
      </p:sp>
      <p:sp>
        <p:nvSpPr>
          <p:cNvPr id="12" name="Shape 9"/>
          <p:cNvSpPr/>
          <p:nvPr/>
        </p:nvSpPr>
        <p:spPr>
          <a:xfrm>
            <a:off x="901660" y="5910382"/>
            <a:ext cx="9169479" cy="1591747"/>
          </a:xfrm>
          <a:prstGeom prst="roundRect">
            <a:avLst>
              <a:gd name="adj" fmla="val 3866"/>
            </a:avLst>
          </a:prstGeom>
          <a:solidFill>
            <a:srgbClr val="2F3343"/>
          </a:solidFill>
          <a:ln/>
        </p:spPr>
      </p:sp>
      <p:sp>
        <p:nvSpPr>
          <p:cNvPr id="13" name="Text 10"/>
          <p:cNvSpPr/>
          <p:nvPr/>
        </p:nvSpPr>
        <p:spPr>
          <a:xfrm>
            <a:off x="1106686" y="6115407"/>
            <a:ext cx="3977640" cy="320397"/>
          </a:xfrm>
          <a:prstGeom prst="rect">
            <a:avLst/>
          </a:prstGeom>
          <a:noFill/>
          <a:ln/>
        </p:spPr>
        <p:txBody>
          <a:bodyPr wrap="none" rtlCol="0" anchor="t"/>
          <a:lstStyle/>
          <a:p>
            <a:pPr marL="0" indent="0">
              <a:lnSpc>
                <a:spcPts val="2523"/>
              </a:lnSpc>
              <a:buNone/>
            </a:pPr>
            <a:r>
              <a:rPr lang="en-US" sz="2019" dirty="0">
                <a:solidFill>
                  <a:srgbClr val="6EB9FC"/>
                </a:solidFill>
                <a:latin typeface="Lora" pitchFamily="34" charset="0"/>
                <a:ea typeface="Lora" pitchFamily="34" charset="-122"/>
                <a:cs typeface="Lora" pitchFamily="34" charset="-120"/>
              </a:rPr>
              <a:t>Brand Visibility and Market Share</a:t>
            </a:r>
            <a:endParaRPr lang="en-US" sz="2019" dirty="0"/>
          </a:p>
        </p:txBody>
      </p:sp>
      <p:sp>
        <p:nvSpPr>
          <p:cNvPr id="14" name="Text 11"/>
          <p:cNvSpPr/>
          <p:nvPr/>
        </p:nvSpPr>
        <p:spPr>
          <a:xfrm>
            <a:off x="1106686" y="6640830"/>
            <a:ext cx="8759428" cy="656273"/>
          </a:xfrm>
          <a:prstGeom prst="rect">
            <a:avLst/>
          </a:prstGeom>
          <a:noFill/>
          <a:ln/>
        </p:spPr>
        <p:txBody>
          <a:bodyPr wrap="square" rtlCol="0" anchor="t"/>
          <a:lstStyle/>
          <a:p>
            <a:pPr marL="0" indent="0">
              <a:lnSpc>
                <a:spcPts val="2584"/>
              </a:lnSpc>
              <a:buNone/>
            </a:pPr>
            <a:r>
              <a:rPr lang="en-US" sz="1615" dirty="0">
                <a:solidFill>
                  <a:srgbClr val="D6E5EF"/>
                </a:solidFill>
                <a:latin typeface="Source Sans Pro" pitchFamily="34" charset="0"/>
                <a:ea typeface="Source Sans Pro" pitchFamily="34" charset="-122"/>
                <a:cs typeface="Source Sans Pro" pitchFamily="34" charset="-120"/>
              </a:rPr>
              <a:t>Kiwi's relentless efforts propelled it ahead of Cherry Blossom in terms of market share and brand visibility. Cherry Blossom needed to devise a strategy to regain its lost ground.</a:t>
            </a:r>
            <a:endParaRPr lang="en-US" sz="161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3012281"/>
            <a:ext cx="960882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Trends Shaping the Footwear Market</a:t>
            </a:r>
            <a:endParaRPr lang="en-US" sz="4374" dirty="0"/>
          </a:p>
        </p:txBody>
      </p:sp>
      <p:sp>
        <p:nvSpPr>
          <p:cNvPr id="5" name="Text 3"/>
          <p:cNvSpPr/>
          <p:nvPr/>
        </p:nvSpPr>
        <p:spPr>
          <a:xfrm>
            <a:off x="2348389" y="4150995"/>
            <a:ext cx="9933503"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footwear market witnessed significant changes in recent years, impacting the growth of the shoe care industry. From shifting shoe ownership trends to the introduction of new shoe types like sports shoes and sneakers, consumer preferences were evolving rapidly. Let's explore these trends in detail.</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2890123"/>
            <a:ext cx="670560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The Power of Distribution</a:t>
            </a:r>
            <a:endParaRPr lang="en-US" sz="4374" dirty="0"/>
          </a:p>
        </p:txBody>
      </p:sp>
      <p:sp>
        <p:nvSpPr>
          <p:cNvPr id="7" name="Text 4"/>
          <p:cNvSpPr/>
          <p:nvPr/>
        </p:nvSpPr>
        <p:spPr>
          <a:xfrm>
            <a:off x="2348389" y="3917752"/>
            <a:ext cx="9933503"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RBIL's extensive distribution network, reaching over a million outlets, served as a significant strength for Cherry Blossom. The brand's deep penetration in the trade channel, particularly in northern India, contributed to its market presence, while Kiwi had a comparatively narrower distribution. Understanding the power of distribution and leveraging it effectively became crucial for Cherry Blossom's revival.</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10440829"/>
          </a:xfrm>
          <a:prstGeom prst="rect">
            <a:avLst/>
          </a:prstGeom>
          <a:solidFill>
            <a:srgbClr val="252833"/>
          </a:solidFill>
          <a:ln/>
        </p:spPr>
      </p:sp>
      <p:sp>
        <p:nvSpPr>
          <p:cNvPr id="4" name="Text 2"/>
          <p:cNvSpPr/>
          <p:nvPr/>
        </p:nvSpPr>
        <p:spPr>
          <a:xfrm>
            <a:off x="3838456" y="427673"/>
            <a:ext cx="6953488" cy="972026"/>
          </a:xfrm>
          <a:prstGeom prst="rect">
            <a:avLst/>
          </a:prstGeom>
          <a:noFill/>
          <a:ln/>
        </p:spPr>
        <p:txBody>
          <a:bodyPr wrap="square" rtlCol="0" anchor="t"/>
          <a:lstStyle/>
          <a:p>
            <a:pPr marL="0" indent="0">
              <a:lnSpc>
                <a:spcPts val="3827"/>
              </a:lnSpc>
              <a:buNone/>
            </a:pPr>
            <a:r>
              <a:rPr lang="en-US" sz="3062" dirty="0">
                <a:solidFill>
                  <a:srgbClr val="6EB9FC"/>
                </a:solidFill>
                <a:latin typeface="Lora" pitchFamily="34" charset="0"/>
                <a:ea typeface="Lora" pitchFamily="34" charset="-122"/>
                <a:cs typeface="Lora" pitchFamily="34" charset="-120"/>
              </a:rPr>
              <a:t>Reviving Cherry Blossom: The Path Forward</a:t>
            </a:r>
            <a:endParaRPr lang="en-US" sz="3062" dirty="0"/>
          </a:p>
        </p:txBody>
      </p:sp>
      <p:sp>
        <p:nvSpPr>
          <p:cNvPr id="6" name="Text 3"/>
          <p:cNvSpPr/>
          <p:nvPr/>
        </p:nvSpPr>
        <p:spPr>
          <a:xfrm>
            <a:off x="3522047" y="5098909"/>
            <a:ext cx="1996440" cy="243007"/>
          </a:xfrm>
          <a:prstGeom prst="rect">
            <a:avLst/>
          </a:prstGeom>
          <a:noFill/>
          <a:ln/>
        </p:spPr>
        <p:txBody>
          <a:bodyPr wrap="none" rtlCol="0" anchor="t"/>
          <a:lstStyle/>
          <a:p>
            <a:pPr marL="0" indent="0" algn="l">
              <a:lnSpc>
                <a:spcPts val="1914"/>
              </a:lnSpc>
              <a:buNone/>
            </a:pPr>
            <a:r>
              <a:rPr lang="en-US" sz="2800" dirty="0">
                <a:solidFill>
                  <a:srgbClr val="6EB9FC"/>
                </a:solidFill>
                <a:latin typeface="Lora" pitchFamily="34" charset="0"/>
                <a:ea typeface="Lora" pitchFamily="34" charset="-122"/>
                <a:cs typeface="Lora" pitchFamily="34" charset="-120"/>
              </a:rPr>
              <a:t>Embracing Innovation</a:t>
            </a:r>
            <a:endParaRPr lang="en-US" sz="2800" dirty="0"/>
          </a:p>
        </p:txBody>
      </p:sp>
      <p:sp>
        <p:nvSpPr>
          <p:cNvPr id="7" name="Text 4"/>
          <p:cNvSpPr/>
          <p:nvPr/>
        </p:nvSpPr>
        <p:spPr>
          <a:xfrm>
            <a:off x="3721834" y="5546507"/>
            <a:ext cx="3593306" cy="2137659"/>
          </a:xfrm>
          <a:prstGeom prst="rect">
            <a:avLst/>
          </a:prstGeom>
          <a:noFill/>
          <a:ln/>
        </p:spPr>
        <p:txBody>
          <a:bodyPr wrap="square" rtlCol="0" anchor="t"/>
          <a:lstStyle/>
          <a:p>
            <a:pPr marL="0" indent="0" algn="l">
              <a:lnSpc>
                <a:spcPts val="1960"/>
              </a:lnSpc>
              <a:buNone/>
            </a:pPr>
            <a:r>
              <a:rPr lang="en-US" sz="2400" dirty="0">
                <a:solidFill>
                  <a:srgbClr val="D6E5EF"/>
                </a:solidFill>
                <a:latin typeface="Source Sans Pro" pitchFamily="34" charset="0"/>
                <a:ea typeface="Source Sans Pro" pitchFamily="34" charset="-122"/>
                <a:cs typeface="Source Sans Pro" pitchFamily="34" charset="-120"/>
              </a:rPr>
              <a:t>Cherry Blossom will embark on a journey of innovation, leveraging its rich heritage to develop products that cater to evolving consumer preferences, while retaining the craftsmanship that loyal customers cherish.</a:t>
            </a:r>
            <a:endParaRPr lang="en-US" sz="2400" dirty="0"/>
          </a:p>
        </p:txBody>
      </p:sp>
      <p:pic>
        <p:nvPicPr>
          <p:cNvPr id="8" name="Image 1" descr="preencoded.png"/>
          <p:cNvPicPr>
            <a:picLocks noChangeAspect="1"/>
          </p:cNvPicPr>
          <p:nvPr/>
        </p:nvPicPr>
        <p:blipFill>
          <a:blip r:embed="rId3"/>
          <a:stretch>
            <a:fillRect/>
          </a:stretch>
        </p:blipFill>
        <p:spPr>
          <a:xfrm>
            <a:off x="7431761" y="1710690"/>
            <a:ext cx="5225459" cy="2909436"/>
          </a:xfrm>
          <a:prstGeom prst="rect">
            <a:avLst/>
          </a:prstGeom>
        </p:spPr>
      </p:pic>
      <p:sp>
        <p:nvSpPr>
          <p:cNvPr id="9" name="Text 5"/>
          <p:cNvSpPr/>
          <p:nvPr/>
        </p:nvSpPr>
        <p:spPr>
          <a:xfrm>
            <a:off x="7554277" y="5098910"/>
            <a:ext cx="5327534" cy="243007"/>
          </a:xfrm>
          <a:prstGeom prst="rect">
            <a:avLst/>
          </a:prstGeom>
          <a:noFill/>
          <a:ln/>
        </p:spPr>
        <p:txBody>
          <a:bodyPr wrap="none" rtlCol="0" anchor="t"/>
          <a:lstStyle/>
          <a:p>
            <a:pPr marL="0" indent="0" algn="l">
              <a:lnSpc>
                <a:spcPts val="1914"/>
              </a:lnSpc>
              <a:buNone/>
            </a:pPr>
            <a:r>
              <a:rPr lang="en-US" sz="2800" dirty="0">
                <a:solidFill>
                  <a:srgbClr val="6EB9FC"/>
                </a:solidFill>
                <a:latin typeface="Lora" pitchFamily="34" charset="0"/>
                <a:ea typeface="Lora" pitchFamily="34" charset="-122"/>
                <a:cs typeface="Lora" pitchFamily="34" charset="-120"/>
              </a:rPr>
              <a:t>Market Analysis and Insights</a:t>
            </a:r>
            <a:endParaRPr lang="en-US" sz="2800" dirty="0"/>
          </a:p>
        </p:txBody>
      </p:sp>
      <p:sp>
        <p:nvSpPr>
          <p:cNvPr id="10" name="Text 6"/>
          <p:cNvSpPr/>
          <p:nvPr/>
        </p:nvSpPr>
        <p:spPr>
          <a:xfrm>
            <a:off x="7554277" y="5646611"/>
            <a:ext cx="4557512" cy="2342251"/>
          </a:xfrm>
          <a:prstGeom prst="rect">
            <a:avLst/>
          </a:prstGeom>
          <a:noFill/>
          <a:ln/>
        </p:spPr>
        <p:txBody>
          <a:bodyPr wrap="square" rtlCol="0" anchor="t"/>
          <a:lstStyle/>
          <a:p>
            <a:pPr marL="0" indent="0" algn="l">
              <a:lnSpc>
                <a:spcPts val="1960"/>
              </a:lnSpc>
              <a:buNone/>
            </a:pPr>
            <a:r>
              <a:rPr lang="en-US" sz="2400" dirty="0">
                <a:solidFill>
                  <a:srgbClr val="D6E5EF"/>
                </a:solidFill>
                <a:latin typeface="Source Sans Pro" pitchFamily="34" charset="0"/>
                <a:ea typeface="Source Sans Pro" pitchFamily="34" charset="-122"/>
                <a:cs typeface="Source Sans Pro" pitchFamily="34" charset="-120"/>
              </a:rPr>
              <a:t>Deep market analysis and consumer insights will drive strategic decision-making, enabling Cherry Blossom to identify growth opportunities and position itself as a brand that understands and fulfills the needs of its target audience.</a:t>
            </a:r>
            <a:endParaRPr lang="en-US" sz="24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047" y="1645893"/>
            <a:ext cx="3168316" cy="31683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
          <p:cNvSpPr/>
          <p:nvPr/>
        </p:nvSpPr>
        <p:spPr>
          <a:xfrm>
            <a:off x="0" y="-176463"/>
            <a:ext cx="14630400" cy="10440829"/>
          </a:xfrm>
          <a:prstGeom prst="rect">
            <a:avLst/>
          </a:prstGeom>
          <a:solidFill>
            <a:srgbClr val="252833"/>
          </a:solidFill>
          <a:ln/>
        </p:spPr>
      </p:sp>
      <p:pic>
        <p:nvPicPr>
          <p:cNvPr id="2" name="Image 2" descr="preencoded.png"/>
          <p:cNvPicPr>
            <a:picLocks noChangeAspect="1"/>
          </p:cNvPicPr>
          <p:nvPr/>
        </p:nvPicPr>
        <p:blipFill>
          <a:blip r:embed="rId2"/>
          <a:stretch>
            <a:fillRect/>
          </a:stretch>
        </p:blipFill>
        <p:spPr>
          <a:xfrm>
            <a:off x="1379621" y="220950"/>
            <a:ext cx="5289510" cy="3268995"/>
          </a:xfrm>
          <a:prstGeom prst="rect">
            <a:avLst/>
          </a:prstGeom>
        </p:spPr>
      </p:pic>
      <p:pic>
        <p:nvPicPr>
          <p:cNvPr id="3" name="Image 3" descr="preencoded.png"/>
          <p:cNvPicPr>
            <a:picLocks noChangeAspect="1"/>
          </p:cNvPicPr>
          <p:nvPr/>
        </p:nvPicPr>
        <p:blipFill>
          <a:blip r:embed="rId3"/>
          <a:stretch>
            <a:fillRect/>
          </a:stretch>
        </p:blipFill>
        <p:spPr>
          <a:xfrm>
            <a:off x="7175088" y="199189"/>
            <a:ext cx="5065037" cy="3130337"/>
          </a:xfrm>
          <a:prstGeom prst="rect">
            <a:avLst/>
          </a:prstGeom>
        </p:spPr>
      </p:pic>
      <p:sp>
        <p:nvSpPr>
          <p:cNvPr id="4" name="Text 7"/>
          <p:cNvSpPr/>
          <p:nvPr/>
        </p:nvSpPr>
        <p:spPr>
          <a:xfrm>
            <a:off x="2005688" y="4116717"/>
            <a:ext cx="5293469" cy="552663"/>
          </a:xfrm>
          <a:prstGeom prst="rect">
            <a:avLst/>
          </a:prstGeom>
          <a:noFill/>
          <a:ln/>
        </p:spPr>
        <p:txBody>
          <a:bodyPr wrap="none" rtlCol="0" anchor="t"/>
          <a:lstStyle/>
          <a:p>
            <a:pPr marL="0" indent="0" algn="l">
              <a:lnSpc>
                <a:spcPts val="1914"/>
              </a:lnSpc>
              <a:buNone/>
            </a:pPr>
            <a:r>
              <a:rPr lang="en-US" sz="2800" dirty="0">
                <a:solidFill>
                  <a:srgbClr val="6EB9FC"/>
                </a:solidFill>
                <a:latin typeface="Lora" pitchFamily="34" charset="0"/>
                <a:ea typeface="Lora" pitchFamily="34" charset="-122"/>
                <a:cs typeface="Lora" pitchFamily="34" charset="-120"/>
              </a:rPr>
              <a:t>Optimizing Distribution Strategies</a:t>
            </a:r>
            <a:endParaRPr lang="en-US" sz="2800" dirty="0"/>
          </a:p>
        </p:txBody>
      </p:sp>
      <p:sp>
        <p:nvSpPr>
          <p:cNvPr id="5" name="Text 9"/>
          <p:cNvSpPr/>
          <p:nvPr/>
        </p:nvSpPr>
        <p:spPr>
          <a:xfrm>
            <a:off x="8027514" y="3873710"/>
            <a:ext cx="4469285" cy="618079"/>
          </a:xfrm>
          <a:prstGeom prst="rect">
            <a:avLst/>
          </a:prstGeom>
          <a:noFill/>
          <a:ln/>
        </p:spPr>
        <p:txBody>
          <a:bodyPr wrap="square" rtlCol="0" anchor="t"/>
          <a:lstStyle/>
          <a:p>
            <a:pPr marL="0" indent="0" algn="l">
              <a:lnSpc>
                <a:spcPts val="1914"/>
              </a:lnSpc>
              <a:buNone/>
            </a:pPr>
            <a:r>
              <a:rPr lang="en-US" sz="2800" dirty="0">
                <a:solidFill>
                  <a:srgbClr val="6EB9FC"/>
                </a:solidFill>
                <a:latin typeface="Lora" pitchFamily="34" charset="0"/>
                <a:ea typeface="Lora" pitchFamily="34" charset="-122"/>
                <a:cs typeface="Lora" pitchFamily="34" charset="-120"/>
              </a:rPr>
              <a:t>Customer Satisfaction and Engagement</a:t>
            </a:r>
            <a:endParaRPr lang="en-US" sz="2800" dirty="0"/>
          </a:p>
        </p:txBody>
      </p:sp>
      <p:sp>
        <p:nvSpPr>
          <p:cNvPr id="6" name="Text 8"/>
          <p:cNvSpPr/>
          <p:nvPr/>
        </p:nvSpPr>
        <p:spPr>
          <a:xfrm>
            <a:off x="2041620" y="4688331"/>
            <a:ext cx="4647818" cy="1988299"/>
          </a:xfrm>
          <a:prstGeom prst="rect">
            <a:avLst/>
          </a:prstGeom>
          <a:noFill/>
          <a:ln/>
        </p:spPr>
        <p:txBody>
          <a:bodyPr wrap="square" rtlCol="0" anchor="t"/>
          <a:lstStyle/>
          <a:p>
            <a:pPr marL="0" indent="0" algn="l">
              <a:lnSpc>
                <a:spcPts val="1960"/>
              </a:lnSpc>
              <a:buNone/>
            </a:pPr>
            <a:r>
              <a:rPr lang="en-US" sz="2400" dirty="0">
                <a:solidFill>
                  <a:srgbClr val="D6E5EF"/>
                </a:solidFill>
                <a:latin typeface="Source Sans Pro" pitchFamily="34" charset="0"/>
                <a:ea typeface="Source Sans Pro" pitchFamily="34" charset="-122"/>
                <a:cs typeface="Source Sans Pro" pitchFamily="34" charset="-120"/>
              </a:rPr>
              <a:t>Cherry Blossom will focus on optimizing its distribution strategies, leveraging its extensive network to reach a wider customer base and strengthening its presence in key markets.</a:t>
            </a:r>
            <a:endParaRPr lang="en-US" sz="2400" dirty="0"/>
          </a:p>
        </p:txBody>
      </p:sp>
      <p:sp>
        <p:nvSpPr>
          <p:cNvPr id="7" name="Text 10"/>
          <p:cNvSpPr/>
          <p:nvPr/>
        </p:nvSpPr>
        <p:spPr>
          <a:xfrm>
            <a:off x="7736561" y="4669380"/>
            <a:ext cx="5097123" cy="1938512"/>
          </a:xfrm>
          <a:prstGeom prst="rect">
            <a:avLst/>
          </a:prstGeom>
          <a:noFill/>
          <a:ln/>
        </p:spPr>
        <p:txBody>
          <a:bodyPr wrap="square" rtlCol="0" anchor="t"/>
          <a:lstStyle/>
          <a:p>
            <a:pPr marL="0" indent="0" algn="l">
              <a:lnSpc>
                <a:spcPts val="1960"/>
              </a:lnSpc>
              <a:buNone/>
            </a:pPr>
            <a:r>
              <a:rPr lang="en-US" sz="2400" dirty="0">
                <a:solidFill>
                  <a:srgbClr val="D6E5EF"/>
                </a:solidFill>
                <a:latin typeface="Source Sans Pro" pitchFamily="34" charset="0"/>
                <a:ea typeface="Source Sans Pro" pitchFamily="34" charset="-122"/>
                <a:cs typeface="Source Sans Pro" pitchFamily="34" charset="-120"/>
              </a:rPr>
              <a:t>Ultimately, Cherry Blossom's success hinges on delighting its customers. By prioritizing customer satisfaction and engaging with shoe care enthusiasts, the brand will enhance loyalty and build long-lasting relationships.</a:t>
            </a:r>
            <a:endParaRPr lang="en-US" sz="2400" dirty="0"/>
          </a:p>
        </p:txBody>
      </p:sp>
    </p:spTree>
    <p:extLst>
      <p:ext uri="{BB962C8B-B14F-4D97-AF65-F5344CB8AC3E}">
        <p14:creationId xmlns:p14="http://schemas.microsoft.com/office/powerpoint/2010/main" val="2814455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740</Words>
  <Application>Microsoft Office PowerPoint</Application>
  <PresentationFormat>Custom</PresentationFormat>
  <Paragraphs>53</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mani4</cp:lastModifiedBy>
  <cp:revision>3</cp:revision>
  <dcterms:created xsi:type="dcterms:W3CDTF">2023-11-27T19:07:22Z</dcterms:created>
  <dcterms:modified xsi:type="dcterms:W3CDTF">2023-11-27T19:18:43Z</dcterms:modified>
</cp:coreProperties>
</file>