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2" r:id="rId3"/>
    <p:sldId id="263" r:id="rId4"/>
    <p:sldId id="257" r:id="rId5"/>
    <p:sldId id="258" r:id="rId6"/>
    <p:sldId id="259" r:id="rId7"/>
    <p:sldId id="260" r:id="rId8"/>
    <p:sldId id="267" r:id="rId9"/>
    <p:sldId id="268" r:id="rId10"/>
    <p:sldId id="261" r:id="rId11"/>
    <p:sldId id="264" r:id="rId12"/>
    <p:sldId id="269" r:id="rId13"/>
    <p:sldId id="265" r:id="rId14"/>
    <p:sldId id="266"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468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133120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250240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5307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hyperlink" Target="https://gamma.app"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1912" y="2545163"/>
            <a:ext cx="4752975" cy="4752975"/>
          </a:xfrm>
          <a:prstGeom prst="rect">
            <a:avLst/>
          </a:prstGeom>
        </p:spPr>
      </p:pic>
      <p:pic>
        <p:nvPicPr>
          <p:cNvPr id="4" name="Image 0"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2"/>
          <p:cNvSpPr/>
          <p:nvPr/>
        </p:nvSpPr>
        <p:spPr>
          <a:xfrm>
            <a:off x="6262807" y="1014293"/>
            <a:ext cx="7591187" cy="3571875"/>
          </a:xfrm>
          <a:prstGeom prst="rect">
            <a:avLst/>
          </a:prstGeom>
          <a:noFill/>
          <a:ln/>
        </p:spPr>
        <p:txBody>
          <a:bodyPr wrap="square" rtlCol="0" anchor="t"/>
          <a:lstStyle/>
          <a:p>
            <a:pPr marL="0" indent="0">
              <a:lnSpc>
                <a:spcPts val="7031"/>
              </a:lnSpc>
              <a:buNone/>
            </a:pPr>
            <a:r>
              <a:rPr lang="en-US" sz="5625" dirty="0">
                <a:solidFill>
                  <a:srgbClr val="476FD6"/>
                </a:solidFill>
                <a:latin typeface="Times New Roman" panose="02020603050405020304" pitchFamily="18" charset="0"/>
                <a:ea typeface="Roboto Slab" pitchFamily="34" charset="-122"/>
                <a:cs typeface="Times New Roman" panose="02020603050405020304" pitchFamily="18" charset="0"/>
              </a:rPr>
              <a:t>The Role of Social Media Influencers in Promoting Luxury Ayurvedic Products</a:t>
            </a:r>
            <a:endParaRPr lang="en-US" sz="5625"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616421" y="6636419"/>
            <a:ext cx="7591187" cy="1323439"/>
          </a:xfrm>
          <a:prstGeom prst="rect">
            <a:avLst/>
          </a:prstGeom>
          <a:noFill/>
        </p:spPr>
        <p:txBody>
          <a:bodyPr wrap="square" rtlCol="0">
            <a:spAutoFit/>
          </a:bodyPr>
          <a:lstStyle/>
          <a:p>
            <a:r>
              <a:rPr lang="en-IN" sz="4000" dirty="0" smtClean="0">
                <a:latin typeface="Times New Roman" panose="02020603050405020304" pitchFamily="18" charset="0"/>
                <a:cs typeface="Times New Roman" panose="02020603050405020304" pitchFamily="18" charset="0"/>
              </a:rPr>
              <a:t>P T </a:t>
            </a:r>
            <a:r>
              <a:rPr lang="en-IN" sz="4000" dirty="0" err="1" smtClean="0">
                <a:latin typeface="Times New Roman" panose="02020603050405020304" pitchFamily="18" charset="0"/>
                <a:cs typeface="Times New Roman" panose="02020603050405020304" pitchFamily="18" charset="0"/>
              </a:rPr>
              <a:t>Manivannan</a:t>
            </a:r>
            <a:r>
              <a:rPr lang="en-IN" sz="4000" dirty="0" smtClean="0">
                <a:latin typeface="Times New Roman" panose="02020603050405020304" pitchFamily="18" charset="0"/>
                <a:cs typeface="Times New Roman" panose="02020603050405020304" pitchFamily="18" charset="0"/>
              </a:rPr>
              <a:t> </a:t>
            </a:r>
            <a:br>
              <a:rPr lang="en-IN" sz="4000" dirty="0" smtClean="0">
                <a:latin typeface="Times New Roman" panose="02020603050405020304" pitchFamily="18" charset="0"/>
                <a:cs typeface="Times New Roman" panose="02020603050405020304" pitchFamily="18" charset="0"/>
              </a:rPr>
            </a:br>
            <a:r>
              <a:rPr lang="en-IN" sz="4000" dirty="0" smtClean="0">
                <a:latin typeface="Times New Roman" panose="02020603050405020304" pitchFamily="18" charset="0"/>
                <a:cs typeface="Times New Roman" panose="02020603050405020304" pitchFamily="18" charset="0"/>
              </a:rPr>
              <a:t>0221MBA002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9439989"/>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621167" y="2371844"/>
            <a:ext cx="7385328" cy="486013"/>
          </a:xfrm>
          <a:prstGeom prst="rect">
            <a:avLst/>
          </a:prstGeom>
          <a:noFill/>
          <a:ln/>
        </p:spPr>
        <p:txBody>
          <a:bodyPr wrap="none" rtlCol="0" anchor="t"/>
          <a:lstStyle/>
          <a:p>
            <a:pPr marL="0" indent="0">
              <a:lnSpc>
                <a:spcPts val="3827"/>
              </a:lnSpc>
              <a:buNone/>
            </a:pPr>
            <a:r>
              <a:rPr lang="en-US" sz="3062" dirty="0">
                <a:solidFill>
                  <a:srgbClr val="476FD6"/>
                </a:solidFill>
                <a:latin typeface="Times New Roman" panose="02020603050405020304" pitchFamily="18" charset="0"/>
                <a:ea typeface="Roboto Slab" pitchFamily="34" charset="-122"/>
                <a:cs typeface="Times New Roman" panose="02020603050405020304" pitchFamily="18" charset="0"/>
              </a:rPr>
              <a:t>The Power of Word-of-Mouth Marketing</a:t>
            </a:r>
            <a:endParaRPr lang="en-US" sz="3062" dirty="0">
              <a:latin typeface="Times New Roman" panose="02020603050405020304" pitchFamily="18" charset="0"/>
              <a:cs typeface="Times New Roman" panose="02020603050405020304" pitchFamily="18" charset="0"/>
            </a:endParaRPr>
          </a:p>
        </p:txBody>
      </p:sp>
      <p:sp>
        <p:nvSpPr>
          <p:cNvPr id="6" name="Shape 3"/>
          <p:cNvSpPr/>
          <p:nvPr/>
        </p:nvSpPr>
        <p:spPr>
          <a:xfrm>
            <a:off x="7299722" y="3091101"/>
            <a:ext cx="31075" cy="5921216"/>
          </a:xfrm>
          <a:prstGeom prst="rect">
            <a:avLst/>
          </a:prstGeom>
          <a:solidFill>
            <a:srgbClr val="BBC4DC"/>
          </a:solidFill>
          <a:ln/>
        </p:spPr>
      </p:sp>
      <p:sp>
        <p:nvSpPr>
          <p:cNvPr id="7" name="Shape 4"/>
          <p:cNvSpPr/>
          <p:nvPr/>
        </p:nvSpPr>
        <p:spPr>
          <a:xfrm>
            <a:off x="6595884" y="3371910"/>
            <a:ext cx="544354" cy="31075"/>
          </a:xfrm>
          <a:prstGeom prst="rect">
            <a:avLst/>
          </a:prstGeom>
          <a:solidFill>
            <a:srgbClr val="BBC4DC"/>
          </a:solidFill>
          <a:ln/>
        </p:spPr>
      </p:sp>
      <p:sp>
        <p:nvSpPr>
          <p:cNvPr id="8" name="Shape 5"/>
          <p:cNvSpPr/>
          <p:nvPr/>
        </p:nvSpPr>
        <p:spPr>
          <a:xfrm>
            <a:off x="7140238" y="3212544"/>
            <a:ext cx="349925" cy="349925"/>
          </a:xfrm>
          <a:prstGeom prst="roundRect">
            <a:avLst>
              <a:gd name="adj" fmla="val 26670"/>
            </a:avLst>
          </a:prstGeom>
          <a:solidFill>
            <a:srgbClr val="DEE7F7"/>
          </a:solidFill>
          <a:ln/>
        </p:spPr>
      </p:sp>
      <p:sp>
        <p:nvSpPr>
          <p:cNvPr id="9" name="Text 6"/>
          <p:cNvSpPr/>
          <p:nvPr/>
        </p:nvSpPr>
        <p:spPr>
          <a:xfrm>
            <a:off x="7267039" y="3241596"/>
            <a:ext cx="96203" cy="291703"/>
          </a:xfrm>
          <a:prstGeom prst="rect">
            <a:avLst/>
          </a:prstGeom>
          <a:noFill/>
          <a:ln/>
        </p:spPr>
        <p:txBody>
          <a:bodyPr wrap="none" rtlCol="0" anchor="t"/>
          <a:lstStyle/>
          <a:p>
            <a:pPr marL="0" indent="0" algn="ctr">
              <a:lnSpc>
                <a:spcPts val="2296"/>
              </a:lnSpc>
              <a:buNone/>
            </a:pPr>
            <a:r>
              <a:rPr lang="en-US" sz="1837" dirty="0">
                <a:solidFill>
                  <a:srgbClr val="476FD6"/>
                </a:solidFill>
                <a:latin typeface="Times New Roman" panose="02020603050405020304" pitchFamily="18" charset="0"/>
                <a:ea typeface="Roboto Slab" pitchFamily="34" charset="-122"/>
                <a:cs typeface="Times New Roman" panose="02020603050405020304" pitchFamily="18" charset="0"/>
              </a:rPr>
              <a:t>1</a:t>
            </a:r>
            <a:endParaRPr lang="en-US" sz="1837" dirty="0">
              <a:latin typeface="Times New Roman" panose="02020603050405020304" pitchFamily="18" charset="0"/>
              <a:cs typeface="Times New Roman" panose="02020603050405020304" pitchFamily="18" charset="0"/>
            </a:endParaRPr>
          </a:p>
        </p:txBody>
      </p:sp>
      <p:sp>
        <p:nvSpPr>
          <p:cNvPr id="10" name="Text 7"/>
          <p:cNvSpPr/>
          <p:nvPr/>
        </p:nvSpPr>
        <p:spPr>
          <a:xfrm>
            <a:off x="3621167" y="3246596"/>
            <a:ext cx="2838569" cy="486013"/>
          </a:xfrm>
          <a:prstGeom prst="rect">
            <a:avLst/>
          </a:prstGeom>
          <a:noFill/>
          <a:ln/>
        </p:spPr>
        <p:txBody>
          <a:bodyPr wrap="square" rtlCol="0" anchor="t"/>
          <a:lstStyle/>
          <a:p>
            <a:pPr marL="0" indent="0" algn="r">
              <a:lnSpc>
                <a:spcPts val="1914"/>
              </a:lnSpc>
              <a:buNone/>
            </a:pPr>
            <a:r>
              <a:rPr lang="en-US" sz="1531" dirty="0">
                <a:solidFill>
                  <a:srgbClr val="476FD6"/>
                </a:solidFill>
                <a:latin typeface="Times New Roman" panose="02020603050405020304" pitchFamily="18" charset="0"/>
                <a:ea typeface="Roboto Slab" pitchFamily="34" charset="-122"/>
                <a:cs typeface="Times New Roman" panose="02020603050405020304" pitchFamily="18" charset="0"/>
              </a:rPr>
              <a:t>Amplification of Word of Mouth</a:t>
            </a:r>
            <a:endParaRPr lang="en-US" sz="1531" dirty="0">
              <a:latin typeface="Times New Roman" panose="02020603050405020304" pitchFamily="18" charset="0"/>
              <a:cs typeface="Times New Roman" panose="02020603050405020304" pitchFamily="18" charset="0"/>
            </a:endParaRPr>
          </a:p>
        </p:txBody>
      </p:sp>
      <p:sp>
        <p:nvSpPr>
          <p:cNvPr id="11" name="Text 8"/>
          <p:cNvSpPr/>
          <p:nvPr/>
        </p:nvSpPr>
        <p:spPr>
          <a:xfrm>
            <a:off x="3621167" y="3825835"/>
            <a:ext cx="2838569" cy="2238494"/>
          </a:xfrm>
          <a:prstGeom prst="rect">
            <a:avLst/>
          </a:prstGeom>
          <a:noFill/>
          <a:ln/>
        </p:spPr>
        <p:txBody>
          <a:bodyPr wrap="square" rtlCol="0" anchor="t"/>
          <a:lstStyle/>
          <a:p>
            <a:pPr marL="0" indent="0" algn="r">
              <a:lnSpc>
                <a:spcPts val="1960"/>
              </a:lnSpc>
              <a:buNone/>
            </a:pPr>
            <a:r>
              <a:rPr lang="en-US" sz="1225" dirty="0">
                <a:solidFill>
                  <a:srgbClr val="15213F"/>
                </a:solidFill>
                <a:latin typeface="Times New Roman" panose="02020603050405020304" pitchFamily="18" charset="0"/>
                <a:ea typeface="Roboto" pitchFamily="34" charset="-122"/>
                <a:cs typeface="Times New Roman" panose="02020603050405020304" pitchFamily="18" charset="0"/>
              </a:rPr>
              <a:t>Influencers have the ability to amplify word of mouth by sharing their experiences and opinions with a large audience. When influencers endorse a product or service, their followers may subsequently spread the message further through their own social networks, creating a ripple effect of word of mouth promotion.</a:t>
            </a:r>
            <a:endParaRPr lang="en-US" sz="1225" dirty="0">
              <a:latin typeface="Times New Roman" panose="02020603050405020304" pitchFamily="18" charset="0"/>
              <a:cs typeface="Times New Roman" panose="02020603050405020304" pitchFamily="18" charset="0"/>
            </a:endParaRPr>
          </a:p>
        </p:txBody>
      </p:sp>
      <p:sp>
        <p:nvSpPr>
          <p:cNvPr id="12" name="Shape 9"/>
          <p:cNvSpPr/>
          <p:nvPr/>
        </p:nvSpPr>
        <p:spPr>
          <a:xfrm>
            <a:off x="7490162" y="4149507"/>
            <a:ext cx="544354" cy="31075"/>
          </a:xfrm>
          <a:prstGeom prst="rect">
            <a:avLst/>
          </a:prstGeom>
          <a:solidFill>
            <a:srgbClr val="BBC4DC"/>
          </a:solidFill>
          <a:ln/>
        </p:spPr>
      </p:sp>
      <p:sp>
        <p:nvSpPr>
          <p:cNvPr id="13" name="Shape 10"/>
          <p:cNvSpPr/>
          <p:nvPr/>
        </p:nvSpPr>
        <p:spPr>
          <a:xfrm>
            <a:off x="7140238" y="3990142"/>
            <a:ext cx="349925" cy="349925"/>
          </a:xfrm>
          <a:prstGeom prst="roundRect">
            <a:avLst>
              <a:gd name="adj" fmla="val 26670"/>
            </a:avLst>
          </a:prstGeom>
          <a:solidFill>
            <a:srgbClr val="DEE7F7"/>
          </a:solidFill>
          <a:ln/>
        </p:spPr>
      </p:sp>
      <p:sp>
        <p:nvSpPr>
          <p:cNvPr id="14" name="Text 11"/>
          <p:cNvSpPr/>
          <p:nvPr/>
        </p:nvSpPr>
        <p:spPr>
          <a:xfrm>
            <a:off x="7250728" y="4019193"/>
            <a:ext cx="128826" cy="291703"/>
          </a:xfrm>
          <a:prstGeom prst="rect">
            <a:avLst/>
          </a:prstGeom>
          <a:noFill/>
          <a:ln/>
        </p:spPr>
        <p:txBody>
          <a:bodyPr wrap="none" rtlCol="0" anchor="t"/>
          <a:lstStyle/>
          <a:p>
            <a:pPr marL="0" indent="0" algn="ctr">
              <a:lnSpc>
                <a:spcPts val="2296"/>
              </a:lnSpc>
              <a:buNone/>
            </a:pPr>
            <a:r>
              <a:rPr lang="en-US" sz="1837" dirty="0">
                <a:solidFill>
                  <a:srgbClr val="476FD6"/>
                </a:solidFill>
                <a:latin typeface="Times New Roman" panose="02020603050405020304" pitchFamily="18" charset="0"/>
                <a:ea typeface="Roboto Slab" pitchFamily="34" charset="-122"/>
                <a:cs typeface="Times New Roman" panose="02020603050405020304" pitchFamily="18" charset="0"/>
              </a:rPr>
              <a:t>2</a:t>
            </a:r>
            <a:endParaRPr lang="en-US" sz="1837" dirty="0">
              <a:latin typeface="Times New Roman" panose="02020603050405020304" pitchFamily="18" charset="0"/>
              <a:cs typeface="Times New Roman" panose="02020603050405020304" pitchFamily="18" charset="0"/>
            </a:endParaRPr>
          </a:p>
        </p:txBody>
      </p:sp>
      <p:sp>
        <p:nvSpPr>
          <p:cNvPr id="15" name="Text 12"/>
          <p:cNvSpPr/>
          <p:nvPr/>
        </p:nvSpPr>
        <p:spPr>
          <a:xfrm>
            <a:off x="8170664" y="4024193"/>
            <a:ext cx="1944172" cy="243007"/>
          </a:xfrm>
          <a:prstGeom prst="rect">
            <a:avLst/>
          </a:prstGeom>
          <a:noFill/>
          <a:ln/>
        </p:spPr>
        <p:txBody>
          <a:bodyPr wrap="none" rtlCol="0" anchor="t"/>
          <a:lstStyle/>
          <a:p>
            <a:pPr marL="0" indent="0" algn="l">
              <a:lnSpc>
                <a:spcPts val="1914"/>
              </a:lnSpc>
              <a:buNone/>
            </a:pPr>
            <a:r>
              <a:rPr lang="en-US" sz="1531" dirty="0">
                <a:solidFill>
                  <a:srgbClr val="476FD6"/>
                </a:solidFill>
                <a:latin typeface="Times New Roman" panose="02020603050405020304" pitchFamily="18" charset="0"/>
                <a:ea typeface="Roboto Slab" pitchFamily="34" charset="-122"/>
                <a:cs typeface="Times New Roman" panose="02020603050405020304" pitchFamily="18" charset="0"/>
              </a:rPr>
              <a:t>Trust and Credibility</a:t>
            </a:r>
            <a:endParaRPr lang="en-US" sz="1531" dirty="0">
              <a:latin typeface="Times New Roman" panose="02020603050405020304" pitchFamily="18" charset="0"/>
              <a:cs typeface="Times New Roman" panose="02020603050405020304" pitchFamily="18" charset="0"/>
            </a:endParaRPr>
          </a:p>
        </p:txBody>
      </p:sp>
      <p:sp>
        <p:nvSpPr>
          <p:cNvPr id="16" name="Text 13"/>
          <p:cNvSpPr/>
          <p:nvPr/>
        </p:nvSpPr>
        <p:spPr>
          <a:xfrm>
            <a:off x="8170664" y="4360426"/>
            <a:ext cx="2838569" cy="1741051"/>
          </a:xfrm>
          <a:prstGeom prst="rect">
            <a:avLst/>
          </a:prstGeom>
          <a:noFill/>
          <a:ln/>
        </p:spPr>
        <p:txBody>
          <a:bodyPr wrap="square" rtlCol="0" anchor="t"/>
          <a:lstStyle/>
          <a:p>
            <a:pPr marL="0" indent="0" algn="l">
              <a:lnSpc>
                <a:spcPts val="1960"/>
              </a:lnSpc>
              <a:buNone/>
            </a:pPr>
            <a:r>
              <a:rPr lang="en-US" sz="1225" dirty="0">
                <a:solidFill>
                  <a:srgbClr val="15213F"/>
                </a:solidFill>
                <a:latin typeface="Times New Roman" panose="02020603050405020304" pitchFamily="18" charset="0"/>
                <a:ea typeface="Roboto" pitchFamily="34" charset="-122"/>
                <a:cs typeface="Times New Roman" panose="02020603050405020304" pitchFamily="18" charset="0"/>
              </a:rPr>
              <a:t>Both word of mouth and influencer marketing rely on trust and credibility to be effective. Consumers are more likely to trust recommendations from friends, family, or influencers whom they perceive as authentic and trustworthy sources of information.</a:t>
            </a:r>
            <a:endParaRPr lang="en-US" sz="1225" dirty="0">
              <a:latin typeface="Times New Roman" panose="02020603050405020304" pitchFamily="18" charset="0"/>
              <a:cs typeface="Times New Roman" panose="02020603050405020304" pitchFamily="18" charset="0"/>
            </a:endParaRPr>
          </a:p>
        </p:txBody>
      </p:sp>
      <p:sp>
        <p:nvSpPr>
          <p:cNvPr id="17" name="Shape 14"/>
          <p:cNvSpPr/>
          <p:nvPr/>
        </p:nvSpPr>
        <p:spPr>
          <a:xfrm>
            <a:off x="6595884" y="6656130"/>
            <a:ext cx="544354" cy="31075"/>
          </a:xfrm>
          <a:prstGeom prst="rect">
            <a:avLst/>
          </a:prstGeom>
          <a:solidFill>
            <a:srgbClr val="BBC4DC"/>
          </a:solidFill>
          <a:ln/>
        </p:spPr>
      </p:sp>
      <p:sp>
        <p:nvSpPr>
          <p:cNvPr id="18" name="Shape 15"/>
          <p:cNvSpPr/>
          <p:nvPr/>
        </p:nvSpPr>
        <p:spPr>
          <a:xfrm>
            <a:off x="7140238" y="6496764"/>
            <a:ext cx="349925" cy="349925"/>
          </a:xfrm>
          <a:prstGeom prst="roundRect">
            <a:avLst>
              <a:gd name="adj" fmla="val 26670"/>
            </a:avLst>
          </a:prstGeom>
          <a:solidFill>
            <a:srgbClr val="DEE7F7"/>
          </a:solidFill>
          <a:ln/>
        </p:spPr>
      </p:sp>
      <p:sp>
        <p:nvSpPr>
          <p:cNvPr id="19" name="Text 16"/>
          <p:cNvSpPr/>
          <p:nvPr/>
        </p:nvSpPr>
        <p:spPr>
          <a:xfrm>
            <a:off x="7252156" y="6525816"/>
            <a:ext cx="125968" cy="291703"/>
          </a:xfrm>
          <a:prstGeom prst="rect">
            <a:avLst/>
          </a:prstGeom>
          <a:noFill/>
          <a:ln/>
        </p:spPr>
        <p:txBody>
          <a:bodyPr wrap="none" rtlCol="0" anchor="t"/>
          <a:lstStyle/>
          <a:p>
            <a:pPr marL="0" indent="0" algn="ctr">
              <a:lnSpc>
                <a:spcPts val="2296"/>
              </a:lnSpc>
              <a:buNone/>
            </a:pPr>
            <a:r>
              <a:rPr lang="en-US" sz="1837" dirty="0">
                <a:solidFill>
                  <a:srgbClr val="476FD6"/>
                </a:solidFill>
                <a:latin typeface="Times New Roman" panose="02020603050405020304" pitchFamily="18" charset="0"/>
                <a:ea typeface="Roboto Slab" pitchFamily="34" charset="-122"/>
                <a:cs typeface="Times New Roman" panose="02020603050405020304" pitchFamily="18" charset="0"/>
              </a:rPr>
              <a:t>3</a:t>
            </a:r>
            <a:endParaRPr lang="en-US" sz="1837" dirty="0">
              <a:latin typeface="Times New Roman" panose="02020603050405020304" pitchFamily="18" charset="0"/>
              <a:cs typeface="Times New Roman" panose="02020603050405020304" pitchFamily="18" charset="0"/>
            </a:endParaRPr>
          </a:p>
        </p:txBody>
      </p:sp>
      <p:sp>
        <p:nvSpPr>
          <p:cNvPr id="20" name="Text 17"/>
          <p:cNvSpPr/>
          <p:nvPr/>
        </p:nvSpPr>
        <p:spPr>
          <a:xfrm>
            <a:off x="4515564" y="6530816"/>
            <a:ext cx="1944172" cy="243007"/>
          </a:xfrm>
          <a:prstGeom prst="rect">
            <a:avLst/>
          </a:prstGeom>
          <a:noFill/>
          <a:ln/>
        </p:spPr>
        <p:txBody>
          <a:bodyPr wrap="none" rtlCol="0" anchor="t"/>
          <a:lstStyle/>
          <a:p>
            <a:pPr marL="0" indent="0" algn="r">
              <a:lnSpc>
                <a:spcPts val="1914"/>
              </a:lnSpc>
              <a:buNone/>
            </a:pPr>
            <a:r>
              <a:rPr lang="en-US" sz="1531" dirty="0">
                <a:solidFill>
                  <a:srgbClr val="476FD6"/>
                </a:solidFill>
                <a:latin typeface="Times New Roman" panose="02020603050405020304" pitchFamily="18" charset="0"/>
                <a:ea typeface="Roboto Slab" pitchFamily="34" charset="-122"/>
                <a:cs typeface="Times New Roman" panose="02020603050405020304" pitchFamily="18" charset="0"/>
              </a:rPr>
              <a:t>Social Proof</a:t>
            </a:r>
            <a:endParaRPr lang="en-US" sz="1531" dirty="0">
              <a:latin typeface="Times New Roman" panose="02020603050405020304" pitchFamily="18" charset="0"/>
              <a:cs typeface="Times New Roman" panose="02020603050405020304" pitchFamily="18" charset="0"/>
            </a:endParaRPr>
          </a:p>
        </p:txBody>
      </p:sp>
      <p:sp>
        <p:nvSpPr>
          <p:cNvPr id="21" name="Text 18"/>
          <p:cNvSpPr/>
          <p:nvPr/>
        </p:nvSpPr>
        <p:spPr>
          <a:xfrm>
            <a:off x="3621167" y="6867049"/>
            <a:ext cx="2838569" cy="1989773"/>
          </a:xfrm>
          <a:prstGeom prst="rect">
            <a:avLst/>
          </a:prstGeom>
          <a:noFill/>
          <a:ln/>
        </p:spPr>
        <p:txBody>
          <a:bodyPr wrap="square" rtlCol="0" anchor="t"/>
          <a:lstStyle/>
          <a:p>
            <a:pPr marL="0" indent="0" algn="r">
              <a:lnSpc>
                <a:spcPts val="1960"/>
              </a:lnSpc>
              <a:buNone/>
            </a:pPr>
            <a:r>
              <a:rPr lang="en-US" sz="1225" dirty="0">
                <a:solidFill>
                  <a:srgbClr val="15213F"/>
                </a:solidFill>
                <a:latin typeface="Times New Roman" panose="02020603050405020304" pitchFamily="18" charset="0"/>
                <a:ea typeface="Roboto" pitchFamily="34" charset="-122"/>
                <a:cs typeface="Times New Roman" panose="02020603050405020304" pitchFamily="18" charset="0"/>
              </a:rPr>
              <a:t>Word of mouth and influencer marketing both leverage the principle of social proof. When consumers see others endorsing a product or service, whether it's through personal recommendations or influencer endorsements, it reinforces the perception that the product is valuable and worth trying.</a:t>
            </a:r>
            <a:endParaRPr lang="en-US" sz="122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91440" y="0"/>
            <a:ext cx="14630400" cy="8229600"/>
          </a:xfrm>
          <a:prstGeom prst="rect">
            <a:avLst/>
          </a:prstGeom>
          <a:solidFill>
            <a:srgbClr val="EDF1F8"/>
          </a:solidFill>
          <a:ln/>
        </p:spPr>
      </p:sp>
      <p:sp>
        <p:nvSpPr>
          <p:cNvPr id="3" name="Shape 1"/>
          <p:cNvSpPr/>
          <p:nvPr/>
        </p:nvSpPr>
        <p:spPr>
          <a:xfrm>
            <a:off x="-91440" y="0"/>
            <a:ext cx="14630400" cy="8232577"/>
          </a:xfrm>
          <a:prstGeom prst="rect">
            <a:avLst/>
          </a:prstGeom>
          <a:solidFill>
            <a:srgbClr val="FBFCFE"/>
          </a:solidFill>
          <a:ln/>
        </p:spPr>
      </p:sp>
      <p:sp>
        <p:nvSpPr>
          <p:cNvPr id="4" name="Text 2"/>
          <p:cNvSpPr/>
          <p:nvPr/>
        </p:nvSpPr>
        <p:spPr>
          <a:xfrm>
            <a:off x="2018824" y="602575"/>
            <a:ext cx="8974455" cy="684848"/>
          </a:xfrm>
          <a:prstGeom prst="rect">
            <a:avLst/>
          </a:prstGeom>
          <a:noFill/>
          <a:ln/>
        </p:spPr>
        <p:txBody>
          <a:bodyPr wrap="none" rtlCol="0" anchor="t"/>
          <a:lstStyle/>
          <a:p>
            <a:pPr marL="0" indent="0">
              <a:lnSpc>
                <a:spcPts val="5393"/>
              </a:lnSpc>
              <a:buNone/>
            </a:pPr>
            <a:r>
              <a:rPr lang="en-US" sz="4314" dirty="0">
                <a:solidFill>
                  <a:srgbClr val="476FD6"/>
                </a:solidFill>
                <a:latin typeface="Times New Roman" panose="02020603050405020304" pitchFamily="18" charset="0"/>
                <a:ea typeface="Roboto Slab" pitchFamily="34" charset="-122"/>
                <a:cs typeface="Times New Roman" panose="02020603050405020304" pitchFamily="18" charset="0"/>
              </a:rPr>
              <a:t>Impact on Sales and Brand Growth</a:t>
            </a:r>
            <a:endParaRPr lang="en-US" sz="431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018824" y="1725692"/>
            <a:ext cx="3250763" cy="2009061"/>
          </a:xfrm>
          <a:prstGeom prst="rect">
            <a:avLst/>
          </a:prstGeom>
        </p:spPr>
      </p:pic>
      <p:sp>
        <p:nvSpPr>
          <p:cNvPr id="6" name="Text 3"/>
          <p:cNvSpPr/>
          <p:nvPr/>
        </p:nvSpPr>
        <p:spPr>
          <a:xfrm>
            <a:off x="2018824" y="4008596"/>
            <a:ext cx="3250763" cy="684848"/>
          </a:xfrm>
          <a:prstGeom prst="rect">
            <a:avLst/>
          </a:prstGeom>
          <a:noFill/>
          <a:ln/>
        </p:spPr>
        <p:txBody>
          <a:bodyPr wrap="square" rtlCol="0" anchor="t"/>
          <a:lstStyle/>
          <a:p>
            <a:pPr marL="0" indent="0" algn="l">
              <a:lnSpc>
                <a:spcPts val="2696"/>
              </a:lnSpc>
              <a:buNone/>
            </a:pPr>
            <a:r>
              <a:rPr lang="en-US" sz="2157" dirty="0">
                <a:solidFill>
                  <a:srgbClr val="476FD6"/>
                </a:solidFill>
                <a:latin typeface="Times New Roman" panose="02020603050405020304" pitchFamily="18" charset="0"/>
                <a:ea typeface="Roboto Slab" pitchFamily="34" charset="-122"/>
                <a:cs typeface="Times New Roman" panose="02020603050405020304" pitchFamily="18" charset="0"/>
              </a:rPr>
              <a:t>Website Traffic and Conversion</a:t>
            </a:r>
            <a:endParaRPr lang="en-US" sz="2157" dirty="0">
              <a:latin typeface="Times New Roman" panose="02020603050405020304" pitchFamily="18" charset="0"/>
              <a:cs typeface="Times New Roman" panose="02020603050405020304" pitchFamily="18" charset="0"/>
            </a:endParaRPr>
          </a:p>
        </p:txBody>
      </p:sp>
      <p:sp>
        <p:nvSpPr>
          <p:cNvPr id="7" name="Text 4"/>
          <p:cNvSpPr/>
          <p:nvPr/>
        </p:nvSpPr>
        <p:spPr>
          <a:xfrm>
            <a:off x="2018824" y="4824889"/>
            <a:ext cx="3250763" cy="2805113"/>
          </a:xfrm>
          <a:prstGeom prst="rect">
            <a:avLst/>
          </a:prstGeom>
          <a:noFill/>
          <a:ln/>
        </p:spPr>
        <p:txBody>
          <a:bodyPr wrap="square" rtlCol="0" anchor="t"/>
          <a:lstStyle/>
          <a:p>
            <a:pPr marL="0" indent="0" algn="l">
              <a:lnSpc>
                <a:spcPts val="2761"/>
              </a:lnSpc>
              <a:buNone/>
            </a:pPr>
            <a:r>
              <a:rPr lang="en-US" sz="1726" dirty="0">
                <a:solidFill>
                  <a:srgbClr val="15213F"/>
                </a:solidFill>
                <a:latin typeface="Times New Roman" panose="02020603050405020304" pitchFamily="18" charset="0"/>
                <a:ea typeface="Roboto" pitchFamily="34" charset="-122"/>
                <a:cs typeface="Times New Roman" panose="02020603050405020304" pitchFamily="18" charset="0"/>
              </a:rPr>
              <a:t>The strategic use of influencers, live sessions, and reels has driven increased website traffic and conversion rates for Jivisa, as the authentic endorsements and engaging storytelling shared by influencers build trust and credibility with consumers.</a:t>
            </a:r>
            <a:endParaRPr lang="en-US" sz="1726"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5598319" y="1725692"/>
            <a:ext cx="3250763" cy="2009061"/>
          </a:xfrm>
          <a:prstGeom prst="rect">
            <a:avLst/>
          </a:prstGeom>
        </p:spPr>
      </p:pic>
      <p:sp>
        <p:nvSpPr>
          <p:cNvPr id="9" name="Text 5"/>
          <p:cNvSpPr/>
          <p:nvPr/>
        </p:nvSpPr>
        <p:spPr>
          <a:xfrm>
            <a:off x="5598319" y="4008596"/>
            <a:ext cx="2739390" cy="342424"/>
          </a:xfrm>
          <a:prstGeom prst="rect">
            <a:avLst/>
          </a:prstGeom>
          <a:noFill/>
          <a:ln/>
        </p:spPr>
        <p:txBody>
          <a:bodyPr wrap="none" rtlCol="0" anchor="t"/>
          <a:lstStyle/>
          <a:p>
            <a:pPr marL="0" indent="0" algn="l">
              <a:lnSpc>
                <a:spcPts val="2696"/>
              </a:lnSpc>
              <a:buNone/>
            </a:pPr>
            <a:r>
              <a:rPr lang="en-US" sz="2157" dirty="0">
                <a:solidFill>
                  <a:srgbClr val="476FD6"/>
                </a:solidFill>
                <a:latin typeface="Times New Roman" panose="02020603050405020304" pitchFamily="18" charset="0"/>
                <a:ea typeface="Roboto Slab" pitchFamily="34" charset="-122"/>
                <a:cs typeface="Times New Roman" panose="02020603050405020304" pitchFamily="18" charset="0"/>
              </a:rPr>
              <a:t>Sales Performance</a:t>
            </a:r>
            <a:endParaRPr lang="en-US" sz="2157" dirty="0">
              <a:latin typeface="Times New Roman" panose="02020603050405020304" pitchFamily="18" charset="0"/>
              <a:cs typeface="Times New Roman" panose="02020603050405020304" pitchFamily="18" charset="0"/>
            </a:endParaRPr>
          </a:p>
        </p:txBody>
      </p:sp>
      <p:sp>
        <p:nvSpPr>
          <p:cNvPr id="10" name="Text 6"/>
          <p:cNvSpPr/>
          <p:nvPr/>
        </p:nvSpPr>
        <p:spPr>
          <a:xfrm>
            <a:off x="5598319" y="4482465"/>
            <a:ext cx="3250763" cy="2805113"/>
          </a:xfrm>
          <a:prstGeom prst="rect">
            <a:avLst/>
          </a:prstGeom>
          <a:noFill/>
          <a:ln/>
        </p:spPr>
        <p:txBody>
          <a:bodyPr wrap="square" rtlCol="0" anchor="t"/>
          <a:lstStyle/>
          <a:p>
            <a:pPr marL="0" indent="0" algn="l">
              <a:lnSpc>
                <a:spcPts val="2761"/>
              </a:lnSpc>
              <a:buNone/>
            </a:pPr>
            <a:r>
              <a:rPr lang="en-US" sz="1726" dirty="0">
                <a:solidFill>
                  <a:srgbClr val="15213F"/>
                </a:solidFill>
                <a:latin typeface="Times New Roman" panose="02020603050405020304" pitchFamily="18" charset="0"/>
                <a:ea typeface="Roboto" pitchFamily="34" charset="-122"/>
                <a:cs typeface="Times New Roman" panose="02020603050405020304" pitchFamily="18" charset="0"/>
              </a:rPr>
              <a:t>Jivisa's influencer marketing strategy has had a measurable impact on its sales performance, as the brand's expanded reach and the social proof provided by influencers have resulted in higher conversion rates and improved sales.</a:t>
            </a:r>
            <a:endParaRPr lang="en-US" sz="1726"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3"/>
          <a:stretch>
            <a:fillRect/>
          </a:stretch>
        </p:blipFill>
        <p:spPr>
          <a:xfrm>
            <a:off x="9177814" y="1725692"/>
            <a:ext cx="3250883" cy="2009180"/>
          </a:xfrm>
          <a:prstGeom prst="rect">
            <a:avLst/>
          </a:prstGeom>
        </p:spPr>
      </p:pic>
      <p:sp>
        <p:nvSpPr>
          <p:cNvPr id="12" name="Text 7"/>
          <p:cNvSpPr/>
          <p:nvPr/>
        </p:nvSpPr>
        <p:spPr>
          <a:xfrm>
            <a:off x="9177814" y="4008715"/>
            <a:ext cx="2739390" cy="342424"/>
          </a:xfrm>
          <a:prstGeom prst="rect">
            <a:avLst/>
          </a:prstGeom>
          <a:noFill/>
          <a:ln/>
        </p:spPr>
        <p:txBody>
          <a:bodyPr wrap="none" rtlCol="0" anchor="t"/>
          <a:lstStyle/>
          <a:p>
            <a:pPr marL="0" indent="0" algn="l">
              <a:lnSpc>
                <a:spcPts val="2696"/>
              </a:lnSpc>
              <a:buNone/>
            </a:pPr>
            <a:r>
              <a:rPr lang="en-US" sz="2157" dirty="0">
                <a:solidFill>
                  <a:srgbClr val="476FD6"/>
                </a:solidFill>
                <a:latin typeface="Times New Roman" panose="02020603050405020304" pitchFamily="18" charset="0"/>
                <a:ea typeface="Roboto Slab" pitchFamily="34" charset="-122"/>
                <a:cs typeface="Times New Roman" panose="02020603050405020304" pitchFamily="18" charset="0"/>
              </a:rPr>
              <a:t>Brand Growth</a:t>
            </a:r>
            <a:endParaRPr lang="en-US" sz="2157" dirty="0">
              <a:latin typeface="Times New Roman" panose="02020603050405020304" pitchFamily="18" charset="0"/>
              <a:cs typeface="Times New Roman" panose="02020603050405020304" pitchFamily="18" charset="0"/>
            </a:endParaRPr>
          </a:p>
        </p:txBody>
      </p:sp>
      <p:sp>
        <p:nvSpPr>
          <p:cNvPr id="13" name="Text 8"/>
          <p:cNvSpPr/>
          <p:nvPr/>
        </p:nvSpPr>
        <p:spPr>
          <a:xfrm>
            <a:off x="9177814" y="4482584"/>
            <a:ext cx="3250883" cy="2805113"/>
          </a:xfrm>
          <a:prstGeom prst="rect">
            <a:avLst/>
          </a:prstGeom>
          <a:noFill/>
          <a:ln/>
        </p:spPr>
        <p:txBody>
          <a:bodyPr wrap="square" rtlCol="0" anchor="t"/>
          <a:lstStyle/>
          <a:p>
            <a:pPr marL="0" indent="0" algn="l">
              <a:lnSpc>
                <a:spcPts val="2761"/>
              </a:lnSpc>
              <a:buNone/>
            </a:pPr>
            <a:r>
              <a:rPr lang="en-US" sz="1726" dirty="0">
                <a:solidFill>
                  <a:srgbClr val="15213F"/>
                </a:solidFill>
                <a:latin typeface="Times New Roman" panose="02020603050405020304" pitchFamily="18" charset="0"/>
                <a:ea typeface="Roboto" pitchFamily="34" charset="-122"/>
                <a:cs typeface="Times New Roman" panose="02020603050405020304" pitchFamily="18" charset="0"/>
              </a:rPr>
              <a:t>Jivisa's commitment to leveraging influencers has contributed to its growth, transforming it from a small startup into a holistic wellness company that focuses on not just healthy habits but healthy living.</a:t>
            </a:r>
            <a:endParaRPr lang="en-US" sz="1726"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064181"/>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Times New Roman" panose="02020603050405020304" pitchFamily="18" charset="0"/>
                <a:ea typeface="Roboto Slab" pitchFamily="34" charset="-122"/>
                <a:cs typeface="Times New Roman" panose="02020603050405020304" pitchFamily="18" charset="0"/>
              </a:rPr>
              <a:t>Stats of Jivisa</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7993" y="2202894"/>
            <a:ext cx="10554414" cy="992505"/>
          </a:xfrm>
          <a:prstGeom prst="rect">
            <a:avLst/>
          </a:prstGeom>
          <a:solidFill>
            <a:srgbClr val="DEE7F7"/>
          </a:solidFill>
          <a:ln/>
        </p:spPr>
      </p:sp>
      <p:sp>
        <p:nvSpPr>
          <p:cNvPr id="6" name="Text 4"/>
          <p:cNvSpPr/>
          <p:nvPr/>
        </p:nvSpPr>
        <p:spPr>
          <a:xfrm>
            <a:off x="2260163" y="2343745"/>
            <a:ext cx="4829056" cy="355402"/>
          </a:xfrm>
          <a:prstGeom prst="rect">
            <a:avLst/>
          </a:prstGeom>
          <a:noFill/>
          <a:ln/>
        </p:spPr>
        <p:txBody>
          <a:bodyPr wrap="non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Session Visits</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7541181" y="2343745"/>
            <a:ext cx="4829056" cy="710803"/>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465% increase in February 2024 compared to February 2023</a:t>
            </a:r>
            <a:endParaRPr lang="en-US" sz="1750" dirty="0">
              <a:latin typeface="Times New Roman" panose="02020603050405020304" pitchFamily="18" charset="0"/>
              <a:cs typeface="Times New Roman" panose="02020603050405020304" pitchFamily="18" charset="0"/>
            </a:endParaRPr>
          </a:p>
        </p:txBody>
      </p:sp>
      <p:sp>
        <p:nvSpPr>
          <p:cNvPr id="8" name="Text 6"/>
          <p:cNvSpPr/>
          <p:nvPr/>
        </p:nvSpPr>
        <p:spPr>
          <a:xfrm>
            <a:off x="2260163" y="3336250"/>
            <a:ext cx="4829056" cy="355402"/>
          </a:xfrm>
          <a:prstGeom prst="rect">
            <a:avLst/>
          </a:prstGeom>
          <a:noFill/>
          <a:ln/>
        </p:spPr>
        <p:txBody>
          <a:bodyPr wrap="non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Total Session Visits</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7541181" y="3336250"/>
            <a:ext cx="4829056" cy="710803"/>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Significant increase since the start of live sessions</a:t>
            </a:r>
            <a:endParaRPr lang="en-US" sz="1750" dirty="0">
              <a:latin typeface="Times New Roman" panose="02020603050405020304" pitchFamily="18" charset="0"/>
              <a:cs typeface="Times New Roman" panose="02020603050405020304" pitchFamily="18" charset="0"/>
            </a:endParaRPr>
          </a:p>
        </p:txBody>
      </p:sp>
      <p:sp>
        <p:nvSpPr>
          <p:cNvPr id="10" name="Shape 8"/>
          <p:cNvSpPr/>
          <p:nvPr/>
        </p:nvSpPr>
        <p:spPr>
          <a:xfrm>
            <a:off x="2037993" y="4187904"/>
            <a:ext cx="10554414" cy="992505"/>
          </a:xfrm>
          <a:prstGeom prst="rect">
            <a:avLst/>
          </a:prstGeom>
          <a:solidFill>
            <a:srgbClr val="DEE7F7"/>
          </a:solidFill>
          <a:ln/>
        </p:spPr>
      </p:sp>
      <p:sp>
        <p:nvSpPr>
          <p:cNvPr id="11" name="Text 9"/>
          <p:cNvSpPr/>
          <p:nvPr/>
        </p:nvSpPr>
        <p:spPr>
          <a:xfrm>
            <a:off x="2260163" y="4328755"/>
            <a:ext cx="4829056" cy="355402"/>
          </a:xfrm>
          <a:prstGeom prst="rect">
            <a:avLst/>
          </a:prstGeom>
          <a:noFill/>
          <a:ln/>
        </p:spPr>
        <p:txBody>
          <a:bodyPr wrap="non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Sales Performance</a:t>
            </a:r>
            <a:endParaRPr lang="en-US" sz="1750" dirty="0">
              <a:latin typeface="Times New Roman" panose="02020603050405020304" pitchFamily="18" charset="0"/>
              <a:cs typeface="Times New Roman" panose="02020603050405020304" pitchFamily="18" charset="0"/>
            </a:endParaRPr>
          </a:p>
        </p:txBody>
      </p:sp>
      <p:sp>
        <p:nvSpPr>
          <p:cNvPr id="12" name="Text 10"/>
          <p:cNvSpPr/>
          <p:nvPr/>
        </p:nvSpPr>
        <p:spPr>
          <a:xfrm>
            <a:off x="7541181" y="4328755"/>
            <a:ext cx="4829056" cy="710803"/>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Measurable increase in sales due to influencer marketing efforts</a:t>
            </a:r>
            <a:endParaRPr lang="en-US" sz="1750" dirty="0">
              <a:latin typeface="Times New Roman" panose="02020603050405020304" pitchFamily="18" charset="0"/>
              <a:cs typeface="Times New Roman" panose="02020603050405020304" pitchFamily="18" charset="0"/>
            </a:endParaRPr>
          </a:p>
        </p:txBody>
      </p:sp>
      <p:sp>
        <p:nvSpPr>
          <p:cNvPr id="13" name="Text 11"/>
          <p:cNvSpPr/>
          <p:nvPr/>
        </p:nvSpPr>
        <p:spPr>
          <a:xfrm>
            <a:off x="2260163" y="5321260"/>
            <a:ext cx="4829056" cy="355402"/>
          </a:xfrm>
          <a:prstGeom prst="rect">
            <a:avLst/>
          </a:prstGeom>
          <a:noFill/>
          <a:ln/>
        </p:spPr>
        <p:txBody>
          <a:bodyPr wrap="non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Content Creation</a:t>
            </a:r>
            <a:endParaRPr lang="en-US" sz="1750" dirty="0">
              <a:latin typeface="Times New Roman" panose="02020603050405020304" pitchFamily="18" charset="0"/>
              <a:cs typeface="Times New Roman" panose="02020603050405020304" pitchFamily="18" charset="0"/>
            </a:endParaRPr>
          </a:p>
        </p:txBody>
      </p:sp>
      <p:sp>
        <p:nvSpPr>
          <p:cNvPr id="14" name="Text 12"/>
          <p:cNvSpPr/>
          <p:nvPr/>
        </p:nvSpPr>
        <p:spPr>
          <a:xfrm>
            <a:off x="7541181" y="5321260"/>
            <a:ext cx="4829056" cy="710803"/>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Top-tier content creation, especially due to live sessions with influencers</a:t>
            </a:r>
            <a:endParaRPr lang="en-US" sz="1750" dirty="0">
              <a:latin typeface="Times New Roman" panose="02020603050405020304" pitchFamily="18" charset="0"/>
              <a:cs typeface="Times New Roman" panose="02020603050405020304" pitchFamily="18" charset="0"/>
            </a:endParaRPr>
          </a:p>
        </p:txBody>
      </p:sp>
      <p:sp>
        <p:nvSpPr>
          <p:cNvPr id="15" name="Shape 13"/>
          <p:cNvSpPr/>
          <p:nvPr/>
        </p:nvSpPr>
        <p:spPr>
          <a:xfrm>
            <a:off x="2037993" y="6172914"/>
            <a:ext cx="10554414" cy="992505"/>
          </a:xfrm>
          <a:prstGeom prst="rect">
            <a:avLst/>
          </a:prstGeom>
          <a:solidFill>
            <a:srgbClr val="DEE7F7"/>
          </a:solidFill>
          <a:ln/>
        </p:spPr>
      </p:sp>
      <p:sp>
        <p:nvSpPr>
          <p:cNvPr id="16" name="Text 14"/>
          <p:cNvSpPr/>
          <p:nvPr/>
        </p:nvSpPr>
        <p:spPr>
          <a:xfrm>
            <a:off x="2260163" y="6313765"/>
            <a:ext cx="4829056" cy="355402"/>
          </a:xfrm>
          <a:prstGeom prst="rect">
            <a:avLst/>
          </a:prstGeom>
          <a:noFill/>
          <a:ln/>
        </p:spPr>
        <p:txBody>
          <a:bodyPr wrap="non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Instagram Presence</a:t>
            </a:r>
            <a:endParaRPr lang="en-US" sz="1750" dirty="0">
              <a:latin typeface="Times New Roman" panose="02020603050405020304" pitchFamily="18" charset="0"/>
              <a:cs typeface="Times New Roman" panose="02020603050405020304" pitchFamily="18" charset="0"/>
            </a:endParaRPr>
          </a:p>
        </p:txBody>
      </p:sp>
      <p:sp>
        <p:nvSpPr>
          <p:cNvPr id="17" name="Text 15"/>
          <p:cNvSpPr/>
          <p:nvPr/>
        </p:nvSpPr>
        <p:spPr>
          <a:xfrm>
            <a:off x="7541181" y="6313765"/>
            <a:ext cx="4829056" cy="710803"/>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Increased visibility and engagement on Instagram</a:t>
            </a:r>
            <a:endParaRPr lang="en-US" sz="1750" dirty="0">
              <a:latin typeface="Times New Roman" panose="02020603050405020304" pitchFamily="18" charset="0"/>
              <a:cs typeface="Times New Roman" panose="02020603050405020304" pitchFamily="18" charset="0"/>
            </a:endParaRPr>
          </a:p>
        </p:txBody>
      </p:sp>
      <p:pic>
        <p:nvPicPr>
          <p:cNvPr id="18"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2389497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13097"/>
            <a:ext cx="14630400" cy="8229600"/>
          </a:xfrm>
          <a:prstGeom prst="rect">
            <a:avLst/>
          </a:prstGeom>
          <a:solidFill>
            <a:srgbClr val="EDF1F8"/>
          </a:solidFill>
          <a:ln/>
        </p:spPr>
      </p:sp>
      <p:sp>
        <p:nvSpPr>
          <p:cNvPr id="3" name="Shape 1"/>
          <p:cNvSpPr/>
          <p:nvPr/>
        </p:nvSpPr>
        <p:spPr>
          <a:xfrm>
            <a:off x="0" y="-13097"/>
            <a:ext cx="14630400" cy="8242697"/>
          </a:xfrm>
          <a:prstGeom prst="rect">
            <a:avLst/>
          </a:prstGeom>
          <a:solidFill>
            <a:srgbClr val="FBFCFE"/>
          </a:solidFill>
          <a:ln/>
        </p:spPr>
      </p:sp>
      <p:sp>
        <p:nvSpPr>
          <p:cNvPr id="4" name="Text 2"/>
          <p:cNvSpPr/>
          <p:nvPr/>
        </p:nvSpPr>
        <p:spPr>
          <a:xfrm>
            <a:off x="2748320" y="515660"/>
            <a:ext cx="9133642" cy="1201817"/>
          </a:xfrm>
          <a:prstGeom prst="rect">
            <a:avLst/>
          </a:prstGeom>
          <a:noFill/>
          <a:ln/>
        </p:spPr>
        <p:txBody>
          <a:bodyPr wrap="square" rtlCol="0" anchor="t"/>
          <a:lstStyle/>
          <a:p>
            <a:pPr marL="0" indent="0">
              <a:lnSpc>
                <a:spcPts val="4731"/>
              </a:lnSpc>
              <a:buNone/>
            </a:pPr>
            <a:r>
              <a:rPr lang="en-US" sz="3785" dirty="0">
                <a:solidFill>
                  <a:srgbClr val="476FD6"/>
                </a:solidFill>
                <a:latin typeface="Times New Roman" panose="02020603050405020304" pitchFamily="18" charset="0"/>
                <a:ea typeface="Roboto Slab" pitchFamily="34" charset="-122"/>
                <a:cs typeface="Times New Roman" panose="02020603050405020304" pitchFamily="18" charset="0"/>
              </a:rPr>
              <a:t>Conclusion: The Power of Influencer Marketing</a:t>
            </a:r>
            <a:endParaRPr lang="en-US" sz="3785" dirty="0">
              <a:latin typeface="Times New Roman" panose="02020603050405020304" pitchFamily="18" charset="0"/>
              <a:cs typeface="Times New Roman" panose="02020603050405020304" pitchFamily="18" charset="0"/>
            </a:endParaRPr>
          </a:p>
        </p:txBody>
      </p:sp>
      <p:sp>
        <p:nvSpPr>
          <p:cNvPr id="5" name="Shape 3"/>
          <p:cNvSpPr/>
          <p:nvPr/>
        </p:nvSpPr>
        <p:spPr>
          <a:xfrm>
            <a:off x="2748320" y="2102048"/>
            <a:ext cx="9133642" cy="1168956"/>
          </a:xfrm>
          <a:prstGeom prst="rect">
            <a:avLst/>
          </a:prstGeom>
          <a:solidFill>
            <a:srgbClr val="DEE7F7"/>
          </a:solidFill>
          <a:ln/>
        </p:spPr>
      </p:sp>
      <p:sp>
        <p:nvSpPr>
          <p:cNvPr id="6" name="Text 4"/>
          <p:cNvSpPr/>
          <p:nvPr/>
        </p:nvSpPr>
        <p:spPr>
          <a:xfrm>
            <a:off x="2940725" y="2225040"/>
            <a:ext cx="4178379" cy="307658"/>
          </a:xfrm>
          <a:prstGeom prst="rect">
            <a:avLst/>
          </a:prstGeom>
          <a:noFill/>
          <a:ln/>
        </p:spPr>
        <p:txBody>
          <a:bodyPr wrap="none" rtlCol="0" anchor="t"/>
          <a:lstStyle/>
          <a:p>
            <a:pPr marL="0" indent="0">
              <a:lnSpc>
                <a:spcPts val="2423"/>
              </a:lnSpc>
              <a:buNone/>
            </a:pPr>
            <a:r>
              <a:rPr lang="en-US" sz="1514" dirty="0">
                <a:solidFill>
                  <a:srgbClr val="15213F"/>
                </a:solidFill>
                <a:latin typeface="Times New Roman" panose="02020603050405020304" pitchFamily="18" charset="0"/>
                <a:ea typeface="Roboto" pitchFamily="34" charset="-122"/>
                <a:cs typeface="Times New Roman" panose="02020603050405020304" pitchFamily="18" charset="0"/>
              </a:rPr>
              <a:t>Authentic Endorsements</a:t>
            </a:r>
            <a:endParaRPr lang="en-US" sz="1514" dirty="0">
              <a:latin typeface="Times New Roman" panose="02020603050405020304" pitchFamily="18" charset="0"/>
              <a:cs typeface="Times New Roman" panose="02020603050405020304" pitchFamily="18" charset="0"/>
            </a:endParaRPr>
          </a:p>
        </p:txBody>
      </p:sp>
      <p:sp>
        <p:nvSpPr>
          <p:cNvPr id="7" name="Text 5"/>
          <p:cNvSpPr/>
          <p:nvPr/>
        </p:nvSpPr>
        <p:spPr>
          <a:xfrm>
            <a:off x="7511296" y="2225040"/>
            <a:ext cx="4178379" cy="922973"/>
          </a:xfrm>
          <a:prstGeom prst="rect">
            <a:avLst/>
          </a:prstGeom>
          <a:noFill/>
          <a:ln/>
        </p:spPr>
        <p:txBody>
          <a:bodyPr wrap="square" rtlCol="0" anchor="t"/>
          <a:lstStyle/>
          <a:p>
            <a:pPr marL="0" indent="0">
              <a:lnSpc>
                <a:spcPts val="2423"/>
              </a:lnSpc>
              <a:buNone/>
            </a:pPr>
            <a:r>
              <a:rPr lang="en-US" sz="1514" dirty="0">
                <a:solidFill>
                  <a:srgbClr val="15213F"/>
                </a:solidFill>
                <a:latin typeface="Times New Roman" panose="02020603050405020304" pitchFamily="18" charset="0"/>
                <a:ea typeface="Roboto" pitchFamily="34" charset="-122"/>
                <a:cs typeface="Times New Roman" panose="02020603050405020304" pitchFamily="18" charset="0"/>
              </a:rPr>
              <a:t>Influencers provide genuine testimonials that resonate with their followers, building trust and credibility for the Jivisa brand.</a:t>
            </a:r>
            <a:endParaRPr lang="en-US" sz="1514" dirty="0">
              <a:latin typeface="Times New Roman" panose="02020603050405020304" pitchFamily="18" charset="0"/>
              <a:cs typeface="Times New Roman" panose="02020603050405020304" pitchFamily="18" charset="0"/>
            </a:endParaRPr>
          </a:p>
        </p:txBody>
      </p:sp>
      <p:sp>
        <p:nvSpPr>
          <p:cNvPr id="8" name="Text 6"/>
          <p:cNvSpPr/>
          <p:nvPr/>
        </p:nvSpPr>
        <p:spPr>
          <a:xfrm>
            <a:off x="2940725" y="3393996"/>
            <a:ext cx="4178379" cy="307658"/>
          </a:xfrm>
          <a:prstGeom prst="rect">
            <a:avLst/>
          </a:prstGeom>
          <a:noFill/>
          <a:ln/>
        </p:spPr>
        <p:txBody>
          <a:bodyPr wrap="none" rtlCol="0" anchor="t"/>
          <a:lstStyle/>
          <a:p>
            <a:pPr marL="0" indent="0">
              <a:lnSpc>
                <a:spcPts val="2423"/>
              </a:lnSpc>
              <a:buNone/>
            </a:pPr>
            <a:r>
              <a:rPr lang="en-US" sz="1514" dirty="0">
                <a:solidFill>
                  <a:srgbClr val="15213F"/>
                </a:solidFill>
                <a:latin typeface="Times New Roman" panose="02020603050405020304" pitchFamily="18" charset="0"/>
                <a:ea typeface="Roboto" pitchFamily="34" charset="-122"/>
                <a:cs typeface="Times New Roman" panose="02020603050405020304" pitchFamily="18" charset="0"/>
              </a:rPr>
              <a:t>Increased Reach and Visibility</a:t>
            </a:r>
            <a:endParaRPr lang="en-US" sz="1514" dirty="0">
              <a:latin typeface="Times New Roman" panose="02020603050405020304" pitchFamily="18" charset="0"/>
              <a:cs typeface="Times New Roman" panose="02020603050405020304" pitchFamily="18" charset="0"/>
            </a:endParaRPr>
          </a:p>
        </p:txBody>
      </p:sp>
      <p:sp>
        <p:nvSpPr>
          <p:cNvPr id="9" name="Text 7"/>
          <p:cNvSpPr/>
          <p:nvPr/>
        </p:nvSpPr>
        <p:spPr>
          <a:xfrm>
            <a:off x="7511296" y="3393996"/>
            <a:ext cx="4178379" cy="1230630"/>
          </a:xfrm>
          <a:prstGeom prst="rect">
            <a:avLst/>
          </a:prstGeom>
          <a:noFill/>
          <a:ln/>
        </p:spPr>
        <p:txBody>
          <a:bodyPr wrap="square" rtlCol="0" anchor="t"/>
          <a:lstStyle/>
          <a:p>
            <a:pPr marL="0" indent="0">
              <a:lnSpc>
                <a:spcPts val="2423"/>
              </a:lnSpc>
              <a:buNone/>
            </a:pPr>
            <a:r>
              <a:rPr lang="en-US" sz="1514" dirty="0">
                <a:solidFill>
                  <a:srgbClr val="15213F"/>
                </a:solidFill>
                <a:latin typeface="Times New Roman" panose="02020603050405020304" pitchFamily="18" charset="0"/>
                <a:ea typeface="Roboto" pitchFamily="34" charset="-122"/>
                <a:cs typeface="Times New Roman" panose="02020603050405020304" pitchFamily="18" charset="0"/>
              </a:rPr>
              <a:t>Collaborating with influencers whose demographics align with Jivisa's target market significantly expands the brand's reach and visibility among potential customers.</a:t>
            </a:r>
            <a:endParaRPr lang="en-US" sz="1514" dirty="0">
              <a:latin typeface="Times New Roman" panose="02020603050405020304" pitchFamily="18" charset="0"/>
              <a:cs typeface="Times New Roman" panose="02020603050405020304" pitchFamily="18" charset="0"/>
            </a:endParaRPr>
          </a:p>
        </p:txBody>
      </p:sp>
      <p:sp>
        <p:nvSpPr>
          <p:cNvPr id="10" name="Shape 8"/>
          <p:cNvSpPr/>
          <p:nvPr/>
        </p:nvSpPr>
        <p:spPr>
          <a:xfrm>
            <a:off x="2748320" y="4747617"/>
            <a:ext cx="9133642" cy="1476613"/>
          </a:xfrm>
          <a:prstGeom prst="rect">
            <a:avLst/>
          </a:prstGeom>
          <a:solidFill>
            <a:srgbClr val="DEE7F7"/>
          </a:solidFill>
          <a:ln/>
        </p:spPr>
      </p:sp>
      <p:sp>
        <p:nvSpPr>
          <p:cNvPr id="11" name="Text 9"/>
          <p:cNvSpPr/>
          <p:nvPr/>
        </p:nvSpPr>
        <p:spPr>
          <a:xfrm>
            <a:off x="2940725" y="4870609"/>
            <a:ext cx="4178379" cy="307658"/>
          </a:xfrm>
          <a:prstGeom prst="rect">
            <a:avLst/>
          </a:prstGeom>
          <a:noFill/>
          <a:ln/>
        </p:spPr>
        <p:txBody>
          <a:bodyPr wrap="none" rtlCol="0" anchor="t"/>
          <a:lstStyle/>
          <a:p>
            <a:pPr marL="0" indent="0">
              <a:lnSpc>
                <a:spcPts val="2423"/>
              </a:lnSpc>
              <a:buNone/>
            </a:pPr>
            <a:r>
              <a:rPr lang="en-US" sz="1514" dirty="0">
                <a:solidFill>
                  <a:srgbClr val="15213F"/>
                </a:solidFill>
                <a:latin typeface="Times New Roman" panose="02020603050405020304" pitchFamily="18" charset="0"/>
                <a:ea typeface="Roboto" pitchFamily="34" charset="-122"/>
                <a:cs typeface="Times New Roman" panose="02020603050405020304" pitchFamily="18" charset="0"/>
              </a:rPr>
              <a:t>Educational Campaigns</a:t>
            </a:r>
            <a:endParaRPr lang="en-US" sz="1514" dirty="0">
              <a:latin typeface="Times New Roman" panose="02020603050405020304" pitchFamily="18" charset="0"/>
              <a:cs typeface="Times New Roman" panose="02020603050405020304" pitchFamily="18" charset="0"/>
            </a:endParaRPr>
          </a:p>
        </p:txBody>
      </p:sp>
      <p:sp>
        <p:nvSpPr>
          <p:cNvPr id="12" name="Text 10"/>
          <p:cNvSpPr/>
          <p:nvPr/>
        </p:nvSpPr>
        <p:spPr>
          <a:xfrm>
            <a:off x="7511296" y="4870609"/>
            <a:ext cx="4178379" cy="1230630"/>
          </a:xfrm>
          <a:prstGeom prst="rect">
            <a:avLst/>
          </a:prstGeom>
          <a:noFill/>
          <a:ln/>
        </p:spPr>
        <p:txBody>
          <a:bodyPr wrap="square" rtlCol="0" anchor="t"/>
          <a:lstStyle/>
          <a:p>
            <a:pPr marL="0" indent="0">
              <a:lnSpc>
                <a:spcPts val="2423"/>
              </a:lnSpc>
              <a:buNone/>
            </a:pPr>
            <a:r>
              <a:rPr lang="en-US" sz="1514" dirty="0">
                <a:solidFill>
                  <a:srgbClr val="15213F"/>
                </a:solidFill>
                <a:latin typeface="Times New Roman" panose="02020603050405020304" pitchFamily="18" charset="0"/>
                <a:ea typeface="Roboto" pitchFamily="34" charset="-122"/>
                <a:cs typeface="Times New Roman" panose="02020603050405020304" pitchFamily="18" charset="0"/>
              </a:rPr>
              <a:t>Influencers educate their audience about Ayurveda and Jivisa's products, fostering a deeper connection with consumers and positioning the brand as a trusted authority.</a:t>
            </a:r>
            <a:endParaRPr lang="en-US" sz="1514" dirty="0">
              <a:latin typeface="Times New Roman" panose="02020603050405020304" pitchFamily="18" charset="0"/>
              <a:cs typeface="Times New Roman" panose="02020603050405020304" pitchFamily="18" charset="0"/>
            </a:endParaRPr>
          </a:p>
        </p:txBody>
      </p:sp>
      <p:sp>
        <p:nvSpPr>
          <p:cNvPr id="13" name="Text 11"/>
          <p:cNvSpPr/>
          <p:nvPr/>
        </p:nvSpPr>
        <p:spPr>
          <a:xfrm>
            <a:off x="2940725" y="6347222"/>
            <a:ext cx="4178379" cy="307658"/>
          </a:xfrm>
          <a:prstGeom prst="rect">
            <a:avLst/>
          </a:prstGeom>
          <a:noFill/>
          <a:ln/>
        </p:spPr>
        <p:txBody>
          <a:bodyPr wrap="none" rtlCol="0" anchor="t"/>
          <a:lstStyle/>
          <a:p>
            <a:pPr marL="0" indent="0">
              <a:lnSpc>
                <a:spcPts val="2423"/>
              </a:lnSpc>
              <a:buNone/>
            </a:pPr>
            <a:r>
              <a:rPr lang="en-US" sz="1514" dirty="0">
                <a:solidFill>
                  <a:srgbClr val="15213F"/>
                </a:solidFill>
                <a:latin typeface="Times New Roman" panose="02020603050405020304" pitchFamily="18" charset="0"/>
                <a:ea typeface="Roboto" pitchFamily="34" charset="-122"/>
                <a:cs typeface="Times New Roman" panose="02020603050405020304" pitchFamily="18" charset="0"/>
              </a:rPr>
              <a:t>Driving Sales and Growth</a:t>
            </a:r>
            <a:endParaRPr lang="en-US" sz="1514" dirty="0">
              <a:latin typeface="Times New Roman" panose="02020603050405020304" pitchFamily="18" charset="0"/>
              <a:cs typeface="Times New Roman" panose="02020603050405020304" pitchFamily="18" charset="0"/>
            </a:endParaRPr>
          </a:p>
        </p:txBody>
      </p:sp>
      <p:sp>
        <p:nvSpPr>
          <p:cNvPr id="14" name="Text 12"/>
          <p:cNvSpPr/>
          <p:nvPr/>
        </p:nvSpPr>
        <p:spPr>
          <a:xfrm>
            <a:off x="7511296" y="6347222"/>
            <a:ext cx="4178379" cy="1230630"/>
          </a:xfrm>
          <a:prstGeom prst="rect">
            <a:avLst/>
          </a:prstGeom>
          <a:noFill/>
          <a:ln/>
        </p:spPr>
        <p:txBody>
          <a:bodyPr wrap="square" rtlCol="0" anchor="t"/>
          <a:lstStyle/>
          <a:p>
            <a:pPr marL="0" indent="0">
              <a:lnSpc>
                <a:spcPts val="2423"/>
              </a:lnSpc>
              <a:buNone/>
            </a:pPr>
            <a:r>
              <a:rPr lang="en-US" sz="1514" dirty="0">
                <a:solidFill>
                  <a:srgbClr val="15213F"/>
                </a:solidFill>
                <a:latin typeface="Times New Roman" panose="02020603050405020304" pitchFamily="18" charset="0"/>
                <a:ea typeface="Roboto" pitchFamily="34" charset="-122"/>
                <a:cs typeface="Times New Roman" panose="02020603050405020304" pitchFamily="18" charset="0"/>
              </a:rPr>
              <a:t>Jivisa's influencer marketing strategy has had a measurable impact on its sales performance and overall brand growth, transforming it into a leading player in the luxury Ayurvedic market.</a:t>
            </a:r>
            <a:endParaRPr lang="en-US" sz="1514"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8772" y="3284390"/>
            <a:ext cx="8040414" cy="1077218"/>
          </a:xfrm>
          <a:prstGeom prst="rect">
            <a:avLst/>
          </a:prstGeom>
          <a:noFill/>
        </p:spPr>
        <p:txBody>
          <a:bodyPr wrap="square" rtlCol="0">
            <a:spAutoFit/>
          </a:bodyPr>
          <a:lstStyle/>
          <a:p>
            <a:pPr algn="ctr"/>
            <a:r>
              <a:rPr lang="en-IN" sz="3200" dirty="0" smtClean="0">
                <a:solidFill>
                  <a:schemeClr val="accent1"/>
                </a:solidFill>
                <a:latin typeface="Times New Roman" panose="02020603050405020304" pitchFamily="18" charset="0"/>
                <a:cs typeface="Times New Roman" panose="02020603050405020304" pitchFamily="18" charset="0"/>
              </a:rPr>
              <a:t>Thankyou</a:t>
            </a:r>
            <a:br>
              <a:rPr lang="en-IN" sz="3200" dirty="0" smtClean="0">
                <a:solidFill>
                  <a:schemeClr val="accent1"/>
                </a:solidFill>
                <a:latin typeface="Times New Roman" panose="02020603050405020304" pitchFamily="18" charset="0"/>
                <a:cs typeface="Times New Roman" panose="02020603050405020304" pitchFamily="18" charset="0"/>
              </a:rPr>
            </a:br>
            <a:r>
              <a:rPr lang="en-IN" sz="3200" dirty="0" smtClean="0">
                <a:solidFill>
                  <a:schemeClr val="accent1"/>
                </a:solidFill>
                <a:latin typeface="Times New Roman" panose="02020603050405020304" pitchFamily="18" charset="0"/>
                <a:cs typeface="Times New Roman" panose="02020603050405020304" pitchFamily="18" charset="0"/>
              </a:rPr>
              <a:t>Questions Please..</a:t>
            </a:r>
            <a:endParaRPr lang="en-IN" sz="32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737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72345" y="697468"/>
            <a:ext cx="4917519" cy="614601"/>
          </a:xfrm>
          <a:prstGeom prst="rect">
            <a:avLst/>
          </a:prstGeom>
          <a:noFill/>
          <a:ln/>
        </p:spPr>
        <p:txBody>
          <a:bodyPr wrap="none" rtlCol="0" anchor="t"/>
          <a:lstStyle/>
          <a:p>
            <a:pPr marL="0" indent="0">
              <a:lnSpc>
                <a:spcPts val="4840"/>
              </a:lnSpc>
              <a:buNone/>
            </a:pPr>
            <a:r>
              <a:rPr lang="en-US" sz="3872" dirty="0">
                <a:solidFill>
                  <a:srgbClr val="476FD6"/>
                </a:solidFill>
                <a:latin typeface="Times New Roman" panose="02020603050405020304" pitchFamily="18" charset="0"/>
                <a:ea typeface="Roboto Slab" pitchFamily="34" charset="-122"/>
                <a:cs typeface="Times New Roman" panose="02020603050405020304" pitchFamily="18" charset="0"/>
              </a:rPr>
              <a:t>About Jivisa</a:t>
            </a:r>
            <a:endParaRPr lang="en-US" sz="3872" dirty="0">
              <a:latin typeface="Times New Roman" panose="02020603050405020304" pitchFamily="18" charset="0"/>
              <a:cs typeface="Times New Roman" panose="02020603050405020304" pitchFamily="18" charset="0"/>
            </a:endParaRPr>
          </a:p>
        </p:txBody>
      </p:sp>
      <p:sp>
        <p:nvSpPr>
          <p:cNvPr id="6" name="Shape 3"/>
          <p:cNvSpPr/>
          <p:nvPr/>
        </p:nvSpPr>
        <p:spPr>
          <a:xfrm>
            <a:off x="4472345" y="1607106"/>
            <a:ext cx="4573310" cy="3650813"/>
          </a:xfrm>
          <a:prstGeom prst="roundRect">
            <a:avLst>
              <a:gd name="adj" fmla="val 3233"/>
            </a:avLst>
          </a:prstGeom>
          <a:solidFill>
            <a:srgbClr val="DEE7F7"/>
          </a:solidFill>
          <a:ln/>
        </p:spPr>
      </p:sp>
      <p:sp>
        <p:nvSpPr>
          <p:cNvPr id="7" name="Text 4"/>
          <p:cNvSpPr/>
          <p:nvPr/>
        </p:nvSpPr>
        <p:spPr>
          <a:xfrm>
            <a:off x="4669036" y="1803797"/>
            <a:ext cx="2458760" cy="307300"/>
          </a:xfrm>
          <a:prstGeom prst="rect">
            <a:avLst/>
          </a:prstGeom>
          <a:noFill/>
          <a:ln/>
        </p:spPr>
        <p:txBody>
          <a:bodyPr wrap="none" rtlCol="0" anchor="t"/>
          <a:lstStyle/>
          <a:p>
            <a:pPr marL="0" indent="0">
              <a:lnSpc>
                <a:spcPts val="2420"/>
              </a:lnSpc>
              <a:buNone/>
            </a:pPr>
            <a:r>
              <a:rPr lang="en-US" sz="1936" dirty="0">
                <a:solidFill>
                  <a:srgbClr val="476FD6"/>
                </a:solidFill>
                <a:latin typeface="Times New Roman" panose="02020603050405020304" pitchFamily="18" charset="0"/>
                <a:ea typeface="Roboto Slab" pitchFamily="34" charset="-122"/>
                <a:cs typeface="Times New Roman" panose="02020603050405020304" pitchFamily="18" charset="0"/>
              </a:rPr>
              <a:t>Jivisa's Philosophy</a:t>
            </a:r>
            <a:endParaRPr lang="en-US" sz="1936" dirty="0">
              <a:latin typeface="Times New Roman" panose="02020603050405020304" pitchFamily="18" charset="0"/>
              <a:cs typeface="Times New Roman" panose="02020603050405020304" pitchFamily="18" charset="0"/>
            </a:endParaRPr>
          </a:p>
        </p:txBody>
      </p:sp>
      <p:sp>
        <p:nvSpPr>
          <p:cNvPr id="8" name="Text 5"/>
          <p:cNvSpPr/>
          <p:nvPr/>
        </p:nvSpPr>
        <p:spPr>
          <a:xfrm>
            <a:off x="4669036" y="2229088"/>
            <a:ext cx="4179927" cy="2832140"/>
          </a:xfrm>
          <a:prstGeom prst="rect">
            <a:avLst/>
          </a:prstGeom>
          <a:noFill/>
          <a:ln/>
        </p:spPr>
        <p:txBody>
          <a:bodyPr wrap="square" rtlCol="0" anchor="t"/>
          <a:lstStyle/>
          <a:p>
            <a:pPr marL="0" indent="0">
              <a:lnSpc>
                <a:spcPts val="2478"/>
              </a:lnSpc>
              <a:buNone/>
            </a:pPr>
            <a:r>
              <a:rPr lang="en-US" sz="1549" dirty="0">
                <a:solidFill>
                  <a:srgbClr val="15213F"/>
                </a:solidFill>
                <a:latin typeface="Times New Roman" panose="02020603050405020304" pitchFamily="18" charset="0"/>
                <a:ea typeface="Roboto" pitchFamily="34" charset="-122"/>
                <a:cs typeface="Times New Roman" panose="02020603050405020304" pitchFamily="18" charset="0"/>
              </a:rPr>
              <a:t>Jivisa is a luxury Ayurvedic brand that embodies the timeless wisdom of Ayurveda, offering a range of premium products crafted with natural ingredients to promote holistic well-being. Rooted in ancient Indian traditions, Jivisa blends modern science with age-old Ayurvedic principles to create high-quality formulations that nurture the body, mind, and spirit.</a:t>
            </a:r>
            <a:endParaRPr lang="en-US" sz="1549" dirty="0">
              <a:latin typeface="Times New Roman" panose="02020603050405020304" pitchFamily="18" charset="0"/>
              <a:cs typeface="Times New Roman" panose="02020603050405020304" pitchFamily="18" charset="0"/>
            </a:endParaRPr>
          </a:p>
        </p:txBody>
      </p:sp>
      <p:sp>
        <p:nvSpPr>
          <p:cNvPr id="9" name="Shape 6"/>
          <p:cNvSpPr/>
          <p:nvPr/>
        </p:nvSpPr>
        <p:spPr>
          <a:xfrm>
            <a:off x="9242346" y="1607106"/>
            <a:ext cx="4573310" cy="3650813"/>
          </a:xfrm>
          <a:prstGeom prst="roundRect">
            <a:avLst>
              <a:gd name="adj" fmla="val 3233"/>
            </a:avLst>
          </a:prstGeom>
          <a:solidFill>
            <a:srgbClr val="DEE7F7"/>
          </a:solidFill>
          <a:ln/>
        </p:spPr>
      </p:sp>
      <p:sp>
        <p:nvSpPr>
          <p:cNvPr id="10" name="Text 7"/>
          <p:cNvSpPr/>
          <p:nvPr/>
        </p:nvSpPr>
        <p:spPr>
          <a:xfrm>
            <a:off x="9439037" y="1803797"/>
            <a:ext cx="4179927" cy="614601"/>
          </a:xfrm>
          <a:prstGeom prst="rect">
            <a:avLst/>
          </a:prstGeom>
          <a:noFill/>
          <a:ln/>
        </p:spPr>
        <p:txBody>
          <a:bodyPr wrap="square" rtlCol="0" anchor="t"/>
          <a:lstStyle/>
          <a:p>
            <a:pPr marL="0" indent="0">
              <a:lnSpc>
                <a:spcPts val="2420"/>
              </a:lnSpc>
              <a:buNone/>
            </a:pPr>
            <a:r>
              <a:rPr lang="en-US" sz="1936" dirty="0">
                <a:solidFill>
                  <a:srgbClr val="476FD6"/>
                </a:solidFill>
                <a:latin typeface="Times New Roman" panose="02020603050405020304" pitchFamily="18" charset="0"/>
                <a:ea typeface="Roboto Slab" pitchFamily="34" charset="-122"/>
                <a:cs typeface="Times New Roman" panose="02020603050405020304" pitchFamily="18" charset="0"/>
              </a:rPr>
              <a:t>Commitment to Quality and Sustainability</a:t>
            </a:r>
            <a:endParaRPr lang="en-US" sz="1936" dirty="0">
              <a:latin typeface="Times New Roman" panose="02020603050405020304" pitchFamily="18" charset="0"/>
              <a:cs typeface="Times New Roman" panose="02020603050405020304" pitchFamily="18" charset="0"/>
            </a:endParaRPr>
          </a:p>
        </p:txBody>
      </p:sp>
      <p:sp>
        <p:nvSpPr>
          <p:cNvPr id="11" name="Text 8"/>
          <p:cNvSpPr/>
          <p:nvPr/>
        </p:nvSpPr>
        <p:spPr>
          <a:xfrm>
            <a:off x="9439037" y="2536388"/>
            <a:ext cx="4179927" cy="2517458"/>
          </a:xfrm>
          <a:prstGeom prst="rect">
            <a:avLst/>
          </a:prstGeom>
          <a:noFill/>
          <a:ln/>
        </p:spPr>
        <p:txBody>
          <a:bodyPr wrap="square" rtlCol="0" anchor="t"/>
          <a:lstStyle/>
          <a:p>
            <a:pPr marL="0" indent="0">
              <a:lnSpc>
                <a:spcPts val="2478"/>
              </a:lnSpc>
              <a:buNone/>
            </a:pPr>
            <a:r>
              <a:rPr lang="en-US" sz="1549" dirty="0">
                <a:solidFill>
                  <a:srgbClr val="15213F"/>
                </a:solidFill>
                <a:latin typeface="Times New Roman" panose="02020603050405020304" pitchFamily="18" charset="0"/>
                <a:ea typeface="Roboto" pitchFamily="34" charset="-122"/>
                <a:cs typeface="Times New Roman" panose="02020603050405020304" pitchFamily="18" charset="0"/>
              </a:rPr>
              <a:t>At the heart of Jivisa's philosophy is a commitment to purity, authenticity, and sustainability. The brand sources the finest herbs, botanicals, and minerals, carefully selected for their potency and efficacy. Each product is meticulously crafted in accordance with Ayurvedic principles, ensuring optimal balance and harmony for the individual.</a:t>
            </a:r>
            <a:endParaRPr lang="en-US" sz="1549" dirty="0">
              <a:latin typeface="Times New Roman" panose="02020603050405020304" pitchFamily="18" charset="0"/>
              <a:cs typeface="Times New Roman" panose="02020603050405020304" pitchFamily="18" charset="0"/>
            </a:endParaRPr>
          </a:p>
        </p:txBody>
      </p:sp>
      <p:sp>
        <p:nvSpPr>
          <p:cNvPr id="12" name="Shape 9"/>
          <p:cNvSpPr/>
          <p:nvPr/>
        </p:nvSpPr>
        <p:spPr>
          <a:xfrm>
            <a:off x="4472345" y="5454610"/>
            <a:ext cx="9343192" cy="2077403"/>
          </a:xfrm>
          <a:prstGeom prst="roundRect">
            <a:avLst>
              <a:gd name="adj" fmla="val 5681"/>
            </a:avLst>
          </a:prstGeom>
          <a:solidFill>
            <a:srgbClr val="DEE7F7"/>
          </a:solidFill>
          <a:ln/>
        </p:spPr>
      </p:sp>
      <p:sp>
        <p:nvSpPr>
          <p:cNvPr id="13" name="Text 10"/>
          <p:cNvSpPr/>
          <p:nvPr/>
        </p:nvSpPr>
        <p:spPr>
          <a:xfrm>
            <a:off x="4669036" y="5651302"/>
            <a:ext cx="2458760" cy="307300"/>
          </a:xfrm>
          <a:prstGeom prst="rect">
            <a:avLst/>
          </a:prstGeom>
          <a:noFill/>
          <a:ln/>
        </p:spPr>
        <p:txBody>
          <a:bodyPr wrap="none" rtlCol="0" anchor="t"/>
          <a:lstStyle/>
          <a:p>
            <a:pPr marL="0" indent="0">
              <a:lnSpc>
                <a:spcPts val="2420"/>
              </a:lnSpc>
              <a:buNone/>
            </a:pPr>
            <a:r>
              <a:rPr lang="en-US" sz="1936" dirty="0">
                <a:solidFill>
                  <a:srgbClr val="476FD6"/>
                </a:solidFill>
                <a:latin typeface="Times New Roman" panose="02020603050405020304" pitchFamily="18" charset="0"/>
                <a:ea typeface="Roboto Slab" pitchFamily="34" charset="-122"/>
                <a:cs typeface="Times New Roman" panose="02020603050405020304" pitchFamily="18" charset="0"/>
              </a:rPr>
              <a:t>Product Offerings</a:t>
            </a:r>
            <a:endParaRPr lang="en-US" sz="1936" dirty="0">
              <a:latin typeface="Times New Roman" panose="02020603050405020304" pitchFamily="18" charset="0"/>
              <a:cs typeface="Times New Roman" panose="02020603050405020304" pitchFamily="18" charset="0"/>
            </a:endParaRPr>
          </a:p>
        </p:txBody>
      </p:sp>
      <p:sp>
        <p:nvSpPr>
          <p:cNvPr id="14" name="Text 11"/>
          <p:cNvSpPr/>
          <p:nvPr/>
        </p:nvSpPr>
        <p:spPr>
          <a:xfrm>
            <a:off x="4669036" y="6076593"/>
            <a:ext cx="8949809" cy="1258729"/>
          </a:xfrm>
          <a:prstGeom prst="rect">
            <a:avLst/>
          </a:prstGeom>
          <a:noFill/>
          <a:ln/>
        </p:spPr>
        <p:txBody>
          <a:bodyPr wrap="square" rtlCol="0" anchor="t"/>
          <a:lstStyle/>
          <a:p>
            <a:pPr marL="0" indent="0">
              <a:lnSpc>
                <a:spcPts val="2478"/>
              </a:lnSpc>
              <a:buNone/>
            </a:pPr>
            <a:r>
              <a:rPr lang="en-US" sz="1549" dirty="0">
                <a:solidFill>
                  <a:srgbClr val="15213F"/>
                </a:solidFill>
                <a:latin typeface="Times New Roman" panose="02020603050405020304" pitchFamily="18" charset="0"/>
                <a:ea typeface="Roboto" pitchFamily="34" charset="-122"/>
                <a:cs typeface="Times New Roman" panose="02020603050405020304" pitchFamily="18" charset="0"/>
              </a:rPr>
              <a:t>Jivisa's product line encompasses a diverse range of offerings, including skincare, haircare, wellness supplements, and lifestyle products. From luxurious facial oils and rejuvenating serums to nourishing hair masks and revitalizing tonics, every Jivisa product is designed to promote radiant health and beauty from within.</a:t>
            </a:r>
            <a:endParaRPr lang="en-US" sz="1549"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BFCFE">
              <a:alpha val="85000"/>
            </a:srgbClr>
          </a:solidFill>
          <a:ln/>
        </p:spPr>
      </p:sp>
      <p:sp>
        <p:nvSpPr>
          <p:cNvPr id="6" name="Text 3"/>
          <p:cNvSpPr/>
          <p:nvPr/>
        </p:nvSpPr>
        <p:spPr>
          <a:xfrm>
            <a:off x="2037993" y="1217057"/>
            <a:ext cx="10015418" cy="694373"/>
          </a:xfrm>
          <a:prstGeom prst="rect">
            <a:avLst/>
          </a:prstGeom>
          <a:noFill/>
          <a:ln/>
        </p:spPr>
        <p:txBody>
          <a:bodyPr wrap="none" rtlCol="0" anchor="t"/>
          <a:lstStyle/>
          <a:p>
            <a:pPr marL="0" indent="0">
              <a:lnSpc>
                <a:spcPts val="5468"/>
              </a:lnSpc>
              <a:buNone/>
            </a:pPr>
            <a:r>
              <a:rPr lang="en-US" sz="4374" dirty="0">
                <a:solidFill>
                  <a:srgbClr val="476FD6"/>
                </a:solidFill>
                <a:latin typeface="Times New Roman" panose="02020603050405020304" pitchFamily="18" charset="0"/>
                <a:ea typeface="Roboto Slab" pitchFamily="34" charset="-122"/>
                <a:cs typeface="Times New Roman" panose="02020603050405020304" pitchFamily="18" charset="0"/>
              </a:rPr>
              <a:t>Jivisa's Influencer Marketing Strategy</a:t>
            </a:r>
            <a:endParaRPr lang="en-US" sz="4374" dirty="0">
              <a:latin typeface="Times New Roman" panose="02020603050405020304" pitchFamily="18" charset="0"/>
              <a:cs typeface="Times New Roman" panose="02020603050405020304" pitchFamily="18" charset="0"/>
            </a:endParaRPr>
          </a:p>
        </p:txBody>
      </p:sp>
      <p:pic>
        <p:nvPicPr>
          <p:cNvPr id="7" name="Image 1" descr="preencoded.png"/>
          <p:cNvPicPr>
            <a:picLocks noChangeAspect="1"/>
          </p:cNvPicPr>
          <p:nvPr/>
        </p:nvPicPr>
        <p:blipFill>
          <a:blip r:embed="rId4"/>
          <a:stretch>
            <a:fillRect/>
          </a:stretch>
        </p:blipFill>
        <p:spPr>
          <a:xfrm>
            <a:off x="2037993" y="2244685"/>
            <a:ext cx="3518059" cy="888682"/>
          </a:xfrm>
          <a:prstGeom prst="rect">
            <a:avLst/>
          </a:prstGeom>
        </p:spPr>
      </p:pic>
      <p:sp>
        <p:nvSpPr>
          <p:cNvPr id="8" name="Text 4"/>
          <p:cNvSpPr/>
          <p:nvPr/>
        </p:nvSpPr>
        <p:spPr>
          <a:xfrm>
            <a:off x="2260163" y="3466624"/>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Influencer Selection</a:t>
            </a:r>
            <a:endParaRPr lang="en-US" sz="2187" dirty="0">
              <a:latin typeface="Times New Roman" panose="02020603050405020304" pitchFamily="18" charset="0"/>
              <a:cs typeface="Times New Roman" panose="02020603050405020304" pitchFamily="18" charset="0"/>
            </a:endParaRPr>
          </a:p>
        </p:txBody>
      </p:sp>
      <p:sp>
        <p:nvSpPr>
          <p:cNvPr id="9" name="Text 5"/>
          <p:cNvSpPr/>
          <p:nvPr/>
        </p:nvSpPr>
        <p:spPr>
          <a:xfrm>
            <a:off x="2260163" y="3947041"/>
            <a:ext cx="3073718" cy="2487811"/>
          </a:xfrm>
          <a:prstGeom prst="rect">
            <a:avLst/>
          </a:prstGeom>
          <a:noFill/>
          <a:ln/>
        </p:spPr>
        <p:txBody>
          <a:bodyPr wrap="square" rtlCol="0" anchor="t"/>
          <a:lstStyle/>
          <a:p>
            <a:pPr marL="0" indent="0" algn="l">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Jivisa's selection process for influencers goes beyond mere follower count, prioritizing those who authentically resonate with its core values of holistic wellness, sustainability, and luxury.</a:t>
            </a:r>
            <a:endParaRPr lang="en-US" sz="1750" dirty="0">
              <a:latin typeface="Times New Roman" panose="02020603050405020304" pitchFamily="18" charset="0"/>
              <a:cs typeface="Times New Roman" panose="02020603050405020304" pitchFamily="18" charset="0"/>
            </a:endParaRPr>
          </a:p>
        </p:txBody>
      </p:sp>
      <p:pic>
        <p:nvPicPr>
          <p:cNvPr id="10" name="Image 2" descr="preencoded.png"/>
          <p:cNvPicPr>
            <a:picLocks noChangeAspect="1"/>
          </p:cNvPicPr>
          <p:nvPr/>
        </p:nvPicPr>
        <p:blipFill>
          <a:blip r:embed="rId5"/>
          <a:stretch>
            <a:fillRect/>
          </a:stretch>
        </p:blipFill>
        <p:spPr>
          <a:xfrm>
            <a:off x="5556052" y="2244685"/>
            <a:ext cx="3518178" cy="888682"/>
          </a:xfrm>
          <a:prstGeom prst="rect">
            <a:avLst/>
          </a:prstGeom>
        </p:spPr>
      </p:pic>
      <p:sp>
        <p:nvSpPr>
          <p:cNvPr id="11" name="Text 6"/>
          <p:cNvSpPr/>
          <p:nvPr/>
        </p:nvSpPr>
        <p:spPr>
          <a:xfrm>
            <a:off x="5778222" y="3466624"/>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Live Sessions</a:t>
            </a:r>
            <a:endParaRPr lang="en-US" sz="2187" dirty="0">
              <a:latin typeface="Times New Roman" panose="02020603050405020304" pitchFamily="18" charset="0"/>
              <a:cs typeface="Times New Roman" panose="02020603050405020304" pitchFamily="18" charset="0"/>
            </a:endParaRPr>
          </a:p>
        </p:txBody>
      </p:sp>
      <p:sp>
        <p:nvSpPr>
          <p:cNvPr id="12" name="Text 7"/>
          <p:cNvSpPr/>
          <p:nvPr/>
        </p:nvSpPr>
        <p:spPr>
          <a:xfrm>
            <a:off x="5778222" y="3947041"/>
            <a:ext cx="3073837" cy="2843213"/>
          </a:xfrm>
          <a:prstGeom prst="rect">
            <a:avLst/>
          </a:prstGeom>
          <a:noFill/>
          <a:ln/>
        </p:spPr>
        <p:txBody>
          <a:bodyPr wrap="square" rtlCol="0" anchor="t"/>
          <a:lstStyle/>
          <a:p>
            <a:pPr marL="0" indent="0" algn="l">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Live sessions on Instagram provide a dynamic platform for influencers to engage directly with their audience in real-time, showcasing Jivisa's products and offering insights into their benefits, ingredients, and usage tips.</a:t>
            </a:r>
            <a:endParaRPr lang="en-US" sz="1750" dirty="0">
              <a:latin typeface="Times New Roman" panose="02020603050405020304" pitchFamily="18" charset="0"/>
              <a:cs typeface="Times New Roman" panose="02020603050405020304" pitchFamily="18" charset="0"/>
            </a:endParaRPr>
          </a:p>
        </p:txBody>
      </p:sp>
      <p:pic>
        <p:nvPicPr>
          <p:cNvPr id="13" name="Image 3" descr="preencoded.png"/>
          <p:cNvPicPr>
            <a:picLocks noChangeAspect="1"/>
          </p:cNvPicPr>
          <p:nvPr/>
        </p:nvPicPr>
        <p:blipFill>
          <a:blip r:embed="rId6"/>
          <a:stretch>
            <a:fillRect/>
          </a:stretch>
        </p:blipFill>
        <p:spPr>
          <a:xfrm>
            <a:off x="9074229" y="2244685"/>
            <a:ext cx="3518178" cy="888682"/>
          </a:xfrm>
          <a:prstGeom prst="rect">
            <a:avLst/>
          </a:prstGeom>
        </p:spPr>
      </p:pic>
      <p:sp>
        <p:nvSpPr>
          <p:cNvPr id="14" name="Text 8"/>
          <p:cNvSpPr/>
          <p:nvPr/>
        </p:nvSpPr>
        <p:spPr>
          <a:xfrm>
            <a:off x="9296400" y="3466624"/>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Reels Content</a:t>
            </a:r>
            <a:endParaRPr lang="en-US" sz="2187" dirty="0">
              <a:latin typeface="Times New Roman" panose="02020603050405020304" pitchFamily="18" charset="0"/>
              <a:cs typeface="Times New Roman" panose="02020603050405020304" pitchFamily="18" charset="0"/>
            </a:endParaRPr>
          </a:p>
        </p:txBody>
      </p:sp>
      <p:sp>
        <p:nvSpPr>
          <p:cNvPr id="15" name="Text 9"/>
          <p:cNvSpPr/>
          <p:nvPr/>
        </p:nvSpPr>
        <p:spPr>
          <a:xfrm>
            <a:off x="9296400" y="3947041"/>
            <a:ext cx="3073837" cy="2487811"/>
          </a:xfrm>
          <a:prstGeom prst="rect">
            <a:avLst/>
          </a:prstGeom>
          <a:noFill/>
          <a:ln/>
        </p:spPr>
        <p:txBody>
          <a:bodyPr wrap="square" rtlCol="0" anchor="t"/>
          <a:lstStyle/>
          <a:p>
            <a:pPr marL="0" indent="0" algn="l">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Jivisa repurposes the engaging content from live sessions into reels, short video clips optimized for social media platforms like Instagram, to extend the reach of its influencer marketing efforts.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691878"/>
            <a:ext cx="10554414" cy="1388745"/>
          </a:xfrm>
          <a:prstGeom prst="rect">
            <a:avLst/>
          </a:prstGeom>
          <a:noFill/>
          <a:ln/>
        </p:spPr>
        <p:txBody>
          <a:bodyPr wrap="square" rtlCol="0" anchor="t"/>
          <a:lstStyle/>
          <a:p>
            <a:pPr marL="0" indent="0">
              <a:lnSpc>
                <a:spcPts val="5468"/>
              </a:lnSpc>
              <a:buNone/>
            </a:pPr>
            <a:r>
              <a:rPr lang="en-US" sz="4374" dirty="0">
                <a:solidFill>
                  <a:srgbClr val="476FD6"/>
                </a:solidFill>
                <a:latin typeface="Times New Roman" panose="02020603050405020304" pitchFamily="18" charset="0"/>
                <a:ea typeface="Roboto Slab" pitchFamily="34" charset="-122"/>
                <a:cs typeface="Times New Roman" panose="02020603050405020304" pitchFamily="18" charset="0"/>
              </a:rPr>
              <a:t>Authentic Endorsements and Content Creation</a:t>
            </a:r>
            <a:endParaRPr lang="en-US" sz="4374" dirty="0">
              <a:latin typeface="Times New Roman" panose="02020603050405020304" pitchFamily="18" charset="0"/>
              <a:cs typeface="Times New Roman" panose="02020603050405020304" pitchFamily="18" charset="0"/>
            </a:endParaRPr>
          </a:p>
        </p:txBody>
      </p:sp>
      <p:sp>
        <p:nvSpPr>
          <p:cNvPr id="5" name="Text 3"/>
          <p:cNvSpPr/>
          <p:nvPr/>
        </p:nvSpPr>
        <p:spPr>
          <a:xfrm>
            <a:off x="2037993" y="3636050"/>
            <a:ext cx="3259812" cy="347186"/>
          </a:xfrm>
          <a:prstGeom prst="rect">
            <a:avLst/>
          </a:prstGeom>
          <a:noFill/>
          <a:ln/>
        </p:spPr>
        <p:txBody>
          <a:bodyPr wrap="none" rtlCol="0" anchor="t"/>
          <a:lstStyle/>
          <a:p>
            <a:pPr marL="0" indent="0">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Authentic Endorsements</a:t>
            </a:r>
            <a:endParaRPr lang="en-US" sz="2187" dirty="0">
              <a:latin typeface="Times New Roman" panose="02020603050405020304" pitchFamily="18" charset="0"/>
              <a:cs typeface="Times New Roman" panose="02020603050405020304" pitchFamily="18" charset="0"/>
            </a:endParaRPr>
          </a:p>
        </p:txBody>
      </p:sp>
      <p:sp>
        <p:nvSpPr>
          <p:cNvPr id="6" name="Text 4"/>
          <p:cNvSpPr/>
          <p:nvPr/>
        </p:nvSpPr>
        <p:spPr>
          <a:xfrm>
            <a:off x="2037993" y="4205407"/>
            <a:ext cx="5006221" cy="1777008"/>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Influencers who genuinely use and believe in Jivisa products can provide authentic endorsements. Their personal experiences and testimonials can resonate with their followers, establishing trust and credibility for the brand.</a:t>
            </a: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7593806" y="3636050"/>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Content Creation</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7593806" y="4205407"/>
            <a:ext cx="5006221" cy="2132409"/>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Influencers can create engaging and informative content about Jivisa products, highlighting their benefits, ingredients, and usage tips. This content can take various forms, including Instagram posts, YouTube videos, blog articles, and more, tailored to the preferences of their audience.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33926"/>
            <a:ext cx="9306401" cy="1388745"/>
          </a:xfrm>
          <a:prstGeom prst="rect">
            <a:avLst/>
          </a:prstGeom>
          <a:noFill/>
          <a:ln/>
        </p:spPr>
        <p:txBody>
          <a:bodyPr wrap="square" rtlCol="0" anchor="t"/>
          <a:lstStyle/>
          <a:p>
            <a:pPr marL="0" indent="0">
              <a:lnSpc>
                <a:spcPts val="5468"/>
              </a:lnSpc>
              <a:buNone/>
            </a:pPr>
            <a:r>
              <a:rPr lang="en-US" sz="4374" dirty="0">
                <a:solidFill>
                  <a:srgbClr val="476FD6"/>
                </a:solidFill>
                <a:latin typeface="Times New Roman" panose="02020603050405020304" pitchFamily="18" charset="0"/>
                <a:ea typeface="Roboto Slab" pitchFamily="34" charset="-122"/>
                <a:cs typeface="Times New Roman" panose="02020603050405020304" pitchFamily="18" charset="0"/>
              </a:rPr>
              <a:t>Reach, Visibility, and Educational Campaigns</a:t>
            </a:r>
            <a:endParaRPr lang="en-US" sz="4374" dirty="0">
              <a:latin typeface="Times New Roman" panose="02020603050405020304" pitchFamily="18" charset="0"/>
              <a:cs typeface="Times New Roman" panose="02020603050405020304" pitchFamily="18" charset="0"/>
            </a:endParaRPr>
          </a:p>
        </p:txBody>
      </p:sp>
      <p:sp>
        <p:nvSpPr>
          <p:cNvPr id="6" name="Shape 3"/>
          <p:cNvSpPr/>
          <p:nvPr/>
        </p:nvSpPr>
        <p:spPr>
          <a:xfrm>
            <a:off x="4490799" y="2829520"/>
            <a:ext cx="499943" cy="499943"/>
          </a:xfrm>
          <a:prstGeom prst="roundRect">
            <a:avLst>
              <a:gd name="adj" fmla="val 26667"/>
            </a:avLst>
          </a:prstGeom>
          <a:solidFill>
            <a:srgbClr val="DEE7F7"/>
          </a:solidFill>
          <a:ln/>
        </p:spPr>
      </p:sp>
      <p:sp>
        <p:nvSpPr>
          <p:cNvPr id="7" name="Text 4"/>
          <p:cNvSpPr/>
          <p:nvPr/>
        </p:nvSpPr>
        <p:spPr>
          <a:xfrm>
            <a:off x="4672013" y="2871192"/>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Times New Roman" panose="02020603050405020304" pitchFamily="18" charset="0"/>
                <a:ea typeface="Roboto Slab"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8" name="Text 5"/>
          <p:cNvSpPr/>
          <p:nvPr/>
        </p:nvSpPr>
        <p:spPr>
          <a:xfrm>
            <a:off x="5212913" y="2905839"/>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Reach and Visibility</a:t>
            </a:r>
            <a:endParaRPr lang="en-US" sz="2187" dirty="0">
              <a:latin typeface="Times New Roman" panose="02020603050405020304" pitchFamily="18" charset="0"/>
              <a:cs typeface="Times New Roman" panose="02020603050405020304" pitchFamily="18" charset="0"/>
            </a:endParaRPr>
          </a:p>
        </p:txBody>
      </p:sp>
      <p:sp>
        <p:nvSpPr>
          <p:cNvPr id="9" name="Text 6"/>
          <p:cNvSpPr/>
          <p:nvPr/>
        </p:nvSpPr>
        <p:spPr>
          <a:xfrm>
            <a:off x="5212913" y="3386257"/>
            <a:ext cx="3820001" cy="2843213"/>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Social media influencers often have large and diverse follower bases across different platforms. By collaborating with influencers whose demographics align with Jivisa's target market, the brand can significantly increase its reach and visibility among potential customers.</a:t>
            </a:r>
            <a:endParaRPr lang="en-US" sz="1750" dirty="0">
              <a:latin typeface="Times New Roman" panose="02020603050405020304" pitchFamily="18" charset="0"/>
              <a:cs typeface="Times New Roman" panose="02020603050405020304" pitchFamily="18" charset="0"/>
            </a:endParaRPr>
          </a:p>
        </p:txBody>
      </p:sp>
      <p:sp>
        <p:nvSpPr>
          <p:cNvPr id="10" name="Shape 7"/>
          <p:cNvSpPr/>
          <p:nvPr/>
        </p:nvSpPr>
        <p:spPr>
          <a:xfrm>
            <a:off x="9255085" y="2829520"/>
            <a:ext cx="499943" cy="499943"/>
          </a:xfrm>
          <a:prstGeom prst="roundRect">
            <a:avLst>
              <a:gd name="adj" fmla="val 26667"/>
            </a:avLst>
          </a:prstGeom>
          <a:solidFill>
            <a:srgbClr val="DEE7F7"/>
          </a:solidFill>
          <a:ln/>
        </p:spPr>
      </p:sp>
      <p:sp>
        <p:nvSpPr>
          <p:cNvPr id="11" name="Text 8"/>
          <p:cNvSpPr/>
          <p:nvPr/>
        </p:nvSpPr>
        <p:spPr>
          <a:xfrm>
            <a:off x="9412962" y="2871192"/>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Times New Roman" panose="02020603050405020304" pitchFamily="18" charset="0"/>
                <a:ea typeface="Roboto Slab"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2" name="Text 9"/>
          <p:cNvSpPr/>
          <p:nvPr/>
        </p:nvSpPr>
        <p:spPr>
          <a:xfrm>
            <a:off x="9977199" y="2905839"/>
            <a:ext cx="3120152" cy="347186"/>
          </a:xfrm>
          <a:prstGeom prst="rect">
            <a:avLst/>
          </a:prstGeom>
          <a:noFill/>
          <a:ln/>
        </p:spPr>
        <p:txBody>
          <a:bodyPr wrap="none" rtlCol="0" anchor="t"/>
          <a:lstStyle/>
          <a:p>
            <a:pPr marL="0" indent="0">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Educational Campaigns</a:t>
            </a:r>
            <a:endParaRPr lang="en-US" sz="2187" dirty="0">
              <a:latin typeface="Times New Roman" panose="02020603050405020304" pitchFamily="18" charset="0"/>
              <a:cs typeface="Times New Roman" panose="02020603050405020304" pitchFamily="18" charset="0"/>
            </a:endParaRPr>
          </a:p>
        </p:txBody>
      </p:sp>
      <p:sp>
        <p:nvSpPr>
          <p:cNvPr id="13" name="Text 10"/>
          <p:cNvSpPr/>
          <p:nvPr/>
        </p:nvSpPr>
        <p:spPr>
          <a:xfrm>
            <a:off x="9977199" y="3386257"/>
            <a:ext cx="3820001" cy="3909417"/>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Ayurveda is a complex system with deep-rooted principles and practices. Influencers can educate their audience about Ayurveda and Jivisa's products, explaining the science behind them and how they contribute to holistic well-being. This educational approach can foster a deeper connection with consumers and position Jivisa as a trusted authority in the Ayurvedic space.</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31505"/>
          </a:xfrm>
          <a:prstGeom prst="rect">
            <a:avLst/>
          </a:prstGeom>
          <a:solidFill>
            <a:srgbClr val="FBFCFE"/>
          </a:solidFill>
          <a:ln/>
        </p:spPr>
      </p:sp>
      <p:pic>
        <p:nvPicPr>
          <p:cNvPr id="4" name="Image 0" descr="preencoded.png"/>
          <p:cNvPicPr>
            <a:picLocks noChangeAspect="1"/>
          </p:cNvPicPr>
          <p:nvPr/>
        </p:nvPicPr>
        <p:blipFill>
          <a:blip r:embed="rId3"/>
          <a:stretch>
            <a:fillRect/>
          </a:stretch>
        </p:blipFill>
        <p:spPr>
          <a:xfrm>
            <a:off x="0" y="0"/>
            <a:ext cx="14630400" cy="2411254"/>
          </a:xfrm>
          <a:prstGeom prst="rect">
            <a:avLst/>
          </a:prstGeom>
        </p:spPr>
      </p:pic>
      <p:sp>
        <p:nvSpPr>
          <p:cNvPr id="5" name="Text 2"/>
          <p:cNvSpPr/>
          <p:nvPr/>
        </p:nvSpPr>
        <p:spPr>
          <a:xfrm>
            <a:off x="2733675" y="2941677"/>
            <a:ext cx="9162931" cy="1205627"/>
          </a:xfrm>
          <a:prstGeom prst="rect">
            <a:avLst/>
          </a:prstGeom>
          <a:noFill/>
          <a:ln/>
        </p:spPr>
        <p:txBody>
          <a:bodyPr wrap="square" rtlCol="0" anchor="t"/>
          <a:lstStyle/>
          <a:p>
            <a:pPr marL="0" indent="0">
              <a:lnSpc>
                <a:spcPts val="4747"/>
              </a:lnSpc>
              <a:buNone/>
            </a:pPr>
            <a:r>
              <a:rPr lang="en-US" sz="3797" dirty="0">
                <a:solidFill>
                  <a:srgbClr val="476FD6"/>
                </a:solidFill>
                <a:latin typeface="Times New Roman" panose="02020603050405020304" pitchFamily="18" charset="0"/>
                <a:ea typeface="Roboto Slab" pitchFamily="34" charset="-122"/>
                <a:cs typeface="Times New Roman" panose="02020603050405020304" pitchFamily="18" charset="0"/>
              </a:rPr>
              <a:t>Influencing Purchasing Decisions and Partnerships</a:t>
            </a:r>
            <a:endParaRPr lang="en-US" sz="3797" dirty="0">
              <a:latin typeface="Times New Roman" panose="02020603050405020304" pitchFamily="18" charset="0"/>
              <a:cs typeface="Times New Roman" panose="02020603050405020304" pitchFamily="18" charset="0"/>
            </a:endParaRPr>
          </a:p>
        </p:txBody>
      </p:sp>
      <p:sp>
        <p:nvSpPr>
          <p:cNvPr id="6" name="Shape 3"/>
          <p:cNvSpPr/>
          <p:nvPr/>
        </p:nvSpPr>
        <p:spPr>
          <a:xfrm>
            <a:off x="2733675" y="4436626"/>
            <a:ext cx="4485084" cy="3264456"/>
          </a:xfrm>
          <a:prstGeom prst="roundRect">
            <a:avLst>
              <a:gd name="adj" fmla="val 3546"/>
            </a:avLst>
          </a:prstGeom>
          <a:solidFill>
            <a:srgbClr val="DEE7F7"/>
          </a:solidFill>
          <a:ln/>
        </p:spPr>
      </p:sp>
      <p:sp>
        <p:nvSpPr>
          <p:cNvPr id="7" name="Text 4"/>
          <p:cNvSpPr/>
          <p:nvPr/>
        </p:nvSpPr>
        <p:spPr>
          <a:xfrm>
            <a:off x="2926556" y="4629507"/>
            <a:ext cx="3951327" cy="301347"/>
          </a:xfrm>
          <a:prstGeom prst="rect">
            <a:avLst/>
          </a:prstGeom>
          <a:noFill/>
          <a:ln/>
        </p:spPr>
        <p:txBody>
          <a:bodyPr wrap="none" rtlCol="0" anchor="t"/>
          <a:lstStyle/>
          <a:p>
            <a:pPr marL="0" indent="0">
              <a:lnSpc>
                <a:spcPts val="2373"/>
              </a:lnSpc>
              <a:buNone/>
            </a:pPr>
            <a:r>
              <a:rPr lang="en-US" sz="1899" dirty="0">
                <a:solidFill>
                  <a:srgbClr val="476FD6"/>
                </a:solidFill>
                <a:latin typeface="Times New Roman" panose="02020603050405020304" pitchFamily="18" charset="0"/>
                <a:ea typeface="Roboto Slab" pitchFamily="34" charset="-122"/>
                <a:cs typeface="Times New Roman" panose="02020603050405020304" pitchFamily="18" charset="0"/>
              </a:rPr>
              <a:t>Influence on Purchasing Decisions</a:t>
            </a:r>
            <a:endParaRPr lang="en-US" sz="1899" dirty="0">
              <a:latin typeface="Times New Roman" panose="02020603050405020304" pitchFamily="18" charset="0"/>
              <a:cs typeface="Times New Roman" panose="02020603050405020304" pitchFamily="18" charset="0"/>
            </a:endParaRPr>
          </a:p>
        </p:txBody>
      </p:sp>
      <p:sp>
        <p:nvSpPr>
          <p:cNvPr id="8" name="Text 5"/>
          <p:cNvSpPr/>
          <p:nvPr/>
        </p:nvSpPr>
        <p:spPr>
          <a:xfrm>
            <a:off x="2926556" y="5046583"/>
            <a:ext cx="4099322" cy="2160270"/>
          </a:xfrm>
          <a:prstGeom prst="rect">
            <a:avLst/>
          </a:prstGeom>
          <a:noFill/>
          <a:ln/>
        </p:spPr>
        <p:txBody>
          <a:bodyPr wrap="square" rtlCol="0" anchor="t"/>
          <a:lstStyle/>
          <a:p>
            <a:pPr marL="0" indent="0">
              <a:lnSpc>
                <a:spcPts val="2430"/>
              </a:lnSpc>
              <a:buNone/>
            </a:pPr>
            <a:r>
              <a:rPr lang="en-US" sz="1519" dirty="0">
                <a:solidFill>
                  <a:srgbClr val="15213F"/>
                </a:solidFill>
                <a:latin typeface="Times New Roman" panose="02020603050405020304" pitchFamily="18" charset="0"/>
                <a:ea typeface="Roboto" pitchFamily="34" charset="-122"/>
                <a:cs typeface="Times New Roman" panose="02020603050405020304" pitchFamily="18" charset="0"/>
              </a:rPr>
              <a:t>Social media influencers have the power to influence the purchasing decisions of their followers. By incorporating Jivisa products into their content in an organic and seamless manner, influencers can drive interest and encourage their audience to try out the brand's offerings.</a:t>
            </a:r>
            <a:endParaRPr lang="en-US" sz="1519" dirty="0">
              <a:latin typeface="Times New Roman" panose="02020603050405020304" pitchFamily="18" charset="0"/>
              <a:cs typeface="Times New Roman" panose="02020603050405020304" pitchFamily="18" charset="0"/>
            </a:endParaRPr>
          </a:p>
        </p:txBody>
      </p:sp>
      <p:sp>
        <p:nvSpPr>
          <p:cNvPr id="9" name="Shape 6"/>
          <p:cNvSpPr/>
          <p:nvPr/>
        </p:nvSpPr>
        <p:spPr>
          <a:xfrm>
            <a:off x="7411641" y="4436626"/>
            <a:ext cx="4485084" cy="3264456"/>
          </a:xfrm>
          <a:prstGeom prst="roundRect">
            <a:avLst>
              <a:gd name="adj" fmla="val 3546"/>
            </a:avLst>
          </a:prstGeom>
          <a:solidFill>
            <a:srgbClr val="DEE7F7"/>
          </a:solidFill>
          <a:ln/>
        </p:spPr>
      </p:sp>
      <p:sp>
        <p:nvSpPr>
          <p:cNvPr id="10" name="Text 7"/>
          <p:cNvSpPr/>
          <p:nvPr/>
        </p:nvSpPr>
        <p:spPr>
          <a:xfrm>
            <a:off x="7604522" y="4629507"/>
            <a:ext cx="4099322" cy="602694"/>
          </a:xfrm>
          <a:prstGeom prst="rect">
            <a:avLst/>
          </a:prstGeom>
          <a:noFill/>
          <a:ln/>
        </p:spPr>
        <p:txBody>
          <a:bodyPr wrap="square" rtlCol="0" anchor="t"/>
          <a:lstStyle/>
          <a:p>
            <a:pPr marL="0" indent="0">
              <a:lnSpc>
                <a:spcPts val="2373"/>
              </a:lnSpc>
              <a:buNone/>
            </a:pPr>
            <a:r>
              <a:rPr lang="en-US" sz="1899" dirty="0">
                <a:solidFill>
                  <a:srgbClr val="476FD6"/>
                </a:solidFill>
                <a:latin typeface="Times New Roman" panose="02020603050405020304" pitchFamily="18" charset="0"/>
                <a:ea typeface="Roboto Slab" pitchFamily="34" charset="-122"/>
                <a:cs typeface="Times New Roman" panose="02020603050405020304" pitchFamily="18" charset="0"/>
              </a:rPr>
              <a:t>Brand Partnerships and Collaborations</a:t>
            </a:r>
            <a:endParaRPr lang="en-US" sz="1899" dirty="0">
              <a:latin typeface="Times New Roman" panose="02020603050405020304" pitchFamily="18" charset="0"/>
              <a:cs typeface="Times New Roman" panose="02020603050405020304" pitchFamily="18" charset="0"/>
            </a:endParaRPr>
          </a:p>
        </p:txBody>
      </p:sp>
      <p:sp>
        <p:nvSpPr>
          <p:cNvPr id="11" name="Text 8"/>
          <p:cNvSpPr/>
          <p:nvPr/>
        </p:nvSpPr>
        <p:spPr>
          <a:xfrm>
            <a:off x="7604522" y="5347930"/>
            <a:ext cx="4099322" cy="2160270"/>
          </a:xfrm>
          <a:prstGeom prst="rect">
            <a:avLst/>
          </a:prstGeom>
          <a:noFill/>
          <a:ln/>
        </p:spPr>
        <p:txBody>
          <a:bodyPr wrap="square" rtlCol="0" anchor="t"/>
          <a:lstStyle/>
          <a:p>
            <a:pPr marL="0" indent="0">
              <a:lnSpc>
                <a:spcPts val="2430"/>
              </a:lnSpc>
              <a:buNone/>
            </a:pPr>
            <a:r>
              <a:rPr lang="en-US" sz="1519" dirty="0">
                <a:solidFill>
                  <a:srgbClr val="15213F"/>
                </a:solidFill>
                <a:latin typeface="Times New Roman" panose="02020603050405020304" pitchFamily="18" charset="0"/>
                <a:ea typeface="Roboto" pitchFamily="34" charset="-122"/>
                <a:cs typeface="Times New Roman" panose="02020603050405020304" pitchFamily="18" charset="0"/>
              </a:rPr>
              <a:t>Collaborating with influencers for sponsored posts, product launches, events, or exclusive promotions can further elevate Jivisa's brand presence and desirability among consumers. Strategic partnerships with influencers who share the brand's values and aesthetics can create synergies and amplify marketing efforts.</a:t>
            </a:r>
            <a:endParaRPr lang="en-US" sz="1519"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2383274"/>
            <a:ext cx="5909548" cy="694373"/>
          </a:xfrm>
          <a:prstGeom prst="rect">
            <a:avLst/>
          </a:prstGeom>
          <a:noFill/>
          <a:ln/>
        </p:spPr>
        <p:txBody>
          <a:bodyPr wrap="none" rtlCol="0" anchor="t"/>
          <a:lstStyle/>
          <a:p>
            <a:pPr marL="0" indent="0">
              <a:lnSpc>
                <a:spcPts val="5468"/>
              </a:lnSpc>
              <a:buNone/>
            </a:pPr>
            <a:r>
              <a:rPr lang="en-US" sz="4374" dirty="0">
                <a:solidFill>
                  <a:srgbClr val="476FD6"/>
                </a:solidFill>
                <a:latin typeface="Times New Roman" panose="02020603050405020304" pitchFamily="18" charset="0"/>
                <a:ea typeface="Roboto Slab" pitchFamily="34" charset="-122"/>
                <a:cs typeface="Times New Roman" panose="02020603050405020304" pitchFamily="18" charset="0"/>
              </a:rPr>
              <a:t>Feedback and Insights</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037993" y="3521988"/>
            <a:ext cx="555427" cy="555427"/>
          </a:xfrm>
          <a:prstGeom prst="rect">
            <a:avLst/>
          </a:prstGeom>
        </p:spPr>
      </p:pic>
      <p:sp>
        <p:nvSpPr>
          <p:cNvPr id="6" name="Text 3"/>
          <p:cNvSpPr/>
          <p:nvPr/>
        </p:nvSpPr>
        <p:spPr>
          <a:xfrm>
            <a:off x="2037993" y="4299585"/>
            <a:ext cx="2777490" cy="347186"/>
          </a:xfrm>
          <a:prstGeom prst="rect">
            <a:avLst/>
          </a:prstGeom>
          <a:noFill/>
          <a:ln/>
        </p:spPr>
        <p:txBody>
          <a:bodyPr wrap="none" rtlCol="0" anchor="t"/>
          <a:lstStyle/>
          <a:p>
            <a:pPr marL="0" indent="0" algn="l">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Feedback</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2037993" y="4780002"/>
            <a:ext cx="10554414" cy="1066205"/>
          </a:xfrm>
          <a:prstGeom prst="rect">
            <a:avLst/>
          </a:prstGeom>
          <a:noFill/>
          <a:ln/>
        </p:spPr>
        <p:txBody>
          <a:bodyPr wrap="square" rtlCol="0" anchor="t"/>
          <a:lstStyle/>
          <a:p>
            <a:pPr marL="0" indent="0" algn="l">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Engaging with influencers allows Jivisa to receive valuable feedback and insights from their audience. Monitoring social media conversations and sentiment around the brand can provide actionable insights for product development, marketing strategies, and customer service improvements.</a:t>
            </a:r>
            <a:endParaRPr lang="en-US" sz="175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282422"/>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Times New Roman" panose="02020603050405020304" pitchFamily="18" charset="0"/>
                <a:ea typeface="Roboto Slab" pitchFamily="34" charset="-122"/>
                <a:cs typeface="Times New Roman" panose="02020603050405020304" pitchFamily="18" charset="0"/>
              </a:rPr>
              <a:t>Notable Influencers</a:t>
            </a:r>
            <a:endParaRPr lang="en-US" sz="4374" dirty="0">
              <a:latin typeface="Times New Roman" panose="02020603050405020304" pitchFamily="18" charset="0"/>
              <a:cs typeface="Times New Roman" panose="02020603050405020304" pitchFamily="18" charset="0"/>
            </a:endParaRPr>
          </a:p>
        </p:txBody>
      </p:sp>
      <p:sp>
        <p:nvSpPr>
          <p:cNvPr id="5" name="Shape 3"/>
          <p:cNvSpPr/>
          <p:nvPr/>
        </p:nvSpPr>
        <p:spPr>
          <a:xfrm>
            <a:off x="2037993" y="2594729"/>
            <a:ext cx="499943" cy="499943"/>
          </a:xfrm>
          <a:prstGeom prst="roundRect">
            <a:avLst>
              <a:gd name="adj" fmla="val 26667"/>
            </a:avLst>
          </a:prstGeom>
          <a:solidFill>
            <a:srgbClr val="DEE7F7"/>
          </a:solidFill>
          <a:ln/>
        </p:spPr>
      </p:sp>
      <p:sp>
        <p:nvSpPr>
          <p:cNvPr id="6" name="Text 4"/>
          <p:cNvSpPr/>
          <p:nvPr/>
        </p:nvSpPr>
        <p:spPr>
          <a:xfrm>
            <a:off x="2219206" y="2636401"/>
            <a:ext cx="13739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Times New Roman" panose="02020603050405020304" pitchFamily="18" charset="0"/>
                <a:ea typeface="Roboto Slab" pitchFamily="34" charset="-122"/>
                <a:cs typeface="Times New Roman" panose="02020603050405020304" pitchFamily="18" charset="0"/>
              </a:rPr>
              <a:t>1</a:t>
            </a:r>
            <a:endParaRPr lang="en-US" sz="2624" dirty="0">
              <a:latin typeface="Times New Roman" panose="02020603050405020304" pitchFamily="18" charset="0"/>
              <a:cs typeface="Times New Roman" panose="02020603050405020304" pitchFamily="18" charset="0"/>
            </a:endParaRPr>
          </a:p>
        </p:txBody>
      </p:sp>
      <p:sp>
        <p:nvSpPr>
          <p:cNvPr id="7" name="Text 5"/>
          <p:cNvSpPr/>
          <p:nvPr/>
        </p:nvSpPr>
        <p:spPr>
          <a:xfrm>
            <a:off x="2760107" y="2671048"/>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Vineet Panchchi</a:t>
            </a:r>
            <a:endParaRPr lang="en-US" sz="2187" dirty="0">
              <a:latin typeface="Times New Roman" panose="02020603050405020304" pitchFamily="18" charset="0"/>
              <a:cs typeface="Times New Roman" panose="02020603050405020304" pitchFamily="18" charset="0"/>
            </a:endParaRPr>
          </a:p>
        </p:txBody>
      </p:sp>
      <p:sp>
        <p:nvSpPr>
          <p:cNvPr id="8" name="Text 6"/>
          <p:cNvSpPr/>
          <p:nvPr/>
        </p:nvSpPr>
        <p:spPr>
          <a:xfrm>
            <a:off x="2760107" y="3151465"/>
            <a:ext cx="4444008" cy="1066205"/>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A prominent influencer who collaborated with Jivisa, leveraging their influence to promote the brand's products and values.</a:t>
            </a:r>
            <a:endParaRPr lang="en-US" sz="1750" dirty="0">
              <a:latin typeface="Times New Roman" panose="02020603050405020304" pitchFamily="18" charset="0"/>
              <a:cs typeface="Times New Roman" panose="02020603050405020304" pitchFamily="18" charset="0"/>
            </a:endParaRPr>
          </a:p>
        </p:txBody>
      </p:sp>
      <p:sp>
        <p:nvSpPr>
          <p:cNvPr id="9" name="Shape 7"/>
          <p:cNvSpPr/>
          <p:nvPr/>
        </p:nvSpPr>
        <p:spPr>
          <a:xfrm>
            <a:off x="7426285" y="2594729"/>
            <a:ext cx="499943" cy="499943"/>
          </a:xfrm>
          <a:prstGeom prst="roundRect">
            <a:avLst>
              <a:gd name="adj" fmla="val 26667"/>
            </a:avLst>
          </a:prstGeom>
          <a:solidFill>
            <a:srgbClr val="DEE7F7"/>
          </a:solidFill>
          <a:ln/>
        </p:spPr>
      </p:sp>
      <p:sp>
        <p:nvSpPr>
          <p:cNvPr id="10" name="Text 8"/>
          <p:cNvSpPr/>
          <p:nvPr/>
        </p:nvSpPr>
        <p:spPr>
          <a:xfrm>
            <a:off x="7584162" y="2636401"/>
            <a:ext cx="184071"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Times New Roman" panose="02020603050405020304" pitchFamily="18" charset="0"/>
                <a:ea typeface="Roboto Slab" pitchFamily="34" charset="-122"/>
                <a:cs typeface="Times New Roman" panose="02020603050405020304" pitchFamily="18" charset="0"/>
              </a:rPr>
              <a:t>2</a:t>
            </a:r>
            <a:endParaRPr lang="en-US" sz="2624" dirty="0">
              <a:latin typeface="Times New Roman" panose="02020603050405020304" pitchFamily="18" charset="0"/>
              <a:cs typeface="Times New Roman" panose="02020603050405020304" pitchFamily="18" charset="0"/>
            </a:endParaRPr>
          </a:p>
        </p:txBody>
      </p:sp>
      <p:sp>
        <p:nvSpPr>
          <p:cNvPr id="11" name="Text 9"/>
          <p:cNvSpPr/>
          <p:nvPr/>
        </p:nvSpPr>
        <p:spPr>
          <a:xfrm>
            <a:off x="8148399" y="2671048"/>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Tejasvi Singh</a:t>
            </a:r>
            <a:endParaRPr lang="en-US" sz="2187" dirty="0">
              <a:latin typeface="Times New Roman" panose="02020603050405020304" pitchFamily="18" charset="0"/>
              <a:cs typeface="Times New Roman" panose="02020603050405020304" pitchFamily="18" charset="0"/>
            </a:endParaRPr>
          </a:p>
        </p:txBody>
      </p:sp>
      <p:sp>
        <p:nvSpPr>
          <p:cNvPr id="12" name="Text 10"/>
          <p:cNvSpPr/>
          <p:nvPr/>
        </p:nvSpPr>
        <p:spPr>
          <a:xfrm>
            <a:off x="8148399" y="3151465"/>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An actress known for her role in the Sony LIV series "Kafas," Tejasvi Singh lent her influence to Jivisa's marketing efforts, resonating with her audience.</a:t>
            </a:r>
            <a:endParaRPr lang="en-US" sz="1750" dirty="0">
              <a:latin typeface="Times New Roman" panose="02020603050405020304" pitchFamily="18" charset="0"/>
              <a:cs typeface="Times New Roman" panose="02020603050405020304" pitchFamily="18" charset="0"/>
            </a:endParaRPr>
          </a:p>
        </p:txBody>
      </p:sp>
      <p:sp>
        <p:nvSpPr>
          <p:cNvPr id="13" name="Shape 11"/>
          <p:cNvSpPr/>
          <p:nvPr/>
        </p:nvSpPr>
        <p:spPr>
          <a:xfrm>
            <a:off x="2037993" y="4968835"/>
            <a:ext cx="499943" cy="499943"/>
          </a:xfrm>
          <a:prstGeom prst="roundRect">
            <a:avLst>
              <a:gd name="adj" fmla="val 26667"/>
            </a:avLst>
          </a:prstGeom>
          <a:solidFill>
            <a:srgbClr val="DEE7F7"/>
          </a:solidFill>
          <a:ln/>
        </p:spPr>
      </p:sp>
      <p:sp>
        <p:nvSpPr>
          <p:cNvPr id="14" name="Text 12"/>
          <p:cNvSpPr/>
          <p:nvPr/>
        </p:nvSpPr>
        <p:spPr>
          <a:xfrm>
            <a:off x="2197894" y="5010507"/>
            <a:ext cx="180023"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Times New Roman" panose="02020603050405020304" pitchFamily="18" charset="0"/>
                <a:ea typeface="Roboto Slab" pitchFamily="34" charset="-122"/>
                <a:cs typeface="Times New Roman" panose="02020603050405020304" pitchFamily="18" charset="0"/>
              </a:rPr>
              <a:t>3</a:t>
            </a:r>
            <a:endParaRPr lang="en-US" sz="2624" dirty="0">
              <a:latin typeface="Times New Roman" panose="02020603050405020304" pitchFamily="18" charset="0"/>
              <a:cs typeface="Times New Roman" panose="02020603050405020304" pitchFamily="18" charset="0"/>
            </a:endParaRPr>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Niti Gupta</a:t>
            </a:r>
            <a:endParaRPr lang="en-US" sz="2187" dirty="0">
              <a:latin typeface="Times New Roman" panose="02020603050405020304" pitchFamily="18" charset="0"/>
              <a:cs typeface="Times New Roman" panose="02020603050405020304" pitchFamily="18" charset="0"/>
            </a:endParaRPr>
          </a:p>
        </p:txBody>
      </p:sp>
      <p:sp>
        <p:nvSpPr>
          <p:cNvPr id="16" name="Text 14"/>
          <p:cNvSpPr/>
          <p:nvPr/>
        </p:nvSpPr>
        <p:spPr>
          <a:xfrm>
            <a:off x="2760107" y="5525572"/>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A psychologist and influencer, Niti Gupta partnered with Jivisa to share insights on mental well-being and the role of Ayurveda in promoting holistic health.</a:t>
            </a:r>
            <a:endParaRPr lang="en-US" sz="1750" dirty="0">
              <a:latin typeface="Times New Roman" panose="02020603050405020304" pitchFamily="18" charset="0"/>
              <a:cs typeface="Times New Roman" panose="02020603050405020304" pitchFamily="18" charset="0"/>
            </a:endParaRPr>
          </a:p>
        </p:txBody>
      </p:sp>
      <p:sp>
        <p:nvSpPr>
          <p:cNvPr id="17" name="Shape 15"/>
          <p:cNvSpPr/>
          <p:nvPr/>
        </p:nvSpPr>
        <p:spPr>
          <a:xfrm>
            <a:off x="7426285" y="4968835"/>
            <a:ext cx="499943" cy="499943"/>
          </a:xfrm>
          <a:prstGeom prst="roundRect">
            <a:avLst>
              <a:gd name="adj" fmla="val 26667"/>
            </a:avLst>
          </a:prstGeom>
          <a:solidFill>
            <a:srgbClr val="DEE7F7"/>
          </a:solidFill>
          <a:ln/>
        </p:spPr>
      </p:sp>
      <p:sp>
        <p:nvSpPr>
          <p:cNvPr id="18" name="Text 16"/>
          <p:cNvSpPr/>
          <p:nvPr/>
        </p:nvSpPr>
        <p:spPr>
          <a:xfrm>
            <a:off x="7579638" y="5010507"/>
            <a:ext cx="193238" cy="416481"/>
          </a:xfrm>
          <a:prstGeom prst="rect">
            <a:avLst/>
          </a:prstGeom>
          <a:noFill/>
          <a:ln/>
        </p:spPr>
        <p:txBody>
          <a:bodyPr wrap="none" rtlCol="0" anchor="t"/>
          <a:lstStyle/>
          <a:p>
            <a:pPr marL="0" indent="0" algn="ctr">
              <a:lnSpc>
                <a:spcPts val="3281"/>
              </a:lnSpc>
              <a:buNone/>
            </a:pPr>
            <a:r>
              <a:rPr lang="en-US" sz="2624" dirty="0">
                <a:solidFill>
                  <a:srgbClr val="476FD6"/>
                </a:solidFill>
                <a:latin typeface="Times New Roman" panose="02020603050405020304" pitchFamily="18" charset="0"/>
                <a:ea typeface="Roboto Slab" pitchFamily="34" charset="-122"/>
                <a:cs typeface="Times New Roman" panose="02020603050405020304" pitchFamily="18" charset="0"/>
              </a:rPr>
              <a:t>4</a:t>
            </a:r>
            <a:endParaRPr lang="en-US" sz="2624" dirty="0">
              <a:latin typeface="Times New Roman" panose="02020603050405020304" pitchFamily="18" charset="0"/>
              <a:cs typeface="Times New Roman" panose="02020603050405020304" pitchFamily="18" charset="0"/>
            </a:endParaRPr>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Manisha Dahad</a:t>
            </a:r>
            <a:endParaRPr lang="en-US" sz="2187" dirty="0">
              <a:latin typeface="Times New Roman" panose="02020603050405020304" pitchFamily="18" charset="0"/>
              <a:cs typeface="Times New Roman" panose="02020603050405020304" pitchFamily="18" charset="0"/>
            </a:endParaRPr>
          </a:p>
        </p:txBody>
      </p:sp>
      <p:sp>
        <p:nvSpPr>
          <p:cNvPr id="20" name="Text 18"/>
          <p:cNvSpPr/>
          <p:nvPr/>
        </p:nvSpPr>
        <p:spPr>
          <a:xfrm>
            <a:off x="8148399" y="5525572"/>
            <a:ext cx="4444008" cy="1421606"/>
          </a:xfrm>
          <a:prstGeom prst="rect">
            <a:avLst/>
          </a:prstGeom>
          <a:noFill/>
          <a:ln/>
        </p:spPr>
        <p:txBody>
          <a:bodyPr wrap="square" rtlCol="0" anchor="t"/>
          <a:lstStyle/>
          <a:p>
            <a:pPr marL="0" indent="0">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As a transformational influencer, Manisha Dahad's collaboration with Jivisa aligned with the brand's mission of empowering individuals on their wellness journey.</a:t>
            </a:r>
            <a:endParaRPr lang="en-US"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084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
        <p:nvSpPr>
          <p:cNvPr id="4" name="Text 2"/>
          <p:cNvSpPr/>
          <p:nvPr/>
        </p:nvSpPr>
        <p:spPr>
          <a:xfrm>
            <a:off x="2037993" y="1199078"/>
            <a:ext cx="5554980" cy="694373"/>
          </a:xfrm>
          <a:prstGeom prst="rect">
            <a:avLst/>
          </a:prstGeom>
          <a:noFill/>
          <a:ln/>
        </p:spPr>
        <p:txBody>
          <a:bodyPr wrap="none" rtlCol="0" anchor="t"/>
          <a:lstStyle/>
          <a:p>
            <a:pPr marL="0" indent="0">
              <a:lnSpc>
                <a:spcPts val="5468"/>
              </a:lnSpc>
              <a:buNone/>
            </a:pPr>
            <a:r>
              <a:rPr lang="en-US" sz="4374" dirty="0">
                <a:solidFill>
                  <a:srgbClr val="476FD6"/>
                </a:solidFill>
                <a:latin typeface="Times New Roman" panose="02020603050405020304" pitchFamily="18" charset="0"/>
                <a:ea typeface="Roboto Slab" pitchFamily="34" charset="-122"/>
                <a:cs typeface="Times New Roman" panose="02020603050405020304" pitchFamily="18" charset="0"/>
              </a:rPr>
              <a:t>Jivisa's Live Topics</a:t>
            </a:r>
            <a:endParaRPr lang="en-US" sz="4374"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2037993" y="2337792"/>
            <a:ext cx="444341" cy="444341"/>
          </a:xfrm>
          <a:prstGeom prst="rect">
            <a:avLst/>
          </a:prstGeom>
        </p:spPr>
      </p:pic>
      <p:sp>
        <p:nvSpPr>
          <p:cNvPr id="6" name="Text 3"/>
          <p:cNvSpPr/>
          <p:nvPr/>
        </p:nvSpPr>
        <p:spPr>
          <a:xfrm>
            <a:off x="2037993" y="3004304"/>
            <a:ext cx="2388632" cy="347186"/>
          </a:xfrm>
          <a:prstGeom prst="rect">
            <a:avLst/>
          </a:prstGeom>
          <a:noFill/>
          <a:ln/>
        </p:spPr>
        <p:txBody>
          <a:bodyPr wrap="none" rtlCol="0" anchor="t"/>
          <a:lstStyle/>
          <a:p>
            <a:pPr marL="0" indent="0" algn="l">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Tea Day Live</a:t>
            </a:r>
            <a:endParaRPr lang="en-US" sz="2187" dirty="0">
              <a:latin typeface="Times New Roman" panose="02020603050405020304" pitchFamily="18" charset="0"/>
              <a:cs typeface="Times New Roman" panose="02020603050405020304" pitchFamily="18" charset="0"/>
            </a:endParaRPr>
          </a:p>
        </p:txBody>
      </p:sp>
      <p:sp>
        <p:nvSpPr>
          <p:cNvPr id="7" name="Text 4"/>
          <p:cNvSpPr/>
          <p:nvPr/>
        </p:nvSpPr>
        <p:spPr>
          <a:xfrm>
            <a:off x="2037993" y="3484721"/>
            <a:ext cx="2388632" cy="2487811"/>
          </a:xfrm>
          <a:prstGeom prst="rect">
            <a:avLst/>
          </a:prstGeom>
          <a:noFill/>
          <a:ln/>
        </p:spPr>
        <p:txBody>
          <a:bodyPr wrap="square" rtlCol="0" anchor="t"/>
          <a:lstStyle/>
          <a:p>
            <a:pPr marL="0" indent="0" algn="l">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Jivisa conducted a live session focused on their premium tea blends and infusions, highlighting the benefits and unique flavors of each offering.</a:t>
            </a:r>
            <a:endParaRPr lang="en-US" sz="1750" dirty="0">
              <a:latin typeface="Times New Roman" panose="02020603050405020304" pitchFamily="18" charset="0"/>
              <a:cs typeface="Times New Roman" panose="02020603050405020304" pitchFamily="18" charset="0"/>
            </a:endParaRPr>
          </a:p>
        </p:txBody>
      </p:sp>
      <p:pic>
        <p:nvPicPr>
          <p:cNvPr id="8" name="Image 1" descr="preencoded.png"/>
          <p:cNvPicPr>
            <a:picLocks noChangeAspect="1"/>
          </p:cNvPicPr>
          <p:nvPr/>
        </p:nvPicPr>
        <p:blipFill>
          <a:blip r:embed="rId4"/>
          <a:stretch>
            <a:fillRect/>
          </a:stretch>
        </p:blipFill>
        <p:spPr>
          <a:xfrm>
            <a:off x="4759881" y="2337792"/>
            <a:ext cx="444341" cy="444341"/>
          </a:xfrm>
          <a:prstGeom prst="rect">
            <a:avLst/>
          </a:prstGeom>
        </p:spPr>
      </p:pic>
      <p:sp>
        <p:nvSpPr>
          <p:cNvPr id="9" name="Text 5"/>
          <p:cNvSpPr/>
          <p:nvPr/>
        </p:nvSpPr>
        <p:spPr>
          <a:xfrm>
            <a:off x="4759881" y="3004304"/>
            <a:ext cx="2388632"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Healthy Relationships</a:t>
            </a:r>
            <a:endParaRPr lang="en-US" sz="2187" dirty="0">
              <a:latin typeface="Times New Roman" panose="02020603050405020304" pitchFamily="18" charset="0"/>
              <a:cs typeface="Times New Roman" panose="02020603050405020304" pitchFamily="18" charset="0"/>
            </a:endParaRPr>
          </a:p>
        </p:txBody>
      </p:sp>
      <p:sp>
        <p:nvSpPr>
          <p:cNvPr id="10" name="Text 6"/>
          <p:cNvSpPr/>
          <p:nvPr/>
        </p:nvSpPr>
        <p:spPr>
          <a:xfrm>
            <a:off x="4759881" y="3831908"/>
            <a:ext cx="2388632" cy="2487811"/>
          </a:xfrm>
          <a:prstGeom prst="rect">
            <a:avLst/>
          </a:prstGeom>
          <a:noFill/>
          <a:ln/>
        </p:spPr>
        <p:txBody>
          <a:bodyPr wrap="square" rtlCol="0" anchor="t"/>
          <a:lstStyle/>
          <a:p>
            <a:pPr marL="0" indent="0" algn="l">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Jivisa hosted live sessions exploring the principles of healthy relationships, providing insights and advice on building strong, fulfilling connections.</a:t>
            </a:r>
            <a:endParaRPr lang="en-US" sz="1750" dirty="0">
              <a:latin typeface="Times New Roman" panose="02020603050405020304" pitchFamily="18" charset="0"/>
              <a:cs typeface="Times New Roman" panose="02020603050405020304" pitchFamily="18" charset="0"/>
            </a:endParaRPr>
          </a:p>
        </p:txBody>
      </p:sp>
      <p:pic>
        <p:nvPicPr>
          <p:cNvPr id="11" name="Image 2" descr="preencoded.png"/>
          <p:cNvPicPr>
            <a:picLocks noChangeAspect="1"/>
          </p:cNvPicPr>
          <p:nvPr/>
        </p:nvPicPr>
        <p:blipFill>
          <a:blip r:embed="rId5"/>
          <a:stretch>
            <a:fillRect/>
          </a:stretch>
        </p:blipFill>
        <p:spPr>
          <a:xfrm>
            <a:off x="7481768" y="2337792"/>
            <a:ext cx="444341" cy="444341"/>
          </a:xfrm>
          <a:prstGeom prst="rect">
            <a:avLst/>
          </a:prstGeom>
        </p:spPr>
      </p:pic>
      <p:sp>
        <p:nvSpPr>
          <p:cNvPr id="12" name="Text 7"/>
          <p:cNvSpPr/>
          <p:nvPr/>
        </p:nvSpPr>
        <p:spPr>
          <a:xfrm>
            <a:off x="7481768" y="3004304"/>
            <a:ext cx="2388632" cy="347186"/>
          </a:xfrm>
          <a:prstGeom prst="rect">
            <a:avLst/>
          </a:prstGeom>
          <a:noFill/>
          <a:ln/>
        </p:spPr>
        <p:txBody>
          <a:bodyPr wrap="none" rtlCol="0" anchor="t"/>
          <a:lstStyle/>
          <a:p>
            <a:pPr marL="0" indent="0" algn="l">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Women's Health</a:t>
            </a:r>
            <a:endParaRPr lang="en-US" sz="2187" dirty="0">
              <a:latin typeface="Times New Roman" panose="02020603050405020304" pitchFamily="18" charset="0"/>
              <a:cs typeface="Times New Roman" panose="02020603050405020304" pitchFamily="18" charset="0"/>
            </a:endParaRPr>
          </a:p>
        </p:txBody>
      </p:sp>
      <p:sp>
        <p:nvSpPr>
          <p:cNvPr id="13" name="Text 8"/>
          <p:cNvSpPr/>
          <p:nvPr/>
        </p:nvSpPr>
        <p:spPr>
          <a:xfrm>
            <a:off x="7481768" y="3484721"/>
            <a:ext cx="2388632" cy="3198614"/>
          </a:xfrm>
          <a:prstGeom prst="rect">
            <a:avLst/>
          </a:prstGeom>
          <a:noFill/>
          <a:ln/>
        </p:spPr>
        <p:txBody>
          <a:bodyPr wrap="square" rtlCol="0" anchor="t"/>
          <a:lstStyle/>
          <a:p>
            <a:pPr marL="0" indent="0" algn="l">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Addressing the specific health concerns and needs of women, Jivisa's live sessions delved into topics such as PCOS/PCOD and doshas, offering Ayurvedic perspectives and solutions.</a:t>
            </a:r>
            <a:endParaRPr lang="en-US" sz="1750" dirty="0">
              <a:latin typeface="Times New Roman" panose="02020603050405020304" pitchFamily="18" charset="0"/>
              <a:cs typeface="Times New Roman" panose="02020603050405020304" pitchFamily="18" charset="0"/>
            </a:endParaRPr>
          </a:p>
        </p:txBody>
      </p:sp>
      <p:pic>
        <p:nvPicPr>
          <p:cNvPr id="14" name="Image 3" descr="preencoded.png"/>
          <p:cNvPicPr>
            <a:picLocks noChangeAspect="1"/>
          </p:cNvPicPr>
          <p:nvPr/>
        </p:nvPicPr>
        <p:blipFill>
          <a:blip r:embed="rId6"/>
          <a:stretch>
            <a:fillRect/>
          </a:stretch>
        </p:blipFill>
        <p:spPr>
          <a:xfrm>
            <a:off x="10203656" y="2337792"/>
            <a:ext cx="444341" cy="444341"/>
          </a:xfrm>
          <a:prstGeom prst="rect">
            <a:avLst/>
          </a:prstGeom>
        </p:spPr>
      </p:pic>
      <p:sp>
        <p:nvSpPr>
          <p:cNvPr id="15" name="Text 9"/>
          <p:cNvSpPr/>
          <p:nvPr/>
        </p:nvSpPr>
        <p:spPr>
          <a:xfrm>
            <a:off x="10203656" y="3004304"/>
            <a:ext cx="2388751" cy="694373"/>
          </a:xfrm>
          <a:prstGeom prst="rect">
            <a:avLst/>
          </a:prstGeom>
          <a:noFill/>
          <a:ln/>
        </p:spPr>
        <p:txBody>
          <a:bodyPr wrap="square" rtlCol="0" anchor="t"/>
          <a:lstStyle/>
          <a:p>
            <a:pPr marL="0" indent="0" algn="l">
              <a:lnSpc>
                <a:spcPts val="2734"/>
              </a:lnSpc>
              <a:buNone/>
            </a:pPr>
            <a:r>
              <a:rPr lang="en-US" sz="2187" dirty="0">
                <a:solidFill>
                  <a:srgbClr val="476FD6"/>
                </a:solidFill>
                <a:latin typeface="Times New Roman" panose="02020603050405020304" pitchFamily="18" charset="0"/>
                <a:ea typeface="Roboto Slab" pitchFamily="34" charset="-122"/>
                <a:cs typeface="Times New Roman" panose="02020603050405020304" pitchFamily="18" charset="0"/>
              </a:rPr>
              <a:t>Sleep and Healthy Sleep</a:t>
            </a:r>
            <a:endParaRPr lang="en-US" sz="2187" dirty="0">
              <a:latin typeface="Times New Roman" panose="02020603050405020304" pitchFamily="18" charset="0"/>
              <a:cs typeface="Times New Roman" panose="02020603050405020304" pitchFamily="18" charset="0"/>
            </a:endParaRPr>
          </a:p>
        </p:txBody>
      </p:sp>
      <p:sp>
        <p:nvSpPr>
          <p:cNvPr id="16" name="Text 10"/>
          <p:cNvSpPr/>
          <p:nvPr/>
        </p:nvSpPr>
        <p:spPr>
          <a:xfrm>
            <a:off x="10203656" y="3831908"/>
            <a:ext cx="2388751" cy="3198614"/>
          </a:xfrm>
          <a:prstGeom prst="rect">
            <a:avLst/>
          </a:prstGeom>
          <a:noFill/>
          <a:ln/>
        </p:spPr>
        <p:txBody>
          <a:bodyPr wrap="square" rtlCol="0" anchor="t"/>
          <a:lstStyle/>
          <a:p>
            <a:pPr marL="0" indent="0" algn="l">
              <a:lnSpc>
                <a:spcPts val="2799"/>
              </a:lnSpc>
              <a:buNone/>
            </a:pPr>
            <a:r>
              <a:rPr lang="en-US" sz="1750" dirty="0">
                <a:solidFill>
                  <a:srgbClr val="15213F"/>
                </a:solidFill>
                <a:latin typeface="Times New Roman" panose="02020603050405020304" pitchFamily="18" charset="0"/>
                <a:ea typeface="Roboto" pitchFamily="34" charset="-122"/>
                <a:cs typeface="Times New Roman" panose="02020603050405020304" pitchFamily="18" charset="0"/>
              </a:rPr>
              <a:t>Recognizing the importance of quality sleep for overall well-being, Jivisa dedicated a live session to exploring Ayurvedic practices and remedies for promoting healthy sleep patterns.</a:t>
            </a:r>
            <a:endParaRPr lang="en-US" sz="1750" dirty="0">
              <a:latin typeface="Times New Roman" panose="02020603050405020304" pitchFamily="18" charset="0"/>
              <a:cs typeface="Times New Roman" panose="02020603050405020304" pitchFamily="18" charset="0"/>
            </a:endParaRPr>
          </a:p>
        </p:txBody>
      </p:sp>
      <p:pic>
        <p:nvPicPr>
          <p:cNvPr id="17"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extLst>
      <p:ext uri="{BB962C8B-B14F-4D97-AF65-F5344CB8AC3E}">
        <p14:creationId xmlns:p14="http://schemas.microsoft.com/office/powerpoint/2010/main" val="1307060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1334</Words>
  <Application>Microsoft Office PowerPoint</Application>
  <PresentationFormat>Custom</PresentationFormat>
  <Paragraphs>109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Roboto Slab</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mani4</cp:lastModifiedBy>
  <cp:revision>6</cp:revision>
  <dcterms:created xsi:type="dcterms:W3CDTF">2024-04-29T09:06:39Z</dcterms:created>
  <dcterms:modified xsi:type="dcterms:W3CDTF">2024-04-30T09:22:21Z</dcterms:modified>
</cp:coreProperties>
</file>