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8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5" name="Text 1"/>
          <p:cNvSpPr/>
          <p:nvPr/>
        </p:nvSpPr>
        <p:spPr>
          <a:xfrm>
            <a:off x="833198" y="1475236"/>
            <a:ext cx="7477601" cy="1666399"/>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Sri Sri Tattva: Unlocking Growth and Wellness</a:t>
            </a:r>
            <a:endParaRPr lang="en-US" sz="5249" dirty="0"/>
          </a:p>
        </p:txBody>
      </p:sp>
      <p:sp>
        <p:nvSpPr>
          <p:cNvPr id="6"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Sri Sri Tattva (SST), founded by spiritual guru Sri Sri Ravi Shankar, is a renowned brand dedicated to holistic health and wellness. With an aim to expand internationally and establish more exclusive stores in India, SST offers a diverse range of high-quality products across various segments.</a:t>
            </a:r>
            <a:endParaRPr lang="en-US" sz="1750" dirty="0"/>
          </a:p>
        </p:txBody>
      </p:sp>
      <p:sp>
        <p:nvSpPr>
          <p:cNvPr id="7" name="Shape 3"/>
          <p:cNvSpPr/>
          <p:nvPr/>
        </p:nvSpPr>
        <p:spPr>
          <a:xfrm>
            <a:off x="833199" y="5772626"/>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4"/>
          <a:stretch>
            <a:fillRect/>
          </a:stretch>
        </p:blipFill>
        <p:spPr>
          <a:xfrm>
            <a:off x="840819" y="5780246"/>
            <a:ext cx="340162" cy="340162"/>
          </a:xfrm>
          <a:prstGeom prst="rect">
            <a:avLst/>
          </a:prstGeom>
        </p:spPr>
      </p:pic>
      <p:sp>
        <p:nvSpPr>
          <p:cNvPr id="9" name="Text 4"/>
          <p:cNvSpPr/>
          <p:nvPr/>
        </p:nvSpPr>
        <p:spPr>
          <a:xfrm>
            <a:off x="1299686" y="5755958"/>
            <a:ext cx="222134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Source Sans Pro" pitchFamily="34" charset="0"/>
                <a:ea typeface="Source Sans Pro" pitchFamily="34" charset="-122"/>
                <a:cs typeface="Source Sans Pro" pitchFamily="34" charset="-120"/>
              </a:rPr>
              <a:t>by Manivannan P.T.</a:t>
            </a:r>
            <a:endParaRPr lang="en-US" sz="2187"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1884" y="1475236"/>
            <a:ext cx="5579394" cy="557939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5" name="Text 1"/>
          <p:cNvSpPr/>
          <p:nvPr/>
        </p:nvSpPr>
        <p:spPr>
          <a:xfrm>
            <a:off x="833199" y="750570"/>
            <a:ext cx="5103614"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Company Background</a:t>
            </a:r>
            <a:endParaRPr lang="en-US" sz="4374" dirty="0"/>
          </a:p>
        </p:txBody>
      </p:sp>
      <p:sp>
        <p:nvSpPr>
          <p:cNvPr id="6" name="Shape 2"/>
          <p:cNvSpPr/>
          <p:nvPr/>
        </p:nvSpPr>
        <p:spPr>
          <a:xfrm>
            <a:off x="833199" y="1778198"/>
            <a:ext cx="9306401" cy="1752124"/>
          </a:xfrm>
          <a:prstGeom prst="roundRect">
            <a:avLst>
              <a:gd name="adj" fmla="val 5707"/>
            </a:avLst>
          </a:prstGeom>
          <a:solidFill>
            <a:srgbClr val="F0D4F7"/>
          </a:solidFill>
          <a:ln w="13811">
            <a:solidFill>
              <a:srgbClr val="E1A9EF"/>
            </a:solidFill>
            <a:prstDash val="solid"/>
          </a:ln>
        </p:spPr>
      </p:sp>
      <p:sp>
        <p:nvSpPr>
          <p:cNvPr id="7" name="Text 3"/>
          <p:cNvSpPr/>
          <p:nvPr/>
        </p:nvSpPr>
        <p:spPr>
          <a:xfrm>
            <a:off x="1069181" y="2014180"/>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Founded in 2003</a:t>
            </a:r>
            <a:endParaRPr lang="en-US" sz="2187" dirty="0"/>
          </a:p>
        </p:txBody>
      </p:sp>
      <p:sp>
        <p:nvSpPr>
          <p:cNvPr id="8" name="Text 4"/>
          <p:cNvSpPr/>
          <p:nvPr/>
        </p:nvSpPr>
        <p:spPr>
          <a:xfrm>
            <a:off x="1069181" y="2583537"/>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 part of the Art of Living group, SST has evolved from an ayurvedic medicine manufacturing company to a leading FMCG player with over 350 products.</a:t>
            </a:r>
            <a:endParaRPr lang="en-US" sz="1750" dirty="0"/>
          </a:p>
        </p:txBody>
      </p:sp>
      <p:sp>
        <p:nvSpPr>
          <p:cNvPr id="9" name="Shape 5"/>
          <p:cNvSpPr/>
          <p:nvPr/>
        </p:nvSpPr>
        <p:spPr>
          <a:xfrm>
            <a:off x="833199" y="3752493"/>
            <a:ext cx="9306401" cy="1752124"/>
          </a:xfrm>
          <a:prstGeom prst="roundRect">
            <a:avLst>
              <a:gd name="adj" fmla="val 5707"/>
            </a:avLst>
          </a:prstGeom>
          <a:solidFill>
            <a:srgbClr val="F0D4F7"/>
          </a:solidFill>
          <a:ln w="13811">
            <a:solidFill>
              <a:srgbClr val="E1A9EF"/>
            </a:solidFill>
            <a:prstDash val="solid"/>
          </a:ln>
        </p:spPr>
      </p:sp>
      <p:sp>
        <p:nvSpPr>
          <p:cNvPr id="10" name="Text 6"/>
          <p:cNvSpPr/>
          <p:nvPr/>
        </p:nvSpPr>
        <p:spPr>
          <a:xfrm>
            <a:off x="1069181" y="3988475"/>
            <a:ext cx="240911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Premium Positioning</a:t>
            </a:r>
            <a:endParaRPr lang="en-US" sz="2187" dirty="0"/>
          </a:p>
        </p:txBody>
      </p:sp>
      <p:sp>
        <p:nvSpPr>
          <p:cNvPr id="11" name="Text 7"/>
          <p:cNvSpPr/>
          <p:nvPr/>
        </p:nvSpPr>
        <p:spPr>
          <a:xfrm>
            <a:off x="1069181" y="4557832"/>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SST's commitment to quality and extensive research has established its premium positioning in the market, setting it apart from competitors.</a:t>
            </a:r>
            <a:endParaRPr lang="en-US" sz="1750" dirty="0"/>
          </a:p>
        </p:txBody>
      </p:sp>
      <p:sp>
        <p:nvSpPr>
          <p:cNvPr id="12" name="Shape 8"/>
          <p:cNvSpPr/>
          <p:nvPr/>
        </p:nvSpPr>
        <p:spPr>
          <a:xfrm>
            <a:off x="833199" y="5726787"/>
            <a:ext cx="9306401" cy="1752124"/>
          </a:xfrm>
          <a:prstGeom prst="roundRect">
            <a:avLst>
              <a:gd name="adj" fmla="val 5707"/>
            </a:avLst>
          </a:prstGeom>
          <a:solidFill>
            <a:srgbClr val="F0D4F7"/>
          </a:solidFill>
          <a:ln w="13811">
            <a:solidFill>
              <a:srgbClr val="E1A9EF"/>
            </a:solidFill>
            <a:prstDash val="solid"/>
          </a:ln>
        </p:spPr>
      </p:sp>
      <p:sp>
        <p:nvSpPr>
          <p:cNvPr id="13" name="Text 9"/>
          <p:cNvSpPr/>
          <p:nvPr/>
        </p:nvSpPr>
        <p:spPr>
          <a:xfrm>
            <a:off x="1069181" y="5962769"/>
            <a:ext cx="2939653"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Diverse Product Portfolio</a:t>
            </a:r>
            <a:endParaRPr lang="en-US" sz="2187" dirty="0"/>
          </a:p>
        </p:txBody>
      </p:sp>
      <p:sp>
        <p:nvSpPr>
          <p:cNvPr id="14" name="Text 10"/>
          <p:cNvSpPr/>
          <p:nvPr/>
        </p:nvSpPr>
        <p:spPr>
          <a:xfrm>
            <a:off x="1069181" y="6532126"/>
            <a:ext cx="883443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From groceries to personal care and health supplements, SST caters to a wide range of consumer needs, consistently expanding its product portfolio.</a:t>
            </a:r>
            <a:endParaRPr lang="en-US" sz="1750"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5855" y="1778198"/>
            <a:ext cx="4321928" cy="57007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2182058"/>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Marketing Mix</a:t>
            </a:r>
            <a:endParaRPr lang="en-US" sz="4374" dirty="0"/>
          </a:p>
        </p:txBody>
      </p:sp>
      <p:sp>
        <p:nvSpPr>
          <p:cNvPr id="5" name="Text 2"/>
          <p:cNvSpPr/>
          <p:nvPr/>
        </p:nvSpPr>
        <p:spPr>
          <a:xfrm>
            <a:off x="2348389" y="3431857"/>
            <a:ext cx="2666286"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Product</a:t>
            </a:r>
            <a:endParaRPr lang="en-US" sz="2624" dirty="0"/>
          </a:p>
        </p:txBody>
      </p:sp>
      <p:sp>
        <p:nvSpPr>
          <p:cNvPr id="6" name="Text 3"/>
          <p:cNvSpPr/>
          <p:nvPr/>
        </p:nvSpPr>
        <p:spPr>
          <a:xfrm>
            <a:off x="2348389" y="4070509"/>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 offers a comprehensive range of groceries, beverages, personal care, and health supplements to meet diverse consumer needs.</a:t>
            </a:r>
            <a:endParaRPr lang="en-US" sz="1750" dirty="0"/>
          </a:p>
        </p:txBody>
      </p:sp>
      <p:sp>
        <p:nvSpPr>
          <p:cNvPr id="7" name="Text 4"/>
          <p:cNvSpPr/>
          <p:nvPr/>
        </p:nvSpPr>
        <p:spPr>
          <a:xfrm>
            <a:off x="5847398" y="3431857"/>
            <a:ext cx="2666286"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Price</a:t>
            </a:r>
            <a:endParaRPr lang="en-US" sz="2624" dirty="0"/>
          </a:p>
        </p:txBody>
      </p:sp>
      <p:sp>
        <p:nvSpPr>
          <p:cNvPr id="8" name="Text 5"/>
          <p:cNvSpPr/>
          <p:nvPr/>
        </p:nvSpPr>
        <p:spPr>
          <a:xfrm>
            <a:off x="5847398" y="4070509"/>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With a focus on quality and purity, SST employs a premium pricing strategy, attracting consumers who appreciate the value of herbal products.</a:t>
            </a:r>
            <a:endParaRPr lang="en-US" sz="1750" dirty="0"/>
          </a:p>
        </p:txBody>
      </p:sp>
      <p:sp>
        <p:nvSpPr>
          <p:cNvPr id="9" name="Text 6"/>
          <p:cNvSpPr/>
          <p:nvPr/>
        </p:nvSpPr>
        <p:spPr>
          <a:xfrm>
            <a:off x="9346406" y="3431857"/>
            <a:ext cx="2666286"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Place</a:t>
            </a:r>
            <a:endParaRPr lang="en-US" sz="2624" dirty="0"/>
          </a:p>
        </p:txBody>
      </p:sp>
      <p:sp>
        <p:nvSpPr>
          <p:cNvPr id="10" name="Text 7"/>
          <p:cNvSpPr/>
          <p:nvPr/>
        </p:nvSpPr>
        <p:spPr>
          <a:xfrm>
            <a:off x="9346406" y="4070509"/>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Accessing SST products is convenient through 600 franchise stores, Divine Shops, and online platforms, with plans for more specialized stores in the future.</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440775"/>
            <a:ext cx="6306026"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Marketing Mix (Continued)</a:t>
            </a:r>
            <a:endParaRPr lang="en-US" sz="4374" dirty="0"/>
          </a:p>
        </p:txBody>
      </p:sp>
      <p:sp>
        <p:nvSpPr>
          <p:cNvPr id="5" name="Text 2"/>
          <p:cNvSpPr/>
          <p:nvPr/>
        </p:nvSpPr>
        <p:spPr>
          <a:xfrm>
            <a:off x="2348389" y="2690574"/>
            <a:ext cx="2076807"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Promotion</a:t>
            </a:r>
            <a:endParaRPr lang="en-US" sz="2624" dirty="0"/>
          </a:p>
        </p:txBody>
      </p:sp>
      <p:sp>
        <p:nvSpPr>
          <p:cNvPr id="6" name="Text 3"/>
          <p:cNvSpPr/>
          <p:nvPr/>
        </p:nvSpPr>
        <p:spPr>
          <a:xfrm>
            <a:off x="2348389" y="3329226"/>
            <a:ext cx="207680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 invests significantly in marketing, leveraging mass media, point-of-sale advertising, and strategic partnerships to enhance brand visibility.</a:t>
            </a:r>
            <a:endParaRPr lang="en-US" sz="1750" dirty="0"/>
          </a:p>
        </p:txBody>
      </p:sp>
      <p:sp>
        <p:nvSpPr>
          <p:cNvPr id="7" name="Text 4"/>
          <p:cNvSpPr/>
          <p:nvPr/>
        </p:nvSpPr>
        <p:spPr>
          <a:xfrm>
            <a:off x="4974788" y="2690574"/>
            <a:ext cx="2076807"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People</a:t>
            </a:r>
            <a:endParaRPr lang="en-US" sz="2624" dirty="0"/>
          </a:p>
        </p:txBody>
      </p:sp>
      <p:sp>
        <p:nvSpPr>
          <p:cNvPr id="8" name="Text 5"/>
          <p:cNvSpPr/>
          <p:nvPr/>
        </p:nvSpPr>
        <p:spPr>
          <a:xfrm>
            <a:off x="4974788" y="3329226"/>
            <a:ext cx="207680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At the core of SST's success is its dedicated workforce led by CEO Tej Katpitia, committed to delivering high-quality products and offering Ayurvedic consultations.</a:t>
            </a:r>
            <a:endParaRPr lang="en-US" sz="1750" dirty="0"/>
          </a:p>
        </p:txBody>
      </p:sp>
      <p:sp>
        <p:nvSpPr>
          <p:cNvPr id="9" name="Text 6"/>
          <p:cNvSpPr/>
          <p:nvPr/>
        </p:nvSpPr>
        <p:spPr>
          <a:xfrm>
            <a:off x="7601188" y="2690574"/>
            <a:ext cx="2076807" cy="416481"/>
          </a:xfrm>
          <a:prstGeom prst="rect">
            <a:avLst/>
          </a:prstGeom>
          <a:noFill/>
          <a:ln/>
        </p:spPr>
        <p:txBody>
          <a:bodyPr wrap="non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Process</a:t>
            </a:r>
            <a:endParaRPr lang="en-US" sz="2624" dirty="0"/>
          </a:p>
        </p:txBody>
      </p:sp>
      <p:sp>
        <p:nvSpPr>
          <p:cNvPr id="10" name="Text 7"/>
          <p:cNvSpPr/>
          <p:nvPr/>
        </p:nvSpPr>
        <p:spPr>
          <a:xfrm>
            <a:off x="7601188" y="3329226"/>
            <a:ext cx="207680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SST's GMP-certified manufacturing facilities and technological advancements ensure efficient production of Ayurvedic medicines, cosmetics, and food products.</a:t>
            </a:r>
            <a:endParaRPr lang="en-US" sz="1750" dirty="0"/>
          </a:p>
        </p:txBody>
      </p:sp>
      <p:sp>
        <p:nvSpPr>
          <p:cNvPr id="11" name="Text 8"/>
          <p:cNvSpPr/>
          <p:nvPr/>
        </p:nvSpPr>
        <p:spPr>
          <a:xfrm>
            <a:off x="10227588" y="2690574"/>
            <a:ext cx="2076807" cy="832961"/>
          </a:xfrm>
          <a:prstGeom prst="rect">
            <a:avLst/>
          </a:prstGeom>
          <a:noFill/>
          <a:ln/>
        </p:spPr>
        <p:txBody>
          <a:bodyPr wrap="square" rtlCol="0" anchor="t"/>
          <a:lstStyle/>
          <a:p>
            <a:pPr marL="0" indent="0">
              <a:lnSpc>
                <a:spcPts val="3281"/>
              </a:lnSpc>
              <a:buNone/>
            </a:pPr>
            <a:r>
              <a:rPr lang="en-US" sz="2624" b="1" kern="0" spc="-52" dirty="0">
                <a:solidFill>
                  <a:srgbClr val="000000"/>
                </a:solidFill>
                <a:latin typeface="adonis-web" pitchFamily="34" charset="0"/>
                <a:ea typeface="adonis-web" pitchFamily="34" charset="-122"/>
                <a:cs typeface="adonis-web" pitchFamily="34" charset="-120"/>
              </a:rPr>
              <a:t>Physical Evidence</a:t>
            </a:r>
            <a:endParaRPr lang="en-US" sz="2624" dirty="0"/>
          </a:p>
        </p:txBody>
      </p:sp>
      <p:sp>
        <p:nvSpPr>
          <p:cNvPr id="12" name="Text 9"/>
          <p:cNvSpPr/>
          <p:nvPr/>
        </p:nvSpPr>
        <p:spPr>
          <a:xfrm>
            <a:off x="10227588" y="3745706"/>
            <a:ext cx="207680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Tangible elements like the College of Ayurvedic Science, Panchakarma center, and wellness centers substantiate SST's commitment to holistic health and wellness.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2529245"/>
          </a:xfrm>
          <a:prstGeom prst="rect">
            <a:avLst/>
          </a:prstGeom>
        </p:spPr>
      </p:pic>
      <p:sp>
        <p:nvSpPr>
          <p:cNvPr id="5" name="Text 1"/>
          <p:cNvSpPr/>
          <p:nvPr/>
        </p:nvSpPr>
        <p:spPr>
          <a:xfrm>
            <a:off x="2792254" y="3085981"/>
            <a:ext cx="5556052" cy="632341"/>
          </a:xfrm>
          <a:prstGeom prst="rect">
            <a:avLst/>
          </a:prstGeom>
          <a:noFill/>
          <a:ln/>
        </p:spPr>
        <p:txBody>
          <a:bodyPr wrap="none" rtlCol="0" anchor="t"/>
          <a:lstStyle/>
          <a:p>
            <a:pPr marL="0" indent="0">
              <a:lnSpc>
                <a:spcPts val="4979"/>
              </a:lnSpc>
              <a:buNone/>
            </a:pPr>
            <a:r>
              <a:rPr lang="en-US" sz="3983" b="1" kern="0" spc="-80" dirty="0">
                <a:solidFill>
                  <a:srgbClr val="000000"/>
                </a:solidFill>
                <a:latin typeface="adonis-web" pitchFamily="34" charset="0"/>
                <a:ea typeface="adonis-web" pitchFamily="34" charset="-122"/>
                <a:cs typeface="adonis-web" pitchFamily="34" charset="-120"/>
              </a:rPr>
              <a:t>The FMCG Market in India</a:t>
            </a:r>
            <a:endParaRPr lang="en-US" sz="3983" dirty="0"/>
          </a:p>
        </p:txBody>
      </p:sp>
      <p:sp>
        <p:nvSpPr>
          <p:cNvPr id="6" name="Shape 2"/>
          <p:cNvSpPr/>
          <p:nvPr/>
        </p:nvSpPr>
        <p:spPr>
          <a:xfrm>
            <a:off x="2792254" y="4179808"/>
            <a:ext cx="455176" cy="455176"/>
          </a:xfrm>
          <a:prstGeom prst="roundRect">
            <a:avLst>
              <a:gd name="adj" fmla="val 20004"/>
            </a:avLst>
          </a:prstGeom>
          <a:solidFill>
            <a:srgbClr val="F0D4F7"/>
          </a:solidFill>
          <a:ln w="12621">
            <a:solidFill>
              <a:srgbClr val="E1A9EF"/>
            </a:solidFill>
            <a:prstDash val="solid"/>
          </a:ln>
        </p:spPr>
      </p:sp>
      <p:sp>
        <p:nvSpPr>
          <p:cNvPr id="7" name="Text 3"/>
          <p:cNvSpPr/>
          <p:nvPr/>
        </p:nvSpPr>
        <p:spPr>
          <a:xfrm>
            <a:off x="2935129" y="4217670"/>
            <a:ext cx="169307" cy="379333"/>
          </a:xfrm>
          <a:prstGeom prst="rect">
            <a:avLst/>
          </a:prstGeom>
          <a:noFill/>
          <a:ln/>
        </p:spPr>
        <p:txBody>
          <a:bodyPr wrap="none" rtlCol="0" anchor="t"/>
          <a:lstStyle/>
          <a:p>
            <a:pPr marL="0" indent="0" algn="ctr">
              <a:lnSpc>
                <a:spcPts val="2987"/>
              </a:lnSpc>
              <a:buNone/>
            </a:pPr>
            <a:r>
              <a:rPr lang="en-US" sz="2390" b="1" kern="0" spc="-48" dirty="0">
                <a:solidFill>
                  <a:srgbClr val="272525"/>
                </a:solidFill>
                <a:latin typeface="adonis-web" pitchFamily="34" charset="0"/>
                <a:ea typeface="adonis-web" pitchFamily="34" charset="-122"/>
                <a:cs typeface="adonis-web" pitchFamily="34" charset="-120"/>
              </a:rPr>
              <a:t>1</a:t>
            </a:r>
            <a:endParaRPr lang="en-US" sz="2390" dirty="0"/>
          </a:p>
        </p:txBody>
      </p:sp>
      <p:sp>
        <p:nvSpPr>
          <p:cNvPr id="8" name="Text 4"/>
          <p:cNvSpPr/>
          <p:nvPr/>
        </p:nvSpPr>
        <p:spPr>
          <a:xfrm>
            <a:off x="3449717" y="4249341"/>
            <a:ext cx="2222897" cy="632222"/>
          </a:xfrm>
          <a:prstGeom prst="rect">
            <a:avLst/>
          </a:prstGeom>
          <a:noFill/>
          <a:ln/>
        </p:spPr>
        <p:txBody>
          <a:bodyPr wrap="square" rtlCol="0" anchor="t"/>
          <a:lstStyle/>
          <a:p>
            <a:pPr marL="0" indent="0">
              <a:lnSpc>
                <a:spcPts val="2489"/>
              </a:lnSpc>
              <a:buNone/>
            </a:pPr>
            <a:r>
              <a:rPr lang="en-US" sz="1992" b="1" kern="0" spc="-40" dirty="0">
                <a:solidFill>
                  <a:srgbClr val="272525"/>
                </a:solidFill>
                <a:latin typeface="adonis-web" pitchFamily="34" charset="0"/>
                <a:ea typeface="adonis-web" pitchFamily="34" charset="-122"/>
                <a:cs typeface="adonis-web" pitchFamily="34" charset="-120"/>
              </a:rPr>
              <a:t>Dynamic Market Growth</a:t>
            </a:r>
            <a:endParaRPr lang="en-US" sz="1992" dirty="0"/>
          </a:p>
        </p:txBody>
      </p:sp>
      <p:sp>
        <p:nvSpPr>
          <p:cNvPr id="9" name="Text 5"/>
          <p:cNvSpPr/>
          <p:nvPr/>
        </p:nvSpPr>
        <p:spPr>
          <a:xfrm>
            <a:off x="3449717" y="5083850"/>
            <a:ext cx="2222897" cy="2265283"/>
          </a:xfrm>
          <a:prstGeom prst="rect">
            <a:avLst/>
          </a:prstGeom>
          <a:noFill/>
          <a:ln/>
        </p:spPr>
        <p:txBody>
          <a:bodyPr wrap="square" rtlCol="0" anchor="t"/>
          <a:lstStyle/>
          <a:p>
            <a:pPr marL="0" indent="0">
              <a:lnSpc>
                <a:spcPts val="2549"/>
              </a:lnSpc>
              <a:buNone/>
            </a:pPr>
            <a:r>
              <a:rPr lang="en-US" sz="1593" kern="0" spc="-32" dirty="0">
                <a:solidFill>
                  <a:srgbClr val="272525"/>
                </a:solidFill>
                <a:latin typeface="Source Sans Pro" pitchFamily="34" charset="0"/>
                <a:ea typeface="Source Sans Pro" pitchFamily="34" charset="-122"/>
                <a:cs typeface="Source Sans Pro" pitchFamily="34" charset="-120"/>
              </a:rPr>
              <a:t>The FMCG market in India is witnessing rapid growth driven by rising income levels, evolving lifestyles, and increasing awareness of herbal and Ayurvedic products.</a:t>
            </a:r>
            <a:endParaRPr lang="en-US" sz="1593" dirty="0"/>
          </a:p>
        </p:txBody>
      </p:sp>
      <p:sp>
        <p:nvSpPr>
          <p:cNvPr id="10" name="Shape 6"/>
          <p:cNvSpPr/>
          <p:nvPr/>
        </p:nvSpPr>
        <p:spPr>
          <a:xfrm>
            <a:off x="5874901" y="4179808"/>
            <a:ext cx="455176" cy="455176"/>
          </a:xfrm>
          <a:prstGeom prst="roundRect">
            <a:avLst>
              <a:gd name="adj" fmla="val 20004"/>
            </a:avLst>
          </a:prstGeom>
          <a:solidFill>
            <a:srgbClr val="F0D4F7"/>
          </a:solidFill>
          <a:ln w="12621">
            <a:solidFill>
              <a:srgbClr val="E1A9EF"/>
            </a:solidFill>
            <a:prstDash val="solid"/>
          </a:ln>
        </p:spPr>
      </p:sp>
      <p:sp>
        <p:nvSpPr>
          <p:cNvPr id="11" name="Text 7"/>
          <p:cNvSpPr/>
          <p:nvPr/>
        </p:nvSpPr>
        <p:spPr>
          <a:xfrm>
            <a:off x="6017776" y="4217670"/>
            <a:ext cx="169307" cy="379333"/>
          </a:xfrm>
          <a:prstGeom prst="rect">
            <a:avLst/>
          </a:prstGeom>
          <a:noFill/>
          <a:ln/>
        </p:spPr>
        <p:txBody>
          <a:bodyPr wrap="none" rtlCol="0" anchor="t"/>
          <a:lstStyle/>
          <a:p>
            <a:pPr marL="0" indent="0" algn="ctr">
              <a:lnSpc>
                <a:spcPts val="2987"/>
              </a:lnSpc>
              <a:buNone/>
            </a:pPr>
            <a:r>
              <a:rPr lang="en-US" sz="2390" b="1" kern="0" spc="-48" dirty="0">
                <a:solidFill>
                  <a:srgbClr val="272525"/>
                </a:solidFill>
                <a:latin typeface="adonis-web" pitchFamily="34" charset="0"/>
                <a:ea typeface="adonis-web" pitchFamily="34" charset="-122"/>
                <a:cs typeface="adonis-web" pitchFamily="34" charset="-120"/>
              </a:rPr>
              <a:t>2</a:t>
            </a:r>
            <a:endParaRPr lang="en-US" sz="2390" dirty="0"/>
          </a:p>
        </p:txBody>
      </p:sp>
      <p:sp>
        <p:nvSpPr>
          <p:cNvPr id="12" name="Text 8"/>
          <p:cNvSpPr/>
          <p:nvPr/>
        </p:nvSpPr>
        <p:spPr>
          <a:xfrm>
            <a:off x="6532364" y="4249341"/>
            <a:ext cx="2222897" cy="632222"/>
          </a:xfrm>
          <a:prstGeom prst="rect">
            <a:avLst/>
          </a:prstGeom>
          <a:noFill/>
          <a:ln/>
        </p:spPr>
        <p:txBody>
          <a:bodyPr wrap="square" rtlCol="0" anchor="t"/>
          <a:lstStyle/>
          <a:p>
            <a:pPr marL="0" indent="0">
              <a:lnSpc>
                <a:spcPts val="2489"/>
              </a:lnSpc>
              <a:buNone/>
            </a:pPr>
            <a:r>
              <a:rPr lang="en-US" sz="1992" b="1" kern="0" spc="-40" dirty="0">
                <a:solidFill>
                  <a:srgbClr val="272525"/>
                </a:solidFill>
                <a:latin typeface="adonis-web" pitchFamily="34" charset="0"/>
                <a:ea typeface="adonis-web" pitchFamily="34" charset="-122"/>
                <a:cs typeface="adonis-web" pitchFamily="34" charset="-120"/>
              </a:rPr>
              <a:t>Competition and Landscape</a:t>
            </a:r>
            <a:endParaRPr lang="en-US" sz="1992" dirty="0"/>
          </a:p>
        </p:txBody>
      </p:sp>
      <p:sp>
        <p:nvSpPr>
          <p:cNvPr id="13" name="Text 9"/>
          <p:cNvSpPr/>
          <p:nvPr/>
        </p:nvSpPr>
        <p:spPr>
          <a:xfrm>
            <a:off x="6532364" y="5083850"/>
            <a:ext cx="2222897" cy="1941671"/>
          </a:xfrm>
          <a:prstGeom prst="rect">
            <a:avLst/>
          </a:prstGeom>
          <a:noFill/>
          <a:ln/>
        </p:spPr>
        <p:txBody>
          <a:bodyPr wrap="square" rtlCol="0" anchor="t"/>
          <a:lstStyle/>
          <a:p>
            <a:pPr marL="0" indent="0">
              <a:lnSpc>
                <a:spcPts val="2549"/>
              </a:lnSpc>
              <a:buNone/>
            </a:pPr>
            <a:r>
              <a:rPr lang="en-US" sz="1593" kern="0" spc="-32" dirty="0">
                <a:solidFill>
                  <a:srgbClr val="272525"/>
                </a:solidFill>
                <a:latin typeface="Source Sans Pro" pitchFamily="34" charset="0"/>
                <a:ea typeface="Source Sans Pro" pitchFamily="34" charset="-122"/>
                <a:cs typeface="Source Sans Pro" pitchFamily="34" charset="-120"/>
              </a:rPr>
              <a:t>SST faces competition from established players like Hindustan Unilever, Dabur, Patanjali, and the Himalaya Drug Company in a diverse and competitive landscape.</a:t>
            </a:r>
            <a:endParaRPr lang="en-US" sz="1593" dirty="0"/>
          </a:p>
        </p:txBody>
      </p:sp>
      <p:sp>
        <p:nvSpPr>
          <p:cNvPr id="14" name="Shape 10"/>
          <p:cNvSpPr/>
          <p:nvPr/>
        </p:nvSpPr>
        <p:spPr>
          <a:xfrm>
            <a:off x="8957548" y="4179808"/>
            <a:ext cx="455176" cy="455176"/>
          </a:xfrm>
          <a:prstGeom prst="roundRect">
            <a:avLst>
              <a:gd name="adj" fmla="val 20004"/>
            </a:avLst>
          </a:prstGeom>
          <a:solidFill>
            <a:srgbClr val="F0D4F7"/>
          </a:solidFill>
          <a:ln w="12621">
            <a:solidFill>
              <a:srgbClr val="E1A9EF"/>
            </a:solidFill>
            <a:prstDash val="solid"/>
          </a:ln>
        </p:spPr>
      </p:sp>
      <p:sp>
        <p:nvSpPr>
          <p:cNvPr id="15" name="Text 11"/>
          <p:cNvSpPr/>
          <p:nvPr/>
        </p:nvSpPr>
        <p:spPr>
          <a:xfrm>
            <a:off x="9100423" y="4217670"/>
            <a:ext cx="169307" cy="379333"/>
          </a:xfrm>
          <a:prstGeom prst="rect">
            <a:avLst/>
          </a:prstGeom>
          <a:noFill/>
          <a:ln/>
        </p:spPr>
        <p:txBody>
          <a:bodyPr wrap="none" rtlCol="0" anchor="t"/>
          <a:lstStyle/>
          <a:p>
            <a:pPr marL="0" indent="0" algn="ctr">
              <a:lnSpc>
                <a:spcPts val="2987"/>
              </a:lnSpc>
              <a:buNone/>
            </a:pPr>
            <a:r>
              <a:rPr lang="en-US" sz="2390" b="1" kern="0" spc="-48" dirty="0">
                <a:solidFill>
                  <a:srgbClr val="272525"/>
                </a:solidFill>
                <a:latin typeface="adonis-web" pitchFamily="34" charset="0"/>
                <a:ea typeface="adonis-web" pitchFamily="34" charset="-122"/>
                <a:cs typeface="adonis-web" pitchFamily="34" charset="-120"/>
              </a:rPr>
              <a:t>3</a:t>
            </a:r>
            <a:endParaRPr lang="en-US" sz="2390" dirty="0"/>
          </a:p>
        </p:txBody>
      </p:sp>
      <p:sp>
        <p:nvSpPr>
          <p:cNvPr id="16" name="Text 12"/>
          <p:cNvSpPr/>
          <p:nvPr/>
        </p:nvSpPr>
        <p:spPr>
          <a:xfrm>
            <a:off x="9615011" y="4249341"/>
            <a:ext cx="2222897" cy="632222"/>
          </a:xfrm>
          <a:prstGeom prst="rect">
            <a:avLst/>
          </a:prstGeom>
          <a:noFill/>
          <a:ln/>
        </p:spPr>
        <p:txBody>
          <a:bodyPr wrap="square" rtlCol="0" anchor="t"/>
          <a:lstStyle/>
          <a:p>
            <a:pPr marL="0" indent="0">
              <a:lnSpc>
                <a:spcPts val="2489"/>
              </a:lnSpc>
              <a:buNone/>
            </a:pPr>
            <a:r>
              <a:rPr lang="en-US" sz="1992" b="1" kern="0" spc="-40" dirty="0">
                <a:solidFill>
                  <a:srgbClr val="272525"/>
                </a:solidFill>
                <a:latin typeface="adonis-web" pitchFamily="34" charset="0"/>
                <a:ea typeface="adonis-web" pitchFamily="34" charset="-122"/>
                <a:cs typeface="adonis-web" pitchFamily="34" charset="-120"/>
              </a:rPr>
              <a:t>Meeting Diverse Consumer Needs</a:t>
            </a:r>
            <a:endParaRPr lang="en-US" sz="1992" dirty="0"/>
          </a:p>
        </p:txBody>
      </p:sp>
      <p:sp>
        <p:nvSpPr>
          <p:cNvPr id="17" name="Text 13"/>
          <p:cNvSpPr/>
          <p:nvPr/>
        </p:nvSpPr>
        <p:spPr>
          <a:xfrm>
            <a:off x="9615011" y="5083850"/>
            <a:ext cx="2222897" cy="2588895"/>
          </a:xfrm>
          <a:prstGeom prst="rect">
            <a:avLst/>
          </a:prstGeom>
          <a:noFill/>
          <a:ln/>
        </p:spPr>
        <p:txBody>
          <a:bodyPr wrap="square" rtlCol="0" anchor="t"/>
          <a:lstStyle/>
          <a:p>
            <a:pPr marL="0" indent="0">
              <a:lnSpc>
                <a:spcPts val="2549"/>
              </a:lnSpc>
              <a:buNone/>
            </a:pPr>
            <a:r>
              <a:rPr lang="en-US" sz="1593" kern="0" spc="-32" dirty="0">
                <a:solidFill>
                  <a:srgbClr val="272525"/>
                </a:solidFill>
                <a:latin typeface="Source Sans Pro" pitchFamily="34" charset="0"/>
                <a:ea typeface="Source Sans Pro" pitchFamily="34" charset="-122"/>
                <a:cs typeface="Source Sans Pro" pitchFamily="34" charset="-120"/>
              </a:rPr>
              <a:t>India's culturally diverse consumer base seeks products that cater to their distinct preferences influenced by religion, language, tradition, and increasing disposable incomes.</a:t>
            </a:r>
            <a:endParaRPr lang="en-US" sz="15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16923"/>
          </a:xfrm>
          <a:prstGeom prst="rect">
            <a:avLst/>
          </a:prstGeom>
          <a:solidFill>
            <a:srgbClr val="FFFFFF">
              <a:alpha val="75000"/>
            </a:srgbClr>
          </a:solidFill>
          <a:ln w="9644">
            <a:solidFill>
              <a:srgbClr val="FFFFFF">
                <a:alpha val="64000"/>
              </a:srgbClr>
            </a:solidFill>
            <a:prstDash val="solid"/>
          </a:ln>
        </p:spPr>
      </p:sp>
      <p:sp>
        <p:nvSpPr>
          <p:cNvPr id="4" name="Text 1"/>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b="1" kern="0" spc="-61" dirty="0">
                <a:solidFill>
                  <a:srgbClr val="000000"/>
                </a:solidFill>
                <a:latin typeface="adonis-web" pitchFamily="34" charset="0"/>
                <a:ea typeface="adonis-web" pitchFamily="34" charset="-122"/>
                <a:cs typeface="adonis-web" pitchFamily="34" charset="-120"/>
              </a:rPr>
              <a:t>Competitors</a:t>
            </a:r>
            <a:endParaRPr lang="en-US" sz="3062" dirty="0"/>
          </a:p>
        </p:txBody>
      </p:sp>
      <p:pic>
        <p:nvPicPr>
          <p:cNvPr id="5" name="Image 1" descr="preencoded.png"/>
          <p:cNvPicPr>
            <a:picLocks noChangeAspect="1"/>
          </p:cNvPicPr>
          <p:nvPr/>
        </p:nvPicPr>
        <p:blipFill>
          <a:blip r:embed="rId4"/>
          <a:stretch>
            <a:fillRect/>
          </a:stretch>
        </p:blipFill>
        <p:spPr>
          <a:xfrm>
            <a:off x="3838456" y="1224677"/>
            <a:ext cx="3360063" cy="2076569"/>
          </a:xfrm>
          <a:prstGeom prst="rect">
            <a:avLst/>
          </a:prstGeom>
        </p:spPr>
      </p:pic>
      <p:sp>
        <p:nvSpPr>
          <p:cNvPr id="6" name="Text 2"/>
          <p:cNvSpPr/>
          <p:nvPr/>
        </p:nvSpPr>
        <p:spPr>
          <a:xfrm>
            <a:off x="3838456" y="3495556"/>
            <a:ext cx="1583650" cy="243007"/>
          </a:xfrm>
          <a:prstGeom prst="rect">
            <a:avLst/>
          </a:prstGeom>
          <a:noFill/>
          <a:ln/>
        </p:spPr>
        <p:txBody>
          <a:bodyPr wrap="none" rtlCol="0" anchor="t"/>
          <a:lstStyle/>
          <a:p>
            <a:pPr marL="0" indent="0" algn="l">
              <a:lnSpc>
                <a:spcPts val="1914"/>
              </a:lnSpc>
              <a:buNone/>
            </a:pPr>
            <a:r>
              <a:rPr lang="en-US" sz="1531" b="1" kern="0" spc="-31" dirty="0">
                <a:solidFill>
                  <a:srgbClr val="000000"/>
                </a:solidFill>
                <a:latin typeface="adonis-web" pitchFamily="34" charset="0"/>
                <a:ea typeface="adonis-web" pitchFamily="34" charset="-122"/>
                <a:cs typeface="adonis-web" pitchFamily="34" charset="-120"/>
              </a:rPr>
              <a:t>Hindustan Unilever</a:t>
            </a:r>
            <a:endParaRPr lang="en-US" sz="1531" dirty="0"/>
          </a:p>
        </p:txBody>
      </p:sp>
      <p:sp>
        <p:nvSpPr>
          <p:cNvPr id="7" name="Text 3"/>
          <p:cNvSpPr/>
          <p:nvPr/>
        </p:nvSpPr>
        <p:spPr>
          <a:xfrm>
            <a:off x="3838456" y="3894058"/>
            <a:ext cx="3360063"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One of the main competitors, Hindustan Unilever, brings a strong portfolio of FMCG products and a wide market reach.</a:t>
            </a:r>
            <a:endParaRPr lang="en-US" sz="1225" dirty="0"/>
          </a:p>
        </p:txBody>
      </p:sp>
      <p:sp>
        <p:nvSpPr>
          <p:cNvPr id="9" name="Text 4"/>
          <p:cNvSpPr/>
          <p:nvPr/>
        </p:nvSpPr>
        <p:spPr>
          <a:xfrm>
            <a:off x="7431762" y="3495675"/>
            <a:ext cx="1555313" cy="243007"/>
          </a:xfrm>
          <a:prstGeom prst="rect">
            <a:avLst/>
          </a:prstGeom>
          <a:noFill/>
          <a:ln/>
        </p:spPr>
        <p:txBody>
          <a:bodyPr wrap="none" rtlCol="0" anchor="t"/>
          <a:lstStyle/>
          <a:p>
            <a:pPr marL="0" indent="0" algn="l">
              <a:lnSpc>
                <a:spcPts val="1914"/>
              </a:lnSpc>
              <a:buNone/>
            </a:pPr>
            <a:r>
              <a:rPr lang="en-US" sz="1531" b="1" kern="0" spc="-31" dirty="0">
                <a:solidFill>
                  <a:srgbClr val="000000"/>
                </a:solidFill>
                <a:latin typeface="adonis-web" pitchFamily="34" charset="0"/>
                <a:ea typeface="adonis-web" pitchFamily="34" charset="-122"/>
                <a:cs typeface="adonis-web" pitchFamily="34" charset="-120"/>
              </a:rPr>
              <a:t>Dabur</a:t>
            </a:r>
            <a:endParaRPr lang="en-US" sz="1531" dirty="0"/>
          </a:p>
        </p:txBody>
      </p:sp>
      <p:sp>
        <p:nvSpPr>
          <p:cNvPr id="10" name="Text 5"/>
          <p:cNvSpPr/>
          <p:nvPr/>
        </p:nvSpPr>
        <p:spPr>
          <a:xfrm>
            <a:off x="7431762" y="3894177"/>
            <a:ext cx="336018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Dabur is known for its extensive range of herbal products, backed by a rich heritage and a loyal customer base.</a:t>
            </a:r>
            <a:endParaRPr lang="en-US" sz="1225" dirty="0"/>
          </a:p>
        </p:txBody>
      </p:sp>
      <p:sp>
        <p:nvSpPr>
          <p:cNvPr id="12" name="Text 6"/>
          <p:cNvSpPr/>
          <p:nvPr/>
        </p:nvSpPr>
        <p:spPr>
          <a:xfrm>
            <a:off x="3838456" y="7144464"/>
            <a:ext cx="1555313" cy="243007"/>
          </a:xfrm>
          <a:prstGeom prst="rect">
            <a:avLst/>
          </a:prstGeom>
          <a:noFill/>
          <a:ln/>
        </p:spPr>
        <p:txBody>
          <a:bodyPr wrap="none" rtlCol="0" anchor="t"/>
          <a:lstStyle/>
          <a:p>
            <a:pPr marL="0" indent="0" algn="l">
              <a:lnSpc>
                <a:spcPts val="1914"/>
              </a:lnSpc>
              <a:buNone/>
            </a:pPr>
            <a:r>
              <a:rPr lang="en-US" sz="1531" b="1" kern="0" spc="-31" dirty="0">
                <a:solidFill>
                  <a:srgbClr val="000000"/>
                </a:solidFill>
                <a:latin typeface="adonis-web" pitchFamily="34" charset="0"/>
                <a:ea typeface="adonis-web" pitchFamily="34" charset="-122"/>
                <a:cs typeface="adonis-web" pitchFamily="34" charset="-120"/>
              </a:rPr>
              <a:t>Patanjali</a:t>
            </a:r>
            <a:endParaRPr lang="en-US" sz="1531" dirty="0"/>
          </a:p>
        </p:txBody>
      </p:sp>
      <p:sp>
        <p:nvSpPr>
          <p:cNvPr id="13" name="Text 7"/>
          <p:cNvSpPr/>
          <p:nvPr/>
        </p:nvSpPr>
        <p:spPr>
          <a:xfrm>
            <a:off x="3838456" y="7542967"/>
            <a:ext cx="3360063"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The rapidly rising Patanjali, founded by Baba Ramdev, has gained popularity for its Ayurvedic offerings and focus on indigenous products.</a:t>
            </a:r>
            <a:endParaRPr lang="en-US" sz="1225" dirty="0"/>
          </a:p>
        </p:txBody>
      </p:sp>
      <p:sp>
        <p:nvSpPr>
          <p:cNvPr id="15" name="Text 8"/>
          <p:cNvSpPr/>
          <p:nvPr/>
        </p:nvSpPr>
        <p:spPr>
          <a:xfrm>
            <a:off x="7431762" y="7144583"/>
            <a:ext cx="2036802" cy="243007"/>
          </a:xfrm>
          <a:prstGeom prst="rect">
            <a:avLst/>
          </a:prstGeom>
          <a:noFill/>
          <a:ln/>
        </p:spPr>
        <p:txBody>
          <a:bodyPr wrap="none" rtlCol="0" anchor="t"/>
          <a:lstStyle/>
          <a:p>
            <a:pPr marL="0" indent="0" algn="l">
              <a:lnSpc>
                <a:spcPts val="1914"/>
              </a:lnSpc>
              <a:buNone/>
            </a:pPr>
            <a:r>
              <a:rPr lang="en-US" sz="1531" b="1" kern="0" spc="-31" dirty="0">
                <a:solidFill>
                  <a:srgbClr val="000000"/>
                </a:solidFill>
                <a:latin typeface="adonis-web" pitchFamily="34" charset="0"/>
                <a:ea typeface="adonis-web" pitchFamily="34" charset="-122"/>
                <a:cs typeface="adonis-web" pitchFamily="34" charset="-120"/>
              </a:rPr>
              <a:t>Himalaya Drug Company</a:t>
            </a:r>
            <a:endParaRPr lang="en-US" sz="1531" dirty="0"/>
          </a:p>
        </p:txBody>
      </p:sp>
      <p:sp>
        <p:nvSpPr>
          <p:cNvPr id="16" name="Text 9"/>
          <p:cNvSpPr/>
          <p:nvPr/>
        </p:nvSpPr>
        <p:spPr>
          <a:xfrm>
            <a:off x="7431762" y="7543086"/>
            <a:ext cx="336018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A trusted name in herbal healthcare, the Himalaya Drug Company offers a diverse range of Ayurvedic and personal care products.</a:t>
            </a:r>
            <a:endParaRPr lang="en-US" sz="1225"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18" y="1108276"/>
            <a:ext cx="2566578" cy="228619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6154" y="5096147"/>
            <a:ext cx="2438400" cy="1876425"/>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1762" y="5322633"/>
            <a:ext cx="3958133" cy="14055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604367"/>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a:t>
            </a:r>
            <a:endParaRPr lang="en-US" sz="4374" dirty="0"/>
          </a:p>
        </p:txBody>
      </p:sp>
      <p:sp>
        <p:nvSpPr>
          <p:cNvPr id="6" name="Shape 2"/>
          <p:cNvSpPr/>
          <p:nvPr/>
        </p:nvSpPr>
        <p:spPr>
          <a:xfrm>
            <a:off x="833199" y="2805589"/>
            <a:ext cx="499943" cy="499943"/>
          </a:xfrm>
          <a:prstGeom prst="roundRect">
            <a:avLst>
              <a:gd name="adj" fmla="val 20000"/>
            </a:avLst>
          </a:prstGeom>
          <a:solidFill>
            <a:srgbClr val="F0D4F7"/>
          </a:solidFill>
          <a:ln w="13811">
            <a:solidFill>
              <a:srgbClr val="E1A9EF"/>
            </a:solidFill>
            <a:prstDash val="solid"/>
          </a:ln>
        </p:spPr>
      </p:sp>
      <p:sp>
        <p:nvSpPr>
          <p:cNvPr id="7" name="Text 3"/>
          <p:cNvSpPr/>
          <p:nvPr/>
        </p:nvSpPr>
        <p:spPr>
          <a:xfrm>
            <a:off x="991195" y="2847261"/>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2881908"/>
            <a:ext cx="2790706"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Strategic Marketing Mix</a:t>
            </a:r>
            <a:endParaRPr lang="en-US" sz="2187" dirty="0"/>
          </a:p>
        </p:txBody>
      </p:sp>
      <p:sp>
        <p:nvSpPr>
          <p:cNvPr id="9" name="Text 5"/>
          <p:cNvSpPr/>
          <p:nvPr/>
        </p:nvSpPr>
        <p:spPr>
          <a:xfrm>
            <a:off x="1555313" y="3451265"/>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SST's marketing mix, encompassing product diversification, premium pricing, omni-channel distribution, and robust promotion, positions the brand effectively in the competitive FMCG landscape.</a:t>
            </a:r>
            <a:endParaRPr lang="en-US" sz="1750" dirty="0"/>
          </a:p>
        </p:txBody>
      </p:sp>
      <p:sp>
        <p:nvSpPr>
          <p:cNvPr id="10" name="Shape 6"/>
          <p:cNvSpPr/>
          <p:nvPr/>
        </p:nvSpPr>
        <p:spPr>
          <a:xfrm>
            <a:off x="833199" y="4913233"/>
            <a:ext cx="499943" cy="499943"/>
          </a:xfrm>
          <a:prstGeom prst="roundRect">
            <a:avLst>
              <a:gd name="adj" fmla="val 20000"/>
            </a:avLst>
          </a:prstGeom>
          <a:solidFill>
            <a:srgbClr val="F0D4F7"/>
          </a:solidFill>
          <a:ln w="13811">
            <a:solidFill>
              <a:srgbClr val="E1A9EF"/>
            </a:solidFill>
            <a:prstDash val="solid"/>
          </a:ln>
        </p:spPr>
      </p:sp>
      <p:sp>
        <p:nvSpPr>
          <p:cNvPr id="11" name="Text 7"/>
          <p:cNvSpPr/>
          <p:nvPr/>
        </p:nvSpPr>
        <p:spPr>
          <a:xfrm>
            <a:off x="991195" y="4954905"/>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1555313" y="4989552"/>
            <a:ext cx="3488888"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Commitment to Holistic Health</a:t>
            </a:r>
            <a:endParaRPr lang="en-US" sz="2187" dirty="0"/>
          </a:p>
        </p:txBody>
      </p:sp>
      <p:sp>
        <p:nvSpPr>
          <p:cNvPr id="13" name="Text 9"/>
          <p:cNvSpPr/>
          <p:nvPr/>
        </p:nvSpPr>
        <p:spPr>
          <a:xfrm>
            <a:off x="1555313" y="5558909"/>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SST's focus on holistic health and wellness, backed by tangible physical evidence like the College of Ayurvedic Science and wellness centers, aligns with the evolving preferences of the diverse Indian consumer base.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603</Words>
  <Application>Microsoft Office PowerPoint</Application>
  <PresentationFormat>Custom</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mani4</cp:lastModifiedBy>
  <cp:revision>4</cp:revision>
  <dcterms:created xsi:type="dcterms:W3CDTF">2023-11-27T18:19:30Z</dcterms:created>
  <dcterms:modified xsi:type="dcterms:W3CDTF">2023-11-27T18:50:39Z</dcterms:modified>
</cp:coreProperties>
</file>