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ABEE83F-9094-4BC0-8989-1D91BF3A4B2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74"/>
    <a:srgbClr val="EF476F"/>
    <a:srgbClr val="FFD166"/>
    <a:srgbClr val="233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AA276-2926-4AFE-8069-DB798770732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E8743B-E6BD-45F2-82A7-56BE4A611043}">
      <dgm:prSet/>
      <dgm:spPr/>
      <dgm:t>
        <a:bodyPr/>
        <a:lstStyle/>
        <a:p>
          <a:r>
            <a:rPr lang="en-IN" dirty="0"/>
            <a:t>1.Linear Algebra</a:t>
          </a:r>
        </a:p>
      </dgm:t>
    </dgm:pt>
    <dgm:pt modelId="{F75C5F18-FD4F-475C-9459-51C43A1CCAAF}" type="parTrans" cxnId="{E3D8F026-6720-42FB-BBEE-EE259EB248E6}">
      <dgm:prSet/>
      <dgm:spPr/>
      <dgm:t>
        <a:bodyPr/>
        <a:lstStyle/>
        <a:p>
          <a:endParaRPr lang="en-IN"/>
        </a:p>
      </dgm:t>
    </dgm:pt>
    <dgm:pt modelId="{3D83075B-2B9A-4800-9E71-0B9025D1F300}" type="sibTrans" cxnId="{E3D8F026-6720-42FB-BBEE-EE259EB248E6}">
      <dgm:prSet/>
      <dgm:spPr/>
      <dgm:t>
        <a:bodyPr/>
        <a:lstStyle/>
        <a:p>
          <a:endParaRPr lang="en-IN"/>
        </a:p>
      </dgm:t>
    </dgm:pt>
    <dgm:pt modelId="{DD8AFE4C-AB5E-461C-819B-8D4C244C20DF}">
      <dgm:prSet/>
      <dgm:spPr/>
      <dgm:t>
        <a:bodyPr/>
        <a:lstStyle/>
        <a:p>
          <a:r>
            <a:rPr lang="en-IN" dirty="0"/>
            <a:t>3.Probability and Statistics</a:t>
          </a:r>
        </a:p>
      </dgm:t>
    </dgm:pt>
    <dgm:pt modelId="{13ECEC0E-2A39-4E1E-B175-D058C2C98EB4}" type="parTrans" cxnId="{F13B1303-9787-4F5A-96EE-9807646595C7}">
      <dgm:prSet/>
      <dgm:spPr/>
      <dgm:t>
        <a:bodyPr/>
        <a:lstStyle/>
        <a:p>
          <a:endParaRPr lang="en-IN"/>
        </a:p>
      </dgm:t>
    </dgm:pt>
    <dgm:pt modelId="{90E6B05B-529F-4809-A751-75631B8B4B1F}" type="sibTrans" cxnId="{F13B1303-9787-4F5A-96EE-9807646595C7}">
      <dgm:prSet/>
      <dgm:spPr/>
      <dgm:t>
        <a:bodyPr/>
        <a:lstStyle/>
        <a:p>
          <a:endParaRPr lang="en-IN"/>
        </a:p>
      </dgm:t>
    </dgm:pt>
    <dgm:pt modelId="{C387CFC2-FA5C-4433-B12C-575E10FFD433}">
      <dgm:prSet/>
      <dgm:spPr/>
      <dgm:t>
        <a:bodyPr/>
        <a:lstStyle/>
        <a:p>
          <a:r>
            <a:rPr lang="en-IN" dirty="0"/>
            <a:t>2.Optimisation</a:t>
          </a:r>
        </a:p>
      </dgm:t>
    </dgm:pt>
    <dgm:pt modelId="{79F61280-EB41-42AE-94F1-FA65FB07A261}" type="parTrans" cxnId="{30C434A1-2A13-4F7F-B1C2-B037CACA60C0}">
      <dgm:prSet/>
      <dgm:spPr/>
      <dgm:t>
        <a:bodyPr/>
        <a:lstStyle/>
        <a:p>
          <a:endParaRPr lang="en-IN"/>
        </a:p>
      </dgm:t>
    </dgm:pt>
    <dgm:pt modelId="{CADBF14F-DEC6-47C8-A4A7-88E027186E6B}" type="sibTrans" cxnId="{30C434A1-2A13-4F7F-B1C2-B037CACA60C0}">
      <dgm:prSet/>
      <dgm:spPr/>
      <dgm:t>
        <a:bodyPr/>
        <a:lstStyle/>
        <a:p>
          <a:endParaRPr lang="en-IN"/>
        </a:p>
      </dgm:t>
    </dgm:pt>
    <dgm:pt modelId="{3034BE90-C155-4454-B258-AEF36FF29104}" type="pres">
      <dgm:prSet presAssocID="{671AA276-2926-4AFE-8069-DB798770732A}" presName="compositeShape" presStyleCnt="0">
        <dgm:presLayoutVars>
          <dgm:dir/>
          <dgm:resizeHandles/>
        </dgm:presLayoutVars>
      </dgm:prSet>
      <dgm:spPr/>
    </dgm:pt>
    <dgm:pt modelId="{C48D8773-8172-42DC-828E-12A7B6188899}" type="pres">
      <dgm:prSet presAssocID="{671AA276-2926-4AFE-8069-DB798770732A}" presName="pyramid" presStyleLbl="node1" presStyleIdx="0" presStyleCnt="1" custLinFactNeighborX="11668" custLinFactNeighborY="-1969"/>
      <dgm:spPr/>
    </dgm:pt>
    <dgm:pt modelId="{323545E4-AF1E-4F25-9A64-B8B17F960E4E}" type="pres">
      <dgm:prSet presAssocID="{671AA276-2926-4AFE-8069-DB798770732A}" presName="theList" presStyleCnt="0"/>
      <dgm:spPr/>
    </dgm:pt>
    <dgm:pt modelId="{49E766C3-FFF2-4CCB-B9AC-DE8056C52D86}" type="pres">
      <dgm:prSet presAssocID="{CCE8743B-E6BD-45F2-82A7-56BE4A611043}" presName="aNode" presStyleLbl="fgAcc1" presStyleIdx="0" presStyleCnt="3" custScaleX="29698" custScaleY="28679" custLinFactY="8488" custLinFactNeighborX="-31149" custLinFactNeighborY="100000">
        <dgm:presLayoutVars>
          <dgm:bulletEnabled val="1"/>
        </dgm:presLayoutVars>
      </dgm:prSet>
      <dgm:spPr/>
    </dgm:pt>
    <dgm:pt modelId="{F8CD9835-4054-4F63-BE95-21D6C8642A7B}" type="pres">
      <dgm:prSet presAssocID="{CCE8743B-E6BD-45F2-82A7-56BE4A611043}" presName="aSpace" presStyleCnt="0"/>
      <dgm:spPr/>
    </dgm:pt>
    <dgm:pt modelId="{F586F15E-7E33-43C2-B42C-5ED0C18F8C8E}" type="pres">
      <dgm:prSet presAssocID="{DD8AFE4C-AB5E-461C-819B-8D4C244C20DF}" presName="aNode" presStyleLbl="fgAcc1" presStyleIdx="1" presStyleCnt="3" custScaleX="73944" custScaleY="26352" custLinFactY="46934" custLinFactNeighborX="-29644" custLinFactNeighborY="100000">
        <dgm:presLayoutVars>
          <dgm:bulletEnabled val="1"/>
        </dgm:presLayoutVars>
      </dgm:prSet>
      <dgm:spPr/>
    </dgm:pt>
    <dgm:pt modelId="{B1FEC7F2-BD01-41E1-862D-799919FBC376}" type="pres">
      <dgm:prSet presAssocID="{DD8AFE4C-AB5E-461C-819B-8D4C244C20DF}" presName="aSpace" presStyleCnt="0"/>
      <dgm:spPr/>
    </dgm:pt>
    <dgm:pt modelId="{0F1C69A8-43F3-4170-9C05-13B28E2641BB}" type="pres">
      <dgm:prSet presAssocID="{C387CFC2-FA5C-4433-B12C-575E10FFD433}" presName="aNode" presStyleLbl="fgAcc1" presStyleIdx="2" presStyleCnt="3" custScaleX="42124" custScaleY="29193" custLinFactY="-5302" custLinFactNeighborX="-28551" custLinFactNeighborY="-100000">
        <dgm:presLayoutVars>
          <dgm:bulletEnabled val="1"/>
        </dgm:presLayoutVars>
      </dgm:prSet>
      <dgm:spPr/>
    </dgm:pt>
    <dgm:pt modelId="{4A87966E-1E90-499D-A4D7-B211EE49D73D}" type="pres">
      <dgm:prSet presAssocID="{C387CFC2-FA5C-4433-B12C-575E10FFD433}" presName="aSpace" presStyleCnt="0"/>
      <dgm:spPr/>
    </dgm:pt>
  </dgm:ptLst>
  <dgm:cxnLst>
    <dgm:cxn modelId="{F13B1303-9787-4F5A-96EE-9807646595C7}" srcId="{671AA276-2926-4AFE-8069-DB798770732A}" destId="{DD8AFE4C-AB5E-461C-819B-8D4C244C20DF}" srcOrd="1" destOrd="0" parTransId="{13ECEC0E-2A39-4E1E-B175-D058C2C98EB4}" sibTransId="{90E6B05B-529F-4809-A751-75631B8B4B1F}"/>
    <dgm:cxn modelId="{02C7571A-AA2F-4E47-93A8-A7A574E8592E}" type="presOf" srcId="{DD8AFE4C-AB5E-461C-819B-8D4C244C20DF}" destId="{F586F15E-7E33-43C2-B42C-5ED0C18F8C8E}" srcOrd="0" destOrd="0" presId="urn:microsoft.com/office/officeart/2005/8/layout/pyramid2"/>
    <dgm:cxn modelId="{E3D8F026-6720-42FB-BBEE-EE259EB248E6}" srcId="{671AA276-2926-4AFE-8069-DB798770732A}" destId="{CCE8743B-E6BD-45F2-82A7-56BE4A611043}" srcOrd="0" destOrd="0" parTransId="{F75C5F18-FD4F-475C-9459-51C43A1CCAAF}" sibTransId="{3D83075B-2B9A-4800-9E71-0B9025D1F300}"/>
    <dgm:cxn modelId="{D88E0C81-DD5F-4444-9439-307B7C222A7C}" type="presOf" srcId="{CCE8743B-E6BD-45F2-82A7-56BE4A611043}" destId="{49E766C3-FFF2-4CCB-B9AC-DE8056C52D86}" srcOrd="0" destOrd="0" presId="urn:microsoft.com/office/officeart/2005/8/layout/pyramid2"/>
    <dgm:cxn modelId="{B3E7F68B-701C-48E9-BDE6-41ED27580BC0}" type="presOf" srcId="{671AA276-2926-4AFE-8069-DB798770732A}" destId="{3034BE90-C155-4454-B258-AEF36FF29104}" srcOrd="0" destOrd="0" presId="urn:microsoft.com/office/officeart/2005/8/layout/pyramid2"/>
    <dgm:cxn modelId="{30C434A1-2A13-4F7F-B1C2-B037CACA60C0}" srcId="{671AA276-2926-4AFE-8069-DB798770732A}" destId="{C387CFC2-FA5C-4433-B12C-575E10FFD433}" srcOrd="2" destOrd="0" parTransId="{79F61280-EB41-42AE-94F1-FA65FB07A261}" sibTransId="{CADBF14F-DEC6-47C8-A4A7-88E027186E6B}"/>
    <dgm:cxn modelId="{16CA75DB-1B71-4555-9D27-55C512C5458D}" type="presOf" srcId="{C387CFC2-FA5C-4433-B12C-575E10FFD433}" destId="{0F1C69A8-43F3-4170-9C05-13B28E2641BB}" srcOrd="0" destOrd="0" presId="urn:microsoft.com/office/officeart/2005/8/layout/pyramid2"/>
    <dgm:cxn modelId="{BC404551-E5C6-4672-BD5B-31075E4C9117}" type="presParOf" srcId="{3034BE90-C155-4454-B258-AEF36FF29104}" destId="{C48D8773-8172-42DC-828E-12A7B6188899}" srcOrd="0" destOrd="0" presId="urn:microsoft.com/office/officeart/2005/8/layout/pyramid2"/>
    <dgm:cxn modelId="{C2FAF31A-F7C2-4FDA-9CD1-DC084C0256DC}" type="presParOf" srcId="{3034BE90-C155-4454-B258-AEF36FF29104}" destId="{323545E4-AF1E-4F25-9A64-B8B17F960E4E}" srcOrd="1" destOrd="0" presId="urn:microsoft.com/office/officeart/2005/8/layout/pyramid2"/>
    <dgm:cxn modelId="{EEF6901D-C761-499D-9E4A-A88A365E7E91}" type="presParOf" srcId="{323545E4-AF1E-4F25-9A64-B8B17F960E4E}" destId="{49E766C3-FFF2-4CCB-B9AC-DE8056C52D86}" srcOrd="0" destOrd="0" presId="urn:microsoft.com/office/officeart/2005/8/layout/pyramid2"/>
    <dgm:cxn modelId="{16E74C83-A7EB-4FF2-BF4F-486D9EAFEA12}" type="presParOf" srcId="{323545E4-AF1E-4F25-9A64-B8B17F960E4E}" destId="{F8CD9835-4054-4F63-BE95-21D6C8642A7B}" srcOrd="1" destOrd="0" presId="urn:microsoft.com/office/officeart/2005/8/layout/pyramid2"/>
    <dgm:cxn modelId="{54856385-83D6-403A-9889-1F4846974AE7}" type="presParOf" srcId="{323545E4-AF1E-4F25-9A64-B8B17F960E4E}" destId="{F586F15E-7E33-43C2-B42C-5ED0C18F8C8E}" srcOrd="2" destOrd="0" presId="urn:microsoft.com/office/officeart/2005/8/layout/pyramid2"/>
    <dgm:cxn modelId="{67C9B660-D172-434F-8665-0BDA4BB64F98}" type="presParOf" srcId="{323545E4-AF1E-4F25-9A64-B8B17F960E4E}" destId="{B1FEC7F2-BD01-41E1-862D-799919FBC376}" srcOrd="3" destOrd="0" presId="urn:microsoft.com/office/officeart/2005/8/layout/pyramid2"/>
    <dgm:cxn modelId="{D114DD05-B97D-437F-BF3F-B696F92FD120}" type="presParOf" srcId="{323545E4-AF1E-4F25-9A64-B8B17F960E4E}" destId="{0F1C69A8-43F3-4170-9C05-13B28E2641BB}" srcOrd="4" destOrd="0" presId="urn:microsoft.com/office/officeart/2005/8/layout/pyramid2"/>
    <dgm:cxn modelId="{25C2045E-172D-4E53-BAC6-29029A594CF3}" type="presParOf" srcId="{323545E4-AF1E-4F25-9A64-B8B17F960E4E}" destId="{4A87966E-1E90-499D-A4D7-B211EE49D73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D8773-8172-42DC-828E-12A7B6188899}">
      <dsp:nvSpPr>
        <dsp:cNvPr id="0" name=""/>
        <dsp:cNvSpPr/>
      </dsp:nvSpPr>
      <dsp:spPr>
        <a:xfrm>
          <a:off x="1359308" y="0"/>
          <a:ext cx="4739951" cy="473995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766C3-FFF2-4CCB-B9AC-DE8056C52D86}">
      <dsp:nvSpPr>
        <dsp:cNvPr id="0" name=""/>
        <dsp:cNvSpPr/>
      </dsp:nvSpPr>
      <dsp:spPr>
        <a:xfrm>
          <a:off x="3299527" y="1128181"/>
          <a:ext cx="914985" cy="8931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1.Linear Algebra</a:t>
          </a:r>
        </a:p>
      </dsp:txBody>
      <dsp:txXfrm>
        <a:off x="3343127" y="1171781"/>
        <a:ext cx="827785" cy="805948"/>
      </dsp:txXfrm>
    </dsp:sp>
    <dsp:sp modelId="{F586F15E-7E33-43C2-B42C-5ED0C18F8C8E}">
      <dsp:nvSpPr>
        <dsp:cNvPr id="0" name=""/>
        <dsp:cNvSpPr/>
      </dsp:nvSpPr>
      <dsp:spPr>
        <a:xfrm>
          <a:off x="2664293" y="3607939"/>
          <a:ext cx="2278191" cy="8206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3.Probability and Statistics</a:t>
          </a:r>
        </a:p>
      </dsp:txBody>
      <dsp:txXfrm>
        <a:off x="2704355" y="3648001"/>
        <a:ext cx="2198067" cy="740555"/>
      </dsp:txXfrm>
    </dsp:sp>
    <dsp:sp modelId="{0F1C69A8-43F3-4170-9C05-13B28E2641BB}">
      <dsp:nvSpPr>
        <dsp:cNvPr id="0" name=""/>
        <dsp:cNvSpPr/>
      </dsp:nvSpPr>
      <dsp:spPr>
        <a:xfrm>
          <a:off x="3188150" y="2412547"/>
          <a:ext cx="1297827" cy="90915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2.Optimisation</a:t>
          </a:r>
        </a:p>
      </dsp:txBody>
      <dsp:txXfrm>
        <a:off x="3232531" y="2456928"/>
        <a:ext cx="1209065" cy="820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3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74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70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2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68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9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3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0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0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5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036A-5899-46DD-B371-E68588796899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244E0-F82A-49A1-A39E-A49ED9B7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09DB92F-0BFE-BC60-28D0-1538C50932C0}"/>
              </a:ext>
            </a:extLst>
          </p:cNvPr>
          <p:cNvSpPr/>
          <p:nvPr/>
        </p:nvSpPr>
        <p:spPr>
          <a:xfrm>
            <a:off x="-998375" y="233265"/>
            <a:ext cx="3666930" cy="7259217"/>
          </a:xfrm>
          <a:prstGeom prst="ellips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C4244-A5EA-B3C8-5DF1-588AD15F5B79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rgbClr val="265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TOPICS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E744258-3B8A-B2A8-7AE1-70BF246C586D}"/>
              </a:ext>
            </a:extLst>
          </p:cNvPr>
          <p:cNvSpPr/>
          <p:nvPr/>
        </p:nvSpPr>
        <p:spPr>
          <a:xfrm>
            <a:off x="1883538" y="1264970"/>
            <a:ext cx="746449" cy="751423"/>
          </a:xfrm>
          <a:prstGeom prst="flowChartConnector">
            <a:avLst/>
          </a:prstGeom>
          <a:solidFill>
            <a:srgbClr val="EF4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6372784-8637-8B8D-4390-0D9DB1B66E03}"/>
              </a:ext>
            </a:extLst>
          </p:cNvPr>
          <p:cNvSpPr/>
          <p:nvPr/>
        </p:nvSpPr>
        <p:spPr>
          <a:xfrm>
            <a:off x="2199531" y="2198518"/>
            <a:ext cx="746449" cy="751423"/>
          </a:xfrm>
          <a:prstGeom prst="flowChartConnector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3D1133B-44AD-1D16-8BC3-8B6C82A9277E}"/>
              </a:ext>
            </a:extLst>
          </p:cNvPr>
          <p:cNvSpPr/>
          <p:nvPr/>
        </p:nvSpPr>
        <p:spPr>
          <a:xfrm>
            <a:off x="2295330" y="3275039"/>
            <a:ext cx="746449" cy="751423"/>
          </a:xfrm>
          <a:prstGeom prst="flowChartConnector">
            <a:avLst/>
          </a:prstGeom>
          <a:solidFill>
            <a:srgbClr val="265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44F86E6-1F00-7784-509C-E336BC3B0E3C}"/>
              </a:ext>
            </a:extLst>
          </p:cNvPr>
          <p:cNvSpPr/>
          <p:nvPr/>
        </p:nvSpPr>
        <p:spPr>
          <a:xfrm>
            <a:off x="2199531" y="4394476"/>
            <a:ext cx="746449" cy="751423"/>
          </a:xfrm>
          <a:prstGeom prst="flowChartConnector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D0B25A6-EF42-5A2C-E6D8-4A04952AF5F4}"/>
              </a:ext>
            </a:extLst>
          </p:cNvPr>
          <p:cNvSpPr/>
          <p:nvPr/>
        </p:nvSpPr>
        <p:spPr>
          <a:xfrm>
            <a:off x="1958181" y="5439735"/>
            <a:ext cx="746449" cy="751423"/>
          </a:xfrm>
          <a:prstGeom prst="flowChartConnector">
            <a:avLst/>
          </a:prstGeom>
          <a:solidFill>
            <a:srgbClr val="EF4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6EF6C6-3BD5-F724-6C80-9E4F5B041DC7}"/>
              </a:ext>
            </a:extLst>
          </p:cNvPr>
          <p:cNvSpPr/>
          <p:nvPr/>
        </p:nvSpPr>
        <p:spPr>
          <a:xfrm>
            <a:off x="0" y="6385903"/>
            <a:ext cx="12192000" cy="472097"/>
          </a:xfrm>
          <a:prstGeom prst="rect">
            <a:avLst/>
          </a:prstGeom>
          <a:solidFill>
            <a:srgbClr val="265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3B902-68C0-AF65-679B-6EBAC5B18A6A}"/>
              </a:ext>
            </a:extLst>
          </p:cNvPr>
          <p:cNvSpPr txBox="1"/>
          <p:nvPr/>
        </p:nvSpPr>
        <p:spPr>
          <a:xfrm>
            <a:off x="2704629" y="1405763"/>
            <a:ext cx="453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Science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668467-7432-A883-B54B-CA9FA7682CB7}"/>
              </a:ext>
            </a:extLst>
          </p:cNvPr>
          <p:cNvSpPr txBox="1"/>
          <p:nvPr/>
        </p:nvSpPr>
        <p:spPr>
          <a:xfrm>
            <a:off x="3041779" y="2323322"/>
            <a:ext cx="371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Pillars of Data Science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C23ED7-6916-3EA0-98AE-67FD129FB1F2}"/>
              </a:ext>
            </a:extLst>
          </p:cNvPr>
          <p:cNvSpPr txBox="1"/>
          <p:nvPr/>
        </p:nvSpPr>
        <p:spPr>
          <a:xfrm>
            <a:off x="3237722" y="3340359"/>
            <a:ext cx="361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Types of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B50229-B9D8-50A0-C91C-11B776156F52}"/>
              </a:ext>
            </a:extLst>
          </p:cNvPr>
          <p:cNvSpPr txBox="1"/>
          <p:nvPr/>
        </p:nvSpPr>
        <p:spPr>
          <a:xfrm>
            <a:off x="3237722" y="4572000"/>
            <a:ext cx="33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Normal 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D3CA9-F6C2-D163-8B8F-C91701F3DB44}"/>
              </a:ext>
            </a:extLst>
          </p:cNvPr>
          <p:cNvSpPr txBox="1"/>
          <p:nvPr/>
        </p:nvSpPr>
        <p:spPr>
          <a:xfrm>
            <a:off x="3041779" y="5663682"/>
            <a:ext cx="361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Central Limit Theorem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591613A-8B66-5A05-7DA1-B4D761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9" y="116200"/>
            <a:ext cx="764320" cy="8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BAEFF-169E-5DDB-CE8F-9BE5B7F207C9}"/>
              </a:ext>
            </a:extLst>
          </p:cNvPr>
          <p:cNvSpPr txBox="1"/>
          <p:nvPr/>
        </p:nvSpPr>
        <p:spPr>
          <a:xfrm>
            <a:off x="503853" y="429209"/>
            <a:ext cx="82016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000" dirty="0"/>
              <a:t>1.Data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BCDD3-1FCF-D762-8F45-23D581B9AAE8}"/>
              </a:ext>
            </a:extLst>
          </p:cNvPr>
          <p:cNvSpPr txBox="1"/>
          <p:nvPr/>
        </p:nvSpPr>
        <p:spPr>
          <a:xfrm>
            <a:off x="587829" y="1352939"/>
            <a:ext cx="81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Science is study of data to extract meaningful insights for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EB620-0493-91E7-B5FB-E27C23DDED3F}"/>
              </a:ext>
            </a:extLst>
          </p:cNvPr>
          <p:cNvSpPr txBox="1"/>
          <p:nvPr/>
        </p:nvSpPr>
        <p:spPr>
          <a:xfrm>
            <a:off x="662473" y="2034073"/>
            <a:ext cx="82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is collection of information and it can be categorized in 2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13EAB-0E49-C2E8-5E33-5E9DCF52815F}"/>
              </a:ext>
            </a:extLst>
          </p:cNvPr>
          <p:cNvSpPr txBox="1"/>
          <p:nvPr/>
        </p:nvSpPr>
        <p:spPr>
          <a:xfrm>
            <a:off x="886408" y="2715208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Structured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ABAE2-FB3A-F28C-DB82-A00E690FF8CD}"/>
              </a:ext>
            </a:extLst>
          </p:cNvPr>
          <p:cNvSpPr txBox="1"/>
          <p:nvPr/>
        </p:nvSpPr>
        <p:spPr>
          <a:xfrm>
            <a:off x="5029200" y="2836506"/>
            <a:ext cx="5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61407-8DD6-7A14-6CD5-62C4A52031A7}"/>
              </a:ext>
            </a:extLst>
          </p:cNvPr>
          <p:cNvSpPr txBox="1"/>
          <p:nvPr/>
        </p:nvSpPr>
        <p:spPr>
          <a:xfrm>
            <a:off x="5057192" y="2651840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Unstructured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8A234-8B9B-FD46-7D31-B69279A069D9}"/>
              </a:ext>
            </a:extLst>
          </p:cNvPr>
          <p:cNvSpPr txBox="1"/>
          <p:nvPr/>
        </p:nvSpPr>
        <p:spPr>
          <a:xfrm>
            <a:off x="662474" y="3482837"/>
            <a:ext cx="822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science is combination of Mathematics ,Statistics ,Machine Learning , 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152EB-F4CF-AF06-1833-C50E81F9202A}"/>
              </a:ext>
            </a:extLst>
          </p:cNvPr>
          <p:cNvSpPr txBox="1"/>
          <p:nvPr/>
        </p:nvSpPr>
        <p:spPr>
          <a:xfrm>
            <a:off x="662473" y="4469363"/>
            <a:ext cx="836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science is about study of massive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B9DFF-0D89-0F97-0F80-082328F0CE8C}"/>
              </a:ext>
            </a:extLst>
          </p:cNvPr>
          <p:cNvSpPr txBox="1"/>
          <p:nvPr/>
        </p:nvSpPr>
        <p:spPr>
          <a:xfrm>
            <a:off x="821094" y="5262465"/>
            <a:ext cx="78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science is all about collecting ,analysing , interpreting the data</a:t>
            </a:r>
          </a:p>
        </p:txBody>
      </p:sp>
    </p:spTree>
    <p:extLst>
      <p:ext uri="{BB962C8B-B14F-4D97-AF65-F5344CB8AC3E}">
        <p14:creationId xmlns:p14="http://schemas.microsoft.com/office/powerpoint/2010/main" val="90367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C02E5-D752-BEFA-068F-34112D11C944}"/>
              </a:ext>
            </a:extLst>
          </p:cNvPr>
          <p:cNvSpPr txBox="1"/>
          <p:nvPr/>
        </p:nvSpPr>
        <p:spPr>
          <a:xfrm>
            <a:off x="494522" y="457200"/>
            <a:ext cx="6391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Different Roles in data science: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BD188-28AF-DCA6-9568-CF7129E7FE78}"/>
              </a:ext>
            </a:extLst>
          </p:cNvPr>
          <p:cNvSpPr txBox="1"/>
          <p:nvPr/>
        </p:nvSpPr>
        <p:spPr>
          <a:xfrm>
            <a:off x="578497" y="1390261"/>
            <a:ext cx="896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Data Scientist : Handles data collection , analysis and visualisation , sometimes they may build Machine Learning models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950F-A7A3-25BB-6016-DD787207BE39}"/>
              </a:ext>
            </a:extLst>
          </p:cNvPr>
          <p:cNvSpPr txBox="1"/>
          <p:nvPr/>
        </p:nvSpPr>
        <p:spPr>
          <a:xfrm>
            <a:off x="690465" y="2696547"/>
            <a:ext cx="896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Data Analyst : Responsible for collecting , cleaning , analysing and Reporting the</a:t>
            </a:r>
          </a:p>
          <a:p>
            <a:r>
              <a:rPr lang="en-IN" dirty="0"/>
              <a:t>    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BF2A5-0BC3-2F42-172B-C46E0D38FD2C}"/>
              </a:ext>
            </a:extLst>
          </p:cNvPr>
          <p:cNvSpPr txBox="1"/>
          <p:nvPr/>
        </p:nvSpPr>
        <p:spPr>
          <a:xfrm>
            <a:off x="690465" y="3862873"/>
            <a:ext cx="878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Buisiness</a:t>
            </a:r>
            <a:r>
              <a:rPr lang="en-IN" dirty="0"/>
              <a:t> Analyst : Uses the data to make actionable business insights for the rest of the organisations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C6917-5CC7-3B2C-C6F0-9700734DD086}"/>
              </a:ext>
            </a:extLst>
          </p:cNvPr>
          <p:cNvSpPr txBox="1"/>
          <p:nvPr/>
        </p:nvSpPr>
        <p:spPr>
          <a:xfrm>
            <a:off x="783771" y="5225143"/>
            <a:ext cx="802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Data scientists : Designs , builds and maintains data pipelines , tests eco-system for data scientists to run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416109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3D3CA-7897-EBD1-6C21-07B28F5DFD6B}"/>
              </a:ext>
            </a:extLst>
          </p:cNvPr>
          <p:cNvSpPr txBox="1"/>
          <p:nvPr/>
        </p:nvSpPr>
        <p:spPr>
          <a:xfrm>
            <a:off x="457200" y="513184"/>
            <a:ext cx="850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2.Pillars of Data Science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7CCBFC-23F2-2B7D-22D1-AD293A33B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261932"/>
              </p:ext>
            </p:extLst>
          </p:nvPr>
        </p:nvGraphicFramePr>
        <p:xfrm>
          <a:off x="1184987" y="1362270"/>
          <a:ext cx="6662058" cy="4739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12A1A-04AC-9FEA-4422-D97E053D98F0}"/>
              </a:ext>
            </a:extLst>
          </p:cNvPr>
          <p:cNvSpPr txBox="1"/>
          <p:nvPr/>
        </p:nvSpPr>
        <p:spPr>
          <a:xfrm>
            <a:off x="615820" y="136227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3 pillars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59895686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1FBC83-AC3F-D7B7-59CE-FD6504D16C5F}"/>
              </a:ext>
            </a:extLst>
          </p:cNvPr>
          <p:cNvSpPr txBox="1"/>
          <p:nvPr/>
        </p:nvSpPr>
        <p:spPr>
          <a:xfrm>
            <a:off x="457200" y="727788"/>
            <a:ext cx="882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1.Linear Algebra : It is branch of Mathematics dedicated to solve linear equations </a:t>
            </a:r>
          </a:p>
          <a:p>
            <a:r>
              <a:rPr lang="en-IN" dirty="0"/>
              <a:t>   unknown values and is also the foundation upon which the knowledge of Machine </a:t>
            </a:r>
          </a:p>
          <a:p>
            <a:r>
              <a:rPr lang="en-IN" dirty="0"/>
              <a:t>   Learning is built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2724-7045-C746-4FF7-B4874A3C06AE}"/>
              </a:ext>
            </a:extLst>
          </p:cNvPr>
          <p:cNvSpPr txBox="1"/>
          <p:nvPr/>
        </p:nvSpPr>
        <p:spPr>
          <a:xfrm>
            <a:off x="625151" y="2397967"/>
            <a:ext cx="88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2.Optimisation : To find the best acceptable answer given some conditions of the  </a:t>
            </a:r>
          </a:p>
          <a:p>
            <a:r>
              <a:rPr lang="en-IN" dirty="0"/>
              <a:t>   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FEB82-D213-CE6D-4AC0-CEB9A99E370F}"/>
              </a:ext>
            </a:extLst>
          </p:cNvPr>
          <p:cNvSpPr txBox="1"/>
          <p:nvPr/>
        </p:nvSpPr>
        <p:spPr>
          <a:xfrm>
            <a:off x="625151" y="392818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(a)  Probability : It is study of how likely something is to happen and is </a:t>
            </a:r>
          </a:p>
          <a:p>
            <a:r>
              <a:rPr lang="en-IN" dirty="0"/>
              <a:t>         essential for drawing conclusions that can help decision making during </a:t>
            </a:r>
          </a:p>
          <a:p>
            <a:r>
              <a:rPr lang="en-IN" dirty="0"/>
              <a:t>         uncertain situation</a:t>
            </a:r>
          </a:p>
          <a:p>
            <a:endParaRPr lang="en-IN" dirty="0"/>
          </a:p>
          <a:p>
            <a:r>
              <a:rPr lang="en-IN" dirty="0"/>
              <a:t>   (b)  Statistics : It is part of Data science which surrounds data collection,</a:t>
            </a:r>
          </a:p>
          <a:p>
            <a:r>
              <a:rPr lang="en-IN" dirty="0"/>
              <a:t>          </a:t>
            </a:r>
            <a:r>
              <a:rPr lang="en-IN" dirty="0" err="1"/>
              <a:t>analysis,presentation</a:t>
            </a:r>
            <a:r>
              <a:rPr lang="en-IN" dirty="0"/>
              <a:t>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04282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3AF56-EF1B-5D4E-88BD-1E3530D7607E}"/>
              </a:ext>
            </a:extLst>
          </p:cNvPr>
          <p:cNvSpPr txBox="1"/>
          <p:nvPr/>
        </p:nvSpPr>
        <p:spPr>
          <a:xfrm>
            <a:off x="485192" y="391886"/>
            <a:ext cx="5234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3.Types of Data</a:t>
            </a:r>
          </a:p>
        </p:txBody>
      </p:sp>
    </p:spTree>
    <p:extLst>
      <p:ext uri="{BB962C8B-B14F-4D97-AF65-F5344CB8AC3E}">
        <p14:creationId xmlns:p14="http://schemas.microsoft.com/office/powerpoint/2010/main" val="42092138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300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JAJULA</dc:creator>
  <cp:lastModifiedBy>JAJULA MANI</cp:lastModifiedBy>
  <cp:revision>3</cp:revision>
  <dcterms:created xsi:type="dcterms:W3CDTF">2023-11-16T10:34:36Z</dcterms:created>
  <dcterms:modified xsi:type="dcterms:W3CDTF">2023-11-16T14:42:20Z</dcterms:modified>
</cp:coreProperties>
</file>