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47" r:id="rId2"/>
    <p:sldId id="258" r:id="rId3"/>
    <p:sldId id="272" r:id="rId4"/>
    <p:sldId id="262" r:id="rId5"/>
    <p:sldId id="263" r:id="rId6"/>
    <p:sldId id="264" r:id="rId7"/>
    <p:sldId id="268" r:id="rId8"/>
    <p:sldId id="269" r:id="rId9"/>
    <p:sldId id="270" r:id="rId10"/>
    <p:sldId id="273" r:id="rId11"/>
    <p:sldId id="274" r:id="rId12"/>
    <p:sldId id="275" r:id="rId13"/>
    <p:sldId id="276" r:id="rId14"/>
    <p:sldId id="277" r:id="rId15"/>
    <p:sldId id="278" r:id="rId16"/>
    <p:sldId id="279"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BFF24-3C9A-466A-A7F7-5F3F752D59EF}" type="datetimeFigureOut">
              <a:rPr lang="en-IN" smtClean="0"/>
              <a:t>23-04-2025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70791-1772-43F3-A9E2-ACD1FDAC7780}" type="slidenum">
              <a:rPr lang="en-IN" smtClean="0"/>
              <a:t>‹#›</a:t>
            </a:fld>
            <a:endParaRPr lang="en-IN"/>
          </a:p>
        </p:txBody>
      </p:sp>
    </p:spTree>
    <p:extLst>
      <p:ext uri="{BB962C8B-B14F-4D97-AF65-F5344CB8AC3E}">
        <p14:creationId xmlns:p14="http://schemas.microsoft.com/office/powerpoint/2010/main" val="897939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FEF-91C2-4B86-938B-A679E3F8E0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D26057-A313-49BD-83F1-E845A5670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04A9F0-06AD-42D6-894F-8E1D6BE9A764}"/>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5" name="Footer Placeholder 4">
            <a:extLst>
              <a:ext uri="{FF2B5EF4-FFF2-40B4-BE49-F238E27FC236}">
                <a16:creationId xmlns:a16="http://schemas.microsoft.com/office/drawing/2014/main" id="{FDA0FD2A-437C-4242-B092-21A9EEBBC8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1FB957-36EE-400D-BA94-370C429A4AAB}"/>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2320557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69891-6F42-468F-AB46-D92A87F19E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914837-EFF8-4BE5-A857-1807453E48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9C20F8-9845-4B4D-8A13-88C9ACEA861A}"/>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5" name="Footer Placeholder 4">
            <a:extLst>
              <a:ext uri="{FF2B5EF4-FFF2-40B4-BE49-F238E27FC236}">
                <a16:creationId xmlns:a16="http://schemas.microsoft.com/office/drawing/2014/main" id="{22ADC509-A675-4D51-9642-EE52C773ED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D3754D-7084-4885-BF7B-29BBEFE991B3}"/>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93013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B6F348-DDBF-461F-8989-693B6BA816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AE57CA-5135-4B87-9C6F-6A6DC31CB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71EF78-5715-46B6-B46F-0C8B55E5EE7A}"/>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5" name="Footer Placeholder 4">
            <a:extLst>
              <a:ext uri="{FF2B5EF4-FFF2-40B4-BE49-F238E27FC236}">
                <a16:creationId xmlns:a16="http://schemas.microsoft.com/office/drawing/2014/main" id="{006BE31E-A8E6-47DE-B7B9-DCFFC51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2C5118-54CD-417D-B053-2517FB54D411}"/>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3444026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CFE9E-516F-40C6-8AE1-B990BA5395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F8FB49-9428-41BF-A63D-DB2DE43B84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504F6A-E1DE-45A9-A9D1-7697B6016639}"/>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5" name="Footer Placeholder 4">
            <a:extLst>
              <a:ext uri="{FF2B5EF4-FFF2-40B4-BE49-F238E27FC236}">
                <a16:creationId xmlns:a16="http://schemas.microsoft.com/office/drawing/2014/main" id="{7BED2017-9558-4C48-B2D0-861C31E332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19523-540C-4CC7-B1E5-CE5E8DB9FDD8}"/>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378311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406E-5BF6-4142-9DB0-E46D2560B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8E0B4A-96EF-48F8-8371-B1053F1B9D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21027F-25C1-4961-B133-86C9E4D59E59}"/>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5" name="Footer Placeholder 4">
            <a:extLst>
              <a:ext uri="{FF2B5EF4-FFF2-40B4-BE49-F238E27FC236}">
                <a16:creationId xmlns:a16="http://schemas.microsoft.com/office/drawing/2014/main" id="{34B34D75-9F1E-40DD-A347-579F05B675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81D1F0-E08D-4DB3-9554-061E64B871CA}"/>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207131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482C-C5A7-4D6E-96A7-8B7FAA6798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11015A-B4F1-4A1D-97D8-A39EC35D0A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36AC9E-2F5D-4670-BDB3-E8DC9A096A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B86B9B-0460-4210-BE83-8ECACECA8D1A}"/>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6" name="Footer Placeholder 5">
            <a:extLst>
              <a:ext uri="{FF2B5EF4-FFF2-40B4-BE49-F238E27FC236}">
                <a16:creationId xmlns:a16="http://schemas.microsoft.com/office/drawing/2014/main" id="{A07E27B8-7BBD-4584-A410-0D4AA19453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A988DD-B637-4210-89D9-130FD4126E1F}"/>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4092152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0A64-6710-4C97-9327-95C71B0498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879614-2971-4C89-A01F-7D122BC18F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29F21F-78AE-4329-BE1D-CD47E06CA0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AD7094-CCAA-43B7-BA35-1E02D1BEA8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65517-E60E-4463-B2DA-B4FEF113E7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31CCD8-2573-4566-A708-1A247A4E6210}"/>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8" name="Footer Placeholder 7">
            <a:extLst>
              <a:ext uri="{FF2B5EF4-FFF2-40B4-BE49-F238E27FC236}">
                <a16:creationId xmlns:a16="http://schemas.microsoft.com/office/drawing/2014/main" id="{D6A3C99D-0508-4CBA-9E87-DA02D1B120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A545B8-F5EF-4012-9DCA-B915928A69DF}"/>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2629998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BCCF-E69B-4EF6-BFEA-1241D054CA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7440E5-B675-49C4-940B-7CF0FD4B329A}"/>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4" name="Footer Placeholder 3">
            <a:extLst>
              <a:ext uri="{FF2B5EF4-FFF2-40B4-BE49-F238E27FC236}">
                <a16:creationId xmlns:a16="http://schemas.microsoft.com/office/drawing/2014/main" id="{1938C9DF-89FD-47A4-AF5F-F4FC544D81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176004-024B-42B8-A937-94CED93FBFD6}"/>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210183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0B5C1-6C40-4D4C-9B63-9F379373B1EE}"/>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3" name="Footer Placeholder 2">
            <a:extLst>
              <a:ext uri="{FF2B5EF4-FFF2-40B4-BE49-F238E27FC236}">
                <a16:creationId xmlns:a16="http://schemas.microsoft.com/office/drawing/2014/main" id="{CBF844A1-2954-42A1-949E-AD64967616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7FE566-407F-4B11-8C1D-4E12F2E70574}"/>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247183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AD76-A7A2-4489-9FFF-6B9115E390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EEF4F4-B09C-49BC-A1B5-84B95CFAA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C61414-C9E3-4655-A2AA-C586C2B39A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142944-3770-4316-83BC-0C7AFE10DFBF}"/>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6" name="Footer Placeholder 5">
            <a:extLst>
              <a:ext uri="{FF2B5EF4-FFF2-40B4-BE49-F238E27FC236}">
                <a16:creationId xmlns:a16="http://schemas.microsoft.com/office/drawing/2014/main" id="{415CD438-5B83-49AD-BC54-6F6D466F2C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DE31D8-51AC-4DCF-AAFB-2ADEEA570709}"/>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188754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67D2-AA43-4A1E-A9BB-47262E471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71F26F-E3E7-47C6-BA1E-D236D83C1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756142-A2D6-4F8E-A5D4-28C9A9A42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49555-E6EB-4540-9B89-655C607A1FD7}"/>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6" name="Footer Placeholder 5">
            <a:extLst>
              <a:ext uri="{FF2B5EF4-FFF2-40B4-BE49-F238E27FC236}">
                <a16:creationId xmlns:a16="http://schemas.microsoft.com/office/drawing/2014/main" id="{4391D255-3EFA-407B-BE84-AC3939711C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7687F3-49BB-49C1-8CB6-2FF63F8D0FF3}"/>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2167701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B5410D-BD88-4726-BDF9-C0E704A951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13543B-A64C-4101-A3EF-78B0DAD91D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13B55B-4FA7-4528-99F4-112FB51F25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D7821-097D-4C41-9BA6-55724C8FC2E4}" type="datetimeFigureOut">
              <a:rPr lang="en-IN" smtClean="0"/>
              <a:t>23-04-2025</a:t>
            </a:fld>
            <a:endParaRPr lang="en-IN"/>
          </a:p>
        </p:txBody>
      </p:sp>
      <p:sp>
        <p:nvSpPr>
          <p:cNvPr id="5" name="Footer Placeholder 4">
            <a:extLst>
              <a:ext uri="{FF2B5EF4-FFF2-40B4-BE49-F238E27FC236}">
                <a16:creationId xmlns:a16="http://schemas.microsoft.com/office/drawing/2014/main" id="{A9D679E8-4C96-4FC8-A109-7042FFA28F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D32E58-4223-4F11-91C4-CC68A3688D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086B78-9B93-48FC-837F-BB1D15C53B37}" type="slidenum">
              <a:rPr lang="en-IN" smtClean="0"/>
              <a:t>‹#›</a:t>
            </a:fld>
            <a:endParaRPr lang="en-IN"/>
          </a:p>
        </p:txBody>
      </p:sp>
    </p:spTree>
    <p:extLst>
      <p:ext uri="{BB962C8B-B14F-4D97-AF65-F5344CB8AC3E}">
        <p14:creationId xmlns:p14="http://schemas.microsoft.com/office/powerpoint/2010/main" val="2437355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ab-cs-center.deviantart.com/art/Glossy-Traffic-Signal-Light-451056523"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pixabay.com/en/thank-you-letters-2204270/"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ircuitstoday.com/circuit-design-and-simulation-softwares" TargetMode="External"/><Relationship Id="rId2" Type="http://schemas.openxmlformats.org/officeDocument/2006/relationships/hyperlink" Target="http://www.labcenter.com/index.cfm" TargetMode="External"/><Relationship Id="rId1" Type="http://schemas.openxmlformats.org/officeDocument/2006/relationships/slideLayout" Target="../slideLayouts/slideLayout2.xml"/><Relationship Id="rId6" Type="http://schemas.openxmlformats.org/officeDocument/2006/relationships/hyperlink" Target="http://www.labcenter.com/products/pcb/schematic_intro.cfm" TargetMode="External"/><Relationship Id="rId5" Type="http://schemas.openxmlformats.org/officeDocument/2006/relationships/hyperlink" Target="http://www.circuitstoday.com/how-to-build-pcb-online-using-web-based-eda-tools" TargetMode="External"/><Relationship Id="rId4" Type="http://schemas.openxmlformats.org/officeDocument/2006/relationships/hyperlink" Target="http://www.circuitstoday.com/pcb-design-and-layout-softwar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object 2"/>
          <p:cNvSpPr txBox="1">
            <a:spLocks noGrp="1"/>
          </p:cNvSpPr>
          <p:nvPr>
            <p:ph type="ctrTitle"/>
          </p:nvPr>
        </p:nvSpPr>
        <p:spPr>
          <a:xfrm>
            <a:off x="1658258" y="786084"/>
            <a:ext cx="8308949" cy="779444"/>
          </a:xfrm>
          <a:prstGeom prst="rect">
            <a:avLst/>
          </a:prstGeom>
          <a:ln>
            <a:solidFill>
              <a:schemeClr val="bg1"/>
            </a:solidFill>
          </a:ln>
        </p:spPr>
        <p:txBody>
          <a:bodyPr vert="horz" wrap="square" lIns="0" tIns="0" rIns="0" bIns="0" rtlCol="0" anchor="b">
            <a:spAutoFit/>
          </a:bodyPr>
          <a:lstStyle/>
          <a:p>
            <a:pPr algn="ctr"/>
            <a:r>
              <a:rPr lang="en-US" sz="2800" b="1" dirty="0">
                <a:solidFill>
                  <a:srgbClr val="FF2929"/>
                </a:solidFill>
                <a:latin typeface="Garamond" panose="02020404030301010803" pitchFamily="18" charset="0"/>
              </a:rPr>
              <a:t>SWARNA BHARTHI INSTITUTE OF</a:t>
            </a:r>
            <a:br>
              <a:rPr lang="en-US" sz="2800" b="1" dirty="0">
                <a:solidFill>
                  <a:srgbClr val="FF2929"/>
                </a:solidFill>
                <a:latin typeface="Garamond" panose="02020404030301010803" pitchFamily="18" charset="0"/>
              </a:rPr>
            </a:br>
            <a:r>
              <a:rPr lang="en-US" sz="2800" b="1" dirty="0">
                <a:solidFill>
                  <a:srgbClr val="FF2929"/>
                </a:solidFill>
                <a:latin typeface="Garamond" panose="02020404030301010803" pitchFamily="18" charset="0"/>
              </a:rPr>
              <a:t>     SCIENCE &amp; TECHNOLOGY</a:t>
            </a:r>
          </a:p>
        </p:txBody>
      </p:sp>
      <p:sp>
        <p:nvSpPr>
          <p:cNvPr id="1048591" name="TextBox 3"/>
          <p:cNvSpPr txBox="1"/>
          <p:nvPr/>
        </p:nvSpPr>
        <p:spPr>
          <a:xfrm>
            <a:off x="1658258" y="1752600"/>
            <a:ext cx="8914883" cy="707886"/>
          </a:xfrm>
          <a:prstGeom prst="rect">
            <a:avLst/>
          </a:prstGeom>
          <a:noFill/>
        </p:spPr>
        <p:txBody>
          <a:bodyPr wrap="square" rtlCol="0">
            <a:spAutoFit/>
          </a:bodyPr>
          <a:lstStyle/>
          <a:p>
            <a:pPr algn="just"/>
            <a:r>
              <a:rPr lang="en-US" sz="2000" b="1" dirty="0">
                <a:solidFill>
                  <a:schemeClr val="accent1">
                    <a:lumMod val="50000"/>
                  </a:schemeClr>
                </a:solidFill>
                <a:latin typeface="Times New Roman" panose="02020603050405020304" pitchFamily="18" charset="0"/>
                <a:cs typeface="Times New Roman" panose="02020603050405020304" pitchFamily="18" charset="0"/>
              </a:rPr>
              <a:t>DEPARTMENT OF  ELECTRONICS &amp; COMMUNICATION ENGINEERING</a:t>
            </a:r>
          </a:p>
          <a:p>
            <a:endParaRPr lang="en-IN" sz="2000" dirty="0">
              <a:latin typeface="Garamond" panose="02020404030301010803" pitchFamily="18" charset="0"/>
            </a:endParaRPr>
          </a:p>
        </p:txBody>
      </p:sp>
      <p:pic>
        <p:nvPicPr>
          <p:cNvPr id="2097152" name="Picture 4" descr="sbit logo.png"/>
          <p:cNvPicPr>
            <a:picLocks noChangeAspect="1"/>
          </p:cNvPicPr>
          <p:nvPr/>
        </p:nvPicPr>
        <p:blipFill>
          <a:blip r:embed="rId3" cstate="print"/>
          <a:stretch>
            <a:fillRect/>
          </a:stretch>
        </p:blipFill>
        <p:spPr>
          <a:xfrm>
            <a:off x="9929069" y="116257"/>
            <a:ext cx="1324429" cy="1636343"/>
          </a:xfrm>
          <a:prstGeom prst="rect">
            <a:avLst/>
          </a:prstGeom>
        </p:spPr>
      </p:pic>
      <p:sp>
        <p:nvSpPr>
          <p:cNvPr id="1048592" name="TextBox 5"/>
          <p:cNvSpPr txBox="1"/>
          <p:nvPr/>
        </p:nvSpPr>
        <p:spPr>
          <a:xfrm>
            <a:off x="1640115" y="2460486"/>
            <a:ext cx="8828315" cy="1938992"/>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b="1" dirty="0">
                <a:solidFill>
                  <a:srgbClr val="FF0000"/>
                </a:solidFill>
                <a:effectLst>
                  <a:outerShdw blurRad="38100" dist="38100" dir="2700000" algn="tl">
                    <a:srgbClr val="000000">
                      <a:alpha val="43137"/>
                    </a:srgbClr>
                  </a:outerShdw>
                </a:effectLst>
                <a:latin typeface="Garamond" panose="02020404030301010803" pitchFamily="18" charset="0"/>
              </a:rPr>
              <a:t>A MAJOR PROJECT STAGE-I</a:t>
            </a:r>
          </a:p>
          <a:p>
            <a:pPr algn="ctr"/>
            <a:r>
              <a:rPr lang="en-US" sz="2400" b="1" dirty="0">
                <a:solidFill>
                  <a:srgbClr val="FF0000"/>
                </a:solidFill>
                <a:effectLst>
                  <a:outerShdw blurRad="38100" dist="38100" dir="2700000" algn="tl">
                    <a:srgbClr val="000000">
                      <a:alpha val="43137"/>
                    </a:srgbClr>
                  </a:outerShdw>
                </a:effectLst>
                <a:latin typeface="Garamond" panose="02020404030301010803" pitchFamily="18" charset="0"/>
              </a:rPr>
              <a:t>ON</a:t>
            </a:r>
            <a:endParaRPr lang="en-IN" sz="1800" b="0" i="0" u="none" strike="noStrike" baseline="0" dirty="0">
              <a:solidFill>
                <a:srgbClr val="000000"/>
              </a:solidFill>
              <a:latin typeface="Bookman Old Style" panose="02050604050505020204" pitchFamily="18" charset="0"/>
            </a:endParaRPr>
          </a:p>
          <a:p>
            <a:pPr algn="ctr"/>
            <a:r>
              <a:rPr lang="en-US" sz="1800" b="0" i="0" u="none" strike="noStrike" baseline="0" dirty="0">
                <a:solidFill>
                  <a:srgbClr val="000000"/>
                </a:solidFill>
                <a:latin typeface="Bookman Old Style" panose="02050604050505020204" pitchFamily="18" charset="0"/>
              </a:rPr>
              <a:t> </a:t>
            </a:r>
            <a:r>
              <a:rPr lang="en-US" sz="2000" b="1" i="0" u="none" strike="noStrike" baseline="0" dirty="0">
                <a:solidFill>
                  <a:srgbClr val="FF0000"/>
                </a:solidFill>
                <a:latin typeface="Garamond" panose="02020404030301010803" pitchFamily="18" charset="0"/>
              </a:rPr>
              <a:t>“</a:t>
            </a:r>
            <a:r>
              <a:rPr lang="en-US" sz="2400" b="1" i="0" u="none" strike="noStrike" baseline="0" dirty="0">
                <a:solidFill>
                  <a:srgbClr val="FF0000"/>
                </a:solidFill>
                <a:latin typeface="Garamond" panose="02020404030301010803" pitchFamily="18" charset="0"/>
              </a:rPr>
              <a:t>WIRELESS SYSTEM FOR TRAFFIC SIGN IDENTIFICATION AND VIOLATION MONITORING” </a:t>
            </a:r>
            <a:br>
              <a:rPr lang="en-US" sz="2400" dirty="0">
                <a:solidFill>
                  <a:srgbClr val="FF0000"/>
                </a:solidFill>
                <a:effectLst>
                  <a:outerShdw blurRad="38100" dist="38100" dir="2700000" algn="tl">
                    <a:srgbClr val="000000">
                      <a:alpha val="43137"/>
                    </a:srgbClr>
                  </a:outerShdw>
                </a:effectLst>
                <a:latin typeface="Garamond" panose="02020404030301010803" pitchFamily="18" charset="0"/>
              </a:rPr>
            </a:br>
            <a:endParaRPr lang="en-IN" sz="2400" dirty="0">
              <a:solidFill>
                <a:srgbClr val="FF0000"/>
              </a:solidFill>
              <a:effectLst>
                <a:outerShdw blurRad="38100" dist="38100" dir="2700000" algn="tl">
                  <a:srgbClr val="000000">
                    <a:alpha val="43137"/>
                  </a:srgbClr>
                </a:outerShdw>
              </a:effectLst>
              <a:latin typeface="Garamond" panose="02020404030301010803" pitchFamily="18" charset="0"/>
            </a:endParaRPr>
          </a:p>
        </p:txBody>
      </p:sp>
      <p:sp>
        <p:nvSpPr>
          <p:cNvPr id="1048593" name="Rounded Rectangle 6"/>
          <p:cNvSpPr/>
          <p:nvPr/>
        </p:nvSpPr>
        <p:spPr>
          <a:xfrm>
            <a:off x="605455" y="4537482"/>
            <a:ext cx="3208900" cy="1693761"/>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600" b="1" dirty="0">
                <a:solidFill>
                  <a:srgbClr val="002060"/>
                </a:solidFill>
                <a:latin typeface="Garamond" panose="02020404030301010803" pitchFamily="18" charset="0"/>
              </a:rPr>
              <a:t>UNDER THE GUIDANCE OF:</a:t>
            </a:r>
          </a:p>
          <a:p>
            <a:r>
              <a:rPr lang="en-US" sz="1400" b="1" dirty="0">
                <a:solidFill>
                  <a:schemeClr val="accent2">
                    <a:lumMod val="75000"/>
                  </a:schemeClr>
                </a:solidFill>
                <a:latin typeface="Garamond" panose="02020404030301010803" pitchFamily="18" charset="0"/>
              </a:rPr>
              <a:t>MS.P.NAGA LAXMI, M.TECH           </a:t>
            </a:r>
            <a:r>
              <a:rPr lang="en-US" sz="1400" b="1" dirty="0">
                <a:solidFill>
                  <a:schemeClr val="tx1"/>
                </a:solidFill>
                <a:latin typeface="Garamond" panose="02020404030301010803" pitchFamily="18" charset="0"/>
              </a:rPr>
              <a:t>   </a:t>
            </a:r>
          </a:p>
          <a:p>
            <a:r>
              <a:rPr lang="en-US" sz="1400" b="1" dirty="0">
                <a:solidFill>
                  <a:schemeClr val="tx1"/>
                </a:solidFill>
                <a:latin typeface="Garamond" panose="02020404030301010803" pitchFamily="18" charset="0"/>
              </a:rPr>
              <a:t> ASSISTANT PROFESSOR</a:t>
            </a:r>
            <a:endParaRPr lang="en-IN" sz="1400" b="1" dirty="0">
              <a:solidFill>
                <a:schemeClr val="tx1"/>
              </a:solidFill>
              <a:latin typeface="Garamond" panose="02020404030301010803" pitchFamily="18" charset="0"/>
            </a:endParaRPr>
          </a:p>
        </p:txBody>
      </p:sp>
      <p:sp>
        <p:nvSpPr>
          <p:cNvPr id="1048594" name="Rounded Rectangle 9"/>
          <p:cNvSpPr/>
          <p:nvPr/>
        </p:nvSpPr>
        <p:spPr>
          <a:xfrm>
            <a:off x="7809100" y="4537482"/>
            <a:ext cx="3680407" cy="1637168"/>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600" b="1" dirty="0">
                <a:solidFill>
                  <a:srgbClr val="002060"/>
                </a:solidFill>
                <a:latin typeface="Garamond" panose="02020404030301010803" pitchFamily="18" charset="0"/>
              </a:rPr>
              <a:t>Presented by</a:t>
            </a:r>
            <a:r>
              <a:rPr lang="en-US" sz="1600" b="1">
                <a:solidFill>
                  <a:srgbClr val="002060"/>
                </a:solidFill>
                <a:latin typeface="Garamond" panose="02020404030301010803" pitchFamily="18" charset="0"/>
              </a:rPr>
              <a:t>: IV-ECE</a:t>
            </a:r>
            <a:endParaRPr lang="en-US" sz="1600" b="1" dirty="0">
              <a:solidFill>
                <a:srgbClr val="002060"/>
              </a:solidFill>
              <a:latin typeface="Garamond" panose="02020404030301010803" pitchFamily="18" charset="0"/>
            </a:endParaRPr>
          </a:p>
          <a:p>
            <a:r>
              <a:rPr lang="en-US" sz="1600" b="1" dirty="0">
                <a:solidFill>
                  <a:srgbClr val="002060"/>
                </a:solidFill>
                <a:latin typeface="Garamond" panose="02020404030301010803" pitchFamily="18" charset="0"/>
                <a:cs typeface="Times New Roman" panose="02020603050405020304" pitchFamily="18" charset="0"/>
              </a:rPr>
              <a:t> N.MANIKUMAR(18M61A04A7)</a:t>
            </a:r>
          </a:p>
        </p:txBody>
      </p:sp>
      <p:pic>
        <p:nvPicPr>
          <p:cNvPr id="8" name="Content Placeholder 3" descr="NEW LOGO.PNG"/>
          <p:cNvPicPr>
            <a:picLocks noChangeAspect="1"/>
          </p:cNvPicPr>
          <p:nvPr/>
        </p:nvPicPr>
        <p:blipFill>
          <a:blip r:embed="rId4"/>
          <a:stretch>
            <a:fillRect/>
          </a:stretch>
        </p:blipFill>
        <p:spPr>
          <a:xfrm>
            <a:off x="613488" y="219909"/>
            <a:ext cx="1559077" cy="1636343"/>
          </a:xfrm>
          <a:prstGeom prst="rect">
            <a:avLst/>
          </a:prstGeom>
        </p:spPr>
      </p:pic>
      <p:sp>
        <p:nvSpPr>
          <p:cNvPr id="2" name="Rectangle: Rounded Corners 1">
            <a:extLst>
              <a:ext uri="{FF2B5EF4-FFF2-40B4-BE49-F238E27FC236}">
                <a16:creationId xmlns:a16="http://schemas.microsoft.com/office/drawing/2014/main" id="{3DABD53A-C951-43FD-9BA9-69A6F730A781}"/>
              </a:ext>
            </a:extLst>
          </p:cNvPr>
          <p:cNvSpPr/>
          <p:nvPr/>
        </p:nvSpPr>
        <p:spPr>
          <a:xfrm>
            <a:off x="4093029" y="4563291"/>
            <a:ext cx="3535680" cy="1691273"/>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8D93B27-B3C0-43BE-B736-B51D2E395333}"/>
              </a:ext>
            </a:extLst>
          </p:cNvPr>
          <p:cNvSpPr txBox="1"/>
          <p:nvPr/>
        </p:nvSpPr>
        <p:spPr>
          <a:xfrm>
            <a:off x="4093029" y="4880601"/>
            <a:ext cx="3605348" cy="800219"/>
          </a:xfrm>
          <a:prstGeom prst="rect">
            <a:avLst/>
          </a:prstGeom>
          <a:noFill/>
        </p:spPr>
        <p:txBody>
          <a:bodyPr wrap="square" rtlCol="0">
            <a:spAutoFit/>
          </a:bodyPr>
          <a:lstStyle/>
          <a:p>
            <a:r>
              <a:rPr lang="en-IN" sz="1600" b="1" i="0" u="none" strike="noStrike" baseline="0" dirty="0">
                <a:solidFill>
                  <a:schemeClr val="accent1">
                    <a:lumMod val="50000"/>
                  </a:schemeClr>
                </a:solidFill>
                <a:latin typeface="Garamond" panose="02020404030301010803" pitchFamily="18" charset="0"/>
              </a:rPr>
              <a:t>HEAD OF THE DEPARTMENT: </a:t>
            </a:r>
            <a:endParaRPr lang="en-IN" sz="1600" b="0" i="0" u="none" strike="noStrike" baseline="0" dirty="0">
              <a:solidFill>
                <a:schemeClr val="accent1">
                  <a:lumMod val="50000"/>
                </a:schemeClr>
              </a:solidFill>
              <a:latin typeface="Garamond" panose="02020404030301010803" pitchFamily="18" charset="0"/>
            </a:endParaRPr>
          </a:p>
          <a:p>
            <a:r>
              <a:rPr lang="en-IN" sz="1600" b="1" i="0" u="none" strike="noStrike" baseline="0" dirty="0">
                <a:solidFill>
                  <a:schemeClr val="accent2">
                    <a:lumMod val="75000"/>
                  </a:schemeClr>
                </a:solidFill>
                <a:latin typeface="Garamond" panose="02020404030301010803" pitchFamily="18" charset="0"/>
              </a:rPr>
              <a:t>Dr.K. AMIT BINDAJ </a:t>
            </a:r>
            <a:r>
              <a:rPr lang="en-IN" sz="1100" b="1" i="0" u="none" strike="noStrike" baseline="0" dirty="0">
                <a:solidFill>
                  <a:schemeClr val="accent2">
                    <a:lumMod val="75000"/>
                  </a:schemeClr>
                </a:solidFill>
                <a:latin typeface="Garamond" panose="02020404030301010803" pitchFamily="18" charset="0"/>
              </a:rPr>
              <a:t>M. Tech, Ph. D, MIEEE </a:t>
            </a:r>
          </a:p>
          <a:p>
            <a:r>
              <a:rPr lang="en-IN" sz="1400" b="1" i="0" u="none" strike="noStrike" baseline="0" dirty="0">
                <a:solidFill>
                  <a:srgbClr val="000000"/>
                </a:solidFill>
                <a:latin typeface="Garamond" panose="02020404030301010803" pitchFamily="18" charset="0"/>
              </a:rPr>
              <a:t>PROFESSOR</a:t>
            </a:r>
            <a:endParaRPr lang="en-IN" sz="1400" b="1" dirty="0">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flipH="1">
            <a:off x="246182" y="293077"/>
            <a:ext cx="10222523" cy="6247864"/>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RFID READER:</a:t>
            </a:r>
          </a:p>
          <a:p>
            <a:endParaRPr lang="en-IN" dirty="0"/>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RFID reader is a network-connected device that can be portable or permanently attached.</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uses radio waves to transmit signals that activate the tag.</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RFID TAG:</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Radio Frequency identification uses electromagnetic fields to automatically identify and track tags attached to the objects.</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An RFID consists of a tiny radio transponder, a radio receiver, and a transmitter.</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LCD:</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LCD stands for liquid crystal display.</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liquid crystal display is a flat-panel display or other electronically modulated optical device that uses the light modulating properties of liquid crystals in combination with polarizers.</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Liquid crystals do not emit light directly, instead of using a backlight or reflector to produce images in color or monochrome. </a:t>
            </a:r>
          </a:p>
        </p:txBody>
      </p:sp>
    </p:spTree>
    <p:extLst>
      <p:ext uri="{BB962C8B-B14F-4D97-AF65-F5344CB8AC3E}">
        <p14:creationId xmlns:p14="http://schemas.microsoft.com/office/powerpoint/2010/main" val="82861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509" y="691662"/>
            <a:ext cx="11371384" cy="5416868"/>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TRAFFIC   LIGHT:</a:t>
            </a:r>
          </a:p>
          <a:p>
            <a:pPr lvl="1"/>
            <a:endParaRPr lang="en-IN" dirty="0"/>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Traffic lights, traffic signals or stoplights are </a:t>
            </a:r>
            <a:r>
              <a:rPr lang="en-IN" dirty="0" err="1">
                <a:latin typeface="Times New Roman" panose="02020603050405020304" pitchFamily="18" charset="0"/>
                <a:cs typeface="Times New Roman" panose="02020603050405020304" pitchFamily="18" charset="0"/>
              </a:rPr>
              <a:t>signaling</a:t>
            </a:r>
            <a:r>
              <a:rPr lang="en-IN" dirty="0">
                <a:latin typeface="Times New Roman" panose="02020603050405020304" pitchFamily="18" charset="0"/>
                <a:cs typeface="Times New Roman" panose="02020603050405020304" pitchFamily="18" charset="0"/>
              </a:rPr>
              <a:t> devices positioned at road intersections, pedestrian crossings, and other locations to control flows of traffic.</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Reasons TRAFFIC LIGHTS are  RED, YELLOW, GREEN</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RED:</a:t>
            </a:r>
          </a:p>
          <a:p>
            <a:pPr marL="1657350" lvl="3"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Red is an inherited symbol from railroads.                                        </a:t>
            </a:r>
          </a:p>
          <a:p>
            <a:pPr marL="1657350" lvl="3"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lvl="3"/>
            <a:r>
              <a:rPr lang="en-IN" b="1" dirty="0">
                <a:latin typeface="Times New Roman" panose="02020603050405020304" pitchFamily="18" charset="0"/>
                <a:cs typeface="Times New Roman" panose="02020603050405020304" pitchFamily="18" charset="0"/>
              </a:rPr>
              <a:t>          GREEN:</a:t>
            </a:r>
          </a:p>
          <a:p>
            <a:pPr marL="1657350" lvl="3"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Green means caution at first.</a:t>
            </a:r>
          </a:p>
          <a:p>
            <a:pPr marL="1657350" lvl="3"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YELLOW:</a:t>
            </a:r>
          </a:p>
          <a:p>
            <a:pPr marL="1657350" lvl="3"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YELLOW means caution because it’s almost as easy to see as red or green.</a:t>
            </a:r>
          </a:p>
        </p:txBody>
      </p:sp>
    </p:spTree>
    <p:extLst>
      <p:ext uri="{BB962C8B-B14F-4D97-AF65-F5344CB8AC3E}">
        <p14:creationId xmlns:p14="http://schemas.microsoft.com/office/powerpoint/2010/main" val="2605381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E126D2-C298-4151-BA99-284C5016AE8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61806" y="322218"/>
            <a:ext cx="4390335" cy="4815840"/>
          </a:xfrm>
          <a:prstGeom prst="rect">
            <a:avLst/>
          </a:prstGeom>
        </p:spPr>
      </p:pic>
      <p:sp>
        <p:nvSpPr>
          <p:cNvPr id="5" name="TextBox 4">
            <a:extLst>
              <a:ext uri="{FF2B5EF4-FFF2-40B4-BE49-F238E27FC236}">
                <a16:creationId xmlns:a16="http://schemas.microsoft.com/office/drawing/2014/main" id="{75BE18DA-5320-47C7-BCBB-B374EDF9CAD3}"/>
              </a:ext>
            </a:extLst>
          </p:cNvPr>
          <p:cNvSpPr txBox="1"/>
          <p:nvPr/>
        </p:nvSpPr>
        <p:spPr>
          <a:xfrm>
            <a:off x="3735977" y="5460274"/>
            <a:ext cx="503355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TRAFFIC LIGHTS are  RED, YELLOW, GREEN</a:t>
            </a:r>
            <a:endParaRPr lang="en-IN" dirty="0"/>
          </a:p>
        </p:txBody>
      </p:sp>
    </p:spTree>
    <p:extLst>
      <p:ext uri="{BB962C8B-B14F-4D97-AF65-F5344CB8AC3E}">
        <p14:creationId xmlns:p14="http://schemas.microsoft.com/office/powerpoint/2010/main" val="1238997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846" y="492369"/>
            <a:ext cx="11512061" cy="3385542"/>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GSM:</a:t>
            </a:r>
          </a:p>
          <a:p>
            <a:endParaRPr lang="en-IN" dirty="0"/>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is used for data security and data transmission.</a:t>
            </a:r>
          </a:p>
          <a:p>
            <a:pPr marL="742950" lvl="1"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GSM technology is used which uses mobile stations, base stations, and network systems.</a:t>
            </a:r>
          </a:p>
          <a:p>
            <a:pPr marL="742950" lvl="1"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mobile station consists of the basic mobile access point or the mobile phone and links the mobile phones with the GSM network for communications.</a:t>
            </a:r>
          </a:p>
        </p:txBody>
      </p:sp>
    </p:spTree>
    <p:extLst>
      <p:ext uri="{BB962C8B-B14F-4D97-AF65-F5344CB8AC3E}">
        <p14:creationId xmlns:p14="http://schemas.microsoft.com/office/powerpoint/2010/main" val="1911812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1015" y="375138"/>
            <a:ext cx="11535508" cy="5909310"/>
          </a:xfrm>
          <a:prstGeom prst="rect">
            <a:avLst/>
          </a:prstGeom>
          <a:noFill/>
        </p:spPr>
        <p:txBody>
          <a:bodyPr wrap="square" rtlCol="0">
            <a:spAutoFit/>
          </a:bodyPr>
          <a:lstStyle/>
          <a:p>
            <a:pPr lvl="2"/>
            <a:r>
              <a:rPr lang="en-IN" sz="2400" b="1" dirty="0">
                <a:latin typeface="Times New Roman" panose="02020603050405020304" pitchFamily="18" charset="0"/>
                <a:cs typeface="Times New Roman" panose="02020603050405020304" pitchFamily="18" charset="0"/>
              </a:rPr>
              <a:t> ADVANTAGES :</a:t>
            </a:r>
          </a:p>
          <a:p>
            <a:pPr marL="1200150" lvl="2" indent="-285750">
              <a:buFont typeface="Arial" panose="020B0604020202020204" pitchFamily="34" charset="0"/>
              <a:buChar char="•"/>
            </a:pPr>
            <a:endParaRPr lang="en-IN" dirty="0"/>
          </a:p>
          <a:p>
            <a:pPr marL="2114550" lvl="4"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Reduce traffic jams </a:t>
            </a:r>
          </a:p>
          <a:p>
            <a:pPr marL="2114550" lvl="4"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114550" lvl="4"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Prevents accidents.</a:t>
            </a:r>
          </a:p>
          <a:p>
            <a:pPr marL="2114550" lvl="4"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114550" lvl="4"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Reduces violations.</a:t>
            </a:r>
          </a:p>
          <a:p>
            <a:pPr marL="1200150" lvl="2" indent="-285750">
              <a:buFont typeface="Arial" panose="020B0604020202020204" pitchFamily="34" charset="0"/>
              <a:buChar char="•"/>
            </a:pPr>
            <a:endParaRPr lang="en-IN" dirty="0"/>
          </a:p>
          <a:p>
            <a:pPr lvl="2"/>
            <a:r>
              <a:rPr lang="en-IN" sz="2400" b="1" dirty="0">
                <a:latin typeface="Times New Roman" panose="02020603050405020304" pitchFamily="18" charset="0"/>
                <a:cs typeface="Times New Roman" panose="02020603050405020304" pitchFamily="18" charset="0"/>
              </a:rPr>
              <a:t> Applications :</a:t>
            </a:r>
          </a:p>
          <a:p>
            <a:pPr marL="1200150" lvl="2" indent="-285750">
              <a:buFont typeface="Arial" panose="020B0604020202020204" pitchFamily="34" charset="0"/>
              <a:buChar char="•"/>
            </a:pPr>
            <a:endParaRPr lang="en-IN" dirty="0"/>
          </a:p>
          <a:p>
            <a:pPr marL="2114550" lvl="4"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Traffic regulations and management.</a:t>
            </a:r>
          </a:p>
          <a:p>
            <a:pPr marL="2114550" lvl="4"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114550" lvl="4"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Traffic monitoring </a:t>
            </a:r>
          </a:p>
          <a:p>
            <a:pPr marL="2114550" lvl="4"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114550" lvl="4"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project keeps the track record of drivers regarding parameters like insurance, license.</a:t>
            </a:r>
          </a:p>
          <a:p>
            <a:pPr marL="2114550" lvl="4"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114550" lvl="4"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Better management of traffic.</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2789914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846" y="445477"/>
            <a:ext cx="11430000" cy="4524315"/>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CONCLUSION:</a:t>
            </a:r>
          </a:p>
          <a:p>
            <a:endParaRPr lang="en-IN"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We have proposed a system for automatic detection and penalty management of signal violations which will in turn help to decrease the number of accidents. </a:t>
            </a:r>
          </a:p>
          <a:p>
            <a:pPr marL="742950" lvl="1" indent="-28575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system also analyses the traffic flow on a given road at a given time according to the circumstances of the road. The proposed architecture is portable, accurate, and can be installed at a reasonable cost. </a:t>
            </a:r>
          </a:p>
          <a:p>
            <a:pPr marL="742950" lvl="1" indent="-28575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system alleviates the need for traffic police at every signal to manually identify the violations. The system shows promising results in automatic detection, since the detection of the tag identification is more precise, reliable, and efficient in active RFID, leading to the implementation of corrective actions. </a:t>
            </a:r>
          </a:p>
          <a:p>
            <a:pPr marL="742950" lvl="1"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With the help of a wireless system for traffic sign identification and violation monitoring project,  we can implement the traffic rules effectively, and also it will help in developing a smooth and flawless traffic regulation system.</a:t>
            </a:r>
          </a:p>
        </p:txBody>
      </p:sp>
    </p:spTree>
    <p:extLst>
      <p:ext uri="{BB962C8B-B14F-4D97-AF65-F5344CB8AC3E}">
        <p14:creationId xmlns:p14="http://schemas.microsoft.com/office/powerpoint/2010/main" val="3835247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6862" y="515815"/>
            <a:ext cx="11369709" cy="509607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REFERENCES :</a:t>
            </a:r>
          </a:p>
          <a:p>
            <a:pPr marL="457200" algn="just">
              <a:lnSpc>
                <a:spcPct val="115000"/>
              </a:lnSpc>
              <a:spcAft>
                <a:spcPts val="1950"/>
              </a:spcAft>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Perez J, Seco F, </a:t>
            </a:r>
            <a:r>
              <a:rPr lang="en-I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Milanes</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 Jimenez A, Díaz JC, De Pedro T, "An RFID-based intelligent vehicle speed controller using active traffic signals", Sensors, 2010 Jun 9, 10(6), pp: 5872-87.</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15000"/>
              </a:lnSpc>
              <a:spcAft>
                <a:spcPts val="195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Cheng-an ZT, Min-</a:t>
            </a:r>
            <a:r>
              <a:rPr lang="en-I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lu</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 "A RFID Based Traffic Information Acquisition System and Vehicle Positioning Method", Journal of Electronics &amp; Information Technology, 2010, pp: 11-15. International Journal of Pure and Applied Mathematics Special Issue 326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15000"/>
              </a:lnSpc>
              <a:spcAft>
                <a:spcPts val="1950"/>
              </a:spcAft>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3.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Pandit AA, Mundra AK, </a:t>
            </a:r>
            <a:r>
              <a:rPr lang="en-I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Talreja</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 "RFID tracking system for vehicles (RTSV)", In Computational Intelligence, Communication Systems and Networks (IEEE), 2009, CICSYN'09, First International Conference on 2009 Jul 23, pp. 160-165.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15000"/>
              </a:lnSpc>
              <a:spcAft>
                <a:spcPts val="1950"/>
              </a:spcAft>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Min Z, </a:t>
            </a:r>
            <a:r>
              <a:rPr lang="en-I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Wenfeng</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 </a:t>
            </a:r>
            <a:r>
              <a:rPr lang="en-I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Zhongyun</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 Bin L, Xia R, "A RFID-based material tracking information system", In Automation and Logistics, 2007 IEEE International Conference on 2007 Aug 18, pp. 2922-2926.</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111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C814FA-D7E3-412B-94BB-BDC575C3C95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71503" y="444137"/>
            <a:ext cx="5823857" cy="5823857"/>
          </a:xfrm>
          <a:prstGeom prst="rect">
            <a:avLst/>
          </a:prstGeom>
        </p:spPr>
      </p:pic>
    </p:spTree>
    <p:extLst>
      <p:ext uri="{BB962C8B-B14F-4D97-AF65-F5344CB8AC3E}">
        <p14:creationId xmlns:p14="http://schemas.microsoft.com/office/powerpoint/2010/main" val="100885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50C46E-FACE-40CD-9819-82AC25972B78}"/>
              </a:ext>
            </a:extLst>
          </p:cNvPr>
          <p:cNvSpPr txBox="1"/>
          <p:nvPr/>
        </p:nvSpPr>
        <p:spPr>
          <a:xfrm>
            <a:off x="1396005" y="122653"/>
            <a:ext cx="8257592" cy="11418510"/>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                                    </a:t>
            </a:r>
            <a:r>
              <a:rPr lang="en-US" sz="3200" b="1" dirty="0">
                <a:solidFill>
                  <a:srgbClr val="C00000"/>
                </a:solidFill>
                <a:latin typeface="Calibri" panose="020F0502020204030204" pitchFamily="34" charset="0"/>
                <a:cs typeface="Calibri" panose="020F0502020204030204" pitchFamily="34" charset="0"/>
              </a:rPr>
              <a:t>CONTENTS</a:t>
            </a:r>
          </a:p>
          <a:p>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ABSTRACT </a:t>
            </a:r>
          </a:p>
          <a:p>
            <a:pPr marL="285750" indent="-285750">
              <a:lnSpc>
                <a:spcPct val="150000"/>
              </a:lnSpc>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INTRODUCTION </a:t>
            </a:r>
          </a:p>
          <a:p>
            <a:pPr marL="285750" indent="-285750">
              <a:lnSpc>
                <a:spcPct val="150000"/>
              </a:lnSpc>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BLOCK DIAGRAM</a:t>
            </a:r>
          </a:p>
          <a:p>
            <a:pPr marL="285750" indent="-285750">
              <a:lnSpc>
                <a:spcPct val="150000"/>
              </a:lnSpc>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HARDWARE REQUIREMENT</a:t>
            </a:r>
          </a:p>
          <a:p>
            <a:pPr marL="285750" indent="-285750">
              <a:lnSpc>
                <a:spcPct val="150000"/>
              </a:lnSpc>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SOFTWARE PROTOCOL</a:t>
            </a:r>
          </a:p>
          <a:p>
            <a:pPr marL="285750" indent="-285750">
              <a:lnSpc>
                <a:spcPct val="150000"/>
              </a:lnSpc>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ADVANTAGES</a:t>
            </a:r>
          </a:p>
          <a:p>
            <a:pPr marL="285750" indent="-285750">
              <a:lnSpc>
                <a:spcPct val="150000"/>
              </a:lnSpc>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APPLICATIONS</a:t>
            </a:r>
          </a:p>
          <a:p>
            <a:pPr marL="285750" indent="-285750">
              <a:lnSpc>
                <a:spcPct val="150000"/>
              </a:lnSpc>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REFERENCES</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09776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702"/>
            <a:ext cx="10515600" cy="1325563"/>
          </a:xfrm>
        </p:spPr>
        <p:txBody>
          <a:bodyPr>
            <a:normAutofit/>
          </a:bodyPr>
          <a:lstStyle/>
          <a:p>
            <a:r>
              <a:rPr lang="en-IN" b="1" dirty="0">
                <a:solidFill>
                  <a:srgbClr val="FF0000"/>
                </a:solidFill>
              </a:rPr>
              <a:t>ABSTRACT</a:t>
            </a:r>
          </a:p>
        </p:txBody>
      </p:sp>
      <p:sp>
        <p:nvSpPr>
          <p:cNvPr id="3" name="Content Placeholder 2"/>
          <p:cNvSpPr>
            <a:spLocks noGrp="1"/>
          </p:cNvSpPr>
          <p:nvPr>
            <p:ph idx="1"/>
          </p:nvPr>
        </p:nvSpPr>
        <p:spPr>
          <a:xfrm>
            <a:off x="838200" y="1105989"/>
            <a:ext cx="10515600" cy="5225142"/>
          </a:xfrm>
        </p:spPr>
        <p:txBody>
          <a:bodyPr>
            <a:normAutofit/>
          </a:bodyPr>
          <a:lstStyle/>
          <a:p>
            <a:r>
              <a:rPr lang="en-IN" dirty="0">
                <a:latin typeface="Times New Roman" panose="02020603050405020304" pitchFamily="18" charset="0"/>
                <a:cs typeface="Times New Roman" panose="02020603050405020304" pitchFamily="18" charset="0"/>
              </a:rPr>
              <a:t>In the field of Vehicular automation, the detection of traffic signs plays a vital role. Enormous growth has been faced in the field.</a:t>
            </a:r>
          </a:p>
          <a:p>
            <a:r>
              <a:rPr lang="en-IN" dirty="0">
                <a:latin typeface="Times New Roman" panose="02020603050405020304" pitchFamily="18" charset="0"/>
                <a:cs typeface="Times New Roman" panose="02020603050405020304" pitchFamily="18" charset="0"/>
              </a:rPr>
              <a:t>Violating the traffic sign rules might lead to accidents where the life of people would be at stake. </a:t>
            </a:r>
          </a:p>
          <a:p>
            <a:r>
              <a:rPr lang="en-IN" dirty="0">
                <a:latin typeface="Times New Roman" panose="02020603050405020304" pitchFamily="18" charset="0"/>
                <a:cs typeface="Times New Roman" panose="02020603050405020304" pitchFamily="18" charset="0"/>
              </a:rPr>
              <a:t>Hence, to avoid these problems this project has proposed a prototype in such a way that, it detects the traffic signs and acts accordingly denying the user’s control in real-time if he tries to violate the rules in the traffic sign. </a:t>
            </a:r>
          </a:p>
          <a:p>
            <a:r>
              <a:rPr lang="en-IN" dirty="0">
                <a:latin typeface="Times New Roman" panose="02020603050405020304" pitchFamily="18" charset="0"/>
                <a:cs typeface="Times New Roman" panose="02020603050405020304" pitchFamily="18" charset="0"/>
              </a:rPr>
              <a:t>The prototype contains a traffic system, which is controlled with an 8051 Microcontroller.</a:t>
            </a:r>
          </a:p>
          <a:p>
            <a:endParaRPr lang="en-IN" dirty="0"/>
          </a:p>
        </p:txBody>
      </p:sp>
    </p:spTree>
    <p:extLst>
      <p:ext uri="{BB962C8B-B14F-4D97-AF65-F5344CB8AC3E}">
        <p14:creationId xmlns:p14="http://schemas.microsoft.com/office/powerpoint/2010/main" val="2628932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80C038-13D1-40FA-A39A-F953B0BAE4BF}"/>
              </a:ext>
            </a:extLst>
          </p:cNvPr>
          <p:cNvSpPr txBox="1"/>
          <p:nvPr/>
        </p:nvSpPr>
        <p:spPr>
          <a:xfrm>
            <a:off x="0" y="542193"/>
            <a:ext cx="11993880" cy="11910953"/>
          </a:xfrm>
          <a:prstGeom prst="rect">
            <a:avLst/>
          </a:prstGeom>
          <a:noFill/>
        </p:spPr>
        <p:txBody>
          <a:bodyPr wrap="square" rtlCol="0">
            <a:spAutoFit/>
          </a:bodyPr>
          <a:lstStyle/>
          <a:p>
            <a:pPr lvl="1" algn="ctr"/>
            <a:r>
              <a:rPr lang="en-US" sz="2800" b="1" dirty="0">
                <a:latin typeface="Times New Roman" panose="02020603050405020304" pitchFamily="18" charset="0"/>
                <a:cs typeface="Times New Roman" panose="02020603050405020304" pitchFamily="18" charset="0"/>
              </a:rPr>
              <a:t>   INTRODUCTION:</a:t>
            </a:r>
          </a:p>
          <a:p>
            <a:pPr lvl="1"/>
            <a:endParaRPr lang="en-US"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Travel is an important part of today’s fast-paced life as everyone has to move around for their day-to-day life</a:t>
            </a:r>
            <a:r>
              <a:rPr lang="en-US" sz="2000" dirty="0">
                <a:effectLst/>
                <a:latin typeface="Times New Roman" panose="02020603050405020304" pitchFamily="18" charset="0"/>
                <a:ea typeface="Times New Roman" panose="02020603050405020304" pitchFamily="18" charset="0"/>
              </a:rPr>
              <a:t>.</a:t>
            </a:r>
          </a:p>
          <a:p>
            <a:pPr lvl="1"/>
            <a:r>
              <a:rPr lang="en-US" sz="2000" dirty="0">
                <a:effectLst/>
                <a:latin typeface="Times New Roman" panose="02020603050405020304" pitchFamily="18" charset="0"/>
                <a:ea typeface="Times New Roman" panose="02020603050405020304" pitchFamily="18" charset="0"/>
              </a:rPr>
              <a:t> </a:t>
            </a:r>
          </a:p>
          <a:p>
            <a:pPr marL="742950" lvl="1" indent="-28575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Road transport is the most commonly used mode of travel due to its ease, low cost, and availability to the common man.</a:t>
            </a:r>
          </a:p>
          <a:p>
            <a:pPr lvl="1"/>
            <a:endParaRPr lang="en-US" sz="2000" dirty="0">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Increase in population and traffic has resulted in traffic jams and traffic rules violations.</a:t>
            </a:r>
          </a:p>
          <a:p>
            <a:pPr lvl="1"/>
            <a:endParaRPr lang="en-US" sz="2000" dirty="0">
              <a:effectLst/>
              <a:latin typeface="Times New Roman" panose="02020603050405020304" pitchFamily="18" charset="0"/>
              <a:ea typeface="Times New Roman" panose="02020603050405020304" pitchFamily="18" charset="0"/>
            </a:endParaRPr>
          </a:p>
          <a:p>
            <a:pPr marL="800100" lvl="1" indent="-34290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 An accident survey estimated that around 3,00,000 accidents occur on </a:t>
            </a:r>
            <a:r>
              <a:rPr lang="en-US" sz="2000" dirty="0">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ndian roads every year.</a:t>
            </a:r>
          </a:p>
          <a:p>
            <a:pPr marL="800100" lvl="1" indent="-342900">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a:p>
            <a:pPr marL="800100" lvl="1"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Violation of signals results in a number of accidents. The major problem is the manual tracking of every single vehicle that violates signals.</a:t>
            </a:r>
          </a:p>
          <a:p>
            <a:pPr marL="800100" lvl="1" indent="-342900">
              <a:buFont typeface="Wingdings" panose="05000000000000000000" pitchFamily="2" charset="2"/>
              <a:buChar char="Ø"/>
            </a:pPr>
            <a:endParaRPr lang="en-US" sz="2000" dirty="0">
              <a:effectLst/>
              <a:latin typeface="Times New Roman" panose="02020603050405020304" pitchFamily="18" charset="0"/>
              <a:ea typeface="Times New Roman" panose="02020603050405020304" pitchFamily="18" charset="0"/>
            </a:endParaRPr>
          </a:p>
          <a:p>
            <a:pPr marL="800100" lvl="1"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This problem can be brought under control if the tracking can be automated along with calculating and updating the fines.</a:t>
            </a:r>
            <a:endParaRPr lang="en-US" sz="2000" dirty="0">
              <a:effectLst/>
              <a:latin typeface="Times New Roman" panose="02020603050405020304" pitchFamily="18" charset="0"/>
              <a:ea typeface="Times New Roman" panose="02020603050405020304" pitchFamily="18" charset="0"/>
            </a:endParaRPr>
          </a:p>
          <a:p>
            <a:pPr lvl="1"/>
            <a:endParaRPr lang="en-US" sz="2000"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2000" dirty="0">
                <a:latin typeface="Times New Roman" panose="02020603050405020304" pitchFamily="18" charset="0"/>
              </a:rPr>
              <a:t>In the existing systems, the tracking of signal violations is implemented using image processing techniques.</a:t>
            </a:r>
            <a:endParaRPr lang="en-US" sz="2000"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193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9C560F-3289-49C0-8284-0A3F8043C296}"/>
              </a:ext>
            </a:extLst>
          </p:cNvPr>
          <p:cNvSpPr txBox="1"/>
          <p:nvPr/>
        </p:nvSpPr>
        <p:spPr>
          <a:xfrm>
            <a:off x="0" y="811323"/>
            <a:ext cx="12192000" cy="8679299"/>
          </a:xfrm>
          <a:prstGeom prst="rect">
            <a:avLst/>
          </a:prstGeom>
          <a:noFill/>
        </p:spPr>
        <p:txBody>
          <a:bodyPr wrap="square" rtlCol="0">
            <a:spAutoFit/>
          </a:bodyPr>
          <a:lstStyle/>
          <a:p>
            <a:pPr lvl="1" algn="ctr"/>
            <a:r>
              <a:rPr lang="en-US" sz="2400" b="1" dirty="0">
                <a:latin typeface="Times New Roman" panose="02020603050405020304" pitchFamily="18" charset="0"/>
                <a:cs typeface="Times New Roman" panose="02020603050405020304" pitchFamily="18" charset="0"/>
              </a:rPr>
              <a:t>PROPOSED TECHNOLOGY</a:t>
            </a:r>
          </a:p>
          <a:p>
            <a:pPr marL="800100" lvl="1"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RFID based violation systems use radiofrequency waves to identify the vehicles that are endowed with unique identification numbers in the form of RFID tags.</a:t>
            </a:r>
          </a:p>
          <a:p>
            <a:pPr marL="800100" lvl="1" indent="-342900">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RFID is one of the upcoming technologies in the field of engineering and innovation. It has a number of applications in the market starting from vehicle identification at tolls to security systems at malls.</a:t>
            </a:r>
          </a:p>
          <a:p>
            <a:pPr marL="800100" lvl="1" indent="-342900">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RFID based system consists of 3 main components, namely </a:t>
            </a:r>
          </a:p>
          <a:p>
            <a:pPr marL="914400" lvl="1"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FFID Reader.</a:t>
            </a:r>
          </a:p>
          <a:p>
            <a:pPr marL="914400" lvl="1"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RFID Tags.</a:t>
            </a:r>
          </a:p>
          <a:p>
            <a:pPr marL="914400" lvl="1"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RFID database.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43695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a:spLocks noChangeArrowheads="1"/>
          </p:cNvSpPr>
          <p:nvPr/>
        </p:nvSpPr>
        <p:spPr bwMode="auto">
          <a:xfrm>
            <a:off x="3955919" y="1291430"/>
            <a:ext cx="1295400" cy="238125"/>
          </a:xfrm>
          <a:prstGeom prst="rightArrow">
            <a:avLst>
              <a:gd name="adj1" fmla="val 50000"/>
              <a:gd name="adj2" fmla="val 136000"/>
            </a:avLst>
          </a:prstGeom>
          <a:gradFill rotWithShape="1">
            <a:gsLst>
              <a:gs pos="0">
                <a:srgbClr val="A5A5A5">
                  <a:alpha val="50000"/>
                </a:srgbClr>
              </a:gs>
              <a:gs pos="100000">
                <a:srgbClr val="A5A5A5">
                  <a:gamma/>
                  <a:shade val="46275"/>
                  <a:invGamma/>
                </a:srgbClr>
              </a:gs>
            </a:gsLst>
            <a:lin ang="5400000" scaled="1"/>
          </a:gradFill>
          <a:ln w="9525">
            <a:solidFill>
              <a:srgbClr val="F2F2F2"/>
            </a:solidFill>
            <a:miter lim="800000"/>
            <a:headEnd/>
            <a:tailEnd/>
          </a:ln>
          <a:effectLst>
            <a:outerShdw dist="35921" dir="2700000" algn="ctr" rotWithShape="0">
              <a:srgbClr val="808080"/>
            </a:outerShdw>
          </a:effectLst>
        </p:spPr>
        <p:txBody>
          <a:bodyPr rot="0" vert="horz" wrap="square" lIns="91440" tIns="45720" rIns="91440" bIns="45720" anchor="t" anchorCtr="0" upright="1">
            <a:noAutofit/>
          </a:bodyPr>
          <a:lstStyle/>
          <a:p>
            <a:endParaRPr lang="en-IN"/>
          </a:p>
        </p:txBody>
      </p:sp>
      <p:sp>
        <p:nvSpPr>
          <p:cNvPr id="4" name="Right Arrow 3"/>
          <p:cNvSpPr>
            <a:spLocks noChangeArrowheads="1"/>
          </p:cNvSpPr>
          <p:nvPr/>
        </p:nvSpPr>
        <p:spPr bwMode="auto">
          <a:xfrm>
            <a:off x="2541373" y="2847931"/>
            <a:ext cx="419092" cy="292608"/>
          </a:xfrm>
          <a:prstGeom prst="rightArrow">
            <a:avLst>
              <a:gd name="adj1" fmla="val 50000"/>
              <a:gd name="adj2" fmla="val 25000"/>
            </a:avLst>
          </a:prstGeom>
          <a:gradFill rotWithShape="1">
            <a:gsLst>
              <a:gs pos="0">
                <a:srgbClr val="A5A5A5">
                  <a:alpha val="50000"/>
                </a:srgbClr>
              </a:gs>
              <a:gs pos="100000">
                <a:srgbClr val="A5A5A5">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rot="0" vert="horz" wrap="square" lIns="91440" tIns="45720" rIns="91440" bIns="45720" anchor="t" anchorCtr="0" upright="1">
            <a:noAutofit/>
          </a:bodyPr>
          <a:lstStyle/>
          <a:p>
            <a:endParaRPr lang="en-IN"/>
          </a:p>
        </p:txBody>
      </p:sp>
      <p:sp>
        <p:nvSpPr>
          <p:cNvPr id="2" name="Rounded Rectangle 109"/>
          <p:cNvSpPr>
            <a:spLocks noChangeArrowheads="1"/>
          </p:cNvSpPr>
          <p:nvPr/>
        </p:nvSpPr>
        <p:spPr bwMode="auto">
          <a:xfrm>
            <a:off x="1575422" y="2505030"/>
            <a:ext cx="914400" cy="914400"/>
          </a:xfrm>
          <a:prstGeom prst="roundRect">
            <a:avLst>
              <a:gd name="adj" fmla="val 16667"/>
            </a:avLst>
          </a:prstGeom>
          <a:gradFill rotWithShape="1">
            <a:gsLst>
              <a:gs pos="0">
                <a:srgbClr val="548518">
                  <a:alpha val="50000"/>
                </a:srgbClr>
              </a:gs>
              <a:gs pos="100000">
                <a:srgbClr val="273E0B"/>
              </a:gs>
            </a:gsLst>
            <a:lin ang="5400000" scaled="1"/>
          </a:gradFill>
          <a:ln w="9525">
            <a:solidFill>
              <a:srgbClr val="92D05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itchFamily="34" charset="0"/>
                <a:ea typeface="Calibri" pitchFamily="34" charset="0"/>
                <a:cs typeface="Gautami"/>
              </a:rPr>
              <a:t>    RFID</a:t>
            </a:r>
            <a:endParaRPr kumimoji="0" lang="en-US" alt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itchFamily="34" charset="0"/>
                <a:ea typeface="Calibri" pitchFamily="34" charset="0"/>
                <a:cs typeface="Gautami"/>
              </a:rPr>
              <a:t>Modem</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 name="Rounded Rectangle 108"/>
          <p:cNvSpPr>
            <a:spLocks noChangeArrowheads="1"/>
          </p:cNvSpPr>
          <p:nvPr/>
        </p:nvSpPr>
        <p:spPr bwMode="auto">
          <a:xfrm>
            <a:off x="3074219" y="2505030"/>
            <a:ext cx="914400" cy="914400"/>
          </a:xfrm>
          <a:prstGeom prst="roundRect">
            <a:avLst>
              <a:gd name="adj" fmla="val 16667"/>
            </a:avLst>
          </a:prstGeom>
          <a:gradFill rotWithShape="1">
            <a:gsLst>
              <a:gs pos="0">
                <a:srgbClr val="548518">
                  <a:alpha val="50000"/>
                </a:srgbClr>
              </a:gs>
              <a:gs pos="100000">
                <a:srgbClr val="273E0B"/>
              </a:gs>
            </a:gsLst>
            <a:lin ang="5400000" scaled="1"/>
          </a:gradFill>
          <a:ln w="9525">
            <a:solidFill>
              <a:srgbClr val="943634"/>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itchFamily="34" charset="0"/>
                <a:ea typeface="Calibri" pitchFamily="34" charset="0"/>
                <a:cs typeface="Gautami"/>
              </a:rPr>
              <a:t>Max-232</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ight Arrow 8"/>
          <p:cNvSpPr>
            <a:spLocks noChangeArrowheads="1"/>
          </p:cNvSpPr>
          <p:nvPr/>
        </p:nvSpPr>
        <p:spPr bwMode="auto">
          <a:xfrm>
            <a:off x="6547622" y="2613522"/>
            <a:ext cx="1084538" cy="285498"/>
          </a:xfrm>
          <a:prstGeom prst="rightArrow">
            <a:avLst>
              <a:gd name="adj1" fmla="val 50000"/>
              <a:gd name="adj2" fmla="val 50115"/>
            </a:avLst>
          </a:prstGeom>
          <a:gradFill rotWithShape="1">
            <a:gsLst>
              <a:gs pos="0">
                <a:srgbClr val="A5A5A5">
                  <a:alpha val="50000"/>
                </a:srgbClr>
              </a:gs>
              <a:gs pos="100000">
                <a:srgbClr val="A5A5A5">
                  <a:gamma/>
                  <a:shade val="46275"/>
                  <a:invGamma/>
                </a:srgbClr>
              </a:gs>
            </a:gsLst>
            <a:lin ang="5400000" scaled="1"/>
          </a:gradFill>
          <a:ln w="9525">
            <a:solidFill>
              <a:srgbClr val="FFFFFF"/>
            </a:solidFill>
            <a:miter lim="800000"/>
            <a:headEnd/>
            <a:tailEnd/>
          </a:ln>
          <a:effectLst>
            <a:outerShdw dist="35921" dir="2700000" algn="ctr" rotWithShape="0">
              <a:srgbClr val="808080"/>
            </a:outerShdw>
          </a:effectLst>
        </p:spPr>
        <p:txBody>
          <a:bodyPr rot="0" vert="horz" wrap="square" lIns="91440" tIns="45720" rIns="91440" bIns="45720" anchor="t" anchorCtr="0" upright="1">
            <a:noAutofit/>
          </a:bodyPr>
          <a:lstStyle/>
          <a:p>
            <a:endParaRPr lang="en-IN"/>
          </a:p>
        </p:txBody>
      </p:sp>
      <p:sp>
        <p:nvSpPr>
          <p:cNvPr id="7" name="Rounded Rectangle 115"/>
          <p:cNvSpPr>
            <a:spLocks noChangeArrowheads="1"/>
          </p:cNvSpPr>
          <p:nvPr/>
        </p:nvSpPr>
        <p:spPr bwMode="auto">
          <a:xfrm>
            <a:off x="7768817" y="2285178"/>
            <a:ext cx="858838" cy="831850"/>
          </a:xfrm>
          <a:prstGeom prst="roundRect">
            <a:avLst>
              <a:gd name="adj" fmla="val 16667"/>
            </a:avLst>
          </a:prstGeom>
          <a:gradFill rotWithShape="1">
            <a:gsLst>
              <a:gs pos="0">
                <a:srgbClr val="D99594">
                  <a:alpha val="50000"/>
                </a:srgbClr>
              </a:gs>
              <a:gs pos="100000">
                <a:srgbClr val="644544"/>
              </a:gs>
            </a:gsLst>
            <a:lin ang="5400000" scaled="1"/>
          </a:gradFill>
          <a:ln w="9525">
            <a:solidFill>
              <a:srgbClr val="943634"/>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itchFamily="34" charset="0"/>
                <a:ea typeface="Calibri" pitchFamily="34" charset="0"/>
                <a:cs typeface="Gautami"/>
              </a:rPr>
              <a:t>         Traffic light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ounded Rectangle 119"/>
          <p:cNvSpPr>
            <a:spLocks noChangeArrowheads="1"/>
          </p:cNvSpPr>
          <p:nvPr/>
        </p:nvSpPr>
        <p:spPr bwMode="auto">
          <a:xfrm>
            <a:off x="3074219" y="4032974"/>
            <a:ext cx="914400" cy="914400"/>
          </a:xfrm>
          <a:prstGeom prst="roundRect">
            <a:avLst>
              <a:gd name="adj" fmla="val 16667"/>
            </a:avLst>
          </a:prstGeom>
          <a:gradFill rotWithShape="1">
            <a:gsLst>
              <a:gs pos="0">
                <a:srgbClr val="000077">
                  <a:alpha val="50000"/>
                </a:srgbClr>
              </a:gs>
              <a:gs pos="100000">
                <a:srgbClr val="000037"/>
              </a:gs>
            </a:gsLst>
            <a:lin ang="5400000" scaled="1"/>
          </a:gradFill>
          <a:ln w="9525">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itchFamily="34" charset="0"/>
                <a:ea typeface="Calibri" pitchFamily="34" charset="0"/>
                <a:cs typeface="Gautami"/>
              </a:rPr>
              <a:t>    Tag </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2" name="Right Arrow 11"/>
          <p:cNvSpPr>
            <a:spLocks noChangeArrowheads="1"/>
          </p:cNvSpPr>
          <p:nvPr/>
        </p:nvSpPr>
        <p:spPr bwMode="auto">
          <a:xfrm>
            <a:off x="4012692" y="4335074"/>
            <a:ext cx="1295400" cy="238125"/>
          </a:xfrm>
          <a:prstGeom prst="rightArrow">
            <a:avLst>
              <a:gd name="adj1" fmla="val 50000"/>
              <a:gd name="adj2" fmla="val 136000"/>
            </a:avLst>
          </a:prstGeom>
          <a:gradFill rotWithShape="1">
            <a:gsLst>
              <a:gs pos="0">
                <a:srgbClr val="A5A5A5">
                  <a:alpha val="50000"/>
                </a:srgbClr>
              </a:gs>
              <a:gs pos="100000">
                <a:srgbClr val="A5A5A5">
                  <a:gamma/>
                  <a:shade val="46275"/>
                  <a:invGamma/>
                </a:srgbClr>
              </a:gs>
            </a:gsLst>
            <a:lin ang="5400000" scaled="1"/>
          </a:gradFill>
          <a:ln w="9525">
            <a:solidFill>
              <a:srgbClr val="F2F2F2"/>
            </a:solidFill>
            <a:miter lim="800000"/>
            <a:headEnd/>
            <a:tailEnd/>
          </a:ln>
          <a:effectLst>
            <a:outerShdw dist="35921" dir="2700000" algn="ctr" rotWithShape="0">
              <a:srgbClr val="808080"/>
            </a:outerShdw>
          </a:effectLst>
        </p:spPr>
        <p:txBody>
          <a:bodyPr rot="0" vert="horz" wrap="square" lIns="91440" tIns="45720" rIns="91440" bIns="45720" anchor="t" anchorCtr="0" upright="1">
            <a:noAutofit/>
          </a:bodyPr>
          <a:lstStyle/>
          <a:p>
            <a:endParaRPr lang="en-IN"/>
          </a:p>
        </p:txBody>
      </p:sp>
      <p:sp>
        <p:nvSpPr>
          <p:cNvPr id="11" name="Rounded Rectangle 118"/>
          <p:cNvSpPr>
            <a:spLocks noChangeArrowheads="1"/>
          </p:cNvSpPr>
          <p:nvPr/>
        </p:nvSpPr>
        <p:spPr bwMode="auto">
          <a:xfrm>
            <a:off x="5273644" y="864531"/>
            <a:ext cx="1215249" cy="4579499"/>
          </a:xfrm>
          <a:prstGeom prst="roundRect">
            <a:avLst>
              <a:gd name="adj" fmla="val 16667"/>
            </a:avLst>
          </a:prstGeom>
          <a:gradFill rotWithShape="1">
            <a:gsLst>
              <a:gs pos="0">
                <a:srgbClr val="000077">
                  <a:alpha val="50000"/>
                </a:srgbClr>
              </a:gs>
              <a:gs pos="100000">
                <a:srgbClr val="000037"/>
              </a:gs>
            </a:gsLst>
            <a:lin ang="5400000" scaled="1"/>
          </a:gra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itchFamily="34" charset="0"/>
                <a:ea typeface="Calibri" pitchFamily="34" charset="0"/>
                <a:cs typeface="Gautami"/>
              </a:rPr>
              <a:t>8		</a:t>
            </a:r>
            <a:endParaRPr kumimoji="0" lang="en-US" altLang="en-US" sz="1100" b="0" i="0"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itchFamily="34" charset="0"/>
                <a:ea typeface="Calibri" pitchFamily="34" charset="0"/>
                <a:cs typeface="Gautami"/>
              </a:rPr>
              <a:t>0			</a:t>
            </a:r>
            <a:endParaRPr kumimoji="0" lang="en-US" altLang="en-US" sz="1100" b="0" i="0"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itchFamily="34" charset="0"/>
                <a:ea typeface="Calibri" pitchFamily="34" charset="0"/>
                <a:cs typeface="Gautami"/>
              </a:rPr>
              <a:t>5	</a:t>
            </a:r>
            <a:endParaRPr kumimoji="0" lang="en-US" altLang="en-US" sz="1100" b="0" i="0"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itchFamily="34" charset="0"/>
                <a:ea typeface="Calibri" pitchFamily="34" charset="0"/>
                <a:cs typeface="Gautami"/>
              </a:rPr>
              <a:t>1</a:t>
            </a:r>
            <a:endParaRPr kumimoji="0" lang="en-US" altLang="en-US" sz="1100" b="0" i="0"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Gautami"/>
              </a:rPr>
              <a:t> </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 name="AutoShape 6"/>
          <p:cNvSpPr>
            <a:spLocks noChangeArrowheads="1"/>
          </p:cNvSpPr>
          <p:nvPr/>
        </p:nvSpPr>
        <p:spPr bwMode="auto">
          <a:xfrm>
            <a:off x="3056995" y="929113"/>
            <a:ext cx="914400" cy="914400"/>
          </a:xfrm>
          <a:prstGeom prst="roundRect">
            <a:avLst>
              <a:gd name="adj" fmla="val 16667"/>
            </a:avLst>
          </a:prstGeom>
          <a:gradFill rotWithShape="1">
            <a:gsLst>
              <a:gs pos="0">
                <a:srgbClr val="000077">
                  <a:alpha val="50000"/>
                </a:srgbClr>
              </a:gs>
              <a:gs pos="100000">
                <a:srgbClr val="000037"/>
              </a:gs>
            </a:gsLst>
            <a:lin ang="5400000" scaled="1"/>
          </a:gradFill>
          <a:ln w="9525">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itchFamily="34" charset="0"/>
                <a:ea typeface="Calibri" pitchFamily="34" charset="0"/>
                <a:cs typeface="Gautami"/>
              </a:rPr>
              <a:t>switch</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ounded Rectangle 120"/>
          <p:cNvSpPr>
            <a:spLocks noChangeArrowheads="1"/>
          </p:cNvSpPr>
          <p:nvPr/>
        </p:nvSpPr>
        <p:spPr bwMode="auto">
          <a:xfrm>
            <a:off x="7768817" y="806517"/>
            <a:ext cx="858837" cy="885825"/>
          </a:xfrm>
          <a:prstGeom prst="roundRect">
            <a:avLst>
              <a:gd name="adj" fmla="val 16667"/>
            </a:avLst>
          </a:prstGeom>
          <a:gradFill rotWithShape="1">
            <a:gsLst>
              <a:gs pos="0">
                <a:srgbClr val="D99594">
                  <a:alpha val="50000"/>
                </a:srgbClr>
              </a:gs>
              <a:gs pos="100000">
                <a:srgbClr val="644544"/>
              </a:gs>
            </a:gsLst>
            <a:lin ang="5400000" scaled="1"/>
          </a:gradFill>
          <a:ln w="9525">
            <a:solidFill>
              <a:srgbClr val="943634"/>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itchFamily="34" charset="0"/>
                <a:ea typeface="Calibri" pitchFamily="34" charset="0"/>
                <a:cs typeface="Gautami"/>
              </a:rPr>
              <a:t>         16X2 LCD</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ight Arrow 15"/>
          <p:cNvSpPr>
            <a:spLocks noChangeArrowheads="1"/>
          </p:cNvSpPr>
          <p:nvPr/>
        </p:nvSpPr>
        <p:spPr bwMode="auto">
          <a:xfrm>
            <a:off x="6547621" y="1102044"/>
            <a:ext cx="1084539" cy="285498"/>
          </a:xfrm>
          <a:prstGeom prst="rightArrow">
            <a:avLst>
              <a:gd name="adj1" fmla="val 50000"/>
              <a:gd name="adj2" fmla="val 50115"/>
            </a:avLst>
          </a:prstGeom>
          <a:gradFill rotWithShape="1">
            <a:gsLst>
              <a:gs pos="0">
                <a:srgbClr val="A5A5A5">
                  <a:alpha val="50000"/>
                </a:srgbClr>
              </a:gs>
              <a:gs pos="100000">
                <a:srgbClr val="A5A5A5">
                  <a:gamma/>
                  <a:shade val="46275"/>
                  <a:invGamma/>
                </a:srgbClr>
              </a:gs>
            </a:gsLst>
            <a:lin ang="5400000" scaled="1"/>
          </a:gradFill>
          <a:ln w="9525">
            <a:solidFill>
              <a:srgbClr val="FFFFFF"/>
            </a:solidFill>
            <a:miter lim="800000"/>
            <a:headEnd/>
            <a:tailEnd/>
          </a:ln>
          <a:effectLst>
            <a:outerShdw dist="35921" dir="2700000" algn="ctr" rotWithShape="0">
              <a:srgbClr val="808080"/>
            </a:outerShdw>
          </a:effectLst>
        </p:spPr>
        <p:txBody>
          <a:bodyPr rot="0" vert="horz" wrap="square" lIns="91440" tIns="45720" rIns="91440" bIns="45720" anchor="t" anchorCtr="0" upright="1">
            <a:noAutofit/>
          </a:bodyPr>
          <a:lstStyle/>
          <a:p>
            <a:endParaRPr lang="en-IN"/>
          </a:p>
        </p:txBody>
      </p:sp>
      <p:sp>
        <p:nvSpPr>
          <p:cNvPr id="15" name="Rounded Rectangle 102"/>
          <p:cNvSpPr>
            <a:spLocks noChangeArrowheads="1"/>
          </p:cNvSpPr>
          <p:nvPr/>
        </p:nvSpPr>
        <p:spPr bwMode="auto">
          <a:xfrm>
            <a:off x="7768816" y="3725581"/>
            <a:ext cx="858838" cy="885825"/>
          </a:xfrm>
          <a:prstGeom prst="roundRect">
            <a:avLst>
              <a:gd name="adj" fmla="val 16667"/>
            </a:avLst>
          </a:prstGeom>
          <a:gradFill rotWithShape="1">
            <a:gsLst>
              <a:gs pos="0">
                <a:srgbClr val="D99594">
                  <a:alpha val="50000"/>
                </a:srgbClr>
              </a:gs>
              <a:gs pos="100000">
                <a:srgbClr val="644544"/>
              </a:gs>
            </a:gsLst>
            <a:lin ang="5400000" scaled="1"/>
          </a:gradFill>
          <a:ln w="9525">
            <a:solidFill>
              <a:srgbClr val="943634"/>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itchFamily="34" charset="0"/>
                <a:ea typeface="Calibri" pitchFamily="34" charset="0"/>
                <a:cs typeface="Gautami"/>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100" dirty="0">
                <a:latin typeface="Calibri" pitchFamily="34" charset="0"/>
                <a:ea typeface="Calibri" pitchFamily="34" charset="0"/>
                <a:cs typeface="Gautami"/>
              </a:rPr>
              <a:t>   </a:t>
            </a:r>
            <a:r>
              <a:rPr kumimoji="0" lang="en-US" altLang="en-US" sz="1100" b="0" i="0" u="none" strike="noStrike" cap="none" normalizeH="0" baseline="0" dirty="0">
                <a:ln>
                  <a:noFill/>
                </a:ln>
                <a:solidFill>
                  <a:schemeClr val="tx1"/>
                </a:solidFill>
                <a:effectLst/>
                <a:latin typeface="Calibri" pitchFamily="34" charset="0"/>
                <a:ea typeface="Calibri" pitchFamily="34" charset="0"/>
                <a:cs typeface="Gautami"/>
              </a:rPr>
              <a:t> GSM</a:t>
            </a:r>
            <a:endParaRPr kumimoji="0" lang="en-US" alt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Rectangle 16"/>
          <p:cNvSpPr>
            <a:spLocks noChangeArrowheads="1"/>
          </p:cNvSpPr>
          <p:nvPr/>
        </p:nvSpPr>
        <p:spPr bwMode="auto">
          <a:xfrm>
            <a:off x="1207362" y="86381"/>
            <a:ext cx="1155940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1095375" algn="l"/>
              </a:tabLst>
              <a:defRPr>
                <a:solidFill>
                  <a:schemeClr val="tx1"/>
                </a:solidFill>
                <a:latin typeface="Arial" pitchFamily="34" charset="0"/>
                <a:cs typeface="Arial" pitchFamily="34" charset="0"/>
              </a:defRPr>
            </a:lvl1pPr>
            <a:lvl2pPr fontAlgn="base">
              <a:spcBef>
                <a:spcPct val="0"/>
              </a:spcBef>
              <a:spcAft>
                <a:spcPct val="0"/>
              </a:spcAft>
              <a:tabLst>
                <a:tab pos="1095375" algn="l"/>
              </a:tabLst>
              <a:defRPr>
                <a:solidFill>
                  <a:schemeClr val="tx1"/>
                </a:solidFill>
                <a:latin typeface="Arial" pitchFamily="34" charset="0"/>
                <a:cs typeface="Arial" pitchFamily="34" charset="0"/>
              </a:defRPr>
            </a:lvl2pPr>
            <a:lvl3pPr fontAlgn="base">
              <a:spcBef>
                <a:spcPct val="0"/>
              </a:spcBef>
              <a:spcAft>
                <a:spcPct val="0"/>
              </a:spcAft>
              <a:tabLst>
                <a:tab pos="1095375" algn="l"/>
              </a:tabLst>
              <a:defRPr>
                <a:solidFill>
                  <a:schemeClr val="tx1"/>
                </a:solidFill>
                <a:latin typeface="Arial" pitchFamily="34" charset="0"/>
                <a:cs typeface="Arial" pitchFamily="34" charset="0"/>
              </a:defRPr>
            </a:lvl3pPr>
            <a:lvl4pPr fontAlgn="base">
              <a:spcBef>
                <a:spcPct val="0"/>
              </a:spcBef>
              <a:spcAft>
                <a:spcPct val="0"/>
              </a:spcAft>
              <a:tabLst>
                <a:tab pos="1095375" algn="l"/>
              </a:tabLst>
              <a:defRPr>
                <a:solidFill>
                  <a:schemeClr val="tx1"/>
                </a:solidFill>
                <a:latin typeface="Arial" pitchFamily="34" charset="0"/>
                <a:cs typeface="Arial" pitchFamily="34" charset="0"/>
              </a:defRPr>
            </a:lvl4pPr>
            <a:lvl5pPr fontAlgn="base">
              <a:spcBef>
                <a:spcPct val="0"/>
              </a:spcBef>
              <a:spcAft>
                <a:spcPct val="0"/>
              </a:spcAft>
              <a:tabLst>
                <a:tab pos="1095375" algn="l"/>
              </a:tabLst>
              <a:defRPr>
                <a:solidFill>
                  <a:schemeClr val="tx1"/>
                </a:solidFill>
                <a:latin typeface="Arial" pitchFamily="34" charset="0"/>
                <a:cs typeface="Arial" pitchFamily="34" charset="0"/>
              </a:defRPr>
            </a:lvl5pPr>
            <a:lvl6pPr fontAlgn="base">
              <a:spcBef>
                <a:spcPct val="0"/>
              </a:spcBef>
              <a:spcAft>
                <a:spcPct val="0"/>
              </a:spcAft>
              <a:tabLst>
                <a:tab pos="1095375" algn="l"/>
              </a:tabLst>
              <a:defRPr>
                <a:solidFill>
                  <a:schemeClr val="tx1"/>
                </a:solidFill>
                <a:latin typeface="Arial" pitchFamily="34" charset="0"/>
                <a:cs typeface="Arial" pitchFamily="34" charset="0"/>
              </a:defRPr>
            </a:lvl6pPr>
            <a:lvl7pPr fontAlgn="base">
              <a:spcBef>
                <a:spcPct val="0"/>
              </a:spcBef>
              <a:spcAft>
                <a:spcPct val="0"/>
              </a:spcAft>
              <a:tabLst>
                <a:tab pos="1095375" algn="l"/>
              </a:tabLst>
              <a:defRPr>
                <a:solidFill>
                  <a:schemeClr val="tx1"/>
                </a:solidFill>
                <a:latin typeface="Arial" pitchFamily="34" charset="0"/>
                <a:cs typeface="Arial" pitchFamily="34" charset="0"/>
              </a:defRPr>
            </a:lvl7pPr>
            <a:lvl8pPr fontAlgn="base">
              <a:spcBef>
                <a:spcPct val="0"/>
              </a:spcBef>
              <a:spcAft>
                <a:spcPct val="0"/>
              </a:spcAft>
              <a:tabLst>
                <a:tab pos="1095375" algn="l"/>
              </a:tabLst>
              <a:defRPr>
                <a:solidFill>
                  <a:schemeClr val="tx1"/>
                </a:solidFill>
                <a:latin typeface="Arial" pitchFamily="34" charset="0"/>
                <a:cs typeface="Arial" pitchFamily="34" charset="0"/>
              </a:defRPr>
            </a:lvl8pPr>
            <a:lvl9pPr fontAlgn="base">
              <a:spcBef>
                <a:spcPct val="0"/>
              </a:spcBef>
              <a:spcAft>
                <a:spcPct val="0"/>
              </a:spcAft>
              <a:tabLst>
                <a:tab pos="109537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r>
              <a:rPr kumimoji="0" lang="en-US" alt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altLang="en-US" sz="32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BLOCK DIAGRAM OF THE PROJECT</a:t>
            </a:r>
            <a:endParaRPr kumimoji="0" lang="en-US" altLang="en-US" sz="3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095375" algn="l"/>
              </a:tabLst>
            </a:pPr>
            <a:r>
              <a:rPr kumimoji="0" lang="en-US" altLang="en-US" sz="12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altLang="en-US" sz="1100" b="0" i="0" u="none" strike="noStrike" cap="none" normalizeH="0" baseline="0" dirty="0">
              <a:ln>
                <a:noFill/>
              </a:ln>
              <a:solidFill>
                <a:schemeClr val="tx1"/>
              </a:solidFill>
              <a:effectLst/>
              <a:latin typeface="Arial" pitchFamily="34" charset="0"/>
              <a:cs typeface="Arial" pitchFamily="34" charset="0"/>
            </a:endParaRPr>
          </a:p>
        </p:txBody>
      </p:sp>
      <p:sp>
        <p:nvSpPr>
          <p:cNvPr id="18" name="Rectangle 23"/>
          <p:cNvSpPr>
            <a:spLocks noChangeArrowheads="1"/>
          </p:cNvSpPr>
          <p:nvPr/>
        </p:nvSpPr>
        <p:spPr bwMode="auto">
          <a:xfrm>
            <a:off x="152400" y="117158"/>
            <a:ext cx="184731"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5133975" algn="l"/>
              </a:tabLst>
              <a:defRPr>
                <a:solidFill>
                  <a:schemeClr val="tx1"/>
                </a:solidFill>
                <a:latin typeface="Arial" pitchFamily="34" charset="0"/>
                <a:cs typeface="Arial" pitchFamily="34" charset="0"/>
              </a:defRPr>
            </a:lvl1pPr>
            <a:lvl2pPr fontAlgn="base">
              <a:spcBef>
                <a:spcPct val="0"/>
              </a:spcBef>
              <a:spcAft>
                <a:spcPct val="0"/>
              </a:spcAft>
              <a:tabLst>
                <a:tab pos="5133975" algn="l"/>
              </a:tabLst>
              <a:defRPr>
                <a:solidFill>
                  <a:schemeClr val="tx1"/>
                </a:solidFill>
                <a:latin typeface="Arial" pitchFamily="34" charset="0"/>
                <a:cs typeface="Arial" pitchFamily="34" charset="0"/>
              </a:defRPr>
            </a:lvl2pPr>
            <a:lvl3pPr fontAlgn="base">
              <a:spcBef>
                <a:spcPct val="0"/>
              </a:spcBef>
              <a:spcAft>
                <a:spcPct val="0"/>
              </a:spcAft>
              <a:tabLst>
                <a:tab pos="5133975" algn="l"/>
              </a:tabLst>
              <a:defRPr>
                <a:solidFill>
                  <a:schemeClr val="tx1"/>
                </a:solidFill>
                <a:latin typeface="Arial" pitchFamily="34" charset="0"/>
                <a:cs typeface="Arial" pitchFamily="34" charset="0"/>
              </a:defRPr>
            </a:lvl3pPr>
            <a:lvl4pPr fontAlgn="base">
              <a:spcBef>
                <a:spcPct val="0"/>
              </a:spcBef>
              <a:spcAft>
                <a:spcPct val="0"/>
              </a:spcAft>
              <a:tabLst>
                <a:tab pos="5133975" algn="l"/>
              </a:tabLst>
              <a:defRPr>
                <a:solidFill>
                  <a:schemeClr val="tx1"/>
                </a:solidFill>
                <a:latin typeface="Arial" pitchFamily="34" charset="0"/>
                <a:cs typeface="Arial" pitchFamily="34" charset="0"/>
              </a:defRPr>
            </a:lvl4pPr>
            <a:lvl5pPr fontAlgn="base">
              <a:spcBef>
                <a:spcPct val="0"/>
              </a:spcBef>
              <a:spcAft>
                <a:spcPct val="0"/>
              </a:spcAft>
              <a:tabLst>
                <a:tab pos="5133975" algn="l"/>
              </a:tabLst>
              <a:defRPr>
                <a:solidFill>
                  <a:schemeClr val="tx1"/>
                </a:solidFill>
                <a:latin typeface="Arial" pitchFamily="34" charset="0"/>
                <a:cs typeface="Arial" pitchFamily="34" charset="0"/>
              </a:defRPr>
            </a:lvl5pPr>
            <a:lvl6pPr fontAlgn="base">
              <a:spcBef>
                <a:spcPct val="0"/>
              </a:spcBef>
              <a:spcAft>
                <a:spcPct val="0"/>
              </a:spcAft>
              <a:tabLst>
                <a:tab pos="5133975" algn="l"/>
              </a:tabLst>
              <a:defRPr>
                <a:solidFill>
                  <a:schemeClr val="tx1"/>
                </a:solidFill>
                <a:latin typeface="Arial" pitchFamily="34" charset="0"/>
                <a:cs typeface="Arial" pitchFamily="34" charset="0"/>
              </a:defRPr>
            </a:lvl6pPr>
            <a:lvl7pPr fontAlgn="base">
              <a:spcBef>
                <a:spcPct val="0"/>
              </a:spcBef>
              <a:spcAft>
                <a:spcPct val="0"/>
              </a:spcAft>
              <a:tabLst>
                <a:tab pos="5133975" algn="l"/>
              </a:tabLst>
              <a:defRPr>
                <a:solidFill>
                  <a:schemeClr val="tx1"/>
                </a:solidFill>
                <a:latin typeface="Arial" pitchFamily="34" charset="0"/>
                <a:cs typeface="Arial" pitchFamily="34" charset="0"/>
              </a:defRPr>
            </a:lvl7pPr>
            <a:lvl8pPr fontAlgn="base">
              <a:spcBef>
                <a:spcPct val="0"/>
              </a:spcBef>
              <a:spcAft>
                <a:spcPct val="0"/>
              </a:spcAft>
              <a:tabLst>
                <a:tab pos="5133975" algn="l"/>
              </a:tabLst>
              <a:defRPr>
                <a:solidFill>
                  <a:schemeClr val="tx1"/>
                </a:solidFill>
                <a:latin typeface="Arial" pitchFamily="34" charset="0"/>
                <a:cs typeface="Arial" pitchFamily="34" charset="0"/>
              </a:defRPr>
            </a:lvl8pPr>
            <a:lvl9pPr fontAlgn="base">
              <a:spcBef>
                <a:spcPct val="0"/>
              </a:spcBef>
              <a:spcAft>
                <a:spcPct val="0"/>
              </a:spcAft>
              <a:tabLst>
                <a:tab pos="513397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5133975" algn="l"/>
              </a:tabLst>
            </a:pPr>
            <a:br>
              <a:rPr kumimoji="0" lang="en-US" altLang="en-US" sz="1100" b="0" i="0" u="none" strike="noStrike" cap="none" normalizeH="0" baseline="0" dirty="0">
                <a:ln>
                  <a:noFill/>
                </a:ln>
                <a:solidFill>
                  <a:schemeClr val="tx1"/>
                </a:solidFill>
                <a:effectLst/>
                <a:latin typeface="Arial" pitchFamily="34" charset="0"/>
                <a:cs typeface="Arial" pitchFamily="34" charset="0"/>
              </a:rPr>
            </a:b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133975" algn="l"/>
              </a:tabLst>
            </a:pPr>
            <a:endParaRPr kumimoji="0" lang="en-US" alt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133975" algn="l"/>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 name="Rectangle 26"/>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ight Arrow 21"/>
          <p:cNvSpPr/>
          <p:nvPr/>
        </p:nvSpPr>
        <p:spPr>
          <a:xfrm>
            <a:off x="6473417" y="4032973"/>
            <a:ext cx="1158743" cy="399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ight Arrow 23"/>
          <p:cNvSpPr/>
          <p:nvPr/>
        </p:nvSpPr>
        <p:spPr>
          <a:xfrm>
            <a:off x="4018966" y="2815927"/>
            <a:ext cx="1158148" cy="458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0984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07E05-35DD-42F9-B3F6-8F90063CBADC}"/>
              </a:ext>
            </a:extLst>
          </p:cNvPr>
          <p:cNvSpPr>
            <a:spLocks noGrp="1"/>
          </p:cNvSpPr>
          <p:nvPr>
            <p:ph type="title"/>
          </p:nvPr>
        </p:nvSpPr>
        <p:spPr>
          <a:xfrm>
            <a:off x="0" y="0"/>
            <a:ext cx="12192000" cy="1325563"/>
          </a:xfrm>
        </p:spPr>
        <p:txBody>
          <a:bodyPr>
            <a:normAutofit/>
          </a:bodyPr>
          <a:lstStyle/>
          <a:p>
            <a:r>
              <a:rPr lang="en-US" sz="2800" b="1" dirty="0">
                <a:latin typeface="Times New Roman" panose="02020603050405020304" pitchFamily="18" charset="0"/>
                <a:cs typeface="Times New Roman" panose="02020603050405020304" pitchFamily="18" charset="0"/>
              </a:rPr>
              <a:t>                    HARDWARE COMPONENTS</a:t>
            </a:r>
          </a:p>
        </p:txBody>
      </p:sp>
      <p:sp>
        <p:nvSpPr>
          <p:cNvPr id="3" name="Content Placeholder 2">
            <a:extLst>
              <a:ext uri="{FF2B5EF4-FFF2-40B4-BE49-F238E27FC236}">
                <a16:creationId xmlns:a16="http://schemas.microsoft.com/office/drawing/2014/main" id="{BBF21FD2-C35F-47AF-8785-4FD88CFE84D9}"/>
              </a:ext>
            </a:extLst>
          </p:cNvPr>
          <p:cNvSpPr>
            <a:spLocks noGrp="1"/>
          </p:cNvSpPr>
          <p:nvPr>
            <p:ph idx="1"/>
          </p:nvPr>
        </p:nvSpPr>
        <p:spPr>
          <a:xfrm>
            <a:off x="461553" y="1050561"/>
            <a:ext cx="12191999" cy="4516181"/>
          </a:xfrm>
        </p:spPr>
        <p:txBody>
          <a:bodyPr/>
          <a:lstStyle/>
          <a:p>
            <a:pPr marL="0" indent="0">
              <a:spcBef>
                <a:spcPts val="0"/>
              </a:spcBef>
              <a:buSzPts val="1200"/>
              <a:buNone/>
              <a:tabLst>
                <a:tab pos="589915" algn="l"/>
                <a:tab pos="590550" algn="l"/>
              </a:tabLst>
            </a:pPr>
            <a:endParaRPr lang="en-US" sz="2000" dirty="0">
              <a:effectLst/>
              <a:latin typeface="Times New Roman" panose="02020603050405020304" pitchFamily="18" charset="0"/>
              <a:ea typeface="Symbol" panose="05050102010706020507" pitchFamily="18" charset="2"/>
              <a:cs typeface="Symbol" panose="05050102010706020507" pitchFamily="18" charset="2"/>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8051 MICROCONTROLLER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RFID Reader</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RFID Tag</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LCD</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GSM</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TRAFFIC LIGHT.</a:t>
            </a:r>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979709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DF368-1E10-44A4-9542-1A277AF65E26}"/>
              </a:ext>
            </a:extLst>
          </p:cNvPr>
          <p:cNvSpPr>
            <a:spLocks noGrp="1"/>
          </p:cNvSpPr>
          <p:nvPr>
            <p:ph type="title"/>
          </p:nvPr>
        </p:nvSpPr>
        <p:spPr>
          <a:xfrm>
            <a:off x="0" y="365125"/>
            <a:ext cx="12192000" cy="1325563"/>
          </a:xfrm>
        </p:spPr>
        <p:txBody>
          <a:bodyPr>
            <a:normAutofit/>
          </a:bodyPr>
          <a:lstStyle/>
          <a:p>
            <a:pPr marL="196850" marR="0">
              <a:spcBef>
                <a:spcPts val="1255"/>
              </a:spcBef>
              <a:spcAft>
                <a:spcPts val="0"/>
              </a:spcAft>
            </a:pPr>
            <a:r>
              <a:rPr lang="en-US" sz="2800" b="1" kern="0" dirty="0">
                <a:latin typeface="Times New Roman" panose="02020603050405020304" pitchFamily="18" charset="0"/>
                <a:cs typeface="Times New Roman" panose="02020603050405020304" pitchFamily="18" charset="0"/>
              </a:rPr>
              <a:t>SOFTWARE PROTOCOL</a:t>
            </a:r>
            <a:r>
              <a:rPr lang="en-US" sz="2000" b="1" kern="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446D20-A5B7-4536-8CD2-CA897837FE77}"/>
              </a:ext>
            </a:extLst>
          </p:cNvPr>
          <p:cNvSpPr>
            <a:spLocks noGrp="1"/>
          </p:cNvSpPr>
          <p:nvPr>
            <p:ph idx="1"/>
          </p:nvPr>
        </p:nvSpPr>
        <p:spPr>
          <a:xfrm>
            <a:off x="800626" y="1454331"/>
            <a:ext cx="10729523" cy="4587695"/>
          </a:xfrm>
        </p:spPr>
        <p:txBody>
          <a:bodyPr>
            <a:norm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PROTEUS</a:t>
            </a:r>
          </a:p>
          <a:p>
            <a:r>
              <a:rPr lang="en-IN" sz="1800" dirty="0">
                <a:effectLst/>
                <a:latin typeface="Times New Roman" panose="02020603050405020304" pitchFamily="18" charset="0"/>
                <a:ea typeface="Calibri" panose="020F0502020204030204" pitchFamily="34" charset="0"/>
                <a:cs typeface="Gautami" panose="020B0502040204020203" pitchFamily="34" charset="0"/>
              </a:rPr>
              <a:t>Proteus</a:t>
            </a:r>
            <a:r>
              <a:rPr lang="en-IN" sz="1800" dirty="0">
                <a:effectLst/>
                <a:latin typeface="Times New Roman" panose="02020603050405020304" pitchFamily="18" charset="0"/>
                <a:ea typeface="Calibri" panose="020F0502020204030204" pitchFamily="34" charset="0"/>
              </a:rPr>
              <a:t> is a simulation and design software tool developed by </a:t>
            </a:r>
            <a:r>
              <a:rPr lang="en-IN" sz="1800" dirty="0">
                <a:effectLst/>
                <a:latin typeface="Times New Roman" panose="02020603050405020304" pitchFamily="18" charset="0"/>
                <a:ea typeface="Calibri" panose="020F0502020204030204" pitchFamily="34" charset="0"/>
                <a:cs typeface="Gautami" panose="020B0502040204020203" pitchFamily="34" charset="0"/>
                <a:hlinkClick r:id="rId2">
                  <a:extLst>
                    <a:ext uri="{A12FA001-AC4F-418D-AE19-62706E023703}">
                      <ahyp:hlinkClr xmlns:ahyp="http://schemas.microsoft.com/office/drawing/2018/hyperlinkcolor" val="tx"/>
                    </a:ext>
                  </a:extLst>
                </a:hlinkClick>
              </a:rPr>
              <a:t>Lab </a:t>
            </a:r>
            <a:r>
              <a:rPr lang="en-IN" sz="1800" dirty="0" err="1">
                <a:effectLst/>
                <a:latin typeface="Times New Roman" panose="02020603050405020304" pitchFamily="18" charset="0"/>
                <a:ea typeface="Calibri" panose="020F0502020204030204" pitchFamily="34" charset="0"/>
                <a:cs typeface="Gautami" panose="020B0502040204020203" pitchFamily="34" charset="0"/>
                <a:hlinkClick r:id="rId2">
                  <a:extLst>
                    <a:ext uri="{A12FA001-AC4F-418D-AE19-62706E023703}">
                      <ahyp:hlinkClr xmlns:ahyp="http://schemas.microsoft.com/office/drawing/2018/hyperlinkcolor" val="tx"/>
                    </a:ext>
                  </a:extLst>
                </a:hlinkClick>
              </a:rPr>
              <a:t>center</a:t>
            </a:r>
            <a:r>
              <a:rPr lang="en-IN" sz="1800" dirty="0">
                <a:effectLst/>
                <a:latin typeface="Times New Roman" panose="02020603050405020304" pitchFamily="18" charset="0"/>
                <a:ea typeface="Calibri" panose="020F0502020204030204" pitchFamily="34" charset="0"/>
                <a:cs typeface="Gautami" panose="020B0502040204020203" pitchFamily="34" charset="0"/>
                <a:hlinkClick r:id="rId2">
                  <a:extLst>
                    <a:ext uri="{A12FA001-AC4F-418D-AE19-62706E023703}">
                      <ahyp:hlinkClr xmlns:ahyp="http://schemas.microsoft.com/office/drawing/2018/hyperlinkcolor" val="tx"/>
                    </a:ext>
                  </a:extLst>
                </a:hlinkClick>
              </a:rPr>
              <a:t> Electronics </a:t>
            </a:r>
            <a:r>
              <a:rPr lang="en-IN" sz="1800" dirty="0">
                <a:effectLst/>
                <a:latin typeface="Times New Roman" panose="02020603050405020304" pitchFamily="18" charset="0"/>
                <a:ea typeface="Calibri" panose="020F0502020204030204" pitchFamily="34" charset="0"/>
              </a:rPr>
              <a:t>for </a:t>
            </a:r>
            <a:r>
              <a:rPr lang="en-IN" sz="1800" dirty="0">
                <a:effectLst/>
                <a:latin typeface="Times New Roman" panose="02020603050405020304" pitchFamily="18" charset="0"/>
                <a:ea typeface="Calibri" panose="020F0502020204030204" pitchFamily="34" charset="0"/>
                <a:cs typeface="Gautami" panose="020B0502040204020203" pitchFamily="34" charset="0"/>
                <a:hlinkClick r:id="rId3">
                  <a:extLst>
                    <a:ext uri="{A12FA001-AC4F-418D-AE19-62706E023703}">
                      <ahyp:hlinkClr xmlns:ahyp="http://schemas.microsoft.com/office/drawing/2018/hyperlinkcolor" val="tx"/>
                    </a:ext>
                  </a:extLst>
                </a:hlinkClick>
              </a:rPr>
              <a:t>Electrical</a:t>
            </a:r>
            <a:r>
              <a:rPr lang="en-IN" sz="180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cs typeface="Gautami" panose="020B0502040204020203" pitchFamily="34" charset="0"/>
                <a:hlinkClick r:id="rId3">
                  <a:extLst>
                    <a:ext uri="{A12FA001-AC4F-418D-AE19-62706E023703}">
                      <ahyp:hlinkClr xmlns:ahyp="http://schemas.microsoft.com/office/drawing/2018/hyperlinkcolor" val="tx"/>
                    </a:ext>
                  </a:extLst>
                </a:hlinkClick>
              </a:rPr>
              <a:t>and Electronic circuit design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IN" sz="1800" dirty="0">
                <a:effectLst/>
                <a:latin typeface="Times New Roman" panose="02020603050405020304" pitchFamily="18" charset="0"/>
                <a:ea typeface="Calibri" panose="020F0502020204030204" pitchFamily="34" charset="0"/>
                <a:cs typeface="Gautami" panose="020B0502040204020203" pitchFamily="34" charset="0"/>
              </a:rPr>
              <a:t>It is a software suite containing </a:t>
            </a:r>
            <a:r>
              <a:rPr lang="en-IN" sz="1800" u="sng" dirty="0">
                <a:effectLst/>
                <a:latin typeface="Times New Roman" panose="02020603050405020304" pitchFamily="18" charset="0"/>
                <a:ea typeface="Calibri" panose="020F0502020204030204" pitchFamily="34" charset="0"/>
                <a:cs typeface="Gautami" panose="020B0502040204020203" pitchFamily="34" charset="0"/>
                <a:hlinkClick r:id="rId4">
                  <a:extLst>
                    <a:ext uri="{A12FA001-AC4F-418D-AE19-62706E023703}">
                      <ahyp:hlinkClr xmlns:ahyp="http://schemas.microsoft.com/office/drawing/2018/hyperlinkcolor" val="tx"/>
                    </a:ext>
                  </a:extLst>
                </a:hlinkClick>
              </a:rPr>
              <a:t>schematic</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u="sng" dirty="0">
                <a:effectLst/>
                <a:latin typeface="Times New Roman" panose="02020603050405020304" pitchFamily="18" charset="0"/>
                <a:ea typeface="Calibri" panose="020F0502020204030204" pitchFamily="34" charset="0"/>
                <a:cs typeface="Gautami" panose="020B0502040204020203" pitchFamily="34" charset="0"/>
                <a:hlinkClick r:id="rId3">
                  <a:extLst>
                    <a:ext uri="{A12FA001-AC4F-418D-AE19-62706E023703}">
                      <ahyp:hlinkClr xmlns:ahyp="http://schemas.microsoft.com/office/drawing/2018/hyperlinkcolor" val="tx"/>
                    </a:ext>
                  </a:extLst>
                </a:hlinkClick>
              </a:rPr>
              <a:t>simulation</a:t>
            </a:r>
            <a:r>
              <a:rPr lang="en-IN" sz="1800" dirty="0">
                <a:effectLst/>
                <a:latin typeface="Times New Roman" panose="02020603050405020304" pitchFamily="18" charset="0"/>
                <a:ea typeface="Calibri" panose="020F0502020204030204" pitchFamily="34" charset="0"/>
                <a:cs typeface="Gautami" panose="020B0502040204020203" pitchFamily="34" charset="0"/>
              </a:rPr>
              <a:t> as well as </a:t>
            </a:r>
            <a:r>
              <a:rPr lang="en-IN" sz="1800" u="sng" dirty="0">
                <a:effectLst/>
                <a:latin typeface="Times New Roman" panose="02020603050405020304" pitchFamily="18" charset="0"/>
                <a:ea typeface="Calibri" panose="020F0502020204030204" pitchFamily="34" charset="0"/>
                <a:cs typeface="Gautami" panose="020B0502040204020203" pitchFamily="34" charset="0"/>
                <a:hlinkClick r:id="rId5">
                  <a:extLst>
                    <a:ext uri="{A12FA001-AC4F-418D-AE19-62706E023703}">
                      <ahyp:hlinkClr xmlns:ahyp="http://schemas.microsoft.com/office/drawing/2018/hyperlinkcolor" val="tx"/>
                    </a:ext>
                  </a:extLst>
                </a:hlinkClick>
              </a:rPr>
              <a:t>PCB designing</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r>
              <a:rPr lang="en-IN" sz="1800" u="sng" dirty="0">
                <a:effectLst/>
                <a:latin typeface="Times New Roman" panose="02020603050405020304" pitchFamily="18" charset="0"/>
                <a:ea typeface="Calibri" panose="020F0502020204030204" pitchFamily="34" charset="0"/>
                <a:cs typeface="Gautami" panose="020B0502040204020203" pitchFamily="34" charset="0"/>
                <a:hlinkClick r:id="rId6">
                  <a:extLst>
                    <a:ext uri="{A12FA001-AC4F-418D-AE19-62706E023703}">
                      <ahyp:hlinkClr xmlns:ahyp="http://schemas.microsoft.com/office/drawing/2018/hyperlinkcolor" val="tx"/>
                    </a:ext>
                  </a:extLst>
                </a:hlinkClick>
              </a:rPr>
              <a:t>ISIS</a:t>
            </a:r>
            <a:r>
              <a:rPr lang="en-IN" sz="1800" dirty="0">
                <a:effectLst/>
                <a:latin typeface="Times New Roman" panose="02020603050405020304" pitchFamily="18" charset="0"/>
                <a:ea typeface="Calibri" panose="020F0502020204030204" pitchFamily="34" charset="0"/>
                <a:cs typeface="Gautami" panose="020B0502040204020203" pitchFamily="34" charset="0"/>
              </a:rPr>
              <a:t> is the software used to draw schematics and simulate the circuits in real-time. The simulation allows human access during run time, thus providing real-time simulation.</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r>
              <a:rPr lang="en-IN" sz="1800" dirty="0">
                <a:effectLst/>
                <a:latin typeface="Times New Roman" panose="02020603050405020304" pitchFamily="18" charset="0"/>
                <a:ea typeface="Calibri" panose="020F0502020204030204" pitchFamily="34" charset="0"/>
                <a:cs typeface="Gautami" panose="020B0502040204020203" pitchFamily="34" charset="0"/>
              </a:rPr>
              <a:t>It deserves to bear the tagline “From concept to completion”.</a:t>
            </a: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KEIL</a:t>
            </a:r>
            <a:r>
              <a:rPr lang="en-US" sz="2000" dirty="0">
                <a:effectLst/>
                <a:latin typeface="Times New Roman" panose="02020603050405020304" pitchFamily="18" charset="0"/>
                <a:ea typeface="Times New Roman" panose="02020603050405020304" pitchFamily="18" charset="0"/>
              </a:rPr>
              <a:t> </a:t>
            </a:r>
          </a:p>
          <a:p>
            <a:r>
              <a:rPr lang="en-US" sz="1800" b="0" i="0" dirty="0">
                <a:effectLst/>
                <a:latin typeface="Times New Roman" panose="02020603050405020304" pitchFamily="18" charset="0"/>
                <a:cs typeface="Times New Roman" panose="02020603050405020304" pitchFamily="18" charset="0"/>
              </a:rPr>
              <a:t>The Keil 8051 Development Tools are </a:t>
            </a:r>
            <a:r>
              <a:rPr lang="en-US" sz="1800" b="1" i="0" dirty="0">
                <a:effectLst/>
                <a:latin typeface="Times New Roman" panose="02020603050405020304" pitchFamily="18" charset="0"/>
                <a:cs typeface="Times New Roman" panose="02020603050405020304" pitchFamily="18" charset="0"/>
              </a:rPr>
              <a:t>designed to solve the complex problems facing embedded software developers</a:t>
            </a:r>
            <a:r>
              <a:rPr lang="en-US" sz="1800" b="0" i="0" dirty="0">
                <a:effectLst/>
                <a:latin typeface="Times New Roman" panose="02020603050405020304" pitchFamily="18" charset="0"/>
                <a:cs typeface="Times New Roman" panose="02020603050405020304" pitchFamily="18" charset="0"/>
              </a:rPr>
              <a:t>. </a:t>
            </a:r>
          </a:p>
          <a:p>
            <a:r>
              <a:rPr lang="en-US" sz="1800" b="0" i="0" dirty="0">
                <a:effectLst/>
                <a:latin typeface="Times New Roman" panose="02020603050405020304" pitchFamily="18" charset="0"/>
                <a:cs typeface="Times New Roman" panose="02020603050405020304" pitchFamily="18" charset="0"/>
              </a:rPr>
              <a:t>When starting a new project, simply select the microcontroller you use from the Device Database and the µVision IDE sets all compiler, assembler, linker, and memory options for you.</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6990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2F56E-F2FD-45D3-B433-DE9CC5FE7EC9}"/>
              </a:ext>
            </a:extLst>
          </p:cNvPr>
          <p:cNvSpPr>
            <a:spLocks noGrp="1"/>
          </p:cNvSpPr>
          <p:nvPr>
            <p:ph idx="1"/>
          </p:nvPr>
        </p:nvSpPr>
        <p:spPr>
          <a:xfrm>
            <a:off x="586152" y="322217"/>
            <a:ext cx="11353801" cy="5282452"/>
          </a:xfrm>
        </p:spPr>
        <p:txBody>
          <a:bodyPr/>
          <a:lstStyle/>
          <a:p>
            <a:pPr marL="0" marR="407035" indent="0">
              <a:lnSpc>
                <a:spcPct val="111000"/>
              </a:lnSpc>
              <a:spcBef>
                <a:spcPts val="0"/>
              </a:spcBef>
              <a:buSzPts val="1000"/>
              <a:buNone/>
              <a:tabLst>
                <a:tab pos="583565" algn="l"/>
                <a:tab pos="584835" algn="l"/>
              </a:tabLst>
            </a:pPr>
            <a:endParaRPr lang="en-US" sz="2000" dirty="0">
              <a:latin typeface="Times New Roman" panose="02020603050405020304" pitchFamily="18" charset="0"/>
              <a:ea typeface="Symbol" panose="05050102010706020507" pitchFamily="18" charset="2"/>
              <a:cs typeface="Symbol" panose="05050102010706020507" pitchFamily="18" charset="2"/>
            </a:endParaRPr>
          </a:p>
          <a:p>
            <a:pPr marL="0" marR="407035" indent="0">
              <a:lnSpc>
                <a:spcPct val="111000"/>
              </a:lnSpc>
              <a:spcBef>
                <a:spcPts val="0"/>
              </a:spcBef>
              <a:buSzPts val="1000"/>
              <a:buNone/>
              <a:tabLst>
                <a:tab pos="583565" algn="l"/>
                <a:tab pos="584835" algn="l"/>
              </a:tabLst>
            </a:pPr>
            <a:endParaRPr lang="en-US" sz="2000" dirty="0">
              <a:latin typeface="Times New Roman" panose="02020603050405020304" pitchFamily="18" charset="0"/>
              <a:ea typeface="Symbol" panose="05050102010706020507" pitchFamily="18" charset="2"/>
              <a:cs typeface="Symbol" panose="05050102010706020507" pitchFamily="18" charset="2"/>
            </a:endParaRPr>
          </a:p>
          <a:p>
            <a:pPr marL="0" marR="407035" indent="0">
              <a:lnSpc>
                <a:spcPct val="111000"/>
              </a:lnSpc>
              <a:spcBef>
                <a:spcPts val="0"/>
              </a:spcBef>
              <a:buSzPts val="1000"/>
              <a:buNone/>
              <a:tabLst>
                <a:tab pos="583565" algn="l"/>
                <a:tab pos="584835" algn="l"/>
              </a:tabLst>
            </a:pPr>
            <a:r>
              <a:rPr lang="en-US" sz="3200" b="1" dirty="0">
                <a:latin typeface="Times New Roman" panose="02020603050405020304" pitchFamily="18" charset="0"/>
                <a:ea typeface="Symbol" panose="05050102010706020507" pitchFamily="18" charset="2"/>
                <a:cs typeface="Symbol" panose="05050102010706020507" pitchFamily="18" charset="2"/>
              </a:rPr>
              <a:t>SWITCH:</a:t>
            </a:r>
          </a:p>
          <a:p>
            <a:pPr marR="407035">
              <a:lnSpc>
                <a:spcPct val="111000"/>
              </a:lnSpc>
              <a:spcBef>
                <a:spcPts val="0"/>
              </a:spcBef>
              <a:buSzPts val="1000"/>
              <a:buFont typeface="Wingdings" panose="05000000000000000000" pitchFamily="2" charset="2"/>
              <a:buChar char="q"/>
              <a:tabLst>
                <a:tab pos="583565" algn="l"/>
                <a:tab pos="584835" algn="l"/>
              </a:tabLst>
            </a:pPr>
            <a:r>
              <a:rPr lang="en-US" dirty="0">
                <a:latin typeface="Times New Roman" panose="02020603050405020304" pitchFamily="18" charset="0"/>
                <a:ea typeface="Symbol" panose="05050102010706020507" pitchFamily="18" charset="2"/>
                <a:cs typeface="Symbol" panose="05050102010706020507" pitchFamily="18" charset="2"/>
              </a:rPr>
              <a:t>A switch is a device in a computer network that connects other devices together.</a:t>
            </a:r>
          </a:p>
          <a:p>
            <a:pPr marR="407035">
              <a:lnSpc>
                <a:spcPct val="111000"/>
              </a:lnSpc>
              <a:spcBef>
                <a:spcPts val="0"/>
              </a:spcBef>
              <a:buSzPts val="1000"/>
              <a:buFont typeface="Wingdings" panose="05000000000000000000" pitchFamily="2" charset="2"/>
              <a:buChar char="q"/>
              <a:tabLst>
                <a:tab pos="583565" algn="l"/>
                <a:tab pos="584835" algn="l"/>
              </a:tabLst>
            </a:pPr>
            <a:endParaRPr lang="en-US" dirty="0">
              <a:latin typeface="Times New Roman" panose="02020603050405020304" pitchFamily="18" charset="0"/>
              <a:ea typeface="Symbol" panose="05050102010706020507" pitchFamily="18" charset="2"/>
              <a:cs typeface="Symbol" panose="05050102010706020507" pitchFamily="18" charset="2"/>
            </a:endParaRPr>
          </a:p>
          <a:p>
            <a:pPr marR="407035">
              <a:lnSpc>
                <a:spcPct val="111000"/>
              </a:lnSpc>
              <a:spcBef>
                <a:spcPts val="0"/>
              </a:spcBef>
              <a:buSzPts val="1000"/>
              <a:buFont typeface="Wingdings" panose="05000000000000000000" pitchFamily="2" charset="2"/>
              <a:buChar char="q"/>
              <a:tabLst>
                <a:tab pos="583565" algn="l"/>
                <a:tab pos="584835" algn="l"/>
              </a:tabLst>
            </a:pPr>
            <a:r>
              <a:rPr lang="en-US" dirty="0">
                <a:latin typeface="Times New Roman" panose="02020603050405020304" pitchFamily="18" charset="0"/>
                <a:ea typeface="Symbol" panose="05050102010706020507" pitchFamily="18" charset="2"/>
                <a:cs typeface="Symbol" panose="05050102010706020507" pitchFamily="18" charset="2"/>
              </a:rPr>
              <a:t>Multiple data cables are plugged into a switch to enable communication between different networked devices.</a:t>
            </a:r>
          </a:p>
          <a:p>
            <a:pPr marL="0" marR="407035" indent="0">
              <a:lnSpc>
                <a:spcPct val="111000"/>
              </a:lnSpc>
              <a:spcBef>
                <a:spcPts val="0"/>
              </a:spcBef>
              <a:buSzPts val="1000"/>
              <a:buNone/>
              <a:tabLst>
                <a:tab pos="583565" algn="l"/>
                <a:tab pos="584835" algn="l"/>
              </a:tabLst>
            </a:pPr>
            <a:endParaRPr lang="en-US" sz="2000" dirty="0">
              <a:latin typeface="Times New Roman" panose="02020603050405020304" pitchFamily="18" charset="0"/>
              <a:ea typeface="Symbol" panose="05050102010706020507" pitchFamily="18" charset="2"/>
              <a:cs typeface="Symbol" panose="05050102010706020507" pitchFamily="18" charset="2"/>
            </a:endParaRPr>
          </a:p>
          <a:p>
            <a:pPr marL="0" marR="407035" indent="0">
              <a:lnSpc>
                <a:spcPct val="111000"/>
              </a:lnSpc>
              <a:spcBef>
                <a:spcPts val="0"/>
              </a:spcBef>
              <a:buSzPts val="1000"/>
              <a:buNone/>
              <a:tabLst>
                <a:tab pos="583565" algn="l"/>
                <a:tab pos="584835" algn="l"/>
              </a:tabLst>
            </a:pPr>
            <a:endParaRPr lang="en-US" sz="2000" dirty="0">
              <a:latin typeface="Times New Roman" panose="02020603050405020304" pitchFamily="18" charset="0"/>
              <a:ea typeface="Symbol" panose="05050102010706020507" pitchFamily="18" charset="2"/>
              <a:cs typeface="Symbol" panose="05050102010706020507" pitchFamily="18" charset="2"/>
            </a:endParaRPr>
          </a:p>
          <a:p>
            <a:pPr marL="0" marR="407035" indent="0">
              <a:lnSpc>
                <a:spcPct val="111000"/>
              </a:lnSpc>
              <a:spcBef>
                <a:spcPts val="0"/>
              </a:spcBef>
              <a:buSzPts val="1000"/>
              <a:buNone/>
              <a:tabLst>
                <a:tab pos="583565" algn="l"/>
                <a:tab pos="584835" algn="l"/>
              </a:tabLst>
            </a:pPr>
            <a:endParaRPr lang="en-US" sz="2000" dirty="0">
              <a:latin typeface="Times New Roman" panose="02020603050405020304" pitchFamily="18" charset="0"/>
              <a:ea typeface="Symbol" panose="05050102010706020507" pitchFamily="18" charset="2"/>
              <a:cs typeface="Symbol" panose="05050102010706020507" pitchFamily="18" charset="2"/>
            </a:endParaRPr>
          </a:p>
          <a:p>
            <a:pPr marL="0" marR="407035" indent="0">
              <a:lnSpc>
                <a:spcPct val="111000"/>
              </a:lnSpc>
              <a:spcBef>
                <a:spcPts val="0"/>
              </a:spcBef>
              <a:buSzPts val="1000"/>
              <a:buNone/>
              <a:tabLst>
                <a:tab pos="583565" algn="l"/>
                <a:tab pos="584835" algn="l"/>
              </a:tabLst>
            </a:pPr>
            <a:endParaRPr lang="en-US" sz="2000" dirty="0">
              <a:latin typeface="Times New Roman" panose="02020603050405020304" pitchFamily="18" charset="0"/>
              <a:ea typeface="Symbol" panose="05050102010706020507" pitchFamily="18" charset="2"/>
              <a:cs typeface="Symbol" panose="05050102010706020507" pitchFamily="18" charset="2"/>
            </a:endParaRPr>
          </a:p>
          <a:p>
            <a:pPr marL="0" marR="407035" indent="0">
              <a:lnSpc>
                <a:spcPct val="111000"/>
              </a:lnSpc>
              <a:spcBef>
                <a:spcPts val="0"/>
              </a:spcBef>
              <a:buSzPts val="1000"/>
              <a:buNone/>
              <a:tabLst>
                <a:tab pos="583565" algn="l"/>
                <a:tab pos="584835" algn="l"/>
              </a:tabLst>
            </a:pPr>
            <a:endParaRPr lang="en-US" sz="2000" dirty="0">
              <a:latin typeface="Times New Roman" panose="02020603050405020304" pitchFamily="18" charset="0"/>
              <a:ea typeface="Symbol" panose="05050102010706020507" pitchFamily="18" charset="2"/>
              <a:cs typeface="Symbol" panose="05050102010706020507" pitchFamily="18" charset="2"/>
            </a:endParaRPr>
          </a:p>
          <a:p>
            <a:pPr marL="0" marR="407035" indent="0">
              <a:lnSpc>
                <a:spcPct val="111000"/>
              </a:lnSpc>
              <a:spcBef>
                <a:spcPts val="0"/>
              </a:spcBef>
              <a:buSzPts val="1000"/>
              <a:buNone/>
              <a:tabLst>
                <a:tab pos="583565" algn="l"/>
                <a:tab pos="584835" algn="l"/>
              </a:tabLst>
            </a:pPr>
            <a:endParaRPr lang="en-US" sz="2000" dirty="0">
              <a:latin typeface="Times New Roman" panose="02020603050405020304" pitchFamily="18" charset="0"/>
              <a:ea typeface="Symbol" panose="05050102010706020507" pitchFamily="18" charset="2"/>
              <a:cs typeface="Symbol" panose="05050102010706020507" pitchFamily="18" charset="2"/>
            </a:endParaRPr>
          </a:p>
          <a:p>
            <a:pPr marL="0" marR="407035" indent="0">
              <a:lnSpc>
                <a:spcPct val="111000"/>
              </a:lnSpc>
              <a:spcBef>
                <a:spcPts val="0"/>
              </a:spcBef>
              <a:buSzPts val="1000"/>
              <a:buNone/>
              <a:tabLst>
                <a:tab pos="583565" algn="l"/>
                <a:tab pos="584835" algn="l"/>
              </a:tabLst>
            </a:pPr>
            <a:endParaRPr lang="en-US" sz="2000" dirty="0">
              <a:latin typeface="Times New Roman" panose="02020603050405020304" pitchFamily="18" charset="0"/>
              <a:ea typeface="Symbol" panose="05050102010706020507" pitchFamily="18" charset="2"/>
              <a:cs typeface="Symbol" panose="05050102010706020507" pitchFamily="18" charset="2"/>
            </a:endParaRPr>
          </a:p>
          <a:p>
            <a:pPr marL="0" marR="407035" indent="0">
              <a:lnSpc>
                <a:spcPct val="111000"/>
              </a:lnSpc>
              <a:spcBef>
                <a:spcPts val="0"/>
              </a:spcBef>
              <a:buSzPts val="1000"/>
              <a:buNone/>
              <a:tabLst>
                <a:tab pos="583565" algn="l"/>
                <a:tab pos="584835" algn="l"/>
              </a:tabLst>
            </a:pPr>
            <a:endParaRPr lang="en-US" sz="2000" dirty="0">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175257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1304</Words>
  <Application>Microsoft Office PowerPoint</Application>
  <PresentationFormat>Widescreen</PresentationFormat>
  <Paragraphs>219</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Calibri Light</vt:lpstr>
      <vt:lpstr>Garamond</vt:lpstr>
      <vt:lpstr>Times New Roman</vt:lpstr>
      <vt:lpstr>Wingdings</vt:lpstr>
      <vt:lpstr>Office Theme</vt:lpstr>
      <vt:lpstr>SWARNA BHARTHI INSTITUTE OF      SCIENCE &amp; TECHNOLOGY</vt:lpstr>
      <vt:lpstr>PowerPoint Presentation</vt:lpstr>
      <vt:lpstr>ABSTRACT</vt:lpstr>
      <vt:lpstr>PowerPoint Presentation</vt:lpstr>
      <vt:lpstr>PowerPoint Presentation</vt:lpstr>
      <vt:lpstr>PowerPoint Presentation</vt:lpstr>
      <vt:lpstr>                    HARDWARE COMPONENTS</vt:lpstr>
      <vt:lpstr>SOFTWARE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SWARNA BHARATHI INSTITUTE OF SCIENCE AND TECHNOLOGY  ELECTRONICS AND COMMUNICATION ENGINEERING MAJOR PHASE-1: COVID 19 SMART WEARABLE MASK USING BMP</dc:title>
  <dc:creator>RAVI CHANDRA</dc:creator>
  <cp:lastModifiedBy>Mani Kumar</cp:lastModifiedBy>
  <cp:revision>26</cp:revision>
  <dcterms:created xsi:type="dcterms:W3CDTF">2022-02-20T13:10:19Z</dcterms:created>
  <dcterms:modified xsi:type="dcterms:W3CDTF">2025-04-23T14:40:18Z</dcterms:modified>
</cp:coreProperties>
</file>