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pperplate Gothic Bold" panose="020E0705020206020404" pitchFamily="34" charset="0"/>
      <p:regular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Maiandra GD" panose="020E0502030308020204" pitchFamily="3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F814E-A39C-4B90-A136-F08016B6A0E4}" v="4" dt="2023-10-04T07:02:0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7F1EB20-CF88-4517-ABBB-FC8D5C5BDF84}" type="datetime1">
              <a:rPr lang="en-US" smtClean="0"/>
              <a:t>10/6/2023</a:t>
            </a:fld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D251F57-638F-45CB-B0AE-1EBBB2CF8C1B}" type="datetime1">
              <a:rPr lang="en-US" smtClean="0"/>
              <a:t>10/6/2023</a:t>
            </a:fld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2801371-2C16-46F8-B297-2DE6089ABB0A}" type="datetime1">
              <a:rPr lang="en-US" smtClean="0"/>
              <a:t>10/6/2023</a:t>
            </a:fld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77154DE-2386-496C-827F-1695D0DCEBDF}" type="datetime1">
              <a:rPr lang="en-US" smtClean="0"/>
              <a:t>10/6/2023</a:t>
            </a:fld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3DC854C-DD06-4211-8C9C-7CEAA099E76E}" type="datetime1">
              <a:rPr lang="en-US" smtClean="0"/>
              <a:t>10/6/2023</a:t>
            </a:fld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0A3643C-9FCE-411B-B4C3-77429112EC0D}" type="datetime1">
              <a:rPr lang="en-US" smtClean="0"/>
              <a:t>10/6/2023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50A045-6DA6-433B-BF81-4FACB6928275}" type="datetime1">
              <a:rPr lang="en-US" smtClean="0"/>
              <a:t>10/6/2023</a:t>
            </a:fld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1AF53A5-34FA-4326-B89C-A5F612637E95}" type="datetime1">
              <a:rPr lang="en-US" smtClean="0"/>
              <a:t>10/6/2023</a:t>
            </a:fld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43AB17F-720E-467C-B7AE-4CB9A4DF52AD}" type="datetime1">
              <a:rPr lang="en-US" smtClean="0"/>
              <a:t>10/6/2023</a:t>
            </a:fld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82AD85B9-B7CA-4154-A2D2-80130FC6DF69}" type="datetime1">
              <a:rPr lang="en-US" smtClean="0"/>
              <a:t>10/6/2023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52946" y="1222858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Innovation:-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montserratregular"/>
              </a:rPr>
              <a:t>Ministry of Law and Justice</a:t>
            </a:r>
            <a:endParaRPr b="1" dirty="0">
              <a:solidFill>
                <a:schemeClr val="tx2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montserratregular"/>
              </a:rPr>
              <a:t>SIH1285</a:t>
            </a:r>
            <a:endParaRPr lang="en-US" b="1" i="0" dirty="0">
              <a:solidFill>
                <a:schemeClr val="tx2">
                  <a:lumMod val="75000"/>
                </a:schemeClr>
              </a:solidFill>
              <a:effectLst/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IN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montserratregular"/>
              </a:rPr>
              <a:t>AI-powered Legal Documentation Assistant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LegalEase.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Mani Chourasiya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system-ui"/>
              </a:rPr>
              <a:t>C-36003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Prestige Institute Of Engineering Management and Research Indore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2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 : Miscellaneous.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184599" y="224804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3D773-1877-AD23-A77A-653B4464F64C}"/>
              </a:ext>
            </a:extLst>
          </p:cNvPr>
          <p:cNvSpPr txBox="1"/>
          <p:nvPr/>
        </p:nvSpPr>
        <p:spPr>
          <a:xfrm>
            <a:off x="10629417" y="6586788"/>
            <a:ext cx="156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9/23/2023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2" y="433342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 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49" y="1179232"/>
            <a:ext cx="5062333" cy="49301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idea/Solution/Prototype:</a:t>
            </a:r>
            <a:endParaRPr dirty="0"/>
          </a:p>
          <a:p>
            <a:pPr marL="0" indent="0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7132768" y="1678549"/>
            <a:ext cx="46891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N" sz="2400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498453" y="3399016"/>
            <a:ext cx="5622012" cy="30256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</a:t>
            </a: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4EAEF-CB9E-F567-AAF8-A12306E40ABB}"/>
              </a:ext>
            </a:extLst>
          </p:cNvPr>
          <p:cNvSpPr txBox="1"/>
          <p:nvPr/>
        </p:nvSpPr>
        <p:spPr>
          <a:xfrm>
            <a:off x="7132768" y="565990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C3E52A2-92A7-2D6E-04A4-05DDD42B3E1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-2892" b="-2378"/>
          <a:stretch/>
        </p:blipFill>
        <p:spPr>
          <a:xfrm>
            <a:off x="6571366" y="771461"/>
            <a:ext cx="3986313" cy="23399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468ED-7981-7E20-DC94-AC57D9E477C1}"/>
              </a:ext>
            </a:extLst>
          </p:cNvPr>
          <p:cNvSpPr txBox="1"/>
          <p:nvPr/>
        </p:nvSpPr>
        <p:spPr>
          <a:xfrm>
            <a:off x="1328499" y="2111848"/>
            <a:ext cx="2363826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100" b="1" dirty="0">
                <a:latin typeface="Franklin Gothic" panose="020B0604020202020204" charset="0"/>
              </a:rPr>
              <a:t>1. </a:t>
            </a:r>
            <a:r>
              <a:rPr lang="en-US" sz="1100" b="1" dirty="0">
                <a:latin typeface="Copperplate Gothic Bold" panose="020E0705020206020404" pitchFamily="34" charset="0"/>
              </a:rPr>
              <a:t>Goal: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100" dirty="0">
              <a:latin typeface="Copperplate Gothic Bold" panose="020E07050202060204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innovative system.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Detection and Generation of document.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050" dirty="0">
              <a:latin typeface="Franklin Gothic" panose="020B0604020202020204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50" dirty="0">
                <a:latin typeface="Franklin Gothic" panose="020B0604020202020204" charset="0"/>
              </a:rPr>
              <a:t>2. </a:t>
            </a:r>
            <a:r>
              <a:rPr lang="en-US" sz="1050" b="1" dirty="0">
                <a:latin typeface="Copperplate Gothic Bold" panose="020E0705020206020404" pitchFamily="34" charset="0"/>
              </a:rPr>
              <a:t>Methodology</a:t>
            </a:r>
            <a:r>
              <a:rPr lang="en-US" sz="1100" b="1" dirty="0">
                <a:latin typeface="Copperplate Gothic Bold" panose="020E0705020206020404" pitchFamily="34" charset="0"/>
              </a:rPr>
              <a:t>: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100" dirty="0">
              <a:latin typeface="Copperplate Gothic Bold" panose="020E07050202060204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image processing and machine learning algorithms and Optical Character Recognition.</a:t>
            </a:r>
            <a:endParaRPr lang="en-US" sz="1100" dirty="0">
              <a:latin typeface="Franklin Gothic" panose="020B0604020202020204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100" dirty="0">
              <a:latin typeface="Franklin Gothic" panose="020B0604020202020204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100" dirty="0">
                <a:latin typeface="Franklin Gothic" panose="020B0604020202020204" charset="0"/>
              </a:rPr>
              <a:t>3. </a:t>
            </a:r>
            <a:r>
              <a:rPr lang="en-US" sz="1100" b="1" dirty="0">
                <a:latin typeface="Copperplate Gothic Bold" panose="020E0705020206020404" pitchFamily="34" charset="0"/>
              </a:rPr>
              <a:t>Technologies Used: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100" dirty="0">
              <a:latin typeface="Copperplate Gothic Bold" panose="020E07050202060204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Employs OCR, Cloud Computing, Python and deep learning techniques.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100" dirty="0">
                <a:latin typeface="Franklin Gothic" panose="020B0604020202020204" charset="0"/>
              </a:rPr>
              <a:t>4</a:t>
            </a:r>
            <a:r>
              <a:rPr lang="en-US" sz="1100" b="1" dirty="0">
                <a:latin typeface="Franklin Gothic" panose="020B0604020202020204" charset="0"/>
              </a:rPr>
              <a:t>. </a:t>
            </a:r>
            <a:r>
              <a:rPr lang="en-US" sz="1100" b="1" dirty="0">
                <a:latin typeface="Copperplate Gothic Bold" panose="020E0705020206020404" pitchFamily="34" charset="0"/>
              </a:rPr>
              <a:t>Functionality</a:t>
            </a:r>
            <a:r>
              <a:rPr lang="en-US" sz="1100" dirty="0">
                <a:latin typeface="Copperplate Gothic Bold" panose="020E0705020206020404" pitchFamily="34" charset="0"/>
              </a:rPr>
              <a:t>: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100" dirty="0">
              <a:latin typeface="Copperplate Gothic Bold" panose="020E0705020206020404" pitchFamily="34" charset="0"/>
            </a:endParaRPr>
          </a:p>
          <a:p>
            <a:pPr marL="171450" indent="-171450" algn="just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Analyzes and specify document based on their originality  and visual attributes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5A0E6-C330-7F82-19F2-EAA16D1423C6}"/>
              </a:ext>
            </a:extLst>
          </p:cNvPr>
          <p:cNvSpPr txBox="1"/>
          <p:nvPr/>
        </p:nvSpPr>
        <p:spPr>
          <a:xfrm>
            <a:off x="3851988" y="2048004"/>
            <a:ext cx="2087951" cy="398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00" dirty="0">
                <a:latin typeface="Franklin Gothic" panose="020B0604020202020204" charset="0"/>
              </a:rPr>
              <a:t>5. </a:t>
            </a:r>
            <a:r>
              <a:rPr lang="en-US" sz="1000" b="1" dirty="0">
                <a:latin typeface="Copperplate Gothic Bold" panose="020E0705020206020404" pitchFamily="34" charset="0"/>
              </a:rPr>
              <a:t>User Base: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000" dirty="0">
              <a:latin typeface="Copperplate Gothic Bold" panose="020E0705020206020404" pitchFamily="3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users: lawyers, Paralegals ,small business and non - lawyers.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Interaction: Capture images of documents using a smartphone or camera  a.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000" b="1" dirty="0">
              <a:latin typeface="Franklin Gothic" panose="020B0604020202020204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00" b="1" dirty="0">
                <a:latin typeface="Franklin Gothic" panose="020B0604020202020204" charset="0"/>
              </a:rPr>
              <a:t>6. </a:t>
            </a:r>
            <a:r>
              <a:rPr lang="en-US" sz="1000" b="1" dirty="0">
                <a:latin typeface="Copperplate Gothic Bold" panose="020E0705020206020404" pitchFamily="34" charset="0"/>
              </a:rPr>
              <a:t>System Output: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000" dirty="0">
              <a:latin typeface="Copperplate Gothic Bold" panose="020E0705020206020404" pitchFamily="3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swift and accurate identifications.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relevant legal authorities and usage information.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000" dirty="0">
              <a:latin typeface="Franklin Gothic" panose="020B0604020202020204" charset="0"/>
            </a:endParaRP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000" dirty="0">
                <a:latin typeface="Franklin Gothic" panose="020B0604020202020204" charset="0"/>
              </a:rPr>
              <a:t>7. </a:t>
            </a:r>
            <a:r>
              <a:rPr lang="en-US" sz="1000" b="1" dirty="0">
                <a:latin typeface="Copperplate Gothic Bold" panose="020E0705020206020404" pitchFamily="34" charset="0"/>
              </a:rPr>
              <a:t>Significance: 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000" dirty="0">
              <a:latin typeface="Copperplate Gothic Bold" panose="020E0705020206020404" pitchFamily="3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in technology.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 Expertise the identification process.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Promotes responsible use of OCR .</a:t>
            </a:r>
          </a:p>
          <a:p>
            <a:pPr marL="171450" indent="-171450" algn="just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 security and encryption of the documents.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C805D-FCD1-42C2-1359-A74093306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3" t="20790" r="6292" b="33950"/>
          <a:stretch/>
        </p:blipFill>
        <p:spPr>
          <a:xfrm>
            <a:off x="6674214" y="5128319"/>
            <a:ext cx="1635324" cy="757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EB60A7-44AE-B862-1BE2-1C1B8B86D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124" y="3857772"/>
            <a:ext cx="1545119" cy="869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88157C-08C0-62DA-463E-878B8C169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948" y="3666840"/>
            <a:ext cx="1614882" cy="12096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A4B44-E93D-9B74-0A04-C2336B408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5088" y="3648661"/>
            <a:ext cx="1248413" cy="1346667"/>
          </a:xfrm>
          <a:prstGeom prst="rect">
            <a:avLst/>
          </a:prstGeom>
        </p:spPr>
      </p:pic>
      <p:pic>
        <p:nvPicPr>
          <p:cNvPr id="1026" name="Picture 2" descr="MySQL - LiveAgent">
            <a:extLst>
              <a:ext uri="{FF2B5EF4-FFF2-40B4-BE49-F238E27FC236}">
                <a16:creationId xmlns:a16="http://schemas.microsoft.com/office/drawing/2014/main" id="{EC776B8B-63E7-EF75-5D89-1FC0BDC1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31" y="5078475"/>
            <a:ext cx="2272630" cy="98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tural Language Processing using NLTK (Python)">
            <a:extLst>
              <a:ext uri="{FF2B5EF4-FFF2-40B4-BE49-F238E27FC236}">
                <a16:creationId xmlns:a16="http://schemas.microsoft.com/office/drawing/2014/main" id="{7AED5862-864D-40CF-505E-633D9C17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399" y="5118935"/>
            <a:ext cx="1248414" cy="8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0A89D33-CD5F-F3D3-3DC7-208779BDF1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301027" y="6516898"/>
            <a:ext cx="1313180" cy="247651"/>
          </a:xfrm>
        </p:spPr>
        <p:txBody>
          <a:bodyPr/>
          <a:lstStyle/>
          <a:p>
            <a:fld id="{E6C29633-920C-48FF-B253-C764BD443A18}" type="datetime1">
              <a:rPr lang="en-US" smtClean="0"/>
              <a:t>10/6/2023</a:t>
            </a:fld>
            <a:endParaRPr lang="en-IN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286780F-1D48-4362-E001-D09078A960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8987C-9E52-C23F-4189-0647075FDE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0543" y="3804729"/>
            <a:ext cx="1071563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630787" y="219335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 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48869" y="2509269"/>
            <a:ext cx="5295899" cy="39941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Awareness about fraud related to Document Fraud.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Maiandra GD" panose="020E0502030308020204" pitchFamily="34" charset="0"/>
              </a:rPr>
              <a:t>Resolving Document verification and generation.</a:t>
            </a:r>
            <a:r>
              <a:rPr lang="en-US" b="0" i="0" dirty="0">
                <a:solidFill>
                  <a:srgbClr val="D1D5DB"/>
                </a:solidFill>
                <a:effectLst/>
                <a:latin typeface="Maiandra GD" panose="020E0502030308020204" pitchFamily="34" charset="0"/>
              </a:rPr>
              <a:t>: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>
                <a:solidFill>
                  <a:schemeClr val="tx1"/>
                </a:solidFill>
                <a:latin typeface="Maiandra GD" panose="020E0502030308020204" pitchFamily="34" charset="0"/>
              </a:rPr>
              <a:t>Generate in easy, jargon free  language and error less document which is easily empathize with small business.</a:t>
            </a:r>
            <a:endParaRPr lang="en-US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effectLst/>
                <a:latin typeface="Maiandra GD" panose="020E0502030308020204" pitchFamily="34" charset="0"/>
              </a:rPr>
              <a:t>Supporting the </a:t>
            </a:r>
            <a:r>
              <a:rPr lang="en-US" b="1" dirty="0">
                <a:latin typeface="Maiandra GD" panose="020E0502030308020204" pitchFamily="34" charset="0"/>
              </a:rPr>
              <a:t>judiciary process</a:t>
            </a:r>
            <a:r>
              <a:rPr lang="en-US" b="1" i="0" dirty="0">
                <a:effectLst/>
                <a:latin typeface="Maiandra GD" panose="020E0502030308020204" pitchFamily="34" charset="0"/>
              </a:rPr>
              <a:t> of I</a:t>
            </a:r>
            <a:r>
              <a:rPr lang="en-US" b="1" dirty="0">
                <a:latin typeface="Maiandra GD" panose="020E0502030308020204" pitchFamily="34" charset="0"/>
              </a:rPr>
              <a:t>ndian constitution and law</a:t>
            </a:r>
            <a:r>
              <a:rPr lang="en-US" dirty="0">
                <a:solidFill>
                  <a:srgbClr val="D1D5DB"/>
                </a:solidFill>
                <a:latin typeface="Maiandra GD" panose="020E0502030308020204" pitchFamily="34" charset="0"/>
              </a:rPr>
              <a:t> </a:t>
            </a:r>
            <a:r>
              <a:rPr lang="en-US" b="1" dirty="0">
                <a:latin typeface="Maiandra GD" panose="020E0502030308020204" pitchFamily="34" charset="0"/>
              </a:rPr>
              <a:t>Can be used for  a wide range of users including lawyers , paralegals and non lawyers.                    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192691" y="220904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7234" y="2550156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i="0" dirty="0">
                <a:solidFill>
                  <a:schemeClr val="dk1"/>
                </a:solidFill>
                <a:latin typeface="Maiandra GD" panose="020E0502030308020204" pitchFamily="34" charset="0"/>
                <a:ea typeface="Libre Franklin"/>
                <a:cs typeface="Libre Franklin"/>
                <a:sym typeface="Libre Franklin"/>
              </a:rPr>
              <a:t>Accuracy and reliability during Document generation 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Maiandra GD" panose="020E0502030308020204" pitchFamily="34" charset="0"/>
                <a:sym typeface="Libre Franklin"/>
              </a:rPr>
              <a:t>Lack of legal expertise , also ethical and legal concern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Maiandra GD" panose="020E0502030308020204" pitchFamily="34" charset="0"/>
                <a:sym typeface="Libre Franklin"/>
              </a:rPr>
              <a:t>Lists additional information regarding the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dk1"/>
                </a:solidFill>
                <a:latin typeface="Maiandra GD" panose="020E0502030308020204" pitchFamily="34" charset="0"/>
                <a:sym typeface="Libre Franklin"/>
              </a:rPr>
              <a:t>     Document Detection.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Maiandra GD" panose="020E0502030308020204" pitchFamily="34" charset="0"/>
                <a:sym typeface="Libre Franklin"/>
              </a:rPr>
              <a:t>Because of Easily access to everyone Data security and encryption issue arises.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9FA5-AA32-A4BE-8CAF-F4C712FF1F8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429345" y="6586751"/>
            <a:ext cx="1313180" cy="247651"/>
          </a:xfrm>
        </p:spPr>
        <p:txBody>
          <a:bodyPr/>
          <a:lstStyle/>
          <a:p>
            <a:fld id="{95CFB3DA-4583-4352-9DDC-AF1A101586AE}" type="datetime1">
              <a:rPr lang="en-US" smtClean="0"/>
              <a:t>10/6/2023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923DE-2078-2699-4117-9AC362C43E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9930" y="6503437"/>
            <a:ext cx="523240" cy="24765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71550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Mani Chourasiya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(BTech)		                                                       Stream (AIDS)                                                                               Year (III)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Simran Pawar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(BTech)			                            Stream (AIDS)			Year (III)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Deepak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(BTech)		                                                        Stream (AIDS)			Year (III)</a:t>
            </a:r>
            <a:endParaRPr dirty="0"/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Libre Franklin" pitchFamily="2" charset="0"/>
              </a:rPr>
              <a:t>Aman Sharma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(BTech)			                            Stream (AIDS)			Year (III)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 :Chetan </a:t>
            </a:r>
            <a:r>
              <a:rPr lang="en-US" sz="1200" b="1" dirty="0" err="1">
                <a:solidFill>
                  <a:srgbClr val="5D7C3F"/>
                </a:solidFill>
              </a:rPr>
              <a:t>Khepadia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(BTech)			                            Stream (AIDS)			Year (III)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Libre Franklin" pitchFamily="2" charset="0"/>
              </a:rPr>
              <a:t>Team Member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Franklin Gothic" panose="020B0604020202020204" charset="0"/>
              </a:rPr>
              <a:t>5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Libre Franklin" pitchFamily="2" charset="0"/>
              </a:rPr>
              <a:t>Name</a:t>
            </a:r>
            <a:r>
              <a:rPr lang="en-US" sz="1200" b="1" dirty="0">
                <a:latin typeface="Franklin Gothic" panose="020B0604020202020204" charset="0"/>
              </a:rPr>
              <a:t>: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Libre Franklin" pitchFamily="2" charset="0"/>
              </a:rPr>
              <a:t>Tarun Kohli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Libre Franklin" pitchFamily="2" charset="0"/>
              </a:rPr>
              <a:t>Branch (BTech)                                                                                                         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Libre Franklin" pitchFamily="2" charset="0"/>
              </a:rPr>
              <a:t>Stream (AIDS)                                                                               Year(II)</a:t>
            </a:r>
            <a:endParaRPr sz="1400" dirty="0">
              <a:solidFill>
                <a:schemeClr val="bg2">
                  <a:lumMod val="10000"/>
                </a:schemeClr>
              </a:solidFill>
              <a:latin typeface="Libre Franklin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Prof . Diksha Bharawa                                          </a:t>
            </a:r>
            <a:r>
              <a:rPr lang="en-US" sz="1200" dirty="0"/>
              <a:t>Expertise : Data science Statistics                          Domain Experience (in years): 3 yrs.</a:t>
            </a:r>
            <a:endParaRPr lang="en-US" sz="1200" b="1" dirty="0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Category: Academics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251-9826-9802-D550-FBC4F9E1559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659138" y="6208394"/>
            <a:ext cx="1313180" cy="247651"/>
          </a:xfrm>
        </p:spPr>
        <p:txBody>
          <a:bodyPr/>
          <a:lstStyle/>
          <a:p>
            <a:fld id="{1C4A08D7-B6F7-46E0-95D8-0065E2A5E382}" type="datetime1">
              <a:rPr lang="en-US" smtClean="0"/>
              <a:t>10/6/2023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F5ECAD-6407-55F0-23A0-B01F4B8C4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520</Words>
  <Application>Microsoft Office PowerPoint</Application>
  <PresentationFormat>Widescreen</PresentationFormat>
  <Paragraphs>79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Copperplate Gothic Bold</vt:lpstr>
      <vt:lpstr>Noto Sans Symbols</vt:lpstr>
      <vt:lpstr>Franklin Gothic</vt:lpstr>
      <vt:lpstr>Maiandra GD</vt:lpstr>
      <vt:lpstr>Arial</vt:lpstr>
      <vt:lpstr>Libre Franklin</vt:lpstr>
      <vt:lpstr>Wingdings</vt:lpstr>
      <vt:lpstr>Calibri</vt:lpstr>
      <vt:lpstr>montserratregular</vt:lpstr>
      <vt:lpstr>system-ui</vt:lpstr>
      <vt:lpstr>Theme1</vt:lpstr>
      <vt:lpstr>Basic Details of the Team and Problem Statement</vt:lpstr>
      <vt:lpstr>Idea 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Mani chourasiya</cp:lastModifiedBy>
  <cp:revision>12</cp:revision>
  <dcterms:created xsi:type="dcterms:W3CDTF">2022-02-11T07:14:46Z</dcterms:created>
  <dcterms:modified xsi:type="dcterms:W3CDTF">2023-10-06T07:13:14Z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