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xcell%20work%20for%20mani%20.m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 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xcell%20work%20for%20mani%20.m%20(4)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Pie Chart: Pass Percentage by Department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"Pass Percentage by Department"</c:f>
              <c:strCache>
                <c:ptCount val="1"/>
                <c:pt idx="0">
                  <c:v>Pass Percentage by Department</c:v>
                </c:pt>
              </c:strCache>
            </c:strRef>
          </c:tx>
          <c:dPt>
            <c:idx val="0"/>
            <c:bubble3D val="0"/>
            <c:extLst/>
          </c:dPt>
          <c:dPt>
            <c:idx val="1"/>
            <c:bubble3D val="0"/>
            <c:extLst/>
          </c:dPt>
          <c:dPt>
            <c:idx val="2"/>
            <c:bubble3D val="0"/>
            <c:extLst/>
          </c:dPt>
          <c:dPt>
            <c:idx val="3"/>
            <c:bubble3D val="0"/>
            <c:extLst/>
          </c:dPt>
          <c:dPt>
            <c:idx val="4"/>
            <c:bubble3D val="0"/>
            <c:extLst/>
          </c:dPt>
          <c:dPt>
            <c:idx val="5"/>
            <c:bubble3D val="0"/>
            <c:extLst/>
          </c:dPt>
          <c:dPt>
            <c:idx val="6"/>
            <c:bubble3D val="0"/>
            <c:extLst/>
          </c:dPt>
          <c:dPt>
            <c:idx val="7"/>
            <c:bubble3D val="0"/>
            <c:extLst/>
          </c:dPt>
          <c:dPt>
            <c:idx val="8"/>
            <c:bubble3D val="0"/>
            <c:extLst/>
          </c:dPt>
          <c:dPt>
            <c:idx val="9"/>
            <c:bubble3D val="0"/>
            <c:extLst/>
          </c:dPt>
          <c:dPt>
            <c:idx val="10"/>
            <c:bubble3D val="0"/>
            <c:extLst/>
          </c:dPt>
          <c:dPt>
            <c:idx val="11"/>
            <c:bubble3D val="0"/>
            <c:extLst/>
          </c:dPt>
          <c:dPt>
            <c:idx val="12"/>
            <c:bubble3D val="0"/>
            <c:extLst/>
          </c:dPt>
          <c:dPt>
            <c:idx val="13"/>
            <c:bubble3D val="0"/>
            <c:extLst/>
          </c:dPt>
          <c:dPt>
            <c:idx val="14"/>
            <c:bubble3D val="0"/>
            <c:extLst/>
          </c:dPt>
          <c:dPt>
            <c:idx val="15"/>
            <c:bubble3D val="0"/>
            <c:extLst/>
          </c:dPt>
          <c:dPt>
            <c:idx val="16"/>
            <c:bubble3D val="0"/>
            <c:extLst/>
          </c:dPt>
          <c:dPt>
            <c:idx val="17"/>
            <c:bubble3D val="0"/>
            <c:extLst/>
          </c:dPt>
          <c:dPt>
            <c:idx val="18"/>
            <c:bubble3D val="0"/>
            <c:extLst/>
          </c:dPt>
          <c:dPt>
            <c:idx val="19"/>
            <c:bubble3D val="0"/>
            <c:extLst/>
          </c:dPt>
          <c:dPt>
            <c:idx val="20"/>
            <c:bubble3D val="0"/>
            <c:extLst/>
          </c:dPt>
          <c:dPt>
            <c:idx val="21"/>
            <c:bubble3D val="0"/>
            <c:extLst/>
          </c:dPt>
          <c:dPt>
            <c:idx val="22"/>
            <c:bubble3D val="0"/>
            <c:extLst/>
          </c:dPt>
          <c:dPt>
            <c:idx val="23"/>
            <c:bubble3D val="0"/>
            <c:extLst/>
          </c:dPt>
          <c:dPt>
            <c:idx val="24"/>
            <c:bubble3D val="0"/>
            <c:extLst/>
          </c:dPt>
          <c:dPt>
            <c:idx val="25"/>
            <c:bubble3D val="0"/>
            <c:extLst/>
          </c:dPt>
          <c:dPt>
            <c:idx val="26"/>
            <c:bubble3D val="0"/>
            <c:extLst/>
          </c:dPt>
          <c:dPt>
            <c:idx val="27"/>
            <c:bubble3D val="0"/>
            <c:extLst/>
          </c:dPt>
          <c:dPt>
            <c:idx val="28"/>
            <c:bubble3D val="0"/>
            <c:extLst/>
          </c:dPt>
          <c:dPt>
            <c:idx val="29"/>
            <c:bubble3D val="0"/>
            <c:extLst/>
          </c:dPt>
          <c:dPt>
            <c:idx val="30"/>
            <c:bubble3D val="0"/>
            <c:extLst/>
          </c:dPt>
          <c:dPt>
            <c:idx val="31"/>
            <c:bubble3D val="0"/>
            <c:extLst/>
          </c:dPt>
          <c:dPt>
            <c:idx val="32"/>
            <c:bubble3D val="0"/>
            <c:extLst/>
          </c:dPt>
          <c:dPt>
            <c:idx val="33"/>
            <c:bubble3D val="0"/>
            <c:extLst/>
          </c:dPt>
          <c:dPt>
            <c:idx val="34"/>
            <c:bubble3D val="0"/>
            <c:extLst/>
          </c:dPt>
          <c:dPt>
            <c:idx val="35"/>
            <c:bubble3D val="0"/>
            <c:extLst/>
          </c:dPt>
          <c:dPt>
            <c:idx val="36"/>
            <c:bubble3D val="0"/>
            <c:extLst/>
          </c:dPt>
          <c:dPt>
            <c:idx val="37"/>
            <c:bubble3D val="0"/>
            <c:extLst/>
          </c:dPt>
          <c:dPt>
            <c:idx val="38"/>
            <c:bubble3D val="0"/>
            <c:extLst/>
          </c:dPt>
          <c:dPt>
            <c:idx val="39"/>
            <c:bubble3D val="0"/>
            <c:extLst/>
          </c:dPt>
          <c:dPt>
            <c:idx val="40"/>
            <c:bubble3D val="0"/>
            <c:extLst/>
          </c:dPt>
          <c:dPt>
            <c:idx val="41"/>
            <c:bubble3D val="0"/>
            <c:extLst/>
          </c:dPt>
          <c:dPt>
            <c:idx val="42"/>
            <c:bubble3D val="0"/>
            <c:extLst/>
          </c:dPt>
          <c:dPt>
            <c:idx val="43"/>
            <c:bubble3D val="0"/>
            <c:extLst/>
          </c:dPt>
          <c:dPt>
            <c:idx val="44"/>
            <c:bubble3D val="0"/>
            <c:extLst/>
          </c:dPt>
          <c:dPt>
            <c:idx val="45"/>
            <c:bubble3D val="0"/>
            <c:extLst/>
          </c:dPt>
          <c:dPt>
            <c:idx val="46"/>
            <c:bubble3D val="0"/>
            <c:extLst/>
          </c:dPt>
          <c:dPt>
            <c:idx val="47"/>
            <c:bubble3D val="0"/>
            <c:extLst/>
          </c:dPt>
          <c:dPt>
            <c:idx val="48"/>
            <c:bubble3D val="0"/>
            <c:extLst/>
          </c:dPt>
          <c:dPt>
            <c:idx val="49"/>
            <c:bubble3D val="0"/>
            <c:extLst/>
          </c:dPt>
          <c:cat>
            <c:strRef>
              <c:f>'[excell work for mani .m (1).xlsx]Student Data'!$B$2:$B$51</c:f>
              <c:strCache>
                <c:ptCount val="50"/>
                <c:pt idx="0">
                  <c:v>Civil</c:v>
                </c:pt>
                <c:pt idx="1">
                  <c:v>Biotechnology</c:v>
                </c:pt>
                <c:pt idx="2">
                  <c:v>Electrical</c:v>
                </c:pt>
                <c:pt idx="3">
                  <c:v>Biotechnology</c:v>
                </c:pt>
                <c:pt idx="4">
                  <c:v>Biotechnology</c:v>
                </c:pt>
                <c:pt idx="5">
                  <c:v>Mechanical</c:v>
                </c:pt>
                <c:pt idx="6">
                  <c:v>Electrical</c:v>
                </c:pt>
                <c:pt idx="7">
                  <c:v>Electrical</c:v>
                </c:pt>
                <c:pt idx="8">
                  <c:v>Electrical</c:v>
                </c:pt>
                <c:pt idx="9">
                  <c:v>Biotechnology</c:v>
                </c:pt>
                <c:pt idx="10">
                  <c:v>Civil</c:v>
                </c:pt>
                <c:pt idx="11">
                  <c:v>Electrical</c:v>
                </c:pt>
                <c:pt idx="12">
                  <c:v>Electronics</c:v>
                </c:pt>
                <c:pt idx="13">
                  <c:v>Biotechnology</c:v>
                </c:pt>
                <c:pt idx="14">
                  <c:v>Mechanical</c:v>
                </c:pt>
                <c:pt idx="15">
                  <c:v>Civil</c:v>
                </c:pt>
                <c:pt idx="16">
                  <c:v>Electronics</c:v>
                </c:pt>
                <c:pt idx="17">
                  <c:v>Electronics</c:v>
                </c:pt>
                <c:pt idx="18">
                  <c:v>Mechanical</c:v>
                </c:pt>
                <c:pt idx="19">
                  <c:v>Civil</c:v>
                </c:pt>
                <c:pt idx="20">
                  <c:v>Biotechnology</c:v>
                </c:pt>
                <c:pt idx="21">
                  <c:v>Computer Science</c:v>
                </c:pt>
                <c:pt idx="22">
                  <c:v>Civil</c:v>
                </c:pt>
                <c:pt idx="23">
                  <c:v>Mechanical</c:v>
                </c:pt>
                <c:pt idx="24">
                  <c:v>Electronics</c:v>
                </c:pt>
                <c:pt idx="25">
                  <c:v>Biotechnology</c:v>
                </c:pt>
                <c:pt idx="26">
                  <c:v>Civil</c:v>
                </c:pt>
                <c:pt idx="27">
                  <c:v>Computer Science</c:v>
                </c:pt>
                <c:pt idx="28">
                  <c:v>Computer Science</c:v>
                </c:pt>
                <c:pt idx="29">
                  <c:v>Electrical</c:v>
                </c:pt>
                <c:pt idx="30">
                  <c:v>Electrical</c:v>
                </c:pt>
                <c:pt idx="31">
                  <c:v>Mechanical</c:v>
                </c:pt>
                <c:pt idx="32">
                  <c:v>Civil</c:v>
                </c:pt>
                <c:pt idx="33">
                  <c:v>Civil</c:v>
                </c:pt>
                <c:pt idx="34">
                  <c:v>Electronics</c:v>
                </c:pt>
                <c:pt idx="35">
                  <c:v>Electronics</c:v>
                </c:pt>
                <c:pt idx="36">
                  <c:v>Electronics</c:v>
                </c:pt>
                <c:pt idx="37">
                  <c:v>Electrical</c:v>
                </c:pt>
                <c:pt idx="38">
                  <c:v>Civil</c:v>
                </c:pt>
                <c:pt idx="39">
                  <c:v>Civil</c:v>
                </c:pt>
                <c:pt idx="40">
                  <c:v>Computer Science</c:v>
                </c:pt>
                <c:pt idx="41">
                  <c:v>Electrical</c:v>
                </c:pt>
                <c:pt idx="42">
                  <c:v>Biotechnology</c:v>
                </c:pt>
                <c:pt idx="43">
                  <c:v>Electrical</c:v>
                </c:pt>
                <c:pt idx="44">
                  <c:v>Biotechnology</c:v>
                </c:pt>
                <c:pt idx="45">
                  <c:v>Computer Science</c:v>
                </c:pt>
                <c:pt idx="46">
                  <c:v>Mechanical</c:v>
                </c:pt>
                <c:pt idx="47">
                  <c:v>Civil</c:v>
                </c:pt>
                <c:pt idx="48">
                  <c:v>Computer Science</c:v>
                </c:pt>
                <c:pt idx="49">
                  <c:v>Civil</c:v>
                </c:pt>
              </c:strCache>
            </c:strRef>
          </c:cat>
          <c:val>
            <c:numRef>
              <c:f>'[excell work for mani .m (1).xlsx]Student Data'!$C$2:$C$51</c:f>
              <c:numCache>
                <c:formatCode>General</c:formatCode>
                <c:ptCount val="50"/>
                <c:pt idx="0">
                  <c:v>38</c:v>
                </c:pt>
                <c:pt idx="1">
                  <c:v>33</c:v>
                </c:pt>
                <c:pt idx="2">
                  <c:v>77</c:v>
                </c:pt>
                <c:pt idx="3">
                  <c:v>26</c:v>
                </c:pt>
                <c:pt idx="4">
                  <c:v>84</c:v>
                </c:pt>
                <c:pt idx="5">
                  <c:v>95</c:v>
                </c:pt>
                <c:pt idx="6">
                  <c:v>68</c:v>
                </c:pt>
                <c:pt idx="7">
                  <c:v>32</c:v>
                </c:pt>
                <c:pt idx="8">
                  <c:v>71</c:v>
                </c:pt>
                <c:pt idx="9">
                  <c:v>59</c:v>
                </c:pt>
                <c:pt idx="10">
                  <c:v>60</c:v>
                </c:pt>
                <c:pt idx="11">
                  <c:v>74</c:v>
                </c:pt>
                <c:pt idx="12">
                  <c:v>28</c:v>
                </c:pt>
                <c:pt idx="13">
                  <c:v>26</c:v>
                </c:pt>
                <c:pt idx="14">
                  <c:v>30</c:v>
                </c:pt>
                <c:pt idx="15">
                  <c:v>78</c:v>
                </c:pt>
                <c:pt idx="16">
                  <c:v>28</c:v>
                </c:pt>
                <c:pt idx="17">
                  <c:v>78</c:v>
                </c:pt>
                <c:pt idx="18">
                  <c:v>87</c:v>
                </c:pt>
                <c:pt idx="19">
                  <c:v>42</c:v>
                </c:pt>
                <c:pt idx="20">
                  <c:v>68</c:v>
                </c:pt>
                <c:pt idx="21">
                  <c:v>58</c:v>
                </c:pt>
                <c:pt idx="22">
                  <c:v>98</c:v>
                </c:pt>
                <c:pt idx="23">
                  <c:v>86</c:v>
                </c:pt>
                <c:pt idx="24">
                  <c:v>38</c:v>
                </c:pt>
                <c:pt idx="25">
                  <c:v>72</c:v>
                </c:pt>
                <c:pt idx="26">
                  <c:v>39</c:v>
                </c:pt>
                <c:pt idx="27">
                  <c:v>96</c:v>
                </c:pt>
                <c:pt idx="28">
                  <c:v>86</c:v>
                </c:pt>
                <c:pt idx="29">
                  <c:v>64</c:v>
                </c:pt>
                <c:pt idx="30">
                  <c:v>77</c:v>
                </c:pt>
                <c:pt idx="31">
                  <c:v>48</c:v>
                </c:pt>
                <c:pt idx="32">
                  <c:v>50</c:v>
                </c:pt>
                <c:pt idx="33">
                  <c:v>84</c:v>
                </c:pt>
                <c:pt idx="34">
                  <c:v>65</c:v>
                </c:pt>
                <c:pt idx="35">
                  <c:v>53</c:v>
                </c:pt>
                <c:pt idx="36">
                  <c:v>39</c:v>
                </c:pt>
                <c:pt idx="37">
                  <c:v>69</c:v>
                </c:pt>
                <c:pt idx="38">
                  <c:v>89</c:v>
                </c:pt>
                <c:pt idx="39">
                  <c:v>95</c:v>
                </c:pt>
                <c:pt idx="40">
                  <c:v>33</c:v>
                </c:pt>
                <c:pt idx="41">
                  <c:v>25</c:v>
                </c:pt>
                <c:pt idx="42">
                  <c:v>32</c:v>
                </c:pt>
                <c:pt idx="43">
                  <c:v>87</c:v>
                </c:pt>
                <c:pt idx="44">
                  <c:v>35</c:v>
                </c:pt>
                <c:pt idx="45">
                  <c:v>32</c:v>
                </c:pt>
                <c:pt idx="46">
                  <c:v>59</c:v>
                </c:pt>
                <c:pt idx="47">
                  <c:v>59</c:v>
                </c:pt>
                <c:pt idx="48">
                  <c:v>57</c:v>
                </c:pt>
                <c:pt idx="4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3-6347-87A3-7C91AC7D0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[excell work for mani .m (2).xlsx]Sheet2!PivotTable2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'[excell work for mani .m (2).xlsx]Sheet2'!$B$3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'[excell work for mani .m (2).xlsx]Sheet2'!$A$4:$A$10</c:f>
              <c:strCache>
                <c:ptCount val="6"/>
                <c:pt idx="0">
                  <c:v>Biotechnology</c:v>
                </c:pt>
                <c:pt idx="1">
                  <c:v>Civil</c:v>
                </c:pt>
                <c:pt idx="2">
                  <c:v>Computer Science</c:v>
                </c:pt>
                <c:pt idx="3">
                  <c:v>Electrical</c:v>
                </c:pt>
                <c:pt idx="4">
                  <c:v>Electronics</c:v>
                </c:pt>
                <c:pt idx="5">
                  <c:v>Mechanical</c:v>
                </c:pt>
              </c:strCache>
            </c:strRef>
          </c:cat>
          <c:val>
            <c:numRef>
              <c:f>'[excell work for mani .m (2).xlsx]Sheet2'!$B$4:$B$10</c:f>
              <c:numCache>
                <c:formatCode>General</c:formatCode>
                <c:ptCount val="6"/>
                <c:pt idx="0">
                  <c:v>435</c:v>
                </c:pt>
                <c:pt idx="1">
                  <c:v>761</c:v>
                </c:pt>
                <c:pt idx="2">
                  <c:v>362</c:v>
                </c:pt>
                <c:pt idx="3">
                  <c:v>644</c:v>
                </c:pt>
                <c:pt idx="4">
                  <c:v>329</c:v>
                </c:pt>
                <c:pt idx="5">
                  <c:v>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2-42D4-9FBA-42BD482B6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029984"/>
        <c:axId val="1388549200"/>
      </c:barChart>
      <c:catAx>
        <c:axId val="14750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549200"/>
        <c:crosses val="autoZero"/>
        <c:auto val="1"/>
        <c:lblAlgn val="ctr"/>
        <c:lblOffset val="100"/>
        <c:noMultiLvlLbl val="0"/>
      </c:catAx>
      <c:valAx>
        <c:axId val="138854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0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Line Chart: Pass Percentage by Department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"Pass Percentage"</c:f>
              <c:strCache>
                <c:ptCount val="1"/>
                <c:pt idx="0">
                  <c:v>Pass Percentage</c:v>
                </c:pt>
              </c:strCache>
            </c:strRef>
          </c:tx>
          <c:marker>
            <c:symbol val="none"/>
          </c:marker>
          <c:cat>
            <c:strRef>
              <c:f>'[excell work for mani .m (3).xlsx]Student Data'!$B$2:$B$51</c:f>
              <c:strCache>
                <c:ptCount val="50"/>
                <c:pt idx="0">
                  <c:v>Civil</c:v>
                </c:pt>
                <c:pt idx="1">
                  <c:v>Biotechnology</c:v>
                </c:pt>
                <c:pt idx="2">
                  <c:v>Electrical</c:v>
                </c:pt>
                <c:pt idx="3">
                  <c:v>Biotechnology</c:v>
                </c:pt>
                <c:pt idx="4">
                  <c:v>Biotechnology</c:v>
                </c:pt>
                <c:pt idx="5">
                  <c:v>Mechanical</c:v>
                </c:pt>
                <c:pt idx="6">
                  <c:v>Electrical</c:v>
                </c:pt>
                <c:pt idx="7">
                  <c:v>Electrical</c:v>
                </c:pt>
                <c:pt idx="8">
                  <c:v>Electrical</c:v>
                </c:pt>
                <c:pt idx="9">
                  <c:v>Biotechnology</c:v>
                </c:pt>
                <c:pt idx="10">
                  <c:v>Civil</c:v>
                </c:pt>
                <c:pt idx="11">
                  <c:v>Electrical</c:v>
                </c:pt>
                <c:pt idx="12">
                  <c:v>Electronics</c:v>
                </c:pt>
                <c:pt idx="13">
                  <c:v>Biotechnology</c:v>
                </c:pt>
                <c:pt idx="14">
                  <c:v>Mechanical</c:v>
                </c:pt>
                <c:pt idx="15">
                  <c:v>Civil</c:v>
                </c:pt>
                <c:pt idx="16">
                  <c:v>Electronics</c:v>
                </c:pt>
                <c:pt idx="17">
                  <c:v>Electronics</c:v>
                </c:pt>
                <c:pt idx="18">
                  <c:v>Mechanical</c:v>
                </c:pt>
                <c:pt idx="19">
                  <c:v>Civil</c:v>
                </c:pt>
                <c:pt idx="20">
                  <c:v>Biotechnology</c:v>
                </c:pt>
                <c:pt idx="21">
                  <c:v>Computer Science</c:v>
                </c:pt>
                <c:pt idx="22">
                  <c:v>Civil</c:v>
                </c:pt>
                <c:pt idx="23">
                  <c:v>Mechanical</c:v>
                </c:pt>
                <c:pt idx="24">
                  <c:v>Electronics</c:v>
                </c:pt>
                <c:pt idx="25">
                  <c:v>Biotechnology</c:v>
                </c:pt>
                <c:pt idx="26">
                  <c:v>Civil</c:v>
                </c:pt>
                <c:pt idx="27">
                  <c:v>Computer Science</c:v>
                </c:pt>
                <c:pt idx="28">
                  <c:v>Computer Science</c:v>
                </c:pt>
                <c:pt idx="29">
                  <c:v>Electrical</c:v>
                </c:pt>
                <c:pt idx="30">
                  <c:v>Electrical</c:v>
                </c:pt>
                <c:pt idx="31">
                  <c:v>Mechanical</c:v>
                </c:pt>
                <c:pt idx="32">
                  <c:v>Civil</c:v>
                </c:pt>
                <c:pt idx="33">
                  <c:v>Civil</c:v>
                </c:pt>
                <c:pt idx="34">
                  <c:v>Electronics</c:v>
                </c:pt>
                <c:pt idx="35">
                  <c:v>Electronics</c:v>
                </c:pt>
                <c:pt idx="36">
                  <c:v>Electronics</c:v>
                </c:pt>
                <c:pt idx="37">
                  <c:v>Electrical</c:v>
                </c:pt>
                <c:pt idx="38">
                  <c:v>Civil</c:v>
                </c:pt>
                <c:pt idx="39">
                  <c:v>Civil</c:v>
                </c:pt>
                <c:pt idx="40">
                  <c:v>Computer Science</c:v>
                </c:pt>
                <c:pt idx="41">
                  <c:v>Electrical</c:v>
                </c:pt>
                <c:pt idx="42">
                  <c:v>Biotechnology</c:v>
                </c:pt>
                <c:pt idx="43">
                  <c:v>Electrical</c:v>
                </c:pt>
                <c:pt idx="44">
                  <c:v>Biotechnology</c:v>
                </c:pt>
                <c:pt idx="45">
                  <c:v>Computer Science</c:v>
                </c:pt>
                <c:pt idx="46">
                  <c:v>Mechanical</c:v>
                </c:pt>
                <c:pt idx="47">
                  <c:v>Civil</c:v>
                </c:pt>
                <c:pt idx="48">
                  <c:v>Computer Science</c:v>
                </c:pt>
                <c:pt idx="49">
                  <c:v>Civil</c:v>
                </c:pt>
              </c:strCache>
            </c:strRef>
          </c:cat>
          <c:val>
            <c:numRef>
              <c:f>'[excell work for mani .m (3).xlsx]Student Data'!$C$2:$C$51</c:f>
              <c:numCache>
                <c:formatCode>General</c:formatCode>
                <c:ptCount val="50"/>
                <c:pt idx="0">
                  <c:v>38</c:v>
                </c:pt>
                <c:pt idx="1">
                  <c:v>33</c:v>
                </c:pt>
                <c:pt idx="2">
                  <c:v>77</c:v>
                </c:pt>
                <c:pt idx="3">
                  <c:v>26</c:v>
                </c:pt>
                <c:pt idx="4">
                  <c:v>84</c:v>
                </c:pt>
                <c:pt idx="5">
                  <c:v>95</c:v>
                </c:pt>
                <c:pt idx="6">
                  <c:v>68</c:v>
                </c:pt>
                <c:pt idx="7">
                  <c:v>32</c:v>
                </c:pt>
                <c:pt idx="8">
                  <c:v>71</c:v>
                </c:pt>
                <c:pt idx="9">
                  <c:v>59</c:v>
                </c:pt>
                <c:pt idx="10">
                  <c:v>60</c:v>
                </c:pt>
                <c:pt idx="11">
                  <c:v>74</c:v>
                </c:pt>
                <c:pt idx="12">
                  <c:v>28</c:v>
                </c:pt>
                <c:pt idx="13">
                  <c:v>26</c:v>
                </c:pt>
                <c:pt idx="14">
                  <c:v>30</c:v>
                </c:pt>
                <c:pt idx="15">
                  <c:v>78</c:v>
                </c:pt>
                <c:pt idx="16">
                  <c:v>28</c:v>
                </c:pt>
                <c:pt idx="17">
                  <c:v>78</c:v>
                </c:pt>
                <c:pt idx="18">
                  <c:v>87</c:v>
                </c:pt>
                <c:pt idx="19">
                  <c:v>42</c:v>
                </c:pt>
                <c:pt idx="20">
                  <c:v>68</c:v>
                </c:pt>
                <c:pt idx="21">
                  <c:v>58</c:v>
                </c:pt>
                <c:pt idx="22">
                  <c:v>98</c:v>
                </c:pt>
                <c:pt idx="23">
                  <c:v>86</c:v>
                </c:pt>
                <c:pt idx="24">
                  <c:v>38</c:v>
                </c:pt>
                <c:pt idx="25">
                  <c:v>72</c:v>
                </c:pt>
                <c:pt idx="26">
                  <c:v>39</c:v>
                </c:pt>
                <c:pt idx="27">
                  <c:v>96</c:v>
                </c:pt>
                <c:pt idx="28">
                  <c:v>86</c:v>
                </c:pt>
                <c:pt idx="29">
                  <c:v>64</c:v>
                </c:pt>
                <c:pt idx="30">
                  <c:v>77</c:v>
                </c:pt>
                <c:pt idx="31">
                  <c:v>48</c:v>
                </c:pt>
                <c:pt idx="32">
                  <c:v>50</c:v>
                </c:pt>
                <c:pt idx="33">
                  <c:v>84</c:v>
                </c:pt>
                <c:pt idx="34">
                  <c:v>65</c:v>
                </c:pt>
                <c:pt idx="35">
                  <c:v>53</c:v>
                </c:pt>
                <c:pt idx="36">
                  <c:v>39</c:v>
                </c:pt>
                <c:pt idx="37">
                  <c:v>69</c:v>
                </c:pt>
                <c:pt idx="38">
                  <c:v>89</c:v>
                </c:pt>
                <c:pt idx="39">
                  <c:v>95</c:v>
                </c:pt>
                <c:pt idx="40">
                  <c:v>33</c:v>
                </c:pt>
                <c:pt idx="41">
                  <c:v>25</c:v>
                </c:pt>
                <c:pt idx="42">
                  <c:v>32</c:v>
                </c:pt>
                <c:pt idx="43">
                  <c:v>87</c:v>
                </c:pt>
                <c:pt idx="44">
                  <c:v>35</c:v>
                </c:pt>
                <c:pt idx="45">
                  <c:v>32</c:v>
                </c:pt>
                <c:pt idx="46">
                  <c:v>59</c:v>
                </c:pt>
                <c:pt idx="47">
                  <c:v>59</c:v>
                </c:pt>
                <c:pt idx="48">
                  <c:v>57</c:v>
                </c:pt>
                <c:pt idx="4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F7-5D4D-B564-3FDDDF0EB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30001"/>
        <c:axId val="50030002"/>
      </c:lineChart>
      <c:catAx>
        <c:axId val="5003000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0002"/>
        <c:crosses val="autoZero"/>
        <c:auto val="1"/>
        <c:lblAlgn val="ctr"/>
        <c:lblOffset val="100"/>
        <c:noMultiLvlLbl val="0"/>
      </c:catAx>
      <c:valAx>
        <c:axId val="5003000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0001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[excell work for mani .m (4).xlsx]Sheet2!PivotTable2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'[excell work for mani .m (4).xlsx]Sheet2'!$B$3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'[excell work for mani .m (4).xlsx]Sheet2'!$A$4:$A$10</c:f>
              <c:strCache>
                <c:ptCount val="6"/>
                <c:pt idx="0">
                  <c:v>Biotechnology</c:v>
                </c:pt>
                <c:pt idx="1">
                  <c:v>Civil</c:v>
                </c:pt>
                <c:pt idx="2">
                  <c:v>Computer Science</c:v>
                </c:pt>
                <c:pt idx="3">
                  <c:v>Electrical</c:v>
                </c:pt>
                <c:pt idx="4">
                  <c:v>Electronics</c:v>
                </c:pt>
                <c:pt idx="5">
                  <c:v>Mechanical</c:v>
                </c:pt>
              </c:strCache>
            </c:strRef>
          </c:cat>
          <c:val>
            <c:numRef>
              <c:f>'[excell work for mani .m (4).xlsx]Sheet2'!$B$4:$B$10</c:f>
              <c:numCache>
                <c:formatCode>General</c:formatCode>
                <c:ptCount val="6"/>
                <c:pt idx="0">
                  <c:v>435</c:v>
                </c:pt>
                <c:pt idx="1">
                  <c:v>761</c:v>
                </c:pt>
                <c:pt idx="2">
                  <c:v>362</c:v>
                </c:pt>
                <c:pt idx="3">
                  <c:v>644</c:v>
                </c:pt>
                <c:pt idx="4">
                  <c:v>329</c:v>
                </c:pt>
                <c:pt idx="5">
                  <c:v>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1-4E56-99F9-B0A9E9E0F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029984"/>
        <c:axId val="1388549200"/>
      </c:barChart>
      <c:catAx>
        <c:axId val="14750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549200"/>
        <c:crosses val="autoZero"/>
        <c:auto val="1"/>
        <c:lblAlgn val="ctr"/>
        <c:lblOffset val="100"/>
        <c:noMultiLvlLbl val="0"/>
      </c:catAx>
      <c:valAx>
        <c:axId val="138854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0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931A-161A-49F0-B908-DB91792BC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477079"/>
            <a:ext cx="8931965" cy="295192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COLLEGE STUDENTS PASSING PERCENTAGE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EE7EA-F003-4CA1-AF03-796CCC50B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34041"/>
            <a:ext cx="8825658" cy="1822202"/>
          </a:xfrm>
        </p:spPr>
        <p:txBody>
          <a:bodyPr>
            <a:normAutofit/>
          </a:bodyPr>
          <a:lstStyle/>
          <a:p>
            <a:r>
              <a:rPr lang="en-US" dirty="0"/>
              <a:t>STUDENT NAME : </a:t>
            </a:r>
            <a:r>
              <a:rPr lang="en-US" dirty="0" err="1"/>
              <a:t>m.Manikandan</a:t>
            </a:r>
            <a:endParaRPr lang="en-US" dirty="0"/>
          </a:p>
          <a:p>
            <a:r>
              <a:rPr lang="en-US" dirty="0"/>
              <a:t>REGISTER NO     : 312207306</a:t>
            </a:r>
          </a:p>
          <a:p>
            <a:r>
              <a:rPr lang="en-US" dirty="0"/>
              <a:t>DEPARTMENT     : commerce</a:t>
            </a:r>
          </a:p>
          <a:p>
            <a:r>
              <a:rPr lang="en-US" dirty="0"/>
              <a:t>COLLEGE           : </a:t>
            </a:r>
            <a:r>
              <a:rPr lang="en-US" dirty="0" err="1"/>
              <a:t>cknc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8E4C-3363-4C89-A7EF-FB86E8F2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3691-191B-4B55-AE9B-624EBA34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22712"/>
            <a:ext cx="8825659" cy="3197087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Summarize insights from the charts and pivot table:    - Which subjects have the highest passing percentages?    - How have the passing percentages changed over time?    - Which departments or courses show the most variance in student performance?</a:t>
            </a:r>
          </a:p>
        </p:txBody>
      </p:sp>
    </p:spTree>
    <p:extLst>
      <p:ext uri="{BB962C8B-B14F-4D97-AF65-F5344CB8AC3E}">
        <p14:creationId xmlns:p14="http://schemas.microsoft.com/office/powerpoint/2010/main" val="2021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DED1-D35D-4C1B-80B2-0D0E19D2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AD41-F3D2-4512-8F9F-F9B59E4D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Key Findings  </a:t>
            </a:r>
          </a:p>
          <a:p>
            <a:pPr marL="0" indent="0">
              <a:buNone/>
            </a:pPr>
            <a:r>
              <a:rPr lang="en-US" sz="2400" dirty="0"/>
              <a:t>Any trends or concerns?    - What subjects or courses need more attention?-</a:t>
            </a:r>
          </a:p>
          <a:p>
            <a:r>
              <a:rPr lang="en-US" dirty="0"/>
              <a:t> </a:t>
            </a:r>
            <a:r>
              <a:rPr lang="en-US" sz="2400" b="1" dirty="0"/>
              <a:t>Recommendations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Suggest interventions like additional resources for underperforming courses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0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E17-3C9D-4C63-A345-1FABC062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84" y="1294804"/>
            <a:ext cx="8326883" cy="385827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  <a:latin typeface="Algerian" pitchFamily="82" charset="0"/>
                <a:ea typeface="ADLaM Display" panose="02000000000000000000" pitchFamily="2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9A0D-4939-47C1-8BBC-26B95858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Pie Chart Example:- *Title*: "Overall Passing vs Failing Percentage"- *Data*: Passed (70%), Failed (30%)#### Line Chart Example:- *Title*: "Passing Percentage Trend Over Time"- *X-Axis*: Semesters (e.g., Fall 2021, Spring 2022, Fall 2022)- *Y-Axis*: Passing Percentage (%)</a:t>
            </a:r>
          </a:p>
        </p:txBody>
      </p:sp>
    </p:spTree>
    <p:extLst>
      <p:ext uri="{BB962C8B-B14F-4D97-AF65-F5344CB8AC3E}">
        <p14:creationId xmlns:p14="http://schemas.microsoft.com/office/powerpoint/2010/main" val="177300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4F5-69E6-4022-9A30-D62EE645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5861"/>
            <a:ext cx="8761413" cy="1004771"/>
          </a:xfrm>
        </p:spPr>
        <p:txBody>
          <a:bodyPr/>
          <a:lstStyle/>
          <a:p>
            <a:r>
              <a:rPr lang="en-US" sz="3200" b="1" dirty="0">
                <a:solidFill>
                  <a:schemeClr val="accent4"/>
                </a:solidFill>
                <a:latin typeface="Algerian" panose="04020705040A02060702" pitchFamily="82" charset="0"/>
              </a:rPr>
              <a:t>College Students Passing Percentage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F826-F56F-4205-8AF0-116A432F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Subtitle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An in-depth analysis using data visualization techniques (Pie Chart, Line Chart, and Pivot Table)</a:t>
            </a:r>
          </a:p>
        </p:txBody>
      </p:sp>
    </p:spTree>
    <p:extLst>
      <p:ext uri="{BB962C8B-B14F-4D97-AF65-F5344CB8AC3E}">
        <p14:creationId xmlns:p14="http://schemas.microsoft.com/office/powerpoint/2010/main" val="341648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E541-04B5-4FBB-A32F-AB762BAD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4116-D6A7-4A36-B542-E25E0546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Objective </a:t>
            </a:r>
          </a:p>
          <a:p>
            <a:pPr marL="0" indent="0">
              <a:buNone/>
            </a:pPr>
            <a:r>
              <a:rPr lang="en-US" sz="2400" dirty="0"/>
              <a:t>Understanding the passing percentage among college students over time and by subject.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Why It Matters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/>
              <a:t>Insights into areas of strength and opportunities for improvement in the academic curriculum.</a:t>
            </a:r>
          </a:p>
        </p:txBody>
      </p:sp>
    </p:spTree>
    <p:extLst>
      <p:ext uri="{BB962C8B-B14F-4D97-AF65-F5344CB8AC3E}">
        <p14:creationId xmlns:p14="http://schemas.microsoft.com/office/powerpoint/2010/main" val="6566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71B4-95CB-4BA8-B405-D9267EE3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Overall Passing Percentage (Pie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39FC-BA57-4911-9407-3A6B73E2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2464594"/>
            <a:ext cx="9201992" cy="4294014"/>
          </a:xfrm>
        </p:spPr>
        <p:txBody>
          <a:bodyPr/>
          <a:lstStyle/>
          <a:p>
            <a:r>
              <a:rPr lang="en-US" sz="2400" b="1" dirty="0"/>
              <a:t>Pie Chart </a:t>
            </a:r>
          </a:p>
          <a:p>
            <a:pPr marL="0" indent="0">
              <a:buNone/>
            </a:pPr>
            <a:r>
              <a:rPr lang="en-US" sz="3200" dirty="0"/>
              <a:t>Display overall passing vs. failing students in percentage.    - Data example:        - Passed: 70%        - Failed: 30%    - Visual Tip: Use contrasting colors (e.g., green for passed, red for failed) to make it clear.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2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FF82-A5EB-5D48-DF3A-ACE73C2C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图表 1">
            <a:extLst>
              <a:ext uri="{FF2B5EF4-FFF2-40B4-BE49-F238E27FC236}">
                <a16:creationId xmlns:a16="http://schemas.microsoft.com/office/drawing/2014/main" id="{7D550E41-5A9B-314F-8E20-ADBF0156A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77708"/>
              </p:ext>
            </p:extLst>
          </p:nvPr>
        </p:nvGraphicFramePr>
        <p:xfrm>
          <a:off x="1154954" y="2321720"/>
          <a:ext cx="9471374" cy="453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45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52C8-91AF-4DF7-BD2C-661C184F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Passing Percentage by Subjects (Pivot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5D31-A275-49F2-A37F-6391DF65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79" y="2001079"/>
            <a:ext cx="9516787" cy="428045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b="1" dirty="0"/>
              <a:t>Pivot Table </a:t>
            </a:r>
          </a:p>
          <a:p>
            <a:pPr marL="0" indent="0">
              <a:buNone/>
            </a:pPr>
            <a:r>
              <a:rPr lang="en-US" sz="2000" dirty="0"/>
              <a:t>Breakdown of passing rates by subjects/courses.    - Table Columns:  </a:t>
            </a:r>
          </a:p>
          <a:p>
            <a:r>
              <a:rPr lang="en-US" dirty="0"/>
              <a:t>      - </a:t>
            </a:r>
            <a:r>
              <a:rPr lang="en-US" sz="2400" b="1" dirty="0"/>
              <a:t>*Subject </a:t>
            </a:r>
          </a:p>
          <a:p>
            <a:pPr marL="0" indent="0">
              <a:buNone/>
            </a:pPr>
            <a:r>
              <a:rPr lang="en-US" dirty="0"/>
              <a:t>Math, Science, English, etc.Total Students Passed Failed Passing (Calculated)    - This table helps show how each subject is performing in terms of student success.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67C5E6-839E-4949-ABD1-D567ECE9E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096288"/>
              </p:ext>
            </p:extLst>
          </p:nvPr>
        </p:nvGraphicFramePr>
        <p:xfrm>
          <a:off x="2928938" y="4114800"/>
          <a:ext cx="442602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174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2573-5D9F-479B-9192-4A9C9A1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Trends Over Time (Line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48C6-1D9D-47ED-8419-0CBC90AC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20" y="2468032"/>
            <a:ext cx="8825659" cy="4389968"/>
          </a:xfrm>
        </p:spPr>
        <p:txBody>
          <a:bodyPr/>
          <a:lstStyle/>
          <a:p>
            <a:r>
              <a:rPr lang="en-US" sz="2800" b="1" dirty="0"/>
              <a:t>Line Chart</a:t>
            </a:r>
          </a:p>
          <a:p>
            <a:pPr marL="0" indent="0">
              <a:buNone/>
            </a:pPr>
            <a:r>
              <a:rPr lang="en-US" sz="2800" dirty="0"/>
              <a:t> Passing percentage trend over multiple semesters/years X-Axis Semesters (or years, depending on data) Y-Axis Passing Percentage (%)    - Plot the data to see if the passing rate is improving, declining, or stable over time.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999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CE5F-8666-A69F-9147-013CB4EF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图表 3">
            <a:extLst>
              <a:ext uri="{FF2B5EF4-FFF2-40B4-BE49-F238E27FC236}">
                <a16:creationId xmlns:a16="http://schemas.microsoft.com/office/drawing/2014/main" id="{FD364CD4-B380-1FF2-2299-0BE7E69D4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1121"/>
              </p:ext>
            </p:extLst>
          </p:nvPr>
        </p:nvGraphicFramePr>
        <p:xfrm>
          <a:off x="1119211" y="2575188"/>
          <a:ext cx="9953577" cy="3872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6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31B9-1D9E-4545-9D1C-3641DFC9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3096"/>
            <a:ext cx="8761413" cy="1097536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Passing Percentage by Course/Department (Bar/Pivot)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C878-882E-418C-824F-556FE1CA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60104"/>
            <a:ext cx="8825659" cy="3859696"/>
          </a:xfrm>
        </p:spPr>
        <p:txBody>
          <a:bodyPr/>
          <a:lstStyle/>
          <a:p>
            <a:r>
              <a:rPr lang="en-US" sz="3200" b="1" dirty="0"/>
              <a:t>Pivot Table </a:t>
            </a:r>
          </a:p>
          <a:p>
            <a:pPr marL="0" indent="0">
              <a:buNone/>
            </a:pPr>
            <a:r>
              <a:rPr lang="en-US" sz="2000" dirty="0"/>
              <a:t>(or Bar Graph): Shows the percentage of passing students in each department/course Data example Course Computer Science, Mechanical Engineering, Biology, </a:t>
            </a:r>
            <a:r>
              <a:rPr lang="en-US" sz="2000" dirty="0" err="1"/>
              <a:t>etc</a:t>
            </a:r>
            <a:r>
              <a:rPr lang="en-US" sz="2000" dirty="0"/>
              <a:t> Passing Percentage*: 80%, 65%, 70%, etc.    - A bar chart can be a good addition here to visually compare departments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078AA8-A73C-47D9-984C-FE5346270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240212"/>
              </p:ext>
            </p:extLst>
          </p:nvPr>
        </p:nvGraphicFramePr>
        <p:xfrm>
          <a:off x="3309295" y="4545496"/>
          <a:ext cx="4452730" cy="215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175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</TotalTime>
  <Words>468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COLLEGE STUDENTS PASSING PERCENTAGE ANALYSIS</vt:lpstr>
      <vt:lpstr>College Students Passing Percentage Analysis</vt:lpstr>
      <vt:lpstr>Introduction</vt:lpstr>
      <vt:lpstr>Overall Passing Percentage (Pie Chart)</vt:lpstr>
      <vt:lpstr>PowerPoint Presentation</vt:lpstr>
      <vt:lpstr>Passing Percentage by Subjects (Pivot Table)</vt:lpstr>
      <vt:lpstr>Trends Over Time (Line Chart)</vt:lpstr>
      <vt:lpstr>PowerPoint Presentation</vt:lpstr>
      <vt:lpstr>Passing Percentage by Course/Department (Bar/Pivot)</vt:lpstr>
      <vt:lpstr>Analysis</vt:lpstr>
      <vt:lpstr>Conclusion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STUDENTS PASSING PERCENTAGE ANALYSIS</dc:title>
  <dc:creator>Gowri Manohar</dc:creator>
  <cp:lastModifiedBy>Mani Kandan</cp:lastModifiedBy>
  <cp:revision>6</cp:revision>
  <dcterms:created xsi:type="dcterms:W3CDTF">2024-08-30T05:35:35Z</dcterms:created>
  <dcterms:modified xsi:type="dcterms:W3CDTF">2024-09-05T06:05:13Z</dcterms:modified>
</cp:coreProperties>
</file>