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4758-F0F3-4427-85DB-1EF51A4BE4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F10B-C1EB-4E59-84F6-717AF5C99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8F10B-C1EB-4E59-84F6-717AF5C99C2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1ACBC8-8AC1-4060-8F4C-4752A315325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000108"/>
            <a:ext cx="7772400" cy="2357454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="0" dirty="0" smtClean="0"/>
              <a:t>entiment </a:t>
            </a:r>
            <a:r>
              <a:rPr lang="en-US" dirty="0" smtClean="0"/>
              <a:t>A</a:t>
            </a:r>
            <a:r>
              <a:rPr lang="en-US" b="0" dirty="0" smtClean="0"/>
              <a:t>nalysis on Movie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 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4291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DEPARTMENT  OF  COMPUTER  ENGINEERING  AND 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5000636"/>
            <a:ext cx="407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</a:t>
            </a:r>
            <a:r>
              <a:rPr lang="en-US" b="1" dirty="0" smtClean="0"/>
              <a:t>by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r>
              <a:rPr lang="en-US" dirty="0" smtClean="0"/>
              <a:t>(181500817)</a:t>
            </a:r>
          </a:p>
          <a:p>
            <a:r>
              <a:rPr lang="en-US" dirty="0" err="1" smtClean="0"/>
              <a:t>Prachi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(181500459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Mani </a:t>
            </a:r>
            <a:r>
              <a:rPr lang="en-US" dirty="0" err="1" smtClean="0"/>
              <a:t>Bansal</a:t>
            </a:r>
            <a:r>
              <a:rPr lang="en-US" dirty="0" smtClean="0"/>
              <a:t>(1815100364)</a:t>
            </a:r>
            <a:endParaRPr lang="en-US" b="0" dirty="0" smtClean="0"/>
          </a:p>
          <a:p>
            <a:r>
              <a:rPr lang="en-US" dirty="0" err="1" smtClean="0"/>
              <a:t>Himanshi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r>
              <a:rPr lang="en-US" dirty="0" smtClean="0"/>
              <a:t>(181500267)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64357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Supervised</a:t>
            </a:r>
            <a:r>
              <a:rPr lang="en-GB" dirty="0"/>
              <a:t> </a:t>
            </a:r>
            <a:r>
              <a:rPr lang="en-GB" b="1" dirty="0"/>
              <a:t>By</a:t>
            </a:r>
            <a:r>
              <a:rPr lang="en-GB" dirty="0"/>
              <a:t>: </a:t>
            </a:r>
            <a:endParaRPr lang="en-GB" dirty="0" smtClean="0"/>
          </a:p>
          <a:p>
            <a:r>
              <a:rPr lang="en-GB" dirty="0" smtClean="0"/>
              <a:t>Mr</a:t>
            </a:r>
            <a:r>
              <a:rPr lang="en-GB" dirty="0"/>
              <a:t>. </a:t>
            </a:r>
            <a:r>
              <a:rPr lang="en-GB" dirty="0" err="1" smtClean="0"/>
              <a:t>Navin</a:t>
            </a:r>
            <a:r>
              <a:rPr lang="en-GB" dirty="0" smtClean="0"/>
              <a:t> </a:t>
            </a:r>
            <a:r>
              <a:rPr lang="en-GB" dirty="0"/>
              <a:t>Kumar </a:t>
            </a:r>
            <a:r>
              <a:rPr lang="en-GB" dirty="0" err="1" smtClean="0"/>
              <a:t>Agrawal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571744"/>
            <a:ext cx="7429520" cy="1051560"/>
          </a:xfrm>
        </p:spPr>
        <p:txBody>
          <a:bodyPr>
            <a:noAutofit/>
          </a:bodyPr>
          <a:lstStyle/>
          <a:p>
            <a:r>
              <a:rPr lang="en-GB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071966"/>
          </a:xfrm>
        </p:spPr>
        <p:txBody>
          <a:bodyPr>
            <a:normAutofit fontScale="77500" lnSpcReduction="20000"/>
          </a:bodyPr>
          <a:lstStyle/>
          <a:p>
            <a:r>
              <a:rPr lang="en-GB" sz="2400" b="1" dirty="0" smtClean="0"/>
              <a:t>Sentiment</a:t>
            </a:r>
            <a:r>
              <a:rPr lang="en-GB" sz="2400" dirty="0" smtClean="0"/>
              <a:t> relates to the meaning of a word or sequence of words and is usually associated with an opinion or emotion. </a:t>
            </a:r>
          </a:p>
          <a:p>
            <a:endParaRPr lang="en-GB" sz="2400" b="1" spc="-10" dirty="0" smtClean="0">
              <a:cs typeface="Verdana"/>
            </a:endParaRPr>
          </a:p>
          <a:p>
            <a:r>
              <a:rPr lang="en-GB" sz="2400" b="1" spc="-10" dirty="0" smtClean="0">
                <a:cs typeface="Verdana"/>
              </a:rPr>
              <a:t>Sentiment </a:t>
            </a:r>
            <a:r>
              <a:rPr lang="en-GB" sz="2400" b="1" spc="-5" dirty="0" smtClean="0">
                <a:cs typeface="Verdana"/>
              </a:rPr>
              <a:t>analysis </a:t>
            </a:r>
            <a:r>
              <a:rPr lang="en-GB" sz="2400" spc="-10" dirty="0" smtClean="0"/>
              <a:t>(also </a:t>
            </a:r>
            <a:r>
              <a:rPr lang="en-GB" sz="2400" spc="-5" dirty="0" smtClean="0"/>
              <a:t>known as </a:t>
            </a:r>
            <a:r>
              <a:rPr lang="en-GB" sz="2400" spc="-15" dirty="0" smtClean="0"/>
              <a:t>opinion  </a:t>
            </a:r>
            <a:r>
              <a:rPr lang="en-GB" sz="2400" spc="-5" dirty="0" smtClean="0"/>
              <a:t>mining) refers to the use of </a:t>
            </a:r>
            <a:r>
              <a:rPr lang="en-GB" sz="2400" spc="-10" dirty="0" smtClean="0"/>
              <a:t>natural </a:t>
            </a:r>
            <a:r>
              <a:rPr lang="en-GB" sz="2400" spc="-5" dirty="0" smtClean="0"/>
              <a:t>language  </a:t>
            </a:r>
            <a:r>
              <a:rPr lang="en-GB" sz="2400" spc="-10" dirty="0" smtClean="0"/>
              <a:t>processing, text </a:t>
            </a:r>
            <a:r>
              <a:rPr lang="en-GB" sz="2400" spc="-5" dirty="0" smtClean="0">
                <a:cs typeface="Verdana"/>
              </a:rPr>
              <a:t>analysis</a:t>
            </a:r>
            <a:r>
              <a:rPr lang="en-GB" sz="2400" b="1" spc="-5" dirty="0" smtClean="0">
                <a:cs typeface="Verdana"/>
              </a:rPr>
              <a:t> </a:t>
            </a:r>
            <a:r>
              <a:rPr lang="en-GB" sz="2400" spc="-5" dirty="0" smtClean="0"/>
              <a:t>to </a:t>
            </a:r>
            <a:r>
              <a:rPr lang="en-GB" sz="2400" spc="-10" dirty="0" smtClean="0"/>
              <a:t>identify </a:t>
            </a:r>
            <a:r>
              <a:rPr lang="en-GB" sz="2400" spc="-5" dirty="0" smtClean="0"/>
              <a:t>and </a:t>
            </a:r>
            <a:r>
              <a:rPr lang="en-GB" sz="2400" spc="-10" dirty="0" smtClean="0"/>
              <a:t>extract subjective  </a:t>
            </a:r>
            <a:r>
              <a:rPr lang="en-GB" sz="2400" spc="-5" dirty="0" smtClean="0"/>
              <a:t>information </a:t>
            </a:r>
            <a:r>
              <a:rPr lang="en-GB" sz="2400" spc="-10" dirty="0" smtClean="0"/>
              <a:t>in </a:t>
            </a:r>
            <a:r>
              <a:rPr lang="en-GB" sz="2400" spc="-5" dirty="0" smtClean="0"/>
              <a:t>source</a:t>
            </a:r>
            <a:r>
              <a:rPr lang="en-GB" sz="2400" spc="30" dirty="0" smtClean="0"/>
              <a:t> </a:t>
            </a:r>
            <a:r>
              <a:rPr lang="en-GB" sz="2400" spc="-5" dirty="0" smtClean="0"/>
              <a:t>materials.</a:t>
            </a:r>
            <a:endParaRPr lang="en-US" sz="2400" dirty="0" smtClean="0"/>
          </a:p>
          <a:p>
            <a:endParaRPr lang="en-GB" sz="2400" spc="-520" dirty="0" smtClean="0">
              <a:solidFill>
                <a:srgbClr val="EF7E09"/>
              </a:solidFill>
              <a:latin typeface="Arial"/>
              <a:cs typeface="Arial"/>
            </a:endParaRPr>
          </a:p>
          <a:p>
            <a:r>
              <a:rPr lang="en-GB" sz="2400" spc="-520" dirty="0" smtClean="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lang="en-GB" sz="2400" spc="-10" dirty="0" smtClean="0">
                <a:cs typeface="Verdana"/>
              </a:rPr>
              <a:t>Consumers </a:t>
            </a:r>
            <a:r>
              <a:rPr lang="en-GB" sz="2400" spc="-5" dirty="0" smtClean="0">
                <a:cs typeface="Verdana"/>
              </a:rPr>
              <a:t>can use sentiment analysis </a:t>
            </a:r>
            <a:r>
              <a:rPr lang="en-GB" sz="2400" spc="-10" dirty="0" smtClean="0">
                <a:cs typeface="Verdana"/>
              </a:rPr>
              <a:t>to  </a:t>
            </a:r>
            <a:r>
              <a:rPr lang="en-GB" sz="2400" spc="-5" dirty="0" smtClean="0">
                <a:cs typeface="Verdana"/>
              </a:rPr>
              <a:t>research products and services </a:t>
            </a:r>
            <a:r>
              <a:rPr lang="en-GB" sz="2400" spc="-10" dirty="0" smtClean="0">
                <a:cs typeface="Verdana"/>
              </a:rPr>
              <a:t>before </a:t>
            </a:r>
            <a:r>
              <a:rPr lang="en-GB" sz="2400" spc="-5" dirty="0" smtClean="0">
                <a:cs typeface="Verdana"/>
              </a:rPr>
              <a:t>a  </a:t>
            </a:r>
            <a:r>
              <a:rPr lang="en-GB" sz="2400" spc="-10" dirty="0" smtClean="0">
                <a:cs typeface="Verdana"/>
              </a:rPr>
              <a:t>purchase. Production </a:t>
            </a:r>
            <a:r>
              <a:rPr lang="en-GB" sz="2400" spc="-5" dirty="0" smtClean="0">
                <a:cs typeface="Verdana"/>
              </a:rPr>
              <a:t>companies can use </a:t>
            </a:r>
            <a:r>
              <a:rPr lang="en-GB" sz="2400" spc="-10" dirty="0" smtClean="0">
                <a:cs typeface="Verdana"/>
              </a:rPr>
              <a:t>the  </a:t>
            </a:r>
            <a:r>
              <a:rPr lang="en-GB" sz="2400" spc="-5" dirty="0" smtClean="0">
                <a:cs typeface="Verdana"/>
              </a:rPr>
              <a:t>public </a:t>
            </a:r>
            <a:r>
              <a:rPr lang="en-GB" sz="2400" spc="-10" dirty="0" smtClean="0">
                <a:cs typeface="Verdana"/>
              </a:rPr>
              <a:t>opinion </a:t>
            </a:r>
            <a:r>
              <a:rPr lang="en-GB" sz="2400" spc="-5" dirty="0" smtClean="0">
                <a:cs typeface="Verdana"/>
              </a:rPr>
              <a:t>to </a:t>
            </a:r>
            <a:r>
              <a:rPr lang="en-GB" sz="2400" spc="-10" dirty="0" smtClean="0">
                <a:cs typeface="Verdana"/>
              </a:rPr>
              <a:t>determine </a:t>
            </a:r>
            <a:r>
              <a:rPr lang="en-GB" sz="2400" spc="-5" dirty="0" smtClean="0">
                <a:cs typeface="Verdana"/>
              </a:rPr>
              <a:t>acceptance of </a:t>
            </a:r>
            <a:r>
              <a:rPr lang="en-GB" sz="2400" spc="-10" dirty="0" smtClean="0">
                <a:cs typeface="Verdana"/>
              </a:rPr>
              <a:t>their  </a:t>
            </a:r>
            <a:r>
              <a:rPr lang="en-GB" sz="2400" spc="-5" dirty="0" smtClean="0">
                <a:cs typeface="Verdana"/>
              </a:rPr>
              <a:t>products and </a:t>
            </a:r>
            <a:r>
              <a:rPr lang="en-GB" sz="2400" spc="-10" dirty="0" smtClean="0">
                <a:cs typeface="Verdana"/>
              </a:rPr>
              <a:t>the </a:t>
            </a:r>
            <a:r>
              <a:rPr lang="en-GB" sz="2400" spc="-5" dirty="0" smtClean="0">
                <a:cs typeface="Verdana"/>
              </a:rPr>
              <a:t>public </a:t>
            </a:r>
            <a:r>
              <a:rPr lang="en-GB" sz="2400" spc="-10" dirty="0" smtClean="0">
                <a:cs typeface="Verdana"/>
              </a:rPr>
              <a:t>demand.</a:t>
            </a:r>
          </a:p>
          <a:p>
            <a:endParaRPr lang="en-GB" sz="2400" spc="-10" dirty="0" smtClean="0">
              <a:cs typeface="Verdana"/>
            </a:endParaRPr>
          </a:p>
          <a:p>
            <a:r>
              <a:rPr lang="en-GB" sz="2400" spc="-10" dirty="0" smtClean="0">
                <a:cs typeface="Verdana"/>
              </a:rPr>
              <a:t>Movie-goers  </a:t>
            </a:r>
            <a:r>
              <a:rPr lang="en-GB" sz="2400" spc="-5" dirty="0" smtClean="0">
                <a:cs typeface="Verdana"/>
              </a:rPr>
              <a:t>can decide </a:t>
            </a:r>
            <a:r>
              <a:rPr lang="en-GB" sz="2400" spc="-10" dirty="0" smtClean="0">
                <a:cs typeface="Verdana"/>
              </a:rPr>
              <a:t>whether </a:t>
            </a:r>
            <a:r>
              <a:rPr lang="en-GB" sz="2400" spc="-5" dirty="0" smtClean="0">
                <a:cs typeface="Verdana"/>
              </a:rPr>
              <a:t>to </a:t>
            </a:r>
            <a:r>
              <a:rPr lang="en-GB" sz="2400" spc="-10" dirty="0" smtClean="0">
                <a:cs typeface="Verdana"/>
              </a:rPr>
              <a:t>watch </a:t>
            </a:r>
            <a:r>
              <a:rPr lang="en-GB" sz="2400" spc="-5" dirty="0" smtClean="0">
                <a:cs typeface="Verdana"/>
              </a:rPr>
              <a:t>a </a:t>
            </a:r>
            <a:r>
              <a:rPr lang="en-GB" sz="2400" spc="-10" dirty="0" smtClean="0">
                <a:cs typeface="Verdana"/>
              </a:rPr>
              <a:t>movie </a:t>
            </a:r>
            <a:r>
              <a:rPr lang="en-GB" sz="2400" spc="-5" dirty="0" smtClean="0">
                <a:cs typeface="Verdana"/>
              </a:rPr>
              <a:t>or not  after going </a:t>
            </a:r>
            <a:r>
              <a:rPr lang="en-GB" sz="2400" spc="-10" dirty="0" smtClean="0">
                <a:cs typeface="Verdana"/>
              </a:rPr>
              <a:t>through </a:t>
            </a:r>
            <a:r>
              <a:rPr lang="en-GB" sz="2400" spc="-5" dirty="0" smtClean="0">
                <a:cs typeface="Verdana"/>
              </a:rPr>
              <a:t>other </a:t>
            </a:r>
            <a:r>
              <a:rPr lang="en-GB" sz="2400" spc="-20" dirty="0" smtClean="0">
                <a:cs typeface="Verdana"/>
              </a:rPr>
              <a:t>people’s</a:t>
            </a:r>
            <a:r>
              <a:rPr lang="en-GB" sz="2400" spc="55" dirty="0" smtClean="0">
                <a:cs typeface="Verdana"/>
              </a:rPr>
              <a:t> </a:t>
            </a:r>
            <a:r>
              <a:rPr lang="en-GB" sz="2400" spc="-5" dirty="0" smtClean="0">
                <a:cs typeface="Verdana"/>
              </a:rPr>
              <a:t>reviews.</a:t>
            </a:r>
            <a:endParaRPr lang="en-GB" sz="2400" dirty="0" smtClean="0">
              <a:cs typeface="Verdan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15370" cy="1143008"/>
          </a:xfrm>
        </p:spPr>
        <p:txBody>
          <a:bodyPr>
            <a:normAutofit fontScale="90000"/>
          </a:bodyPr>
          <a:lstStyle/>
          <a:p>
            <a: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SENTIMENT</a:t>
            </a:r>
            <a:r>
              <a:rPr lang="en-US" sz="6000" spc="-3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  </a:t>
            </a:r>
            <a: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ANALYSIS</a:t>
            </a:r>
            <a: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/>
            </a:r>
            <a:b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14356"/>
            <a:ext cx="4214842" cy="1357322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MOTIVATION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357430"/>
            <a:ext cx="8183880" cy="35004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71480"/>
            <a:ext cx="7500990" cy="1071570"/>
          </a:xfrm>
        </p:spPr>
        <p:txBody>
          <a:bodyPr>
            <a:noAutofit/>
          </a:bodyPr>
          <a:lstStyle/>
          <a:p>
            <a:r>
              <a:rPr lang="en-IN" sz="5400" dirty="0" smtClean="0"/>
              <a:t>PRE-PROCESSING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214842"/>
          </a:xfrm>
        </p:spPr>
        <p:txBody>
          <a:bodyPr>
            <a:normAutofit fontScale="47500" lnSpcReduction="20000"/>
          </a:bodyPr>
          <a:lstStyle/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/>
              <a:t>All </a:t>
            </a:r>
            <a:r>
              <a:rPr lang="en-GB" sz="3800" spc="-5" dirty="0" smtClean="0"/>
              <a:t>reviews </a:t>
            </a:r>
            <a:r>
              <a:rPr lang="en-GB" sz="3800" spc="-5" dirty="0" smtClean="0"/>
              <a:t>were </a:t>
            </a:r>
            <a:r>
              <a:rPr lang="en-GB" sz="3800" spc="-10" dirty="0" smtClean="0"/>
              <a:t>converted </a:t>
            </a:r>
            <a:r>
              <a:rPr lang="en-GB" sz="3800" spc="-5" dirty="0" smtClean="0"/>
              <a:t>to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lower</a:t>
            </a:r>
            <a:r>
              <a:rPr lang="en-GB" sz="3800" spc="-15" dirty="0" smtClean="0">
                <a:uFill>
                  <a:solidFill>
                    <a:srgbClr val="000000"/>
                  </a:solidFill>
                </a:uFill>
                <a:cs typeface="Verdana"/>
              </a:rPr>
              <a:t>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case.</a:t>
            </a: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	All </a:t>
            </a: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links and </a:t>
            </a:r>
            <a:r>
              <a:rPr lang="en-GB" sz="3800" spc="-5" dirty="0" err="1" smtClean="0">
                <a:uFill>
                  <a:solidFill>
                    <a:srgbClr val="000000"/>
                  </a:solidFill>
                </a:uFill>
                <a:cs typeface="Verdana"/>
              </a:rPr>
              <a:t>urls</a:t>
            </a:r>
            <a:r>
              <a:rPr lang="en-GB" sz="3800" spc="-5" dirty="0" smtClean="0">
                <a:cs typeface="Verdana"/>
              </a:rPr>
              <a:t> 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by generic word</a:t>
            </a:r>
            <a:r>
              <a:rPr lang="en-GB" sz="3800" spc="-3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URL</a:t>
            </a: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	All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usernames</a:t>
            </a:r>
            <a:r>
              <a:rPr lang="en-GB" sz="3800" b="1" spc="-5" dirty="0" smtClean="0">
                <a:cs typeface="Verdana"/>
              </a:rPr>
              <a:t> </a:t>
            </a:r>
            <a:r>
              <a:rPr lang="en-GB" sz="3800" spc="-5" dirty="0" smtClean="0">
                <a:cs typeface="Verdana"/>
              </a:rPr>
              <a:t>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by generic word</a:t>
            </a:r>
            <a:r>
              <a:rPr lang="en-GB" sz="3800" spc="2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USER</a:t>
            </a: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spc="-25" dirty="0" smtClean="0">
                <a:cs typeface="Verdana"/>
              </a:rPr>
              <a:t>	Words </a:t>
            </a:r>
            <a:r>
              <a:rPr lang="en-GB" sz="3800" spc="-5" dirty="0" smtClean="0">
                <a:cs typeface="Verdana"/>
              </a:rPr>
              <a:t>with </a:t>
            </a:r>
            <a:r>
              <a:rPr lang="en-GB" sz="3800" spc="-5" dirty="0" err="1" smtClean="0">
                <a:uFill>
                  <a:solidFill>
                    <a:srgbClr val="000000"/>
                  </a:solidFill>
                </a:uFill>
                <a:cs typeface="Verdana"/>
              </a:rPr>
              <a:t>hashtags</a:t>
            </a:r>
            <a:r>
              <a:rPr lang="en-GB" sz="3800" b="1" spc="-5" dirty="0" smtClean="0">
                <a:cs typeface="Verdana"/>
              </a:rPr>
              <a:t> </a:t>
            </a:r>
            <a:r>
              <a:rPr lang="en-GB" sz="3800" spc="-5" dirty="0" smtClean="0">
                <a:cs typeface="Verdana"/>
              </a:rPr>
              <a:t>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with the</a:t>
            </a:r>
            <a:r>
              <a:rPr lang="en-GB" sz="3800" spc="2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same</a:t>
            </a:r>
          </a:p>
          <a:p>
            <a:pPr marL="278130">
              <a:buNone/>
            </a:pPr>
            <a:r>
              <a:rPr lang="en-GB" sz="3800" spc="-5" dirty="0" smtClean="0">
                <a:cs typeface="Verdana"/>
              </a:rPr>
              <a:t>   words </a:t>
            </a:r>
            <a:r>
              <a:rPr lang="en-GB" sz="3800" spc="-5" dirty="0" smtClean="0">
                <a:cs typeface="Verdana"/>
              </a:rPr>
              <a:t>without the</a:t>
            </a:r>
            <a:r>
              <a:rPr lang="en-GB" sz="3800" spc="-35" dirty="0" smtClean="0">
                <a:cs typeface="Verdana"/>
              </a:rPr>
              <a:t> </a:t>
            </a:r>
            <a:r>
              <a:rPr lang="en-GB" sz="3800" spc="-5" dirty="0" err="1" smtClean="0">
                <a:cs typeface="Verdana"/>
              </a:rPr>
              <a:t>hashtag</a:t>
            </a:r>
            <a:endParaRPr lang="en-GB" sz="3800" spc="-5" dirty="0" smtClean="0">
              <a:cs typeface="Verdana"/>
            </a:endParaRPr>
          </a:p>
          <a:p>
            <a:pPr marL="278130">
              <a:buNone/>
            </a:pPr>
            <a:endParaRPr lang="en-GB" sz="3800" dirty="0" smtClean="0">
              <a:cs typeface="Verdana"/>
            </a:endParaRPr>
          </a:p>
          <a:p>
            <a:pPr marL="278130" marR="575945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Punctuations </a:t>
            </a: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and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additional </a:t>
            </a: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white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spaces</a:t>
            </a:r>
            <a:r>
              <a:rPr lang="en-GB" sz="3800" spc="-5" dirty="0" smtClean="0">
                <a:cs typeface="Verdana"/>
              </a:rPr>
              <a:t> were  </a:t>
            </a:r>
            <a:r>
              <a:rPr lang="en-GB" sz="3800" spc="-10" dirty="0" smtClean="0">
                <a:cs typeface="Verdana"/>
              </a:rPr>
              <a:t>removed </a:t>
            </a:r>
            <a:r>
              <a:rPr lang="en-GB" sz="3800" dirty="0" smtClean="0">
                <a:cs typeface="Verdana"/>
              </a:rPr>
              <a:t>from </a:t>
            </a:r>
            <a:r>
              <a:rPr lang="en-GB" sz="3800" spc="-5" dirty="0" smtClean="0">
                <a:cs typeface="Verdana"/>
              </a:rPr>
              <a:t>the</a:t>
            </a:r>
            <a:r>
              <a:rPr lang="en-GB" sz="3800" spc="-25" dirty="0" smtClean="0">
                <a:cs typeface="Verdana"/>
              </a:rPr>
              <a:t> </a:t>
            </a:r>
            <a:r>
              <a:rPr lang="en-GB" sz="3800" spc="-10" dirty="0" smtClean="0">
                <a:cs typeface="Verdana"/>
              </a:rPr>
              <a:t>reviews.</a:t>
            </a:r>
          </a:p>
          <a:p>
            <a:pPr marL="278130" marR="575945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marR="508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All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spc="-10" dirty="0" smtClean="0">
                <a:cs typeface="Verdana"/>
              </a:rPr>
              <a:t>above </a:t>
            </a:r>
            <a:r>
              <a:rPr lang="en-GB" sz="3800" spc="-5" dirty="0" smtClean="0">
                <a:cs typeface="Verdana"/>
              </a:rPr>
              <a:t>work </a:t>
            </a:r>
            <a:r>
              <a:rPr lang="en-GB" sz="3800" spc="-10" dirty="0" smtClean="0">
                <a:cs typeface="Verdana"/>
              </a:rPr>
              <a:t>was </a:t>
            </a:r>
            <a:r>
              <a:rPr lang="en-GB" sz="3800" spc="-5" dirty="0" smtClean="0">
                <a:cs typeface="Verdana"/>
              </a:rPr>
              <a:t>done in python </a:t>
            </a:r>
            <a:r>
              <a:rPr lang="en-GB" sz="3800" dirty="0" smtClean="0">
                <a:cs typeface="Verdana"/>
              </a:rPr>
              <a:t>via regular  expression matching.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dirty="0" smtClean="0">
                <a:cs typeface="Verdana"/>
              </a:rPr>
              <a:t>code for </a:t>
            </a:r>
            <a:r>
              <a:rPr lang="en-GB" sz="3800" spc="-5" dirty="0" err="1" smtClean="0">
                <a:cs typeface="Verdana"/>
              </a:rPr>
              <a:t>preprocessing</a:t>
            </a:r>
            <a:r>
              <a:rPr lang="en-GB" sz="3800" spc="-5" dirty="0" smtClean="0">
                <a:cs typeface="Verdana"/>
              </a:rPr>
              <a:t> will be  uploaded </a:t>
            </a:r>
            <a:r>
              <a:rPr lang="en-GB" sz="3800" dirty="0" smtClean="0">
                <a:cs typeface="Verdana"/>
              </a:rPr>
              <a:t>along </a:t>
            </a:r>
            <a:r>
              <a:rPr lang="en-GB" sz="3800" spc="-10" dirty="0" smtClean="0">
                <a:cs typeface="Verdana"/>
              </a:rPr>
              <a:t>with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dirty="0" smtClean="0">
                <a:cs typeface="Verdana"/>
              </a:rPr>
              <a:t>main</a:t>
            </a:r>
            <a:r>
              <a:rPr lang="en-GB" sz="3800" spc="-5" dirty="0" smtClean="0">
                <a:cs typeface="Verdana"/>
              </a:rPr>
              <a:t> code</a:t>
            </a:r>
            <a:r>
              <a:rPr lang="en-GB" sz="3800" spc="-5" dirty="0" smtClean="0">
                <a:cs typeface="Verdana"/>
              </a:rPr>
              <a:t>.</a:t>
            </a:r>
            <a:r>
              <a:rPr lang="en-US" sz="3800" dirty="0" smtClean="0"/>
              <a:t> </a:t>
            </a:r>
            <a:r>
              <a:rPr lang="en-US" dirty="0" smtClean="0"/>
              <a:t> 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540938" cy="1051560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ALGORITHM  USED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14554"/>
            <a:ext cx="8183880" cy="3643338"/>
          </a:xfrm>
        </p:spPr>
        <p:txBody>
          <a:bodyPr/>
          <a:lstStyle/>
          <a:p>
            <a:r>
              <a:rPr lang="en-GB" sz="2000" dirty="0" smtClean="0"/>
              <a:t>The algorithm on which the proposed system is built is the </a:t>
            </a:r>
            <a:r>
              <a:rPr lang="en-US" sz="2000" b="1" dirty="0" smtClean="0"/>
              <a:t>Naive </a:t>
            </a:r>
            <a:r>
              <a:rPr lang="en-US" sz="2000" b="1" dirty="0" err="1" smtClean="0"/>
              <a:t>Bayes</a:t>
            </a:r>
            <a:r>
              <a:rPr lang="en-US" sz="2000" b="1" dirty="0" smtClean="0"/>
              <a:t> Classifier Algorithm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 smtClean="0"/>
              <a:t>Naive </a:t>
            </a:r>
            <a:r>
              <a:rPr lang="en-GB" sz="2000" dirty="0" err="1" smtClean="0"/>
              <a:t>Bayes</a:t>
            </a:r>
            <a:r>
              <a:rPr lang="en-GB" sz="2000" dirty="0" smtClean="0"/>
              <a:t> algorithm is a supervised learning algorithm, which is based on </a:t>
            </a:r>
            <a:r>
              <a:rPr lang="en-GB" sz="2000" dirty="0" err="1" smtClean="0"/>
              <a:t>Bayes</a:t>
            </a:r>
            <a:r>
              <a:rPr lang="en-GB" sz="2000" dirty="0" smtClean="0"/>
              <a:t> theorem and used for solving classification problems.</a:t>
            </a:r>
          </a:p>
          <a:p>
            <a:endParaRPr lang="en-GB" sz="2000" dirty="0" smtClean="0"/>
          </a:p>
          <a:p>
            <a:r>
              <a:rPr lang="en-GB" sz="2000" dirty="0" smtClean="0"/>
              <a:t>It is one of the simple and most effective Classification algorithms which is mainly used in text classification.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642918"/>
            <a:ext cx="5214974" cy="928694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DATASET USED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1500174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(Movie Review Dataset)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pic>
        <p:nvPicPr>
          <p:cNvPr id="7" name="Content Placeholder 6" descr="Screenshot (414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1321" r="3644" b="9434"/>
          <a:stretch>
            <a:fillRect/>
          </a:stretch>
        </p:blipFill>
        <p:spPr>
          <a:xfrm>
            <a:off x="571473" y="2071677"/>
            <a:ext cx="8070336" cy="3733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55318" cy="1500198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Verdana" pitchFamily="34" charset="0"/>
                <a:ea typeface="Verdana" pitchFamily="34" charset="0"/>
              </a:rPr>
              <a:t>IMPLEMENTATION  ON  TRAINING   AND  TESTING DATASET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85992"/>
            <a:ext cx="8183880" cy="3571900"/>
          </a:xfrm>
        </p:spPr>
        <p:txBody>
          <a:bodyPr>
            <a:normAutofit fontScale="92500" lnSpcReduction="10000"/>
          </a:bodyPr>
          <a:lstStyle/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GET  THE  </a:t>
            </a:r>
            <a:r>
              <a:rPr lang="en-GB" sz="2000" dirty="0" smtClean="0">
                <a:latin typeface="Verdana" pitchFamily="34" charset="0"/>
                <a:ea typeface="Verdana" pitchFamily="34" charset="0"/>
              </a:rPr>
              <a:t>DATA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DISCOVERY  AND  VISUALIZATION  ON  </a:t>
            </a:r>
            <a:r>
              <a:rPr lang="en-GB" sz="2000" dirty="0" smtClean="0">
                <a:latin typeface="Verdana" pitchFamily="34" charset="0"/>
                <a:ea typeface="Verdana" pitchFamily="34" charset="0"/>
              </a:rPr>
              <a:t>DATA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PERFORMING  THE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LABEL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ENCODING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IMPLEMENTING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ML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ALGORITHM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ACCURACY  ON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TRAINING  </a:t>
            </a: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DATASET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ACCURACY  ON  TESTING  DATASET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428604"/>
            <a:ext cx="5000660" cy="1143008"/>
          </a:xfrm>
        </p:spPr>
        <p:txBody>
          <a:bodyPr>
            <a:noAutofit/>
          </a:bodyPr>
          <a:lstStyle/>
          <a:p>
            <a:r>
              <a:rPr lang="en-GB" sz="5400" dirty="0" smtClean="0"/>
              <a:t>MAIN PAGE</a:t>
            </a:r>
            <a:endParaRPr lang="en-US" sz="5400" dirty="0"/>
          </a:p>
        </p:txBody>
      </p:sp>
      <p:pic>
        <p:nvPicPr>
          <p:cNvPr id="4" name="Content Placeholder 3" descr="Screenshot (416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00" b="5357"/>
          <a:stretch>
            <a:fillRect/>
          </a:stretch>
        </p:blipFill>
        <p:spPr>
          <a:xfrm>
            <a:off x="1039019" y="1785938"/>
            <a:ext cx="7104881" cy="3786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683814" cy="1214446"/>
          </a:xfrm>
        </p:spPr>
        <p:txBody>
          <a:bodyPr>
            <a:noAutofit/>
          </a:bodyPr>
          <a:lstStyle/>
          <a:p>
            <a:r>
              <a:rPr lang="en-GB" sz="4800" dirty="0" smtClean="0">
                <a:latin typeface="Verdana" pitchFamily="34" charset="0"/>
                <a:ea typeface="Verdana" pitchFamily="34" charset="0"/>
              </a:rPr>
              <a:t>RESULT </a:t>
            </a:r>
            <a:r>
              <a:rPr lang="en-GB" sz="4800" dirty="0" smtClean="0">
                <a:latin typeface="Verdana" pitchFamily="34" charset="0"/>
                <a:ea typeface="Verdana" pitchFamily="34" charset="0"/>
              </a:rPr>
              <a:t>ANALYSIS</a:t>
            </a:r>
            <a:endParaRPr lang="en-US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14554"/>
            <a:ext cx="8183880" cy="3643338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dirty="0" smtClean="0"/>
              <a:t>From the analysis of the model, the </a:t>
            </a:r>
            <a:r>
              <a:rPr lang="en-GB" dirty="0" smtClean="0"/>
              <a:t>Logistic </a:t>
            </a:r>
            <a:r>
              <a:rPr lang="en-GB" dirty="0" smtClean="0"/>
              <a:t>Algorithm proved to be the best suitable algorithm for the system.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dirty="0" smtClean="0"/>
              <a:t>This model is trained to predict </a:t>
            </a:r>
            <a:r>
              <a:rPr lang="en-GB" dirty="0" smtClean="0"/>
              <a:t>that the review for </a:t>
            </a:r>
            <a:r>
              <a:rPr lang="en-GB" dirty="0" smtClean="0"/>
              <a:t>the </a:t>
            </a:r>
            <a:r>
              <a:rPr lang="en-GB" dirty="0" smtClean="0"/>
              <a:t>movie is positive or negative based </a:t>
            </a:r>
            <a:r>
              <a:rPr lang="en-GB" dirty="0" smtClean="0"/>
              <a:t>on the basis of the user input for the trained features.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dirty="0" smtClean="0"/>
              <a:t>The predicted outcome or result was found to give an accuracy of around 0.94 (94%).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353</TotalTime>
  <Words>205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Sentiment Analysis on Movie Review</vt:lpstr>
      <vt:lpstr>SENTIMENT  ANALYSIS </vt:lpstr>
      <vt:lpstr>MOTIVATION</vt:lpstr>
      <vt:lpstr>PRE-PROCESSING</vt:lpstr>
      <vt:lpstr>ALGORITHM  USED</vt:lpstr>
      <vt:lpstr>DATASET USED</vt:lpstr>
      <vt:lpstr>IMPLEMENTATION  ON  TRAINING   AND  TESTING DATASET</vt:lpstr>
      <vt:lpstr>MAIN PAGE</vt:lpstr>
      <vt:lpstr>RESULT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Movie Review</dc:title>
  <dc:creator>Dell</dc:creator>
  <cp:lastModifiedBy>Dell</cp:lastModifiedBy>
  <cp:revision>3</cp:revision>
  <dcterms:created xsi:type="dcterms:W3CDTF">2022-02-17T05:56:20Z</dcterms:created>
  <dcterms:modified xsi:type="dcterms:W3CDTF">2022-02-18T10:03:54Z</dcterms:modified>
</cp:coreProperties>
</file>