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D4758-F0F3-4427-85DB-1EF51A4BE433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8F10B-C1EB-4E59-84F6-717AF5C99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8F10B-C1EB-4E59-84F6-717AF5C99C2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ACBC8-8AC1-4060-8F4C-4752A3153253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ACBC8-8AC1-4060-8F4C-4752A3153253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ACBC8-8AC1-4060-8F4C-4752A3153253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ACBC8-8AC1-4060-8F4C-4752A3153253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ACBC8-8AC1-4060-8F4C-4752A3153253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ACBC8-8AC1-4060-8F4C-4752A3153253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ACBC8-8AC1-4060-8F4C-4752A3153253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ACBC8-8AC1-4060-8F4C-4752A3153253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ACBC8-8AC1-4060-8F4C-4752A3153253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ACBC8-8AC1-4060-8F4C-4752A3153253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1ACBC8-8AC1-4060-8F4C-4752A3153253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31ACBC8-8AC1-4060-8F4C-4752A3153253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DCF9C2A-E55E-4DB0-AF7F-5B8109D38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1000108"/>
            <a:ext cx="7772400" cy="2357454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b="0" dirty="0" smtClean="0"/>
              <a:t>entiment </a:t>
            </a:r>
            <a:r>
              <a:rPr lang="en-US" dirty="0" smtClean="0"/>
              <a:t>A</a:t>
            </a:r>
            <a:r>
              <a:rPr lang="en-US" b="0" dirty="0" smtClean="0"/>
              <a:t>nalysis on Movie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 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642918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Gabriola" panose="04040605051002020D02" pitchFamily="82" charset="0"/>
              </a:rPr>
              <a:t>DEPARTMENT  OF  COMPUTER  ENGINEERING  AND 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6314" y="5000636"/>
            <a:ext cx="4071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</a:t>
            </a:r>
            <a:r>
              <a:rPr lang="en-US" b="1" dirty="0" smtClean="0"/>
              <a:t>by</a:t>
            </a:r>
          </a:p>
          <a:p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Goyal</a:t>
            </a:r>
            <a:r>
              <a:rPr lang="en-US" dirty="0" smtClean="0"/>
              <a:t>(181500817)</a:t>
            </a:r>
          </a:p>
          <a:p>
            <a:r>
              <a:rPr lang="en-US" dirty="0" err="1" smtClean="0"/>
              <a:t>Prachi</a:t>
            </a:r>
            <a:r>
              <a:rPr lang="en-US" dirty="0" smtClean="0"/>
              <a:t> </a:t>
            </a:r>
            <a:r>
              <a:rPr lang="en-US" dirty="0" err="1" smtClean="0"/>
              <a:t>Bansal</a:t>
            </a:r>
            <a:r>
              <a:rPr lang="en-US" dirty="0" smtClean="0"/>
              <a:t>(181500459)</a:t>
            </a:r>
            <a:endParaRPr lang="en-US" b="1" dirty="0" smtClean="0"/>
          </a:p>
          <a:p>
            <a:r>
              <a:rPr lang="en-US" dirty="0" smtClean="0"/>
              <a:t>Mani </a:t>
            </a:r>
            <a:r>
              <a:rPr lang="en-US" dirty="0" err="1" smtClean="0"/>
              <a:t>Bansal</a:t>
            </a:r>
            <a:r>
              <a:rPr lang="en-US" dirty="0" smtClean="0"/>
              <a:t>(1815100364)</a:t>
            </a:r>
            <a:endParaRPr lang="en-US" b="0" dirty="0" smtClean="0"/>
          </a:p>
          <a:p>
            <a:r>
              <a:rPr lang="en-US" dirty="0" err="1" smtClean="0"/>
              <a:t>Himanshi</a:t>
            </a:r>
            <a:r>
              <a:rPr lang="en-US" dirty="0" smtClean="0"/>
              <a:t> </a:t>
            </a:r>
            <a:r>
              <a:rPr lang="en-US" dirty="0" err="1" smtClean="0"/>
              <a:t>Agrawal</a:t>
            </a:r>
            <a:r>
              <a:rPr lang="en-US" dirty="0" smtClean="0"/>
              <a:t>(181500267)</a:t>
            </a:r>
            <a:endParaRPr lang="en-US" b="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5643578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Supervised</a:t>
            </a:r>
            <a:r>
              <a:rPr lang="en-GB" dirty="0"/>
              <a:t> </a:t>
            </a:r>
            <a:r>
              <a:rPr lang="en-GB" b="1" dirty="0"/>
              <a:t>By</a:t>
            </a:r>
            <a:r>
              <a:rPr lang="en-GB" dirty="0"/>
              <a:t>: </a:t>
            </a:r>
            <a:endParaRPr lang="en-GB" dirty="0" smtClean="0"/>
          </a:p>
          <a:p>
            <a:r>
              <a:rPr lang="en-GB" dirty="0" smtClean="0"/>
              <a:t>Mr</a:t>
            </a:r>
            <a:r>
              <a:rPr lang="en-GB" dirty="0"/>
              <a:t>. </a:t>
            </a:r>
            <a:r>
              <a:rPr lang="en-GB" dirty="0" err="1" smtClean="0"/>
              <a:t>Navin</a:t>
            </a:r>
            <a:r>
              <a:rPr lang="en-GB" dirty="0" smtClean="0"/>
              <a:t> </a:t>
            </a:r>
            <a:r>
              <a:rPr lang="en-GB" dirty="0"/>
              <a:t>Kumar </a:t>
            </a:r>
            <a:r>
              <a:rPr lang="en-GB" dirty="0" err="1" smtClean="0"/>
              <a:t>Agrawal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571744"/>
            <a:ext cx="7429520" cy="1051560"/>
          </a:xfrm>
        </p:spPr>
        <p:txBody>
          <a:bodyPr>
            <a:noAutofit/>
          </a:bodyPr>
          <a:lstStyle/>
          <a:p>
            <a:r>
              <a:rPr lang="en-GB" sz="6600" dirty="0" smtClean="0"/>
              <a:t>THANK YOU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85926"/>
            <a:ext cx="8183880" cy="4071966"/>
          </a:xfrm>
        </p:spPr>
        <p:txBody>
          <a:bodyPr>
            <a:normAutofit fontScale="77500" lnSpcReduction="20000"/>
          </a:bodyPr>
          <a:lstStyle/>
          <a:p>
            <a:r>
              <a:rPr lang="en-GB" sz="2400" b="1" dirty="0" smtClean="0"/>
              <a:t>Sentiment</a:t>
            </a:r>
            <a:r>
              <a:rPr lang="en-GB" sz="2400" dirty="0" smtClean="0"/>
              <a:t> relates to the meaning of a word or sequence of words and is usually associated with an opinion or emotion. </a:t>
            </a:r>
          </a:p>
          <a:p>
            <a:endParaRPr lang="en-GB" sz="2400" b="1" spc="-10" dirty="0" smtClean="0">
              <a:cs typeface="Verdana"/>
            </a:endParaRPr>
          </a:p>
          <a:p>
            <a:r>
              <a:rPr lang="en-GB" sz="2400" b="1" spc="-10" dirty="0" smtClean="0">
                <a:cs typeface="Verdana"/>
              </a:rPr>
              <a:t>Sentiment </a:t>
            </a:r>
            <a:r>
              <a:rPr lang="en-GB" sz="2400" b="1" spc="-5" dirty="0" smtClean="0">
                <a:cs typeface="Verdana"/>
              </a:rPr>
              <a:t>analysis </a:t>
            </a:r>
            <a:r>
              <a:rPr lang="en-GB" sz="2400" spc="-10" dirty="0" smtClean="0"/>
              <a:t>(also </a:t>
            </a:r>
            <a:r>
              <a:rPr lang="en-GB" sz="2400" spc="-5" dirty="0" smtClean="0"/>
              <a:t>known as </a:t>
            </a:r>
            <a:r>
              <a:rPr lang="en-GB" sz="2400" spc="-15" dirty="0" smtClean="0"/>
              <a:t>opinion  </a:t>
            </a:r>
            <a:r>
              <a:rPr lang="en-GB" sz="2400" spc="-5" dirty="0" smtClean="0"/>
              <a:t>mining) refers to the use of </a:t>
            </a:r>
            <a:r>
              <a:rPr lang="en-GB" sz="2400" spc="-10" dirty="0" smtClean="0"/>
              <a:t>natural </a:t>
            </a:r>
            <a:r>
              <a:rPr lang="en-GB" sz="2400" spc="-5" dirty="0" smtClean="0"/>
              <a:t>language  </a:t>
            </a:r>
            <a:r>
              <a:rPr lang="en-GB" sz="2400" spc="-10" dirty="0" smtClean="0"/>
              <a:t>processing, text </a:t>
            </a:r>
            <a:r>
              <a:rPr lang="en-GB" sz="2400" spc="-5" dirty="0" smtClean="0">
                <a:cs typeface="Verdana"/>
              </a:rPr>
              <a:t>analysis</a:t>
            </a:r>
            <a:r>
              <a:rPr lang="en-GB" sz="2400" b="1" spc="-5" dirty="0" smtClean="0">
                <a:cs typeface="Verdana"/>
              </a:rPr>
              <a:t> </a:t>
            </a:r>
            <a:r>
              <a:rPr lang="en-GB" sz="2400" spc="-5" dirty="0" smtClean="0"/>
              <a:t>to </a:t>
            </a:r>
            <a:r>
              <a:rPr lang="en-GB" sz="2400" spc="-10" dirty="0" smtClean="0"/>
              <a:t>identify </a:t>
            </a:r>
            <a:r>
              <a:rPr lang="en-GB" sz="2400" spc="-5" dirty="0" smtClean="0"/>
              <a:t>and </a:t>
            </a:r>
            <a:r>
              <a:rPr lang="en-GB" sz="2400" spc="-10" dirty="0" smtClean="0"/>
              <a:t>extract subjective  </a:t>
            </a:r>
            <a:r>
              <a:rPr lang="en-GB" sz="2400" spc="-5" dirty="0" smtClean="0"/>
              <a:t>information </a:t>
            </a:r>
            <a:r>
              <a:rPr lang="en-GB" sz="2400" spc="-10" dirty="0" smtClean="0"/>
              <a:t>in </a:t>
            </a:r>
            <a:r>
              <a:rPr lang="en-GB" sz="2400" spc="-5" dirty="0" smtClean="0"/>
              <a:t>source</a:t>
            </a:r>
            <a:r>
              <a:rPr lang="en-GB" sz="2400" spc="30" dirty="0" smtClean="0"/>
              <a:t> </a:t>
            </a:r>
            <a:r>
              <a:rPr lang="en-GB" sz="2400" spc="-5" dirty="0" smtClean="0"/>
              <a:t>materials.</a:t>
            </a:r>
            <a:endParaRPr lang="en-US" sz="2400" dirty="0" smtClean="0"/>
          </a:p>
          <a:p>
            <a:endParaRPr lang="en-GB" sz="2400" spc="-520" dirty="0" smtClean="0">
              <a:solidFill>
                <a:srgbClr val="EF7E09"/>
              </a:solidFill>
              <a:latin typeface="Arial"/>
              <a:cs typeface="Arial"/>
            </a:endParaRPr>
          </a:p>
          <a:p>
            <a:r>
              <a:rPr lang="en-GB" sz="2400" spc="-520" dirty="0" smtClean="0">
                <a:solidFill>
                  <a:srgbClr val="EF7E09"/>
                </a:solidFill>
                <a:latin typeface="Arial"/>
                <a:cs typeface="Arial"/>
              </a:rPr>
              <a:t> </a:t>
            </a:r>
            <a:r>
              <a:rPr lang="en-GB" sz="2400" spc="-10" dirty="0" smtClean="0">
                <a:cs typeface="Verdana"/>
              </a:rPr>
              <a:t>Consumers </a:t>
            </a:r>
            <a:r>
              <a:rPr lang="en-GB" sz="2400" spc="-5" dirty="0" smtClean="0">
                <a:cs typeface="Verdana"/>
              </a:rPr>
              <a:t>can use sentiment analysis </a:t>
            </a:r>
            <a:r>
              <a:rPr lang="en-GB" sz="2400" spc="-10" dirty="0" smtClean="0">
                <a:cs typeface="Verdana"/>
              </a:rPr>
              <a:t>to  </a:t>
            </a:r>
            <a:r>
              <a:rPr lang="en-GB" sz="2400" spc="-5" dirty="0" smtClean="0">
                <a:cs typeface="Verdana"/>
              </a:rPr>
              <a:t>research products and services </a:t>
            </a:r>
            <a:r>
              <a:rPr lang="en-GB" sz="2400" spc="-10" dirty="0" smtClean="0">
                <a:cs typeface="Verdana"/>
              </a:rPr>
              <a:t>before </a:t>
            </a:r>
            <a:r>
              <a:rPr lang="en-GB" sz="2400" spc="-5" dirty="0" smtClean="0">
                <a:cs typeface="Verdana"/>
              </a:rPr>
              <a:t>a  </a:t>
            </a:r>
            <a:r>
              <a:rPr lang="en-GB" sz="2400" spc="-10" dirty="0" smtClean="0">
                <a:cs typeface="Verdana"/>
              </a:rPr>
              <a:t>purchase. Production </a:t>
            </a:r>
            <a:r>
              <a:rPr lang="en-GB" sz="2400" spc="-5" dirty="0" smtClean="0">
                <a:cs typeface="Verdana"/>
              </a:rPr>
              <a:t>companies can use </a:t>
            </a:r>
            <a:r>
              <a:rPr lang="en-GB" sz="2400" spc="-10" dirty="0" smtClean="0">
                <a:cs typeface="Verdana"/>
              </a:rPr>
              <a:t>the  </a:t>
            </a:r>
            <a:r>
              <a:rPr lang="en-GB" sz="2400" spc="-5" dirty="0" smtClean="0">
                <a:cs typeface="Verdana"/>
              </a:rPr>
              <a:t>public </a:t>
            </a:r>
            <a:r>
              <a:rPr lang="en-GB" sz="2400" spc="-10" dirty="0" smtClean="0">
                <a:cs typeface="Verdana"/>
              </a:rPr>
              <a:t>opinion </a:t>
            </a:r>
            <a:r>
              <a:rPr lang="en-GB" sz="2400" spc="-5" dirty="0" smtClean="0">
                <a:cs typeface="Verdana"/>
              </a:rPr>
              <a:t>to </a:t>
            </a:r>
            <a:r>
              <a:rPr lang="en-GB" sz="2400" spc="-10" dirty="0" smtClean="0">
                <a:cs typeface="Verdana"/>
              </a:rPr>
              <a:t>determine </a:t>
            </a:r>
            <a:r>
              <a:rPr lang="en-GB" sz="2400" spc="-5" dirty="0" smtClean="0">
                <a:cs typeface="Verdana"/>
              </a:rPr>
              <a:t>acceptance of </a:t>
            </a:r>
            <a:r>
              <a:rPr lang="en-GB" sz="2400" spc="-10" dirty="0" smtClean="0">
                <a:cs typeface="Verdana"/>
              </a:rPr>
              <a:t>their  </a:t>
            </a:r>
            <a:r>
              <a:rPr lang="en-GB" sz="2400" spc="-5" dirty="0" smtClean="0">
                <a:cs typeface="Verdana"/>
              </a:rPr>
              <a:t>products and </a:t>
            </a:r>
            <a:r>
              <a:rPr lang="en-GB" sz="2400" spc="-10" dirty="0" smtClean="0">
                <a:cs typeface="Verdana"/>
              </a:rPr>
              <a:t>the </a:t>
            </a:r>
            <a:r>
              <a:rPr lang="en-GB" sz="2400" spc="-5" dirty="0" smtClean="0">
                <a:cs typeface="Verdana"/>
              </a:rPr>
              <a:t>public </a:t>
            </a:r>
            <a:r>
              <a:rPr lang="en-GB" sz="2400" spc="-10" dirty="0" smtClean="0">
                <a:cs typeface="Verdana"/>
              </a:rPr>
              <a:t>demand.</a:t>
            </a:r>
          </a:p>
          <a:p>
            <a:endParaRPr lang="en-GB" sz="2400" spc="-10" dirty="0" smtClean="0">
              <a:cs typeface="Verdana"/>
            </a:endParaRPr>
          </a:p>
          <a:p>
            <a:r>
              <a:rPr lang="en-GB" sz="2400" spc="-10" dirty="0" smtClean="0">
                <a:cs typeface="Verdana"/>
              </a:rPr>
              <a:t>Movie-goers  </a:t>
            </a:r>
            <a:r>
              <a:rPr lang="en-GB" sz="2400" spc="-5" dirty="0" smtClean="0">
                <a:cs typeface="Verdana"/>
              </a:rPr>
              <a:t>can decide </a:t>
            </a:r>
            <a:r>
              <a:rPr lang="en-GB" sz="2400" spc="-10" dirty="0" smtClean="0">
                <a:cs typeface="Verdana"/>
              </a:rPr>
              <a:t>whether </a:t>
            </a:r>
            <a:r>
              <a:rPr lang="en-GB" sz="2400" spc="-5" dirty="0" smtClean="0">
                <a:cs typeface="Verdana"/>
              </a:rPr>
              <a:t>to </a:t>
            </a:r>
            <a:r>
              <a:rPr lang="en-GB" sz="2400" spc="-10" dirty="0" smtClean="0">
                <a:cs typeface="Verdana"/>
              </a:rPr>
              <a:t>watch </a:t>
            </a:r>
            <a:r>
              <a:rPr lang="en-GB" sz="2400" spc="-5" dirty="0" smtClean="0">
                <a:cs typeface="Verdana"/>
              </a:rPr>
              <a:t>a </a:t>
            </a:r>
            <a:r>
              <a:rPr lang="en-GB" sz="2400" spc="-10" dirty="0" smtClean="0">
                <a:cs typeface="Verdana"/>
              </a:rPr>
              <a:t>movie </a:t>
            </a:r>
            <a:r>
              <a:rPr lang="en-GB" sz="2400" spc="-5" dirty="0" smtClean="0">
                <a:cs typeface="Verdana"/>
              </a:rPr>
              <a:t>or not  after going </a:t>
            </a:r>
            <a:r>
              <a:rPr lang="en-GB" sz="2400" spc="-10" dirty="0" smtClean="0">
                <a:cs typeface="Verdana"/>
              </a:rPr>
              <a:t>through </a:t>
            </a:r>
            <a:r>
              <a:rPr lang="en-GB" sz="2400" spc="-5" dirty="0" smtClean="0">
                <a:cs typeface="Verdana"/>
              </a:rPr>
              <a:t>other </a:t>
            </a:r>
            <a:r>
              <a:rPr lang="en-GB" sz="2400" spc="-20" dirty="0" smtClean="0">
                <a:cs typeface="Verdana"/>
              </a:rPr>
              <a:t>people’s</a:t>
            </a:r>
            <a:r>
              <a:rPr lang="en-GB" sz="2400" spc="55" dirty="0" smtClean="0">
                <a:cs typeface="Verdana"/>
              </a:rPr>
              <a:t> </a:t>
            </a:r>
            <a:r>
              <a:rPr lang="en-GB" sz="2400" spc="-5" dirty="0" smtClean="0">
                <a:cs typeface="Verdana"/>
              </a:rPr>
              <a:t>reviews.</a:t>
            </a:r>
            <a:endParaRPr lang="en-GB" sz="2400" dirty="0" smtClean="0">
              <a:cs typeface="Verdan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15370" cy="1143008"/>
          </a:xfrm>
        </p:spPr>
        <p:txBody>
          <a:bodyPr>
            <a:normAutofit fontScale="90000"/>
          </a:bodyPr>
          <a:lstStyle/>
          <a:p>
            <a:r>
              <a:rPr lang="en-US" sz="6000" spc="-5" dirty="0" smtClean="0">
                <a:solidFill>
                  <a:srgbClr val="FF8D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Verdana"/>
              </a:rPr>
              <a:t>SENTIMENT</a:t>
            </a:r>
            <a:r>
              <a:rPr lang="en-US" sz="6000" spc="-35" dirty="0" smtClean="0">
                <a:solidFill>
                  <a:srgbClr val="FF8D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Verdana"/>
              </a:rPr>
              <a:t>  </a:t>
            </a:r>
            <a:r>
              <a:rPr lang="en-US" sz="6000" spc="-5" dirty="0" smtClean="0">
                <a:solidFill>
                  <a:srgbClr val="FF8D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Verdana"/>
              </a:rPr>
              <a:t>ANALYSIS</a:t>
            </a:r>
            <a:br>
              <a:rPr lang="en-US" sz="6000" spc="-5" dirty="0" smtClean="0">
                <a:solidFill>
                  <a:srgbClr val="FF8D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Verdana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74" y="714356"/>
            <a:ext cx="4214842" cy="1357322"/>
          </a:xfrm>
        </p:spPr>
        <p:txBody>
          <a:bodyPr>
            <a:normAutofit fontScale="90000"/>
          </a:bodyPr>
          <a:lstStyle/>
          <a:p>
            <a:r>
              <a:rPr lang="en-IN" sz="5400" dirty="0" smtClean="0">
                <a:latin typeface="Arial Rounded MT Bold" pitchFamily="34" charset="0"/>
              </a:rPr>
              <a:t>MOTIVATION</a:t>
            </a:r>
            <a:endParaRPr lang="en-US" sz="54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2357430"/>
            <a:ext cx="8183880" cy="35004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Knowing sentiment is a very natural ability of a human being.</a:t>
            </a:r>
          </a:p>
          <a:p>
            <a:pPr algn="ctr">
              <a:buFontTx/>
              <a:buNone/>
            </a:pPr>
            <a:r>
              <a:rPr lang="en-US" sz="2000" dirty="0" smtClean="0"/>
              <a:t>Can a machine be trained to do it?</a:t>
            </a:r>
          </a:p>
          <a:p>
            <a:endParaRPr lang="en-US" sz="2000" dirty="0" smtClean="0"/>
          </a:p>
          <a:p>
            <a:r>
              <a:rPr lang="en-US" dirty="0" smtClean="0"/>
              <a:t>SA aims at getting sentiment-related knowledge especially from the huge amount of information on the internet</a:t>
            </a:r>
          </a:p>
          <a:p>
            <a:endParaRPr lang="en-US" dirty="0" smtClean="0"/>
          </a:p>
          <a:p>
            <a:r>
              <a:rPr lang="en-US" dirty="0" smtClean="0"/>
              <a:t>Can be generally used to understand opinion in a set of documents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571480"/>
            <a:ext cx="7500990" cy="1071570"/>
          </a:xfrm>
        </p:spPr>
        <p:txBody>
          <a:bodyPr>
            <a:noAutofit/>
          </a:bodyPr>
          <a:lstStyle/>
          <a:p>
            <a:r>
              <a:rPr lang="en-IN" sz="5400" dirty="0" smtClean="0"/>
              <a:t>PRE-PROCESSING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85926"/>
            <a:ext cx="8183880" cy="4214842"/>
          </a:xfrm>
        </p:spPr>
        <p:txBody>
          <a:bodyPr>
            <a:normAutofit fontScale="47500" lnSpcReduction="20000"/>
          </a:bodyPr>
          <a:lstStyle/>
          <a:p>
            <a:pPr marL="278130" indent="-266065">
              <a:spcBef>
                <a:spcPts val="400"/>
              </a:spcBef>
              <a:buClr>
                <a:srgbClr val="EF7E09"/>
              </a:buClr>
              <a:buSzPct val="78571"/>
              <a:tabLst>
                <a:tab pos="277495" algn="l"/>
                <a:tab pos="278765" algn="l"/>
              </a:tabLst>
            </a:pPr>
            <a:r>
              <a:rPr lang="en-GB" sz="3800" dirty="0" smtClean="0"/>
              <a:t>All </a:t>
            </a:r>
            <a:r>
              <a:rPr lang="en-GB" sz="3800" spc="-5" dirty="0" smtClean="0"/>
              <a:t>reviews were </a:t>
            </a:r>
            <a:r>
              <a:rPr lang="en-GB" sz="3800" spc="-10" dirty="0" smtClean="0"/>
              <a:t>converted </a:t>
            </a:r>
            <a:r>
              <a:rPr lang="en-GB" sz="3800" spc="-5" dirty="0" smtClean="0"/>
              <a:t>to </a:t>
            </a:r>
            <a:r>
              <a:rPr lang="en-GB" sz="3800" spc="-5" dirty="0" smtClean="0">
                <a:uFill>
                  <a:solidFill>
                    <a:srgbClr val="000000"/>
                  </a:solidFill>
                </a:uFill>
                <a:cs typeface="Verdana"/>
              </a:rPr>
              <a:t>lower</a:t>
            </a:r>
            <a:r>
              <a:rPr lang="en-GB" sz="3800" spc="-15" dirty="0" smtClean="0">
                <a:uFill>
                  <a:solidFill>
                    <a:srgbClr val="000000"/>
                  </a:solidFill>
                </a:uFill>
                <a:cs typeface="Verdana"/>
              </a:rPr>
              <a:t> </a:t>
            </a:r>
            <a:r>
              <a:rPr lang="en-GB" sz="3800" spc="-5" dirty="0" smtClean="0">
                <a:uFill>
                  <a:solidFill>
                    <a:srgbClr val="000000"/>
                  </a:solidFill>
                </a:uFill>
                <a:cs typeface="Verdana"/>
              </a:rPr>
              <a:t>case.</a:t>
            </a:r>
          </a:p>
          <a:p>
            <a:pPr marL="278130" indent="-266065">
              <a:spcBef>
                <a:spcPts val="400"/>
              </a:spcBef>
              <a:buClr>
                <a:srgbClr val="EF7E09"/>
              </a:buClr>
              <a:buSzPct val="78571"/>
              <a:tabLst>
                <a:tab pos="277495" algn="l"/>
                <a:tab pos="278765" algn="l"/>
              </a:tabLst>
            </a:pPr>
            <a:endParaRPr lang="en-GB" sz="3800" dirty="0" smtClean="0">
              <a:cs typeface="Verdana"/>
            </a:endParaRPr>
          </a:p>
          <a:p>
            <a:pPr marL="278130" indent="-266065">
              <a:spcBef>
                <a:spcPts val="400"/>
              </a:spcBef>
              <a:buClr>
                <a:srgbClr val="EF7E09"/>
              </a:buClr>
              <a:buSzPct val="78571"/>
              <a:tabLst>
                <a:tab pos="277495" algn="l"/>
                <a:tab pos="278765" algn="l"/>
              </a:tabLst>
            </a:pPr>
            <a:r>
              <a:rPr lang="en-GB" sz="3800" dirty="0" smtClean="0">
                <a:cs typeface="Verdana"/>
              </a:rPr>
              <a:t>	All </a:t>
            </a:r>
            <a:r>
              <a:rPr lang="en-GB" sz="3800" dirty="0" smtClean="0">
                <a:uFill>
                  <a:solidFill>
                    <a:srgbClr val="000000"/>
                  </a:solidFill>
                </a:uFill>
                <a:cs typeface="Verdana"/>
              </a:rPr>
              <a:t>links and </a:t>
            </a:r>
            <a:r>
              <a:rPr lang="en-GB" sz="3800" spc="-5" dirty="0" err="1" smtClean="0">
                <a:uFill>
                  <a:solidFill>
                    <a:srgbClr val="000000"/>
                  </a:solidFill>
                </a:uFill>
                <a:cs typeface="Verdana"/>
              </a:rPr>
              <a:t>urls</a:t>
            </a:r>
            <a:r>
              <a:rPr lang="en-GB" sz="3800" spc="-5" dirty="0" smtClean="0">
                <a:cs typeface="Verdana"/>
              </a:rPr>
              <a:t> were </a:t>
            </a:r>
            <a:r>
              <a:rPr lang="en-GB" sz="3800" dirty="0" smtClean="0">
                <a:cs typeface="Verdana"/>
              </a:rPr>
              <a:t>replaced </a:t>
            </a:r>
            <a:r>
              <a:rPr lang="en-GB" sz="3800" spc="-5" dirty="0" smtClean="0">
                <a:cs typeface="Verdana"/>
              </a:rPr>
              <a:t>by generic word</a:t>
            </a:r>
            <a:r>
              <a:rPr lang="en-GB" sz="3800" spc="-30" dirty="0" smtClean="0">
                <a:cs typeface="Verdana"/>
              </a:rPr>
              <a:t> </a:t>
            </a:r>
            <a:r>
              <a:rPr lang="en-GB" sz="3800" dirty="0" smtClean="0">
                <a:cs typeface="Verdana"/>
              </a:rPr>
              <a:t>URL</a:t>
            </a:r>
          </a:p>
          <a:p>
            <a:pPr marL="278130" indent="-266065">
              <a:spcBef>
                <a:spcPts val="400"/>
              </a:spcBef>
              <a:buClr>
                <a:srgbClr val="EF7E09"/>
              </a:buClr>
              <a:buSzPct val="78571"/>
              <a:tabLst>
                <a:tab pos="277495" algn="l"/>
                <a:tab pos="278765" algn="l"/>
              </a:tabLst>
            </a:pPr>
            <a:endParaRPr lang="en-GB" sz="3800" dirty="0" smtClean="0">
              <a:cs typeface="Verdana"/>
            </a:endParaRPr>
          </a:p>
          <a:p>
            <a:pPr marL="278130" indent="-266065">
              <a:spcBef>
                <a:spcPts val="300"/>
              </a:spcBef>
              <a:buClr>
                <a:srgbClr val="EF7E09"/>
              </a:buClr>
              <a:buSzPct val="78571"/>
              <a:tabLst>
                <a:tab pos="277495" algn="l"/>
                <a:tab pos="278765" algn="l"/>
              </a:tabLst>
            </a:pPr>
            <a:r>
              <a:rPr lang="en-GB" sz="3800" dirty="0" smtClean="0">
                <a:cs typeface="Verdana"/>
              </a:rPr>
              <a:t>	All </a:t>
            </a:r>
            <a:r>
              <a:rPr lang="en-GB" sz="3800" spc="-5" dirty="0" smtClean="0">
                <a:uFill>
                  <a:solidFill>
                    <a:srgbClr val="000000"/>
                  </a:solidFill>
                </a:uFill>
                <a:cs typeface="Verdana"/>
              </a:rPr>
              <a:t>usernames</a:t>
            </a:r>
            <a:r>
              <a:rPr lang="en-GB" sz="3800" b="1" spc="-5" dirty="0" smtClean="0">
                <a:cs typeface="Verdana"/>
              </a:rPr>
              <a:t> </a:t>
            </a:r>
            <a:r>
              <a:rPr lang="en-GB" sz="3800" spc="-5" dirty="0" smtClean="0">
                <a:cs typeface="Verdana"/>
              </a:rPr>
              <a:t>were </a:t>
            </a:r>
            <a:r>
              <a:rPr lang="en-GB" sz="3800" dirty="0" smtClean="0">
                <a:cs typeface="Verdana"/>
              </a:rPr>
              <a:t>replaced </a:t>
            </a:r>
            <a:r>
              <a:rPr lang="en-GB" sz="3800" spc="-5" dirty="0" smtClean="0">
                <a:cs typeface="Verdana"/>
              </a:rPr>
              <a:t>by generic word</a:t>
            </a:r>
            <a:r>
              <a:rPr lang="en-GB" sz="3800" spc="20" dirty="0" smtClean="0">
                <a:cs typeface="Verdana"/>
              </a:rPr>
              <a:t> </a:t>
            </a:r>
            <a:r>
              <a:rPr lang="en-GB" sz="3800" dirty="0" smtClean="0">
                <a:cs typeface="Verdana"/>
              </a:rPr>
              <a:t>USER</a:t>
            </a:r>
          </a:p>
          <a:p>
            <a:pPr marL="278130" indent="-266065">
              <a:spcBef>
                <a:spcPts val="300"/>
              </a:spcBef>
              <a:buClr>
                <a:srgbClr val="EF7E09"/>
              </a:buClr>
              <a:buSzPct val="78571"/>
              <a:tabLst>
                <a:tab pos="277495" algn="l"/>
                <a:tab pos="278765" algn="l"/>
              </a:tabLst>
            </a:pPr>
            <a:endParaRPr lang="en-GB" sz="3800" dirty="0" smtClean="0">
              <a:cs typeface="Verdana"/>
            </a:endParaRPr>
          </a:p>
          <a:p>
            <a:pPr marL="278130" indent="-266065">
              <a:spcBef>
                <a:spcPts val="300"/>
              </a:spcBef>
              <a:buClr>
                <a:srgbClr val="EF7E09"/>
              </a:buClr>
              <a:buSzPct val="78571"/>
              <a:tabLst>
                <a:tab pos="277495" algn="l"/>
                <a:tab pos="278765" algn="l"/>
              </a:tabLst>
            </a:pPr>
            <a:r>
              <a:rPr lang="en-GB" sz="3800" spc="-25" dirty="0" smtClean="0">
                <a:cs typeface="Verdana"/>
              </a:rPr>
              <a:t>	Words </a:t>
            </a:r>
            <a:r>
              <a:rPr lang="en-GB" sz="3800" spc="-5" dirty="0" smtClean="0">
                <a:cs typeface="Verdana"/>
              </a:rPr>
              <a:t>with </a:t>
            </a:r>
            <a:r>
              <a:rPr lang="en-GB" sz="3800" spc="-5" dirty="0" err="1" smtClean="0">
                <a:uFill>
                  <a:solidFill>
                    <a:srgbClr val="000000"/>
                  </a:solidFill>
                </a:uFill>
                <a:cs typeface="Verdana"/>
              </a:rPr>
              <a:t>hashtags</a:t>
            </a:r>
            <a:r>
              <a:rPr lang="en-GB" sz="3800" b="1" spc="-5" dirty="0" smtClean="0">
                <a:cs typeface="Verdana"/>
              </a:rPr>
              <a:t> </a:t>
            </a:r>
            <a:r>
              <a:rPr lang="en-GB" sz="3800" spc="-5" dirty="0" smtClean="0">
                <a:cs typeface="Verdana"/>
              </a:rPr>
              <a:t>were </a:t>
            </a:r>
            <a:r>
              <a:rPr lang="en-GB" sz="3800" dirty="0" smtClean="0">
                <a:cs typeface="Verdana"/>
              </a:rPr>
              <a:t>replaced </a:t>
            </a:r>
            <a:r>
              <a:rPr lang="en-GB" sz="3800" spc="-5" dirty="0" smtClean="0">
                <a:cs typeface="Verdana"/>
              </a:rPr>
              <a:t>with the</a:t>
            </a:r>
            <a:r>
              <a:rPr lang="en-GB" sz="3800" spc="20" dirty="0" smtClean="0">
                <a:cs typeface="Verdana"/>
              </a:rPr>
              <a:t> </a:t>
            </a:r>
            <a:r>
              <a:rPr lang="en-GB" sz="3800" dirty="0" smtClean="0">
                <a:cs typeface="Verdana"/>
              </a:rPr>
              <a:t>same</a:t>
            </a:r>
          </a:p>
          <a:p>
            <a:pPr marL="278130">
              <a:buNone/>
            </a:pPr>
            <a:r>
              <a:rPr lang="en-GB" sz="3800" spc="-5" dirty="0" smtClean="0">
                <a:cs typeface="Verdana"/>
              </a:rPr>
              <a:t>   words without the</a:t>
            </a:r>
            <a:r>
              <a:rPr lang="en-GB" sz="3800" spc="-35" dirty="0" smtClean="0">
                <a:cs typeface="Verdana"/>
              </a:rPr>
              <a:t> </a:t>
            </a:r>
            <a:r>
              <a:rPr lang="en-GB" sz="3800" spc="-5" dirty="0" err="1" smtClean="0">
                <a:cs typeface="Verdana"/>
              </a:rPr>
              <a:t>hashtag</a:t>
            </a:r>
            <a:endParaRPr lang="en-GB" sz="3800" spc="-5" dirty="0" smtClean="0">
              <a:cs typeface="Verdana"/>
            </a:endParaRPr>
          </a:p>
          <a:p>
            <a:pPr marL="278130">
              <a:buNone/>
            </a:pPr>
            <a:endParaRPr lang="en-GB" sz="3800" dirty="0" smtClean="0">
              <a:cs typeface="Verdana"/>
            </a:endParaRPr>
          </a:p>
          <a:p>
            <a:pPr marL="278130" marR="575945" indent="-266065">
              <a:spcBef>
                <a:spcPts val="300"/>
              </a:spcBef>
              <a:buClr>
                <a:srgbClr val="EF7E09"/>
              </a:buClr>
              <a:buSzPct val="78571"/>
              <a:tabLst>
                <a:tab pos="277495" algn="l"/>
                <a:tab pos="278765" algn="l"/>
              </a:tabLst>
            </a:pPr>
            <a:r>
              <a:rPr lang="en-GB" sz="3800" dirty="0" smtClean="0">
                <a:uFill>
                  <a:solidFill>
                    <a:srgbClr val="000000"/>
                  </a:solidFill>
                </a:uFill>
                <a:cs typeface="Verdana"/>
              </a:rPr>
              <a:t>Punctuations and </a:t>
            </a:r>
            <a:r>
              <a:rPr lang="en-GB" sz="3800" spc="-5" dirty="0" smtClean="0">
                <a:uFill>
                  <a:solidFill>
                    <a:srgbClr val="000000"/>
                  </a:solidFill>
                </a:uFill>
                <a:cs typeface="Verdana"/>
              </a:rPr>
              <a:t>additional </a:t>
            </a:r>
            <a:r>
              <a:rPr lang="en-GB" sz="3800" dirty="0" smtClean="0">
                <a:uFill>
                  <a:solidFill>
                    <a:srgbClr val="000000"/>
                  </a:solidFill>
                </a:uFill>
                <a:cs typeface="Verdana"/>
              </a:rPr>
              <a:t>white </a:t>
            </a:r>
            <a:r>
              <a:rPr lang="en-GB" sz="3800" spc="-5" dirty="0" smtClean="0">
                <a:uFill>
                  <a:solidFill>
                    <a:srgbClr val="000000"/>
                  </a:solidFill>
                </a:uFill>
                <a:cs typeface="Verdana"/>
              </a:rPr>
              <a:t>spaces</a:t>
            </a:r>
            <a:r>
              <a:rPr lang="en-GB" sz="3800" spc="-5" dirty="0" smtClean="0">
                <a:cs typeface="Verdana"/>
              </a:rPr>
              <a:t> were  </a:t>
            </a:r>
            <a:r>
              <a:rPr lang="en-GB" sz="3800" spc="-10" dirty="0" smtClean="0">
                <a:cs typeface="Verdana"/>
              </a:rPr>
              <a:t>removed </a:t>
            </a:r>
            <a:r>
              <a:rPr lang="en-GB" sz="3800" dirty="0" smtClean="0">
                <a:cs typeface="Verdana"/>
              </a:rPr>
              <a:t>from </a:t>
            </a:r>
            <a:r>
              <a:rPr lang="en-GB" sz="3800" spc="-5" dirty="0" smtClean="0">
                <a:cs typeface="Verdana"/>
              </a:rPr>
              <a:t>the</a:t>
            </a:r>
            <a:r>
              <a:rPr lang="en-GB" sz="3800" spc="-25" dirty="0" smtClean="0">
                <a:cs typeface="Verdana"/>
              </a:rPr>
              <a:t> </a:t>
            </a:r>
            <a:r>
              <a:rPr lang="en-GB" sz="3800" spc="-10" dirty="0" smtClean="0">
                <a:cs typeface="Verdana"/>
              </a:rPr>
              <a:t>reviews.</a:t>
            </a:r>
          </a:p>
          <a:p>
            <a:pPr marL="278130" marR="575945" indent="-266065">
              <a:spcBef>
                <a:spcPts val="300"/>
              </a:spcBef>
              <a:buClr>
                <a:srgbClr val="EF7E09"/>
              </a:buClr>
              <a:buSzPct val="78571"/>
              <a:tabLst>
                <a:tab pos="277495" algn="l"/>
                <a:tab pos="278765" algn="l"/>
              </a:tabLst>
            </a:pPr>
            <a:endParaRPr lang="en-GB" sz="3800" dirty="0" smtClean="0">
              <a:cs typeface="Verdana"/>
            </a:endParaRPr>
          </a:p>
          <a:p>
            <a:pPr marL="278130" marR="5080" indent="-266065">
              <a:spcBef>
                <a:spcPts val="300"/>
              </a:spcBef>
              <a:buClr>
                <a:srgbClr val="EF7E09"/>
              </a:buClr>
              <a:buSzPct val="78571"/>
              <a:tabLst>
                <a:tab pos="277495" algn="l"/>
                <a:tab pos="278765" algn="l"/>
              </a:tabLst>
            </a:pPr>
            <a:r>
              <a:rPr lang="en-GB" sz="3800" dirty="0" smtClean="0">
                <a:cs typeface="Verdana"/>
              </a:rPr>
              <a:t>All </a:t>
            </a:r>
            <a:r>
              <a:rPr lang="en-GB" sz="3800" spc="-5" dirty="0" smtClean="0">
                <a:cs typeface="Verdana"/>
              </a:rPr>
              <a:t>the </a:t>
            </a:r>
            <a:r>
              <a:rPr lang="en-GB" sz="3800" spc="-10" dirty="0" smtClean="0">
                <a:cs typeface="Verdana"/>
              </a:rPr>
              <a:t>above </a:t>
            </a:r>
            <a:r>
              <a:rPr lang="en-GB" sz="3800" spc="-5" dirty="0" smtClean="0">
                <a:cs typeface="Verdana"/>
              </a:rPr>
              <a:t>work </a:t>
            </a:r>
            <a:r>
              <a:rPr lang="en-GB" sz="3800" spc="-10" dirty="0" smtClean="0">
                <a:cs typeface="Verdana"/>
              </a:rPr>
              <a:t>was </a:t>
            </a:r>
            <a:r>
              <a:rPr lang="en-GB" sz="3800" spc="-5" dirty="0" smtClean="0">
                <a:cs typeface="Verdana"/>
              </a:rPr>
              <a:t>done in python </a:t>
            </a:r>
            <a:r>
              <a:rPr lang="en-GB" sz="3800" dirty="0" smtClean="0">
                <a:cs typeface="Verdana"/>
              </a:rPr>
              <a:t>via regular  expression matching. </a:t>
            </a:r>
            <a:r>
              <a:rPr lang="en-GB" sz="3800" spc="-5" dirty="0" smtClean="0">
                <a:cs typeface="Verdana"/>
              </a:rPr>
              <a:t>The </a:t>
            </a:r>
            <a:r>
              <a:rPr lang="en-GB" sz="3800" dirty="0" smtClean="0">
                <a:cs typeface="Verdana"/>
              </a:rPr>
              <a:t>code for </a:t>
            </a:r>
            <a:r>
              <a:rPr lang="en-GB" sz="3800" spc="-5" dirty="0" err="1" smtClean="0">
                <a:cs typeface="Verdana"/>
              </a:rPr>
              <a:t>preprocessing</a:t>
            </a:r>
            <a:r>
              <a:rPr lang="en-GB" sz="3800" spc="-5" dirty="0" smtClean="0">
                <a:cs typeface="Verdana"/>
              </a:rPr>
              <a:t> will be  uploaded </a:t>
            </a:r>
            <a:r>
              <a:rPr lang="en-GB" sz="3800" dirty="0" smtClean="0">
                <a:cs typeface="Verdana"/>
              </a:rPr>
              <a:t>along </a:t>
            </a:r>
            <a:r>
              <a:rPr lang="en-GB" sz="3800" spc="-10" dirty="0" smtClean="0">
                <a:cs typeface="Verdana"/>
              </a:rPr>
              <a:t>with </a:t>
            </a:r>
            <a:r>
              <a:rPr lang="en-GB" sz="3800" spc="-5" dirty="0" smtClean="0">
                <a:cs typeface="Verdana"/>
              </a:rPr>
              <a:t>the </a:t>
            </a:r>
            <a:r>
              <a:rPr lang="en-GB" sz="3800" dirty="0" smtClean="0">
                <a:cs typeface="Verdana"/>
              </a:rPr>
              <a:t>main</a:t>
            </a:r>
            <a:r>
              <a:rPr lang="en-GB" sz="3800" spc="-5" dirty="0" smtClean="0">
                <a:cs typeface="Verdana"/>
              </a:rPr>
              <a:t> code.</a:t>
            </a:r>
            <a:r>
              <a:rPr lang="en-US" sz="3800" dirty="0" smtClean="0"/>
              <a:t> </a:t>
            </a:r>
            <a:r>
              <a:rPr lang="en-US" dirty="0" smtClean="0"/>
              <a:t> 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571480"/>
            <a:ext cx="7540938" cy="1051560"/>
          </a:xfrm>
        </p:spPr>
        <p:txBody>
          <a:bodyPr>
            <a:normAutofit/>
          </a:bodyPr>
          <a:lstStyle/>
          <a:p>
            <a:r>
              <a:rPr lang="en-IN" sz="5400" dirty="0" smtClean="0">
                <a:latin typeface="Arial Rounded MT Bold" pitchFamily="34" charset="0"/>
              </a:rPr>
              <a:t>ALGORITHM  USED</a:t>
            </a:r>
            <a:endParaRPr lang="en-US" sz="54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2214554"/>
            <a:ext cx="8183880" cy="3643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The algorithm on which the proposed system is built is the Random Forest</a:t>
            </a:r>
            <a:r>
              <a:rPr lang="en-US" sz="2000" b="1" dirty="0" smtClean="0"/>
              <a:t>Classifier Algorithm</a:t>
            </a:r>
            <a:r>
              <a:rPr lang="en-GB" sz="2000" dirty="0" smtClean="0"/>
              <a:t>.</a:t>
            </a:r>
          </a:p>
          <a:p>
            <a:endParaRPr lang="en-GB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ea typeface="Cambria Math" pitchFamily="18" charset="0"/>
              </a:rPr>
              <a:t>Random Forest </a:t>
            </a:r>
            <a:r>
              <a:rPr lang="en-US" sz="2000" dirty="0" smtClean="0">
                <a:latin typeface="+mj-lt"/>
                <a:ea typeface="Cambria Math" pitchFamily="18" charset="0"/>
              </a:rPr>
              <a:t>is a classifier that contains a number of decision trees on various subsets of the given dataset and takes the average to improve the predictive accuracy of that dataset .</a:t>
            </a:r>
          </a:p>
          <a:p>
            <a:pPr>
              <a:buNone/>
            </a:pPr>
            <a:endParaRPr lang="en-US" b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  <p:pic>
        <p:nvPicPr>
          <p:cNvPr id="4" name="Picture 2" descr="Introduction to Random Forest in Machine Learning | Engineering Education  (EngEd) Program | Sec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4214818"/>
            <a:ext cx="2893201" cy="1928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642918"/>
            <a:ext cx="5214974" cy="928694"/>
          </a:xfrm>
        </p:spPr>
        <p:txBody>
          <a:bodyPr>
            <a:normAutofit fontScale="90000"/>
          </a:bodyPr>
          <a:lstStyle/>
          <a:p>
            <a:r>
              <a:rPr lang="en-IN" sz="5400" dirty="0" smtClean="0">
                <a:latin typeface="Arial Rounded MT Bold" pitchFamily="34" charset="0"/>
              </a:rPr>
              <a:t>DATASET USED</a:t>
            </a:r>
            <a:endParaRPr lang="en-US" sz="5400" dirty="0"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984" y="1500174"/>
            <a:ext cx="392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Goudy Old Style" pitchFamily="18" charset="0"/>
              </a:rPr>
              <a:t>(Movie Review Dataset)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Goudy Old Style" pitchFamily="18" charset="0"/>
            </a:endParaRPr>
          </a:p>
        </p:txBody>
      </p:sp>
      <p:pic>
        <p:nvPicPr>
          <p:cNvPr id="7" name="Content Placeholder 6" descr="Screenshot (414).png"/>
          <p:cNvPicPr>
            <a:picLocks noGrp="1" noChangeAspect="1"/>
          </p:cNvPicPr>
          <p:nvPr>
            <p:ph idx="1"/>
          </p:nvPr>
        </p:nvPicPr>
        <p:blipFill>
          <a:blip r:embed="rId2"/>
          <a:srcRect t="11321" r="3644" b="9434"/>
          <a:stretch>
            <a:fillRect/>
          </a:stretch>
        </p:blipFill>
        <p:spPr>
          <a:xfrm>
            <a:off x="571473" y="2071677"/>
            <a:ext cx="8070336" cy="37334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55318" cy="1500198"/>
          </a:xfrm>
        </p:spPr>
        <p:txBody>
          <a:bodyPr>
            <a:noAutofit/>
          </a:bodyPr>
          <a:lstStyle/>
          <a:p>
            <a:r>
              <a:rPr lang="en-GB" dirty="0" smtClean="0">
                <a:latin typeface="Verdana" pitchFamily="34" charset="0"/>
                <a:ea typeface="Verdana" pitchFamily="34" charset="0"/>
              </a:rPr>
              <a:t>IMPLEMENTATION  ON  TRAINING   AND  TESTING DATASET</a:t>
            </a:r>
            <a:endParaRPr lang="en-US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2285992"/>
            <a:ext cx="8183880" cy="3571900"/>
          </a:xfrm>
        </p:spPr>
        <p:txBody>
          <a:bodyPr>
            <a:normAutofit fontScale="92500" lnSpcReduction="10000"/>
          </a:bodyPr>
          <a:lstStyle/>
          <a:p>
            <a:pPr marL="365760" lvl="0" indent="-256032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r>
              <a:rPr lang="en-GB" sz="2000" dirty="0" smtClean="0">
                <a:latin typeface="Verdana" pitchFamily="34" charset="0"/>
                <a:ea typeface="Verdana" pitchFamily="34" charset="0"/>
              </a:rPr>
              <a:t>GET  THE  DATA</a:t>
            </a:r>
          </a:p>
          <a:p>
            <a:pPr marL="365760" lvl="0" indent="-256032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endParaRPr lang="en-GB" sz="2000" dirty="0" smtClean="0">
              <a:latin typeface="Verdana" pitchFamily="34" charset="0"/>
              <a:ea typeface="Verdana" pitchFamily="34" charset="0"/>
            </a:endParaRPr>
          </a:p>
          <a:p>
            <a:pPr marL="365760" lvl="0" indent="-256032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r>
              <a:rPr lang="en-GB" sz="2000" dirty="0" smtClean="0">
                <a:latin typeface="Verdana" pitchFamily="34" charset="0"/>
                <a:ea typeface="Verdana" pitchFamily="34" charset="0"/>
              </a:rPr>
              <a:t>DISCOVERY  AND  VISUALIZATION  ON  DATA</a:t>
            </a:r>
          </a:p>
          <a:p>
            <a:pPr marL="365760" lvl="0" indent="-256032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endParaRPr lang="en-GB" sz="2000" dirty="0" smtClean="0">
              <a:latin typeface="Verdana" pitchFamily="34" charset="0"/>
              <a:ea typeface="Verdana" pitchFamily="34" charset="0"/>
            </a:endParaRPr>
          </a:p>
          <a:p>
            <a:pPr marL="365760" lvl="0" indent="-256032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r>
              <a:rPr lang="en-GB" sz="2000" noProof="1" smtClean="0">
                <a:latin typeface="Verdana" pitchFamily="34" charset="0"/>
                <a:ea typeface="Verdana" pitchFamily="34" charset="0"/>
              </a:rPr>
              <a:t>PERFORMING  THE  LABEL  ENCODING</a:t>
            </a:r>
          </a:p>
          <a:p>
            <a:pPr marL="365760" lvl="0" indent="-256032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endParaRPr lang="en-GB" sz="2000" noProof="1" smtClean="0">
              <a:latin typeface="Verdana" pitchFamily="34" charset="0"/>
              <a:ea typeface="Verdana" pitchFamily="34" charset="0"/>
            </a:endParaRPr>
          </a:p>
          <a:p>
            <a:pPr marL="365760" lvl="0" indent="-256032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r>
              <a:rPr lang="en-GB" sz="2000" noProof="1" smtClean="0">
                <a:latin typeface="Verdana" pitchFamily="34" charset="0"/>
                <a:ea typeface="Verdana" pitchFamily="34" charset="0"/>
              </a:rPr>
              <a:t>IMPLEMENTING  ML  ALGORITHM</a:t>
            </a:r>
          </a:p>
          <a:p>
            <a:pPr marL="365760" lvl="0" indent="-256032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endParaRPr lang="en-GB" sz="2000" noProof="1" smtClean="0">
              <a:latin typeface="Verdana" pitchFamily="34" charset="0"/>
              <a:ea typeface="Verdana" pitchFamily="34" charset="0"/>
            </a:endParaRPr>
          </a:p>
          <a:p>
            <a:pPr marL="365760" lvl="0" indent="-256032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r>
              <a:rPr lang="en-GB" sz="2000" noProof="1" smtClean="0">
                <a:latin typeface="Verdana" pitchFamily="34" charset="0"/>
                <a:ea typeface="Verdana" pitchFamily="34" charset="0"/>
              </a:rPr>
              <a:t>ACCURACY  ON  TRAINING  DATASET</a:t>
            </a:r>
          </a:p>
          <a:p>
            <a:pPr marL="365760" lvl="0" indent="-256032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endParaRPr lang="en-GB" sz="2000" noProof="1" smtClean="0">
              <a:latin typeface="Verdana" pitchFamily="34" charset="0"/>
              <a:ea typeface="Verdana" pitchFamily="34" charset="0"/>
            </a:endParaRPr>
          </a:p>
          <a:p>
            <a:pPr marL="365760" lvl="0" indent="-256032">
              <a:spcBef>
                <a:spcPts val="400"/>
              </a:spcBef>
              <a:buSzPct val="68000"/>
              <a:buFont typeface="Arial" pitchFamily="34" charset="0"/>
              <a:buChar char="•"/>
              <a:defRPr/>
            </a:pPr>
            <a:r>
              <a:rPr lang="en-GB" sz="2000" noProof="1" smtClean="0">
                <a:latin typeface="Verdana" pitchFamily="34" charset="0"/>
                <a:ea typeface="Verdana" pitchFamily="34" charset="0"/>
              </a:rPr>
              <a:t>ACCURACY  ON  TESTING  DATASET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428604"/>
            <a:ext cx="5000660" cy="1143008"/>
          </a:xfrm>
        </p:spPr>
        <p:txBody>
          <a:bodyPr>
            <a:noAutofit/>
          </a:bodyPr>
          <a:lstStyle/>
          <a:p>
            <a:r>
              <a:rPr lang="en-GB" sz="5400" dirty="0" smtClean="0"/>
              <a:t>MAIN PAGE</a:t>
            </a:r>
            <a:endParaRPr lang="en-US" sz="5400" dirty="0"/>
          </a:p>
        </p:txBody>
      </p:sp>
      <p:pic>
        <p:nvPicPr>
          <p:cNvPr id="4" name="Content Placeholder 3" descr="Screenshot (416).png"/>
          <p:cNvPicPr>
            <a:picLocks noGrp="1" noChangeAspect="1"/>
          </p:cNvPicPr>
          <p:nvPr>
            <p:ph idx="1"/>
          </p:nvPr>
        </p:nvPicPr>
        <p:blipFill>
          <a:blip r:embed="rId2"/>
          <a:srcRect r="100" b="5357"/>
          <a:stretch>
            <a:fillRect/>
          </a:stretch>
        </p:blipFill>
        <p:spPr>
          <a:xfrm>
            <a:off x="1039019" y="1785938"/>
            <a:ext cx="7104881" cy="37862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500042"/>
            <a:ext cx="7683814" cy="1214446"/>
          </a:xfrm>
        </p:spPr>
        <p:txBody>
          <a:bodyPr>
            <a:noAutofit/>
          </a:bodyPr>
          <a:lstStyle/>
          <a:p>
            <a:r>
              <a:rPr lang="en-GB" sz="4800" dirty="0" smtClean="0">
                <a:latin typeface="Verdana" pitchFamily="34" charset="0"/>
                <a:ea typeface="Verdana" pitchFamily="34" charset="0"/>
              </a:rPr>
              <a:t>RESULT ANALYSIS</a:t>
            </a:r>
            <a:endParaRPr lang="en-US" sz="4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2214554"/>
            <a:ext cx="8183880" cy="364333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GB" dirty="0" smtClean="0"/>
              <a:t>From the analysis of the model, the </a:t>
            </a:r>
            <a:r>
              <a:rPr lang="en-GB" dirty="0" smtClean="0"/>
              <a:t>Random Forest Classifier </a:t>
            </a:r>
            <a:r>
              <a:rPr lang="en-GB" dirty="0" smtClean="0"/>
              <a:t>Algorithm proved to be the best suitable algorithm for the system. </a:t>
            </a:r>
          </a:p>
          <a:p>
            <a: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endParaRPr lang="en-GB" dirty="0" smtClean="0"/>
          </a:p>
          <a:p>
            <a: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endParaRPr lang="en-GB" dirty="0" smtClean="0"/>
          </a:p>
          <a:p>
            <a: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GB" dirty="0" smtClean="0"/>
              <a:t>This model is trained to predict that the review for the movie is positive or negative based on the basis of the user input for the trained features. </a:t>
            </a:r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endParaRPr lang="en-GB" dirty="0" smtClean="0"/>
          </a:p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</a:pP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364</TotalTime>
  <Words>230</Words>
  <Application>Microsoft Office PowerPoint</Application>
  <PresentationFormat>On-screen Show (4:3)</PresentationFormat>
  <Paragraphs>66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Sentiment Analysis on Movie Review</vt:lpstr>
      <vt:lpstr>SENTIMENT  ANALYSIS </vt:lpstr>
      <vt:lpstr>MOTIVATION</vt:lpstr>
      <vt:lpstr>PRE-PROCESSING</vt:lpstr>
      <vt:lpstr>ALGORITHM  USED</vt:lpstr>
      <vt:lpstr>DATASET USED</vt:lpstr>
      <vt:lpstr>IMPLEMENTATION  ON  TRAINING   AND  TESTING DATASET</vt:lpstr>
      <vt:lpstr>MAIN PAGE</vt:lpstr>
      <vt:lpstr>RESULT ANALYSIS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Movie Review</dc:title>
  <dc:creator>Dell</dc:creator>
  <cp:lastModifiedBy>Dell</cp:lastModifiedBy>
  <cp:revision>6</cp:revision>
  <dcterms:created xsi:type="dcterms:W3CDTF">2022-02-17T05:56:20Z</dcterms:created>
  <dcterms:modified xsi:type="dcterms:W3CDTF">2022-02-19T02:50:47Z</dcterms:modified>
</cp:coreProperties>
</file>