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1" r:id="rId15"/>
    <p:sldId id="273" r:id="rId16"/>
    <p:sldId id="272" r:id="rId17"/>
    <p:sldId id="274" r:id="rId18"/>
    <p:sldId id="264" r:id="rId1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182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901365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638280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509658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3552260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721490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2290735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28096645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2823056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796536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sp>
        <p:nvSpPr>
          <p:cNvPr id="4" name="Text 1"/>
          <p:cNvSpPr/>
          <p:nvPr/>
        </p:nvSpPr>
        <p:spPr>
          <a:xfrm>
            <a:off x="833199" y="1845826"/>
            <a:ext cx="7477601" cy="2499598"/>
          </a:xfrm>
          <a:prstGeom prst="rect">
            <a:avLst/>
          </a:prstGeom>
          <a:noFill/>
          <a:ln/>
        </p:spPr>
        <p:txBody>
          <a:bodyPr wrap="square" rtlCol="0" anchor="t"/>
          <a:lstStyle/>
          <a:p>
            <a:pPr marL="0" indent="0">
              <a:lnSpc>
                <a:spcPts val="6561"/>
              </a:lnSpc>
              <a:buNone/>
            </a:pPr>
            <a:r>
              <a:rPr lang="en-US" sz="5249" b="1" dirty="0">
                <a:solidFill>
                  <a:srgbClr val="FFFFFF"/>
                </a:solidFill>
                <a:latin typeface="Nunito" pitchFamily="34" charset="0"/>
                <a:ea typeface="Nunito" pitchFamily="34" charset="-122"/>
                <a:cs typeface="Nunito" pitchFamily="34" charset="-120"/>
              </a:rPr>
              <a:t>Python Program for Air Quality Monitoring with IoT Sensors</a:t>
            </a:r>
            <a:endParaRPr lang="en-US" sz="5249" dirty="0"/>
          </a:p>
        </p:txBody>
      </p:sp>
      <p:sp>
        <p:nvSpPr>
          <p:cNvPr id="5" name="Text 2"/>
          <p:cNvSpPr/>
          <p:nvPr/>
        </p:nvSpPr>
        <p:spPr>
          <a:xfrm>
            <a:off x="833199" y="4678680"/>
            <a:ext cx="7477601"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In this presentation, we will explore the fascinating world of air quality monitoring using IoT sensors. Join us as we delve into the importance, working principle, benefits, and challenges of this innovative technology.</a:t>
            </a:r>
            <a:endParaRPr lang="en-US" sz="1750" dirty="0"/>
          </a:p>
        </p:txBody>
      </p:sp>
      <p:pic>
        <p:nvPicPr>
          <p:cNvPr id="9" name="Image 2"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1588769" y="577453"/>
            <a:ext cx="8993029" cy="656987"/>
          </a:xfrm>
          <a:prstGeom prst="rect">
            <a:avLst/>
          </a:prstGeom>
          <a:noFill/>
          <a:ln/>
        </p:spPr>
        <p:txBody>
          <a:bodyPr wrap="none" rtlCol="0" anchor="t"/>
          <a:lstStyle/>
          <a:p>
            <a:pPr marL="0" indent="0">
              <a:lnSpc>
                <a:spcPts val="5468"/>
              </a:lnSpc>
              <a:buNone/>
            </a:pPr>
            <a:r>
              <a:rPr lang="en-US" sz="4374" b="1" dirty="0">
                <a:solidFill>
                  <a:srgbClr val="FFC000"/>
                </a:solidFill>
                <a:latin typeface="Nunito" pitchFamily="34" charset="0"/>
                <a:ea typeface="Nunito" pitchFamily="34" charset="-122"/>
                <a:cs typeface="Nunito" pitchFamily="34" charset="-120"/>
              </a:rPr>
              <a:t>Hardware</a:t>
            </a:r>
            <a:r>
              <a:rPr lang="en-US" sz="4374" b="1" dirty="0">
                <a:solidFill>
                  <a:srgbClr val="FFFFFF"/>
                </a:solidFill>
                <a:latin typeface="Nunito" pitchFamily="34" charset="0"/>
                <a:ea typeface="Nunito" pitchFamily="34" charset="-122"/>
                <a:cs typeface="Nunito" pitchFamily="34" charset="-120"/>
              </a:rPr>
              <a:t> </a:t>
            </a:r>
            <a:r>
              <a:rPr lang="en-US" sz="4374" b="1" dirty="0">
                <a:solidFill>
                  <a:srgbClr val="FFCC66"/>
                </a:solidFill>
                <a:latin typeface="Nunito" pitchFamily="34" charset="0"/>
                <a:ea typeface="Nunito" pitchFamily="34" charset="-122"/>
                <a:cs typeface="Nunito" pitchFamily="34" charset="-120"/>
              </a:rPr>
              <a:t>Requirements</a:t>
            </a:r>
            <a:r>
              <a:rPr lang="en-US" sz="4374" b="1" dirty="0">
                <a:solidFill>
                  <a:srgbClr val="FFFFFF"/>
                </a:solidFill>
                <a:latin typeface="Nunito" pitchFamily="34" charset="0"/>
                <a:ea typeface="Nunito" pitchFamily="34" charset="-122"/>
                <a:cs typeface="Nunito" pitchFamily="34" charset="-120"/>
              </a:rPr>
              <a:t> :</a:t>
            </a:r>
            <a:endParaRPr lang="en-US" sz="4374" dirty="0"/>
          </a:p>
        </p:txBody>
      </p:sp>
      <p:sp>
        <p:nvSpPr>
          <p:cNvPr id="6" name="Text 3"/>
          <p:cNvSpPr/>
          <p:nvPr/>
        </p:nvSpPr>
        <p:spPr>
          <a:xfrm>
            <a:off x="2626162" y="3181112"/>
            <a:ext cx="2221944" cy="347186"/>
          </a:xfrm>
          <a:prstGeom prst="rect">
            <a:avLst/>
          </a:prstGeom>
          <a:noFill/>
          <a:ln/>
        </p:spPr>
        <p:txBody>
          <a:bodyPr wrap="none" rtlCol="0" anchor="t"/>
          <a:lstStyle/>
          <a:p>
            <a:pPr marL="0" indent="0">
              <a:lnSpc>
                <a:spcPts val="2734"/>
              </a:lnSpc>
              <a:buNone/>
            </a:pPr>
            <a:endParaRPr lang="en-US" sz="2187" dirty="0"/>
          </a:p>
        </p:txBody>
      </p:sp>
      <p:sp>
        <p:nvSpPr>
          <p:cNvPr id="8" name="Text 5"/>
          <p:cNvSpPr/>
          <p:nvPr/>
        </p:nvSpPr>
        <p:spPr>
          <a:xfrm>
            <a:off x="2503170" y="2834640"/>
            <a:ext cx="9772650" cy="4834890"/>
          </a:xfrm>
          <a:prstGeom prst="rect">
            <a:avLst/>
          </a:prstGeom>
          <a:noFill/>
          <a:ln/>
        </p:spPr>
        <p:txBody>
          <a:bodyPr wrap="none" rtlCol="0" anchor="t"/>
          <a:lstStyle/>
          <a:p>
            <a:pPr marL="0" indent="0">
              <a:lnSpc>
                <a:spcPts val="2799"/>
              </a:lnSpc>
              <a:buNone/>
            </a:pPr>
            <a:endParaRPr lang="en-US" sz="1750" dirty="0"/>
          </a:p>
        </p:txBody>
      </p:sp>
      <p:sp>
        <p:nvSpPr>
          <p:cNvPr id="18" name="Rectangle 1">
            <a:extLst>
              <a:ext uri="{FF2B5EF4-FFF2-40B4-BE49-F238E27FC236}">
                <a16:creationId xmlns:a16="http://schemas.microsoft.com/office/drawing/2014/main" id="{A77EDC9C-551A-4BA8-B91F-C3A9146A9F32}"/>
              </a:ext>
            </a:extLst>
          </p:cNvPr>
          <p:cNvSpPr>
            <a:spLocks noChangeArrowheads="1"/>
          </p:cNvSpPr>
          <p:nvPr/>
        </p:nvSpPr>
        <p:spPr bwMode="auto">
          <a:xfrm>
            <a:off x="1554481" y="2213014"/>
            <a:ext cx="10628049"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Arial" panose="020B0604020202020204" pitchFamily="34" charset="0"/>
              </a:rPr>
              <a:t>Monitoring air quality using a Raspberry Pi and IoT involves connecting air quality sensors to the Raspberry Pi and then sending the collected data to an IoT platform or server for analysis and visualization. Below is a simple example using a Raspberry Pi and the Adafruit CCS811 air quality sensor. Make sure you have the necessary libraries installed by running </a:t>
            </a:r>
          </a:p>
        </p:txBody>
      </p:sp>
    </p:spTree>
    <p:extLst>
      <p:ext uri="{BB962C8B-B14F-4D97-AF65-F5344CB8AC3E}">
        <p14:creationId xmlns:p14="http://schemas.microsoft.com/office/powerpoint/2010/main" val="3050529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2860"/>
            <a:ext cx="14630400" cy="8229600"/>
          </a:xfrm>
          <a:prstGeom prst="rect">
            <a:avLst/>
          </a:prstGeom>
        </p:spPr>
      </p:pic>
      <p:sp>
        <p:nvSpPr>
          <p:cNvPr id="4" name="Text 1"/>
          <p:cNvSpPr/>
          <p:nvPr/>
        </p:nvSpPr>
        <p:spPr>
          <a:xfrm>
            <a:off x="1554481" y="212289"/>
            <a:ext cx="8993029" cy="656987"/>
          </a:xfrm>
          <a:prstGeom prst="rect">
            <a:avLst/>
          </a:prstGeom>
          <a:noFill/>
          <a:ln/>
        </p:spPr>
        <p:txBody>
          <a:bodyPr wrap="none" rtlCol="0" anchor="t"/>
          <a:lstStyle/>
          <a:p>
            <a:pPr marL="0" indent="0">
              <a:lnSpc>
                <a:spcPts val="5468"/>
              </a:lnSpc>
              <a:buNone/>
            </a:pPr>
            <a:r>
              <a:rPr lang="en-US" sz="4374" b="1" dirty="0">
                <a:solidFill>
                  <a:srgbClr val="FFC000"/>
                </a:solidFill>
                <a:latin typeface="Nunito" pitchFamily="34" charset="0"/>
              </a:rPr>
              <a:t>Python program :</a:t>
            </a:r>
            <a:endParaRPr lang="en-US" sz="4374" dirty="0">
              <a:solidFill>
                <a:srgbClr val="FFC000"/>
              </a:solidFill>
            </a:endParaRPr>
          </a:p>
        </p:txBody>
      </p:sp>
      <p:sp>
        <p:nvSpPr>
          <p:cNvPr id="6" name="Text 3"/>
          <p:cNvSpPr/>
          <p:nvPr/>
        </p:nvSpPr>
        <p:spPr>
          <a:xfrm>
            <a:off x="2626162" y="3181112"/>
            <a:ext cx="2221944" cy="347186"/>
          </a:xfrm>
          <a:prstGeom prst="rect">
            <a:avLst/>
          </a:prstGeom>
          <a:noFill/>
          <a:ln/>
        </p:spPr>
        <p:txBody>
          <a:bodyPr wrap="none" rtlCol="0" anchor="t"/>
          <a:lstStyle/>
          <a:p>
            <a:pPr marL="0" indent="0">
              <a:lnSpc>
                <a:spcPts val="2734"/>
              </a:lnSpc>
              <a:buNone/>
            </a:pPr>
            <a:endParaRPr lang="en-US" sz="2187" dirty="0"/>
          </a:p>
        </p:txBody>
      </p:sp>
      <p:sp>
        <p:nvSpPr>
          <p:cNvPr id="8" name="Text 5"/>
          <p:cNvSpPr/>
          <p:nvPr/>
        </p:nvSpPr>
        <p:spPr>
          <a:xfrm>
            <a:off x="2503170" y="2834640"/>
            <a:ext cx="9772650" cy="4834890"/>
          </a:xfrm>
          <a:prstGeom prst="rect">
            <a:avLst/>
          </a:prstGeom>
          <a:noFill/>
          <a:ln/>
        </p:spPr>
        <p:txBody>
          <a:bodyPr wrap="none" rtlCol="0" anchor="t"/>
          <a:lstStyle/>
          <a:p>
            <a:pPr marL="0" indent="0">
              <a:lnSpc>
                <a:spcPts val="2799"/>
              </a:lnSpc>
              <a:buNone/>
            </a:pPr>
            <a:endParaRPr lang="en-US" sz="1750" dirty="0"/>
          </a:p>
        </p:txBody>
      </p:sp>
      <p:sp>
        <p:nvSpPr>
          <p:cNvPr id="18" name="Rectangle 1">
            <a:extLst>
              <a:ext uri="{FF2B5EF4-FFF2-40B4-BE49-F238E27FC236}">
                <a16:creationId xmlns:a16="http://schemas.microsoft.com/office/drawing/2014/main" id="{A77EDC9C-551A-4BA8-B91F-C3A9146A9F32}"/>
              </a:ext>
            </a:extLst>
          </p:cNvPr>
          <p:cNvSpPr>
            <a:spLocks noChangeArrowheads="1"/>
          </p:cNvSpPr>
          <p:nvPr/>
        </p:nvSpPr>
        <p:spPr bwMode="auto">
          <a:xfrm>
            <a:off x="1554481" y="1035546"/>
            <a:ext cx="12367259" cy="7171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B050"/>
                </a:solidFill>
                <a:effectLst/>
                <a:latin typeface="Arial" panose="020B0604020202020204" pitchFamily="34" charset="0"/>
              </a:rPr>
              <a:t>import time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B050"/>
                </a:solidFill>
                <a:effectLst/>
                <a:latin typeface="Arial" panose="020B0604020202020204" pitchFamily="34" charset="0"/>
              </a:rPr>
              <a:t>import board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B050"/>
                </a:solidFill>
                <a:effectLst/>
                <a:latin typeface="Arial" panose="020B0604020202020204" pitchFamily="34" charset="0"/>
              </a:rPr>
              <a:t>import busio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B050"/>
                </a:solidFill>
                <a:effectLst/>
                <a:latin typeface="Arial" panose="020B0604020202020204" pitchFamily="34" charset="0"/>
              </a:rPr>
              <a:t>import adafruit_ccs811from datetime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B050"/>
                </a:solidFill>
                <a:effectLst/>
                <a:latin typeface="Arial" panose="020B0604020202020204" pitchFamily="34" charset="0"/>
              </a:rPr>
              <a:t>import datetime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B050"/>
                </a:solidFill>
                <a:effectLst/>
                <a:latin typeface="Arial" panose="020B0604020202020204" pitchFamily="34" charset="0"/>
              </a:rPr>
              <a:t>from Adafruit_IO import Client, Feed, RequestError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B050"/>
                </a:solidFill>
                <a:effectLst/>
                <a:latin typeface="Arial" panose="020B0604020202020204" pitchFamily="34" charset="0"/>
              </a:rPr>
              <a:t># Adafruit IO setup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B050"/>
                </a:solidFill>
                <a:effectLst/>
                <a:latin typeface="Arial" panose="020B0604020202020204" pitchFamily="34" charset="0"/>
              </a:rPr>
              <a:t>ADAFRUIT_IO_USERNAME = 'YOUR_AIO_USERNAME’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B050"/>
                </a:solidFill>
                <a:effectLst/>
                <a:latin typeface="Arial" panose="020B0604020202020204" pitchFamily="34" charset="0"/>
              </a:rPr>
              <a:t>ADAFRUIT_IO_KEY = 'YOUR_AIO_KEY’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B050"/>
                </a:solidFill>
                <a:effectLst/>
                <a:latin typeface="Arial" panose="020B0604020202020204" pitchFamily="34" charset="0"/>
              </a:rPr>
              <a:t># Create an instance of the REST client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00B050"/>
                </a:solidFill>
                <a:effectLst/>
                <a:latin typeface="Arial" panose="020B0604020202020204" pitchFamily="34" charset="0"/>
              </a:rPr>
              <a:t>aio</a:t>
            </a:r>
            <a:r>
              <a:rPr kumimoji="0" lang="en-US" altLang="en-US" sz="2000" b="1" i="0" u="none" strike="noStrike" cap="none" normalizeH="0" baseline="0" dirty="0">
                <a:ln>
                  <a:noFill/>
                </a:ln>
                <a:solidFill>
                  <a:srgbClr val="00B050"/>
                </a:solidFill>
                <a:effectLst/>
                <a:latin typeface="Arial" panose="020B0604020202020204" pitchFamily="34" charset="0"/>
              </a:rPr>
              <a:t> = Client(ADAFRUIT_IO_USERNAME, ADAFRUIT_IO_KEY)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B050"/>
                </a:solidFill>
                <a:effectLst/>
                <a:latin typeface="Arial" panose="020B0604020202020204" pitchFamily="34" charset="0"/>
              </a:rPr>
              <a:t># Create a new feed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B050"/>
                </a:solidFill>
                <a:effectLst/>
                <a:latin typeface="Arial" panose="020B0604020202020204" pitchFamily="34" charset="0"/>
              </a:rPr>
              <a:t>try: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00B050"/>
                </a:solidFill>
                <a:latin typeface="Arial" panose="020B0604020202020204" pitchFamily="34" charset="0"/>
              </a:rPr>
              <a:t>      </a:t>
            </a:r>
            <a:r>
              <a:rPr kumimoji="0" lang="en-US" altLang="en-US" sz="2000" b="1" i="0" u="none" strike="noStrike" cap="none" normalizeH="0" baseline="0" dirty="0">
                <a:ln>
                  <a:noFill/>
                </a:ln>
                <a:solidFill>
                  <a:srgbClr val="00B050"/>
                </a:solidFill>
                <a:effectLst/>
                <a:latin typeface="Arial" panose="020B0604020202020204" pitchFamily="34" charset="0"/>
              </a:rPr>
              <a:t>air_quality_feed = </a:t>
            </a:r>
            <a:r>
              <a:rPr kumimoji="0" lang="en-US" altLang="en-US" sz="2000" b="1" i="0" u="none" strike="noStrike" cap="none" normalizeH="0" baseline="0" dirty="0" err="1">
                <a:ln>
                  <a:noFill/>
                </a:ln>
                <a:solidFill>
                  <a:srgbClr val="00B050"/>
                </a:solidFill>
                <a:effectLst/>
                <a:latin typeface="Arial" panose="020B0604020202020204" pitchFamily="34" charset="0"/>
              </a:rPr>
              <a:t>aio.feeds</a:t>
            </a:r>
            <a:r>
              <a:rPr kumimoji="0" lang="en-US" altLang="en-US" sz="2000" b="1" i="0" u="none" strike="noStrike" cap="none" normalizeH="0" baseline="0" dirty="0">
                <a:ln>
                  <a:noFill/>
                </a:ln>
                <a:solidFill>
                  <a:srgbClr val="00B050"/>
                </a:solidFill>
                <a:effectLst/>
                <a:latin typeface="Arial" panose="020B0604020202020204" pitchFamily="34" charset="0"/>
              </a:rPr>
              <a:t>('air-quality’)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B050"/>
                </a:solidFill>
                <a:effectLst/>
                <a:latin typeface="Arial" panose="020B0604020202020204" pitchFamily="34" charset="0"/>
              </a:rPr>
              <a:t>except RequestError: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B050"/>
                </a:solidFill>
                <a:effectLst/>
                <a:latin typeface="Arial" panose="020B0604020202020204" pitchFamily="34" charset="0"/>
              </a:rPr>
              <a:t>      air_quality_feed = Feed(name='air-quality')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B050"/>
                </a:solidFill>
                <a:effectLst/>
                <a:latin typeface="Arial" panose="020B0604020202020204" pitchFamily="34" charset="0"/>
              </a:rPr>
              <a:t>      air_quality_feed = </a:t>
            </a:r>
            <a:r>
              <a:rPr kumimoji="0" lang="en-US" altLang="en-US" sz="2000" b="1" i="0" u="none" strike="noStrike" cap="none" normalizeH="0" baseline="0" dirty="0" err="1">
                <a:ln>
                  <a:noFill/>
                </a:ln>
                <a:solidFill>
                  <a:srgbClr val="00B050"/>
                </a:solidFill>
                <a:effectLst/>
                <a:latin typeface="Arial" panose="020B0604020202020204" pitchFamily="34" charset="0"/>
              </a:rPr>
              <a:t>aio.create_feed</a:t>
            </a:r>
            <a:r>
              <a:rPr kumimoji="0" lang="en-US" altLang="en-US" sz="2000" b="1" i="0" u="none" strike="noStrike" cap="none" normalizeH="0" baseline="0" dirty="0">
                <a:ln>
                  <a:noFill/>
                </a:ln>
                <a:solidFill>
                  <a:srgbClr val="00B050"/>
                </a:solidFill>
                <a:effectLst/>
                <a:latin typeface="Arial" panose="020B0604020202020204" pitchFamily="34" charset="0"/>
              </a:rPr>
              <a:t>(air_quality_feed)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00B050"/>
                </a:solidFill>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B050"/>
                </a:solidFill>
                <a:effectLst/>
                <a:latin typeface="Arial" panose="020B0604020202020204" pitchFamily="34" charset="0"/>
              </a:rPr>
              <a:t># CCS811 Air Quality Sensor setup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B050"/>
                </a:solidFill>
                <a:effectLst/>
                <a:latin typeface="Arial" panose="020B0604020202020204" pitchFamily="34" charset="0"/>
              </a:rPr>
              <a:t>i2c = busio.I2C(board.SCL, </a:t>
            </a:r>
            <a:r>
              <a:rPr kumimoji="0" lang="en-US" altLang="en-US" sz="2000" b="1" i="0" u="none" strike="noStrike" cap="none" normalizeH="0" baseline="0" dirty="0" err="1">
                <a:ln>
                  <a:noFill/>
                </a:ln>
                <a:solidFill>
                  <a:srgbClr val="00B050"/>
                </a:solidFill>
                <a:effectLst/>
                <a:latin typeface="Arial" panose="020B0604020202020204" pitchFamily="34" charset="0"/>
              </a:rPr>
              <a:t>board.SDA</a:t>
            </a:r>
            <a:r>
              <a:rPr kumimoji="0" lang="en-US" altLang="en-US" sz="2000" b="1" i="0" u="none" strike="noStrike" cap="none" normalizeH="0" baseline="0" dirty="0">
                <a:ln>
                  <a:noFill/>
                </a:ln>
                <a:solidFill>
                  <a:srgbClr val="00B050"/>
                </a:solidFill>
                <a:effectLst/>
                <a:latin typeface="Arial" panose="020B0604020202020204" pitchFamily="34" charset="0"/>
              </a:rPr>
              <a:t>)</a:t>
            </a:r>
          </a:p>
          <a:p>
            <a:pPr eaLnBrk="0" fontAlgn="base" hangingPunct="0">
              <a:spcBef>
                <a:spcPct val="0"/>
              </a:spcBef>
              <a:spcAft>
                <a:spcPct val="0"/>
              </a:spcAft>
            </a:pPr>
            <a:r>
              <a:rPr kumimoji="0" lang="en-US" altLang="en-US" sz="2000" b="1" i="0" u="none" strike="noStrike" cap="none" normalizeH="0" baseline="0" dirty="0">
                <a:ln>
                  <a:noFill/>
                </a:ln>
                <a:solidFill>
                  <a:srgbClr val="00B050"/>
                </a:solidFill>
                <a:effectLst/>
                <a:latin typeface="Arial" panose="020B0604020202020204" pitchFamily="34" charset="0"/>
              </a:rPr>
              <a:t>ccs = adafruit_ccs811.CCS811(i2c)</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00B050"/>
                </a:solidFill>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B050"/>
                </a:solidFill>
                <a:effectLst/>
                <a:latin typeface="Arial" panose="020B0604020202020204" pitchFamily="34" charset="0"/>
              </a:rPr>
              <a:t>           </a:t>
            </a:r>
          </a:p>
        </p:txBody>
      </p:sp>
      <p:sp>
        <p:nvSpPr>
          <p:cNvPr id="19" name="TextBox 18">
            <a:extLst>
              <a:ext uri="{FF2B5EF4-FFF2-40B4-BE49-F238E27FC236}">
                <a16:creationId xmlns:a16="http://schemas.microsoft.com/office/drawing/2014/main" id="{87533C33-B9E3-E4BA-7D3E-4301C34A106D}"/>
              </a:ext>
            </a:extLst>
          </p:cNvPr>
          <p:cNvSpPr txBox="1"/>
          <p:nvPr/>
        </p:nvSpPr>
        <p:spPr>
          <a:xfrm>
            <a:off x="1554481" y="22860"/>
            <a:ext cx="219020" cy="346472"/>
          </a:xfrm>
          <a:prstGeom prst="rect">
            <a:avLst/>
          </a:prstGeom>
          <a:noFill/>
        </p:spPr>
        <p:txBody>
          <a:bodyPr wrap="square" rtlCol="0">
            <a:spAutoFit/>
          </a:bodyPr>
          <a:lstStyle/>
          <a:p>
            <a:endParaRPr lang="en-IN"/>
          </a:p>
        </p:txBody>
      </p:sp>
    </p:spTree>
    <p:extLst>
      <p:ext uri="{BB962C8B-B14F-4D97-AF65-F5344CB8AC3E}">
        <p14:creationId xmlns:p14="http://schemas.microsoft.com/office/powerpoint/2010/main" val="166757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1588769" y="577453"/>
            <a:ext cx="8993029" cy="656987"/>
          </a:xfrm>
          <a:prstGeom prst="rect">
            <a:avLst/>
          </a:prstGeom>
          <a:noFill/>
          <a:ln/>
        </p:spPr>
        <p:txBody>
          <a:bodyPr wrap="none" rtlCol="0" anchor="t"/>
          <a:lstStyle/>
          <a:p>
            <a:pPr marL="0" indent="0">
              <a:lnSpc>
                <a:spcPts val="5468"/>
              </a:lnSpc>
              <a:buNone/>
            </a:pPr>
            <a:endParaRPr lang="en-US" sz="4374" dirty="0"/>
          </a:p>
        </p:txBody>
      </p:sp>
      <p:sp>
        <p:nvSpPr>
          <p:cNvPr id="6" name="Text 3"/>
          <p:cNvSpPr/>
          <p:nvPr/>
        </p:nvSpPr>
        <p:spPr>
          <a:xfrm>
            <a:off x="2626162" y="3181112"/>
            <a:ext cx="2221944" cy="347186"/>
          </a:xfrm>
          <a:prstGeom prst="rect">
            <a:avLst/>
          </a:prstGeom>
          <a:noFill/>
          <a:ln/>
        </p:spPr>
        <p:txBody>
          <a:bodyPr wrap="none" rtlCol="0" anchor="t"/>
          <a:lstStyle/>
          <a:p>
            <a:pPr marL="0" indent="0">
              <a:lnSpc>
                <a:spcPts val="2734"/>
              </a:lnSpc>
              <a:buNone/>
            </a:pPr>
            <a:endParaRPr lang="en-US" sz="2187" dirty="0"/>
          </a:p>
        </p:txBody>
      </p:sp>
      <p:sp>
        <p:nvSpPr>
          <p:cNvPr id="8" name="Text 5"/>
          <p:cNvSpPr/>
          <p:nvPr/>
        </p:nvSpPr>
        <p:spPr>
          <a:xfrm>
            <a:off x="2503170" y="2834640"/>
            <a:ext cx="9772650" cy="4834890"/>
          </a:xfrm>
          <a:prstGeom prst="rect">
            <a:avLst/>
          </a:prstGeom>
          <a:noFill/>
          <a:ln/>
        </p:spPr>
        <p:txBody>
          <a:bodyPr wrap="none" rtlCol="0" anchor="t"/>
          <a:lstStyle/>
          <a:p>
            <a:pPr marL="0" indent="0">
              <a:lnSpc>
                <a:spcPts val="2799"/>
              </a:lnSpc>
              <a:buNone/>
            </a:pPr>
            <a:endParaRPr lang="en-US" sz="1750" dirty="0"/>
          </a:p>
        </p:txBody>
      </p:sp>
      <p:sp>
        <p:nvSpPr>
          <p:cNvPr id="18" name="Rectangle 1">
            <a:extLst>
              <a:ext uri="{FF2B5EF4-FFF2-40B4-BE49-F238E27FC236}">
                <a16:creationId xmlns:a16="http://schemas.microsoft.com/office/drawing/2014/main" id="{A77EDC9C-551A-4BA8-B91F-C3A9146A9F32}"/>
              </a:ext>
            </a:extLst>
          </p:cNvPr>
          <p:cNvSpPr>
            <a:spLocks noChangeArrowheads="1"/>
          </p:cNvSpPr>
          <p:nvPr/>
        </p:nvSpPr>
        <p:spPr bwMode="auto">
          <a:xfrm>
            <a:off x="1229490" y="539989"/>
            <a:ext cx="10897740" cy="686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B050"/>
                </a:solidFill>
                <a:effectLst/>
                <a:latin typeface="Arial" panose="020B0604020202020204" pitchFamily="34" charset="0"/>
              </a:rPr>
              <a:t>while True: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00B050"/>
                </a:solidFill>
                <a:latin typeface="Arial" panose="020B0604020202020204" pitchFamily="34" charset="0"/>
              </a:rPr>
              <a:t>       </a:t>
            </a:r>
            <a:r>
              <a:rPr kumimoji="0" lang="en-US" altLang="en-US" sz="2000" b="1" i="0" u="none" strike="noStrike" cap="none" normalizeH="0" baseline="0" dirty="0">
                <a:ln>
                  <a:noFill/>
                </a:ln>
                <a:solidFill>
                  <a:srgbClr val="00B050"/>
                </a:solidFill>
                <a:effectLst/>
                <a:latin typeface="Arial" panose="020B0604020202020204" pitchFamily="34" charset="0"/>
              </a:rPr>
              <a:t> try: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00B050"/>
                </a:solidFill>
                <a:latin typeface="Arial" panose="020B0604020202020204" pitchFamily="34" charset="0"/>
              </a:rPr>
              <a:t>           </a:t>
            </a:r>
            <a:r>
              <a:rPr kumimoji="0" lang="en-US" altLang="en-US" sz="2000" b="1" i="0" u="none" strike="noStrike" cap="none" normalizeH="0" baseline="0" dirty="0">
                <a:ln>
                  <a:noFill/>
                </a:ln>
                <a:solidFill>
                  <a:srgbClr val="00B050"/>
                </a:solidFill>
                <a:effectLst/>
                <a:latin typeface="Arial" panose="020B0604020202020204" pitchFamily="34" charset="0"/>
              </a:rPr>
              <a:t># Check if data is ready to be read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00B050"/>
                </a:solidFill>
                <a:latin typeface="Arial" panose="020B0604020202020204" pitchFamily="34" charset="0"/>
              </a:rPr>
              <a:t>            </a:t>
            </a:r>
            <a:r>
              <a:rPr kumimoji="0" lang="en-US" altLang="en-US" sz="2000" b="1" i="0" u="none" strike="noStrike" cap="none" normalizeH="0" baseline="0" dirty="0">
                <a:ln>
                  <a:noFill/>
                </a:ln>
                <a:solidFill>
                  <a:srgbClr val="00B050"/>
                </a:solidFill>
                <a:effectLst/>
                <a:latin typeface="Arial" panose="020B0604020202020204" pitchFamily="34" charset="0"/>
              </a:rPr>
              <a:t>while not </a:t>
            </a:r>
            <a:r>
              <a:rPr kumimoji="0" lang="en-US" altLang="en-US" sz="2000" b="1" i="0" u="none" strike="noStrike" cap="none" normalizeH="0" baseline="0" dirty="0" err="1">
                <a:ln>
                  <a:noFill/>
                </a:ln>
                <a:solidFill>
                  <a:srgbClr val="00B050"/>
                </a:solidFill>
                <a:effectLst/>
                <a:latin typeface="Arial" panose="020B0604020202020204" pitchFamily="34" charset="0"/>
              </a:rPr>
              <a:t>ccs.data_ready</a:t>
            </a:r>
            <a:r>
              <a:rPr kumimoji="0" lang="en-US" altLang="en-US" sz="2000" b="1" i="0" u="none" strike="noStrike" cap="none" normalizeH="0" baseline="0" dirty="0">
                <a:ln>
                  <a:noFill/>
                </a:ln>
                <a:solidFill>
                  <a:srgbClr val="00B050"/>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00B050"/>
                </a:solidFill>
                <a:latin typeface="Arial" panose="020B0604020202020204" pitchFamily="34" charset="0"/>
              </a:rPr>
              <a:t>                      </a:t>
            </a:r>
            <a:r>
              <a:rPr kumimoji="0" lang="en-US" altLang="en-US" sz="2000" b="1" i="0" u="none" strike="noStrike" cap="none" normalizeH="0" baseline="0" dirty="0">
                <a:ln>
                  <a:noFill/>
                </a:ln>
                <a:solidFill>
                  <a:srgbClr val="00B050"/>
                </a:solidFill>
                <a:effectLst/>
                <a:latin typeface="Arial" panose="020B0604020202020204" pitchFamily="34" charset="0"/>
              </a:rPr>
              <a:t>pass       </a:t>
            </a:r>
          </a:p>
          <a:p>
            <a:pPr eaLnBrk="0" fontAlgn="base" hangingPunct="0">
              <a:spcBef>
                <a:spcPct val="0"/>
              </a:spcBef>
              <a:spcAft>
                <a:spcPct val="0"/>
              </a:spcAft>
            </a:pPr>
            <a:r>
              <a:rPr kumimoji="0" lang="en-US" altLang="en-US" sz="2000" b="1" i="0" u="none" strike="noStrike" cap="none" normalizeH="0" baseline="0" dirty="0">
                <a:ln>
                  <a:noFill/>
                </a:ln>
                <a:solidFill>
                  <a:srgbClr val="00B050"/>
                </a:solidFill>
                <a:effectLst/>
                <a:latin typeface="Arial Unicode MS"/>
              </a:rPr>
              <a:t>        # Read the sensor values </a:t>
            </a:r>
          </a:p>
          <a:p>
            <a:pPr eaLnBrk="0" fontAlgn="base" hangingPunct="0">
              <a:spcBef>
                <a:spcPct val="0"/>
              </a:spcBef>
              <a:spcAft>
                <a:spcPct val="0"/>
              </a:spcAft>
            </a:pPr>
            <a:r>
              <a:rPr kumimoji="0" lang="en-US" altLang="en-US" sz="2000" b="1" i="0" u="none" strike="noStrike" cap="none" normalizeH="0" baseline="0" dirty="0">
                <a:ln>
                  <a:noFill/>
                </a:ln>
                <a:solidFill>
                  <a:srgbClr val="00B050"/>
                </a:solidFill>
                <a:effectLst/>
                <a:latin typeface="Arial Unicode MS"/>
              </a:rPr>
              <a:t>        temperature = </a:t>
            </a:r>
            <a:r>
              <a:rPr kumimoji="0" lang="en-US" altLang="en-US" sz="2000" b="1" i="0" u="none" strike="noStrike" cap="none" normalizeH="0" baseline="0" dirty="0" err="1">
                <a:ln>
                  <a:noFill/>
                </a:ln>
                <a:solidFill>
                  <a:srgbClr val="00B050"/>
                </a:solidFill>
                <a:effectLst/>
                <a:latin typeface="Arial Unicode MS"/>
              </a:rPr>
              <a:t>ccs.temperature</a:t>
            </a:r>
            <a:r>
              <a:rPr kumimoji="0" lang="en-US" altLang="en-US" sz="2000" b="1" i="0" u="none" strike="noStrike" cap="none" normalizeH="0" baseline="0" dirty="0">
                <a:ln>
                  <a:noFill/>
                </a:ln>
                <a:solidFill>
                  <a:srgbClr val="00B050"/>
                </a:solidFill>
                <a:effectLst/>
                <a:latin typeface="Arial Unicode MS"/>
              </a:rPr>
              <a:t> </a:t>
            </a:r>
          </a:p>
          <a:p>
            <a:pPr eaLnBrk="0" fontAlgn="base" hangingPunct="0">
              <a:spcBef>
                <a:spcPct val="0"/>
              </a:spcBef>
              <a:spcAft>
                <a:spcPct val="0"/>
              </a:spcAft>
            </a:pPr>
            <a:r>
              <a:rPr kumimoji="0" lang="en-US" altLang="en-US" sz="2000" b="1" i="0" u="none" strike="noStrike" cap="none" normalizeH="0" baseline="0" dirty="0">
                <a:ln>
                  <a:noFill/>
                </a:ln>
                <a:solidFill>
                  <a:srgbClr val="00B050"/>
                </a:solidFill>
                <a:effectLst/>
                <a:latin typeface="Arial Unicode MS"/>
              </a:rPr>
              <a:t>        humidity = </a:t>
            </a:r>
            <a:r>
              <a:rPr kumimoji="0" lang="en-US" altLang="en-US" sz="2000" b="1" i="0" u="none" strike="noStrike" cap="none" normalizeH="0" baseline="0" dirty="0" err="1">
                <a:ln>
                  <a:noFill/>
                </a:ln>
                <a:solidFill>
                  <a:srgbClr val="00B050"/>
                </a:solidFill>
                <a:effectLst/>
                <a:latin typeface="Arial Unicode MS"/>
              </a:rPr>
              <a:t>ccs.humidity</a:t>
            </a:r>
            <a:r>
              <a:rPr kumimoji="0" lang="en-US" altLang="en-US" sz="2000" b="1" i="0" u="none" strike="noStrike" cap="none" normalizeH="0" baseline="0" dirty="0">
                <a:ln>
                  <a:noFill/>
                </a:ln>
                <a:solidFill>
                  <a:srgbClr val="00B050"/>
                </a:solidFill>
                <a:effectLst/>
                <a:latin typeface="Arial Unicode MS"/>
              </a:rPr>
              <a:t> </a:t>
            </a:r>
          </a:p>
          <a:p>
            <a:pPr eaLnBrk="0" fontAlgn="base" hangingPunct="0">
              <a:spcBef>
                <a:spcPct val="0"/>
              </a:spcBef>
              <a:spcAft>
                <a:spcPct val="0"/>
              </a:spcAft>
            </a:pPr>
            <a:r>
              <a:rPr kumimoji="0" lang="en-US" altLang="en-US" sz="2000" b="1" i="0" u="none" strike="noStrike" cap="none" normalizeH="0" baseline="0" dirty="0">
                <a:ln>
                  <a:noFill/>
                </a:ln>
                <a:solidFill>
                  <a:srgbClr val="00B050"/>
                </a:solidFill>
                <a:effectLst/>
                <a:latin typeface="Arial Unicode MS"/>
              </a:rPr>
              <a:t>        </a:t>
            </a:r>
            <a:r>
              <a:rPr kumimoji="0" lang="en-US" altLang="en-US" sz="2000" b="1" i="0" u="none" strike="noStrike" cap="none" normalizeH="0" baseline="0" dirty="0" err="1">
                <a:ln>
                  <a:noFill/>
                </a:ln>
                <a:solidFill>
                  <a:srgbClr val="00B050"/>
                </a:solidFill>
                <a:effectLst/>
                <a:latin typeface="Arial Unicode MS"/>
              </a:rPr>
              <a:t>air_quality</a:t>
            </a:r>
            <a:r>
              <a:rPr kumimoji="0" lang="en-US" altLang="en-US" sz="2000" b="1" i="0" u="none" strike="noStrike" cap="none" normalizeH="0" baseline="0" dirty="0">
                <a:ln>
                  <a:noFill/>
                </a:ln>
                <a:solidFill>
                  <a:srgbClr val="00B050"/>
                </a:solidFill>
                <a:effectLst/>
                <a:latin typeface="Arial Unicode MS"/>
              </a:rPr>
              <a:t> = ccs.eco2 </a:t>
            </a:r>
          </a:p>
          <a:p>
            <a:pPr eaLnBrk="0" fontAlgn="base" hangingPunct="0">
              <a:spcBef>
                <a:spcPct val="0"/>
              </a:spcBef>
              <a:spcAft>
                <a:spcPct val="0"/>
              </a:spcAft>
            </a:pPr>
            <a:r>
              <a:rPr kumimoji="0" lang="en-US" altLang="en-US" sz="2000" b="1" i="0" u="none" strike="noStrike" cap="none" normalizeH="0" baseline="0" dirty="0">
                <a:ln>
                  <a:noFill/>
                </a:ln>
                <a:solidFill>
                  <a:srgbClr val="00B050"/>
                </a:solidFill>
                <a:effectLst/>
                <a:latin typeface="Arial Unicode MS"/>
              </a:rPr>
              <a:t>        </a:t>
            </a:r>
          </a:p>
          <a:p>
            <a:pPr eaLnBrk="0" fontAlgn="base" hangingPunct="0">
              <a:spcBef>
                <a:spcPct val="0"/>
              </a:spcBef>
              <a:spcAft>
                <a:spcPct val="0"/>
              </a:spcAft>
            </a:pPr>
            <a:r>
              <a:rPr lang="en-US" altLang="en-US" sz="2000" b="1" dirty="0">
                <a:solidFill>
                  <a:srgbClr val="00B050"/>
                </a:solidFill>
                <a:latin typeface="Arial Unicode MS"/>
              </a:rPr>
              <a:t>        </a:t>
            </a:r>
            <a:r>
              <a:rPr kumimoji="0" lang="en-US" altLang="en-US" sz="2000" b="1" i="0" u="none" strike="noStrike" cap="none" normalizeH="0" baseline="0" dirty="0">
                <a:ln>
                  <a:noFill/>
                </a:ln>
                <a:solidFill>
                  <a:srgbClr val="00B050"/>
                </a:solidFill>
                <a:effectLst/>
                <a:latin typeface="Arial Unicode MS"/>
              </a:rPr>
              <a:t># Print the values to the console </a:t>
            </a:r>
          </a:p>
          <a:p>
            <a:pPr eaLnBrk="0" fontAlgn="base" hangingPunct="0">
              <a:spcBef>
                <a:spcPct val="0"/>
              </a:spcBef>
              <a:spcAft>
                <a:spcPct val="0"/>
              </a:spcAft>
            </a:pPr>
            <a:r>
              <a:rPr kumimoji="0" lang="en-US" altLang="en-US" sz="2000" b="1" i="0" u="none" strike="noStrike" cap="none" normalizeH="0" baseline="0" dirty="0">
                <a:ln>
                  <a:noFill/>
                </a:ln>
                <a:solidFill>
                  <a:srgbClr val="00B050"/>
                </a:solidFill>
                <a:effectLst/>
                <a:latin typeface="Arial Unicode MS"/>
              </a:rPr>
              <a:t>        print("Temperature: {:.2f} </a:t>
            </a:r>
            <a:r>
              <a:rPr kumimoji="0" lang="en-US" altLang="en-US" sz="2000" b="1" i="0" u="none" strike="noStrike" cap="none" normalizeH="0" baseline="0" dirty="0" err="1">
                <a:ln>
                  <a:noFill/>
                </a:ln>
                <a:solidFill>
                  <a:srgbClr val="00B050"/>
                </a:solidFill>
                <a:effectLst/>
                <a:latin typeface="Arial Unicode MS"/>
              </a:rPr>
              <a:t>C".format</a:t>
            </a:r>
            <a:r>
              <a:rPr kumimoji="0" lang="en-US" altLang="en-US" sz="2000" b="1" i="0" u="none" strike="noStrike" cap="none" normalizeH="0" baseline="0" dirty="0">
                <a:ln>
                  <a:noFill/>
                </a:ln>
                <a:solidFill>
                  <a:srgbClr val="00B050"/>
                </a:solidFill>
                <a:effectLst/>
                <a:latin typeface="Arial Unicode MS"/>
              </a:rPr>
              <a:t>(temperature)) </a:t>
            </a:r>
          </a:p>
          <a:p>
            <a:pPr eaLnBrk="0" fontAlgn="base" hangingPunct="0">
              <a:spcBef>
                <a:spcPct val="0"/>
              </a:spcBef>
              <a:spcAft>
                <a:spcPct val="0"/>
              </a:spcAft>
            </a:pPr>
            <a:r>
              <a:rPr lang="en-US" altLang="en-US" sz="2000" b="1" dirty="0">
                <a:solidFill>
                  <a:srgbClr val="00B050"/>
                </a:solidFill>
                <a:latin typeface="Arial Unicode MS"/>
              </a:rPr>
              <a:t>        </a:t>
            </a:r>
            <a:r>
              <a:rPr kumimoji="0" lang="en-US" altLang="en-US" sz="2000" b="1" i="0" u="none" strike="noStrike" cap="none" normalizeH="0" baseline="0" dirty="0">
                <a:ln>
                  <a:noFill/>
                </a:ln>
                <a:solidFill>
                  <a:srgbClr val="00B050"/>
                </a:solidFill>
                <a:effectLst/>
                <a:latin typeface="Arial Unicode MS"/>
              </a:rPr>
              <a:t>print("Humidity: {:.2f}%".format(humidity)) </a:t>
            </a:r>
          </a:p>
          <a:p>
            <a:pPr eaLnBrk="0" fontAlgn="base" hangingPunct="0">
              <a:spcBef>
                <a:spcPct val="0"/>
              </a:spcBef>
              <a:spcAft>
                <a:spcPct val="0"/>
              </a:spcAft>
            </a:pPr>
            <a:r>
              <a:rPr kumimoji="0" lang="en-US" altLang="en-US" sz="2000" b="1" i="0" u="none" strike="noStrike" cap="none" normalizeH="0" baseline="0" dirty="0">
                <a:ln>
                  <a:noFill/>
                </a:ln>
                <a:solidFill>
                  <a:srgbClr val="00B050"/>
                </a:solidFill>
                <a:effectLst/>
                <a:latin typeface="Arial Unicode MS"/>
              </a:rPr>
              <a:t>        print("Air Quality: {}".format(</a:t>
            </a:r>
            <a:r>
              <a:rPr kumimoji="0" lang="en-US" altLang="en-US" sz="2000" b="1" i="0" u="none" strike="noStrike" cap="none" normalizeH="0" baseline="0" dirty="0" err="1">
                <a:ln>
                  <a:noFill/>
                </a:ln>
                <a:solidFill>
                  <a:srgbClr val="00B050"/>
                </a:solidFill>
                <a:effectLst/>
                <a:latin typeface="Arial Unicode MS"/>
              </a:rPr>
              <a:t>air_quality</a:t>
            </a:r>
            <a:r>
              <a:rPr kumimoji="0" lang="en-US" altLang="en-US" sz="2000" b="1" i="0" u="none" strike="noStrike" cap="none" normalizeH="0" baseline="0" dirty="0">
                <a:ln>
                  <a:noFill/>
                </a:ln>
                <a:solidFill>
                  <a:srgbClr val="00B050"/>
                </a:solidFill>
                <a:effectLst/>
                <a:latin typeface="Arial Unicode MS"/>
              </a:rPr>
              <a:t>)) </a:t>
            </a:r>
          </a:p>
          <a:p>
            <a:pPr eaLnBrk="0" fontAlgn="base" hangingPunct="0">
              <a:spcBef>
                <a:spcPct val="0"/>
              </a:spcBef>
              <a:spcAft>
                <a:spcPct val="0"/>
              </a:spcAft>
            </a:pPr>
            <a:endParaRPr lang="en-US" altLang="en-US" sz="2000" b="1" dirty="0">
              <a:solidFill>
                <a:srgbClr val="00B050"/>
              </a:solidFill>
              <a:latin typeface="Arial Unicode MS"/>
            </a:endParaRPr>
          </a:p>
          <a:p>
            <a:pPr eaLnBrk="0" fontAlgn="base" hangingPunct="0">
              <a:spcBef>
                <a:spcPct val="0"/>
              </a:spcBef>
              <a:spcAft>
                <a:spcPct val="0"/>
              </a:spcAft>
            </a:pPr>
            <a:r>
              <a:rPr kumimoji="0" lang="en-US" altLang="en-US" sz="2000" b="1" i="0" u="none" strike="noStrike" cap="none" normalizeH="0" baseline="0" dirty="0">
                <a:ln>
                  <a:noFill/>
                </a:ln>
                <a:solidFill>
                  <a:srgbClr val="00B050"/>
                </a:solidFill>
                <a:effectLst/>
                <a:latin typeface="Arial Unicode MS"/>
              </a:rPr>
              <a:t>         # Send data to Adafruit IO </a:t>
            </a:r>
          </a:p>
          <a:p>
            <a:pPr eaLnBrk="0" fontAlgn="base" hangingPunct="0">
              <a:spcBef>
                <a:spcPct val="0"/>
              </a:spcBef>
              <a:spcAft>
                <a:spcPct val="0"/>
              </a:spcAft>
            </a:pPr>
            <a:r>
              <a:rPr kumimoji="0" lang="en-US" altLang="en-US" sz="2000" b="1" i="0" u="none" strike="noStrike" cap="none" normalizeH="0" baseline="0" dirty="0">
                <a:ln>
                  <a:noFill/>
                </a:ln>
                <a:solidFill>
                  <a:srgbClr val="00B050"/>
                </a:solidFill>
                <a:effectLst/>
                <a:latin typeface="Arial Unicode MS"/>
              </a:rPr>
              <a:t>         </a:t>
            </a:r>
            <a:r>
              <a:rPr kumimoji="0" lang="en-US" altLang="en-US" sz="2000" b="1" i="0" u="none" strike="noStrike" cap="none" normalizeH="0" baseline="0" dirty="0" err="1">
                <a:ln>
                  <a:noFill/>
                </a:ln>
                <a:solidFill>
                  <a:srgbClr val="00B050"/>
                </a:solidFill>
                <a:effectLst/>
                <a:latin typeface="Arial Unicode MS"/>
              </a:rPr>
              <a:t>aio.send_data</a:t>
            </a:r>
            <a:r>
              <a:rPr kumimoji="0" lang="en-US" altLang="en-US" sz="2000" b="1" i="0" u="none" strike="noStrike" cap="none" normalizeH="0" baseline="0" dirty="0">
                <a:ln>
                  <a:noFill/>
                </a:ln>
                <a:solidFill>
                  <a:srgbClr val="00B050"/>
                </a:solidFill>
                <a:effectLst/>
                <a:latin typeface="Arial Unicode MS"/>
              </a:rPr>
              <a:t>(</a:t>
            </a:r>
            <a:r>
              <a:rPr kumimoji="0" lang="en-US" altLang="en-US" sz="2000" b="1" i="0" u="none" strike="noStrike" cap="none" normalizeH="0" baseline="0" dirty="0" err="1">
                <a:ln>
                  <a:noFill/>
                </a:ln>
                <a:solidFill>
                  <a:srgbClr val="00B050"/>
                </a:solidFill>
                <a:effectLst/>
                <a:latin typeface="Arial Unicode MS"/>
              </a:rPr>
              <a:t>air_quality_feed.key</a:t>
            </a:r>
            <a:r>
              <a:rPr kumimoji="0" lang="en-US" altLang="en-US" sz="2000" b="1" i="0" u="none" strike="noStrike" cap="none" normalizeH="0" baseline="0" dirty="0">
                <a:ln>
                  <a:noFill/>
                </a:ln>
                <a:solidFill>
                  <a:srgbClr val="00B050"/>
                </a:solidFill>
                <a:effectLst/>
                <a:latin typeface="Arial Unicode MS"/>
              </a:rPr>
              <a:t>, </a:t>
            </a:r>
            <a:r>
              <a:rPr kumimoji="0" lang="en-US" altLang="en-US" sz="2000" b="1" i="0" u="none" strike="noStrike" cap="none" normalizeH="0" baseline="0" dirty="0" err="1">
                <a:ln>
                  <a:noFill/>
                </a:ln>
                <a:solidFill>
                  <a:srgbClr val="00B050"/>
                </a:solidFill>
                <a:effectLst/>
                <a:latin typeface="Arial Unicode MS"/>
              </a:rPr>
              <a:t>air_quality</a:t>
            </a:r>
            <a:r>
              <a:rPr kumimoji="0" lang="en-US" altLang="en-US" sz="2000" b="1" i="0" u="none" strike="noStrike" cap="none" normalizeH="0" baseline="0" dirty="0">
                <a:ln>
                  <a:noFill/>
                </a:ln>
                <a:solidFill>
                  <a:srgbClr val="00B050"/>
                </a:solidFill>
                <a:effectLst/>
                <a:latin typeface="Arial Unicode MS"/>
              </a:rPr>
              <a:t>)</a:t>
            </a:r>
            <a:r>
              <a:rPr lang="en-US" sz="2000" b="1" i="0" kern="1200" baseline="0" dirty="0">
                <a:ln>
                  <a:noFill/>
                </a:ln>
                <a:solidFill>
                  <a:srgbClr val="00B050"/>
                </a:solidFill>
                <a:effectLst/>
                <a:latin typeface="Arial Unicode MS"/>
                <a:ea typeface="+mn-ea"/>
                <a:cs typeface="+mn-cs"/>
              </a:rPr>
              <a:t> </a:t>
            </a:r>
          </a:p>
          <a:p>
            <a:pPr eaLnBrk="0" fontAlgn="base" hangingPunct="0">
              <a:spcBef>
                <a:spcPct val="0"/>
              </a:spcBef>
              <a:spcAft>
                <a:spcPct val="0"/>
              </a:spcAft>
            </a:pPr>
            <a:r>
              <a:rPr lang="en-US" sz="2000" b="1" i="0" kern="1200" baseline="0" dirty="0">
                <a:ln>
                  <a:noFill/>
                </a:ln>
                <a:solidFill>
                  <a:srgbClr val="00B050"/>
                </a:solidFill>
                <a:effectLst/>
                <a:latin typeface="Arial Unicode MS"/>
                <a:ea typeface="+mn-ea"/>
                <a:cs typeface="+mn-cs"/>
              </a:rPr>
              <a:t>        except Exception as e: </a:t>
            </a:r>
          </a:p>
          <a:p>
            <a:pPr eaLnBrk="0" fontAlgn="base" hangingPunct="0">
              <a:spcBef>
                <a:spcPct val="0"/>
              </a:spcBef>
              <a:spcAft>
                <a:spcPct val="0"/>
              </a:spcAft>
            </a:pPr>
            <a:r>
              <a:rPr lang="en-US" sz="2000" b="1" i="0" kern="1200" baseline="0" dirty="0">
                <a:ln>
                  <a:noFill/>
                </a:ln>
                <a:solidFill>
                  <a:srgbClr val="00B050"/>
                </a:solidFill>
                <a:effectLst/>
                <a:latin typeface="Arial Unicode MS"/>
                <a:ea typeface="+mn-ea"/>
                <a:cs typeface="+mn-cs"/>
              </a:rPr>
              <a:t>            print("Error: {}".format(e)) </a:t>
            </a:r>
          </a:p>
          <a:p>
            <a:pPr eaLnBrk="0" fontAlgn="base" hangingPunct="0">
              <a:spcBef>
                <a:spcPct val="0"/>
              </a:spcBef>
              <a:spcAft>
                <a:spcPct val="0"/>
              </a:spcAft>
            </a:pPr>
            <a:r>
              <a:rPr lang="en-US" sz="2000" b="1" i="0" kern="1200" baseline="0" dirty="0">
                <a:ln>
                  <a:noFill/>
                </a:ln>
                <a:solidFill>
                  <a:srgbClr val="00B050"/>
                </a:solidFill>
                <a:effectLst/>
                <a:latin typeface="Arial Unicode MS"/>
                <a:ea typeface="+mn-ea"/>
                <a:cs typeface="+mn-cs"/>
              </a:rPr>
              <a:t>  # Delay for a minute before taking the next reading </a:t>
            </a:r>
          </a:p>
          <a:p>
            <a:pPr eaLnBrk="0" fontAlgn="base" hangingPunct="0">
              <a:spcBef>
                <a:spcPct val="0"/>
              </a:spcBef>
              <a:spcAft>
                <a:spcPct val="0"/>
              </a:spcAft>
            </a:pPr>
            <a:r>
              <a:rPr lang="en-US" sz="2000" b="1" i="0" kern="1200" baseline="0" dirty="0">
                <a:ln>
                  <a:noFill/>
                </a:ln>
                <a:solidFill>
                  <a:srgbClr val="00B050"/>
                </a:solidFill>
                <a:effectLst/>
                <a:latin typeface="Arial Unicode MS"/>
                <a:ea typeface="+mn-ea"/>
                <a:cs typeface="+mn-cs"/>
              </a:rPr>
              <a:t>  </a:t>
            </a:r>
            <a:r>
              <a:rPr lang="en-US" sz="2000" b="1" i="0" kern="1200" baseline="0" dirty="0" err="1">
                <a:ln>
                  <a:noFill/>
                </a:ln>
                <a:solidFill>
                  <a:srgbClr val="00B050"/>
                </a:solidFill>
                <a:effectLst/>
                <a:latin typeface="Arial Unicode MS"/>
                <a:ea typeface="+mn-ea"/>
                <a:cs typeface="+mn-cs"/>
              </a:rPr>
              <a:t>time.sleep</a:t>
            </a:r>
            <a:r>
              <a:rPr lang="en-US" sz="2000" b="1" i="0" kern="1200" baseline="0" dirty="0">
                <a:ln>
                  <a:noFill/>
                </a:ln>
                <a:solidFill>
                  <a:srgbClr val="00B050"/>
                </a:solidFill>
                <a:effectLst/>
                <a:latin typeface="Arial Unicode MS"/>
                <a:ea typeface="+mn-ea"/>
                <a:cs typeface="+mn-cs"/>
              </a:rPr>
              <a:t>(60)</a:t>
            </a:r>
            <a:r>
              <a:rPr lang="en-US" sz="2000" b="1" i="0" kern="1200" baseline="0" dirty="0">
                <a:ln>
                  <a:noFill/>
                </a:ln>
                <a:solidFill>
                  <a:srgbClr val="00B050"/>
                </a:solidFill>
                <a:effectLst/>
                <a:latin typeface="Calibri" panose="020F0502020204030204" pitchFamily="34" charset="0"/>
                <a:ea typeface="+mn-ea"/>
                <a:cs typeface="+mn-cs"/>
              </a:rPr>
              <a:t> </a:t>
            </a:r>
            <a:endParaRPr lang="en-IN" sz="2000" dirty="0">
              <a:effectLst/>
            </a:endParaRPr>
          </a:p>
          <a:p>
            <a:pPr eaLnBrk="0" fontAlgn="base" hangingPunct="0">
              <a:spcBef>
                <a:spcPct val="0"/>
              </a:spcBef>
              <a:spcAft>
                <a:spcPct val="0"/>
              </a:spcAft>
            </a:pPr>
            <a:endParaRPr kumimoji="0" lang="en-US" altLang="en-US" sz="2000" b="1" i="0" u="none" strike="noStrike" cap="none" normalizeH="0" baseline="0" dirty="0">
              <a:ln>
                <a:noFill/>
              </a:ln>
              <a:solidFill>
                <a:srgbClr val="00B050"/>
              </a:solidFill>
              <a:effectLst/>
              <a:latin typeface="Arial" panose="020B0604020202020204" pitchFamily="34" charset="0"/>
            </a:endParaRPr>
          </a:p>
        </p:txBody>
      </p:sp>
      <p:sp>
        <p:nvSpPr>
          <p:cNvPr id="19" name="TextBox 18">
            <a:extLst>
              <a:ext uri="{FF2B5EF4-FFF2-40B4-BE49-F238E27FC236}">
                <a16:creationId xmlns:a16="http://schemas.microsoft.com/office/drawing/2014/main" id="{87533C33-B9E3-E4BA-7D3E-4301C34A106D}"/>
              </a:ext>
            </a:extLst>
          </p:cNvPr>
          <p:cNvSpPr txBox="1"/>
          <p:nvPr/>
        </p:nvSpPr>
        <p:spPr>
          <a:xfrm>
            <a:off x="1554481" y="22860"/>
            <a:ext cx="219020" cy="346472"/>
          </a:xfrm>
          <a:prstGeom prst="rect">
            <a:avLst/>
          </a:prstGeom>
          <a:noFill/>
        </p:spPr>
        <p:txBody>
          <a:bodyPr wrap="square" rtlCol="0">
            <a:spAutoFit/>
          </a:bodyPr>
          <a:lstStyle/>
          <a:p>
            <a:endParaRPr lang="en-IN"/>
          </a:p>
        </p:txBody>
      </p:sp>
    </p:spTree>
    <p:extLst>
      <p:ext uri="{BB962C8B-B14F-4D97-AF65-F5344CB8AC3E}">
        <p14:creationId xmlns:p14="http://schemas.microsoft.com/office/powerpoint/2010/main" val="1342360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13909"/>
            <a:ext cx="14630400" cy="8229600"/>
          </a:xfrm>
          <a:prstGeom prst="rect">
            <a:avLst/>
          </a:prstGeom>
        </p:spPr>
      </p:pic>
      <p:sp>
        <p:nvSpPr>
          <p:cNvPr id="4" name="Text 1"/>
          <p:cNvSpPr/>
          <p:nvPr/>
        </p:nvSpPr>
        <p:spPr>
          <a:xfrm>
            <a:off x="1588769" y="577453"/>
            <a:ext cx="8993029" cy="656987"/>
          </a:xfrm>
          <a:prstGeom prst="rect">
            <a:avLst/>
          </a:prstGeom>
          <a:noFill/>
          <a:ln/>
        </p:spPr>
        <p:txBody>
          <a:bodyPr wrap="none" rtlCol="0" anchor="t"/>
          <a:lstStyle/>
          <a:p>
            <a:pPr marL="0" indent="0">
              <a:lnSpc>
                <a:spcPts val="5468"/>
              </a:lnSpc>
              <a:buNone/>
            </a:pPr>
            <a:endParaRPr lang="en-US" sz="4374" dirty="0"/>
          </a:p>
        </p:txBody>
      </p:sp>
      <p:sp>
        <p:nvSpPr>
          <p:cNvPr id="6" name="Text 3"/>
          <p:cNvSpPr/>
          <p:nvPr/>
        </p:nvSpPr>
        <p:spPr>
          <a:xfrm>
            <a:off x="2626162" y="3181112"/>
            <a:ext cx="2221944" cy="347186"/>
          </a:xfrm>
          <a:prstGeom prst="rect">
            <a:avLst/>
          </a:prstGeom>
          <a:noFill/>
          <a:ln/>
        </p:spPr>
        <p:txBody>
          <a:bodyPr wrap="none" rtlCol="0" anchor="t"/>
          <a:lstStyle/>
          <a:p>
            <a:pPr marL="0" indent="0">
              <a:lnSpc>
                <a:spcPts val="2734"/>
              </a:lnSpc>
              <a:buNone/>
            </a:pPr>
            <a:endParaRPr lang="en-US" sz="2187" dirty="0"/>
          </a:p>
        </p:txBody>
      </p:sp>
      <p:sp>
        <p:nvSpPr>
          <p:cNvPr id="8" name="Text 5"/>
          <p:cNvSpPr/>
          <p:nvPr/>
        </p:nvSpPr>
        <p:spPr>
          <a:xfrm>
            <a:off x="2503170" y="2834640"/>
            <a:ext cx="9772650" cy="4834890"/>
          </a:xfrm>
          <a:prstGeom prst="rect">
            <a:avLst/>
          </a:prstGeom>
          <a:noFill/>
          <a:ln/>
        </p:spPr>
        <p:txBody>
          <a:bodyPr wrap="none" rtlCol="0" anchor="t"/>
          <a:lstStyle/>
          <a:p>
            <a:pPr marL="0" indent="0">
              <a:lnSpc>
                <a:spcPts val="2799"/>
              </a:lnSpc>
              <a:buNone/>
            </a:pPr>
            <a:endParaRPr lang="en-US" sz="1750" dirty="0"/>
          </a:p>
        </p:txBody>
      </p:sp>
      <p:sp>
        <p:nvSpPr>
          <p:cNvPr id="19" name="TextBox 18">
            <a:extLst>
              <a:ext uri="{FF2B5EF4-FFF2-40B4-BE49-F238E27FC236}">
                <a16:creationId xmlns:a16="http://schemas.microsoft.com/office/drawing/2014/main" id="{87533C33-B9E3-E4BA-7D3E-4301C34A106D}"/>
              </a:ext>
            </a:extLst>
          </p:cNvPr>
          <p:cNvSpPr txBox="1"/>
          <p:nvPr/>
        </p:nvSpPr>
        <p:spPr>
          <a:xfrm>
            <a:off x="1554481" y="22860"/>
            <a:ext cx="219020" cy="346472"/>
          </a:xfrm>
          <a:prstGeom prst="rect">
            <a:avLst/>
          </a:prstGeom>
          <a:noFill/>
        </p:spPr>
        <p:txBody>
          <a:bodyPr wrap="square" rtlCol="0">
            <a:spAutoFit/>
          </a:bodyPr>
          <a:lstStyle/>
          <a:p>
            <a:endParaRPr lang="en-IN"/>
          </a:p>
        </p:txBody>
      </p:sp>
      <p:sp>
        <p:nvSpPr>
          <p:cNvPr id="3" name="TextBox 2">
            <a:extLst>
              <a:ext uri="{FF2B5EF4-FFF2-40B4-BE49-F238E27FC236}">
                <a16:creationId xmlns:a16="http://schemas.microsoft.com/office/drawing/2014/main" id="{A76AE316-592B-1001-AFCB-B0AC273151B5}"/>
              </a:ext>
            </a:extLst>
          </p:cNvPr>
          <p:cNvSpPr txBox="1"/>
          <p:nvPr/>
        </p:nvSpPr>
        <p:spPr>
          <a:xfrm>
            <a:off x="797713" y="1616816"/>
            <a:ext cx="13183564" cy="4832092"/>
          </a:xfrm>
          <a:prstGeom prst="rect">
            <a:avLst/>
          </a:prstGeom>
          <a:noFill/>
        </p:spPr>
        <p:txBody>
          <a:bodyPr wrap="square" rtlCol="0">
            <a:spAutoFit/>
          </a:bodyPr>
          <a:lstStyle/>
          <a:p>
            <a:r>
              <a:rPr lang="en-US" sz="2800" b="1" dirty="0">
                <a:solidFill>
                  <a:schemeClr val="bg1"/>
                </a:solidFill>
              </a:rPr>
              <a:t>Replace 'YOUR_AIO_USERNAME' and 'YOUR_AIO_KEY' with your Adafruit IO username and key. This code reads data from the CCS811 sensor, including temperature, humidity, and air quality, and then sends the air quality data to Adafruit IO for visualization.</a:t>
            </a:r>
          </a:p>
          <a:p>
            <a:endParaRPr lang="en-US" sz="2800" b="1" dirty="0">
              <a:solidFill>
                <a:schemeClr val="bg1"/>
              </a:solidFill>
            </a:endParaRPr>
          </a:p>
          <a:p>
            <a:r>
              <a:rPr lang="en-US" sz="2800" b="1" dirty="0">
                <a:solidFill>
                  <a:schemeClr val="bg1"/>
                </a:solidFill>
              </a:rPr>
              <a:t>Make sure you have an Adafruit IO account and set up a feed named 'air-quality' before running this code. Also, ensure that you have an active internet connection on your Raspberry Pi.</a:t>
            </a:r>
          </a:p>
          <a:p>
            <a:endParaRPr lang="en-US" sz="2800" b="1" dirty="0">
              <a:solidFill>
                <a:schemeClr val="bg1"/>
              </a:solidFill>
            </a:endParaRPr>
          </a:p>
          <a:p>
            <a:r>
              <a:rPr lang="en-US" sz="2800" b="1" dirty="0">
                <a:solidFill>
                  <a:schemeClr val="bg1"/>
                </a:solidFill>
              </a:rPr>
              <a:t>Keep in mind that this is a simple example, and you may need to adjust the code based on your specific sensor and IoT platform requirements. Additionally, make sure to adhere to any safety guidelines when working with air quality sensors.</a:t>
            </a:r>
            <a:endParaRPr lang="en-IN" sz="2800" b="1" dirty="0">
              <a:solidFill>
                <a:schemeClr val="bg1"/>
              </a:solidFill>
            </a:endParaRPr>
          </a:p>
        </p:txBody>
      </p:sp>
      <p:sp>
        <p:nvSpPr>
          <p:cNvPr id="9" name="TextBox 8">
            <a:extLst>
              <a:ext uri="{FF2B5EF4-FFF2-40B4-BE49-F238E27FC236}">
                <a16:creationId xmlns:a16="http://schemas.microsoft.com/office/drawing/2014/main" id="{2FC7EA05-FEB8-B9B7-F11F-072560F7F5D0}"/>
              </a:ext>
            </a:extLst>
          </p:cNvPr>
          <p:cNvSpPr txBox="1"/>
          <p:nvPr/>
        </p:nvSpPr>
        <p:spPr>
          <a:xfrm>
            <a:off x="719155" y="358630"/>
            <a:ext cx="2123530" cy="923330"/>
          </a:xfrm>
          <a:prstGeom prst="rect">
            <a:avLst/>
          </a:prstGeom>
          <a:noFill/>
        </p:spPr>
        <p:txBody>
          <a:bodyPr wrap="none" rtlCol="0">
            <a:spAutoFit/>
          </a:bodyPr>
          <a:lstStyle/>
          <a:p>
            <a:r>
              <a:rPr lang="en-US" sz="5400" b="1" dirty="0">
                <a:solidFill>
                  <a:srgbClr val="FFC000"/>
                </a:solidFill>
              </a:rPr>
              <a:t>NOTE :</a:t>
            </a:r>
            <a:endParaRPr lang="en-IN" sz="5400" b="1" dirty="0">
              <a:solidFill>
                <a:srgbClr val="FFC000"/>
              </a:solidFill>
            </a:endParaRPr>
          </a:p>
        </p:txBody>
      </p:sp>
    </p:spTree>
    <p:extLst>
      <p:ext uri="{BB962C8B-B14F-4D97-AF65-F5344CB8AC3E}">
        <p14:creationId xmlns:p14="http://schemas.microsoft.com/office/powerpoint/2010/main" val="344439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1786"/>
            <a:ext cx="14630400" cy="8229600"/>
          </a:xfrm>
          <a:prstGeom prst="rect">
            <a:avLst/>
          </a:prstGeom>
        </p:spPr>
      </p:pic>
      <p:sp>
        <p:nvSpPr>
          <p:cNvPr id="4" name="Text 1"/>
          <p:cNvSpPr/>
          <p:nvPr/>
        </p:nvSpPr>
        <p:spPr>
          <a:xfrm>
            <a:off x="1588769" y="577453"/>
            <a:ext cx="8993029" cy="656987"/>
          </a:xfrm>
          <a:prstGeom prst="rect">
            <a:avLst/>
          </a:prstGeom>
          <a:noFill/>
          <a:ln/>
        </p:spPr>
        <p:txBody>
          <a:bodyPr wrap="none" rtlCol="0" anchor="t"/>
          <a:lstStyle/>
          <a:p>
            <a:pPr marL="0" indent="0">
              <a:lnSpc>
                <a:spcPts val="5468"/>
              </a:lnSpc>
              <a:buNone/>
            </a:pPr>
            <a:endParaRPr lang="en-US" sz="4374" dirty="0"/>
          </a:p>
        </p:txBody>
      </p:sp>
      <p:sp>
        <p:nvSpPr>
          <p:cNvPr id="6" name="Text 3"/>
          <p:cNvSpPr/>
          <p:nvPr/>
        </p:nvSpPr>
        <p:spPr>
          <a:xfrm>
            <a:off x="2626162" y="3181112"/>
            <a:ext cx="2221944" cy="347186"/>
          </a:xfrm>
          <a:prstGeom prst="rect">
            <a:avLst/>
          </a:prstGeom>
          <a:noFill/>
          <a:ln/>
        </p:spPr>
        <p:txBody>
          <a:bodyPr wrap="none" rtlCol="0" anchor="t"/>
          <a:lstStyle/>
          <a:p>
            <a:pPr marL="0" indent="0">
              <a:lnSpc>
                <a:spcPts val="2734"/>
              </a:lnSpc>
              <a:buNone/>
            </a:pPr>
            <a:endParaRPr lang="en-US" sz="2187" dirty="0"/>
          </a:p>
        </p:txBody>
      </p:sp>
      <p:sp>
        <p:nvSpPr>
          <p:cNvPr id="8" name="Text 5"/>
          <p:cNvSpPr/>
          <p:nvPr/>
        </p:nvSpPr>
        <p:spPr>
          <a:xfrm>
            <a:off x="2503170" y="2834640"/>
            <a:ext cx="9772650" cy="4834890"/>
          </a:xfrm>
          <a:prstGeom prst="rect">
            <a:avLst/>
          </a:prstGeom>
          <a:noFill/>
          <a:ln/>
        </p:spPr>
        <p:txBody>
          <a:bodyPr wrap="none" rtlCol="0" anchor="t"/>
          <a:lstStyle/>
          <a:p>
            <a:pPr marL="0" indent="0">
              <a:lnSpc>
                <a:spcPts val="2799"/>
              </a:lnSpc>
              <a:buNone/>
            </a:pPr>
            <a:endParaRPr lang="en-US" sz="1750" dirty="0"/>
          </a:p>
        </p:txBody>
      </p:sp>
      <p:sp>
        <p:nvSpPr>
          <p:cNvPr id="19" name="TextBox 18">
            <a:extLst>
              <a:ext uri="{FF2B5EF4-FFF2-40B4-BE49-F238E27FC236}">
                <a16:creationId xmlns:a16="http://schemas.microsoft.com/office/drawing/2014/main" id="{87533C33-B9E3-E4BA-7D3E-4301C34A106D}"/>
              </a:ext>
            </a:extLst>
          </p:cNvPr>
          <p:cNvSpPr txBox="1"/>
          <p:nvPr/>
        </p:nvSpPr>
        <p:spPr>
          <a:xfrm>
            <a:off x="1554481" y="22860"/>
            <a:ext cx="219020" cy="346472"/>
          </a:xfrm>
          <a:prstGeom prst="rect">
            <a:avLst/>
          </a:prstGeom>
          <a:noFill/>
        </p:spPr>
        <p:txBody>
          <a:bodyPr wrap="square" rtlCol="0">
            <a:spAutoFit/>
          </a:bodyPr>
          <a:lstStyle/>
          <a:p>
            <a:endParaRPr lang="en-IN"/>
          </a:p>
        </p:txBody>
      </p:sp>
      <p:sp>
        <p:nvSpPr>
          <p:cNvPr id="3" name="TextBox 2">
            <a:extLst>
              <a:ext uri="{FF2B5EF4-FFF2-40B4-BE49-F238E27FC236}">
                <a16:creationId xmlns:a16="http://schemas.microsoft.com/office/drawing/2014/main" id="{A76AE316-592B-1001-AFCB-B0AC273151B5}"/>
              </a:ext>
            </a:extLst>
          </p:cNvPr>
          <p:cNvSpPr txBox="1"/>
          <p:nvPr/>
        </p:nvSpPr>
        <p:spPr>
          <a:xfrm>
            <a:off x="797713" y="1616815"/>
            <a:ext cx="12122221" cy="2677656"/>
          </a:xfrm>
          <a:prstGeom prst="rect">
            <a:avLst/>
          </a:prstGeom>
          <a:noFill/>
        </p:spPr>
        <p:txBody>
          <a:bodyPr wrap="square" rtlCol="0">
            <a:spAutoFit/>
          </a:bodyPr>
          <a:lstStyle/>
          <a:p>
            <a:pPr marL="514350" indent="-514350">
              <a:buAutoNum type="arabicPeriod"/>
            </a:pPr>
            <a:r>
              <a:rPr lang="en-US" sz="2800" b="1" dirty="0">
                <a:solidFill>
                  <a:schemeClr val="bg1"/>
                </a:solidFill>
              </a:rPr>
              <a:t>Adafruit IO Dashboard: Adafruit IO provides a web-based dashboard for visualizing your data. You can create a dashboard and add widgets to display sensor data in real-time. These widgets can include line charts, gauges, and text elements. Once configured, the dashboard will continuously update with your air quality data.</a:t>
            </a:r>
          </a:p>
          <a:p>
            <a:pPr marL="514350" indent="-514350">
              <a:buAutoNum type="arabicPeriod"/>
            </a:pPr>
            <a:endParaRPr lang="en-IN" sz="2800" b="1" dirty="0">
              <a:solidFill>
                <a:schemeClr val="bg1"/>
              </a:solidFill>
            </a:endParaRPr>
          </a:p>
        </p:txBody>
      </p:sp>
      <p:sp>
        <p:nvSpPr>
          <p:cNvPr id="5" name="TextBox 4">
            <a:extLst>
              <a:ext uri="{FF2B5EF4-FFF2-40B4-BE49-F238E27FC236}">
                <a16:creationId xmlns:a16="http://schemas.microsoft.com/office/drawing/2014/main" id="{087BB7E1-3D35-4E20-388D-B3D103D0F000}"/>
              </a:ext>
            </a:extLst>
          </p:cNvPr>
          <p:cNvSpPr txBox="1"/>
          <p:nvPr/>
        </p:nvSpPr>
        <p:spPr>
          <a:xfrm>
            <a:off x="903886" y="727962"/>
            <a:ext cx="9176029" cy="584775"/>
          </a:xfrm>
          <a:prstGeom prst="rect">
            <a:avLst/>
          </a:prstGeom>
          <a:noFill/>
        </p:spPr>
        <p:txBody>
          <a:bodyPr wrap="square" rtlCol="0">
            <a:spAutoFit/>
          </a:bodyPr>
          <a:lstStyle/>
          <a:p>
            <a:r>
              <a:rPr lang="en-IN" sz="3200" b="1" dirty="0">
                <a:solidFill>
                  <a:srgbClr val="FFC000"/>
                </a:solidFill>
              </a:rPr>
              <a:t>DEVICE OUTPUT EXPLANATION :</a:t>
            </a:r>
          </a:p>
        </p:txBody>
      </p:sp>
      <p:sp>
        <p:nvSpPr>
          <p:cNvPr id="13" name="TextBox 12">
            <a:extLst>
              <a:ext uri="{FF2B5EF4-FFF2-40B4-BE49-F238E27FC236}">
                <a16:creationId xmlns:a16="http://schemas.microsoft.com/office/drawing/2014/main" id="{35227DBD-D62F-9D51-7A25-4C2F632A6B7B}"/>
              </a:ext>
            </a:extLst>
          </p:cNvPr>
          <p:cNvSpPr txBox="1"/>
          <p:nvPr/>
        </p:nvSpPr>
        <p:spPr>
          <a:xfrm>
            <a:off x="742580" y="4114800"/>
            <a:ext cx="12016048" cy="3354765"/>
          </a:xfrm>
          <a:prstGeom prst="rect">
            <a:avLst/>
          </a:prstGeom>
          <a:noFill/>
        </p:spPr>
        <p:txBody>
          <a:bodyPr wrap="square" rtlCol="0">
            <a:spAutoFit/>
          </a:bodyPr>
          <a:lstStyle/>
          <a:p>
            <a:pPr marL="514350" indent="-514350">
              <a:buAutoNum type="arabicPeriod" startAt="2"/>
            </a:pPr>
            <a:r>
              <a:rPr lang="en-US" sz="2800" b="1" dirty="0">
                <a:solidFill>
                  <a:schemeClr val="bg1"/>
                </a:solidFill>
              </a:rPr>
              <a:t>Graphing Libraries: You can use Python libraries like Matplotlib or </a:t>
            </a:r>
            <a:r>
              <a:rPr lang="en-US" sz="2800" b="1" dirty="0" err="1">
                <a:solidFill>
                  <a:schemeClr val="bg1"/>
                </a:solidFill>
              </a:rPr>
              <a:t>Plotly</a:t>
            </a:r>
            <a:r>
              <a:rPr lang="en-US" sz="2800" b="1" dirty="0">
                <a:solidFill>
                  <a:schemeClr val="bg1"/>
                </a:solidFill>
              </a:rPr>
              <a:t> to </a:t>
            </a:r>
          </a:p>
          <a:p>
            <a:r>
              <a:rPr lang="en-US" sz="2800" b="1" dirty="0">
                <a:solidFill>
                  <a:schemeClr val="bg1"/>
                </a:solidFill>
              </a:rPr>
              <a:t>       generate charts and graphs based on your sensor data. Here's an example</a:t>
            </a:r>
          </a:p>
          <a:p>
            <a:r>
              <a:rPr lang="en-US" sz="2800" b="1" dirty="0">
                <a:solidFill>
                  <a:schemeClr val="bg1"/>
                </a:solidFill>
              </a:rPr>
              <a:t>       using Matplotlib:</a:t>
            </a:r>
          </a:p>
          <a:p>
            <a:r>
              <a:rPr lang="en-US" sz="2800" b="1" dirty="0">
                <a:solidFill>
                  <a:schemeClr val="bg1"/>
                </a:solidFill>
              </a:rPr>
              <a:t>            </a:t>
            </a:r>
          </a:p>
          <a:p>
            <a:r>
              <a:rPr lang="en-US" sz="2800" b="1" dirty="0">
                <a:solidFill>
                  <a:schemeClr val="bg1"/>
                </a:solidFill>
              </a:rPr>
              <a:t>          </a:t>
            </a:r>
            <a:r>
              <a:rPr lang="en-US" sz="2400" b="1" dirty="0">
                <a:solidFill>
                  <a:srgbClr val="00B050"/>
                </a:solidFill>
              </a:rPr>
              <a:t>import </a:t>
            </a:r>
            <a:r>
              <a:rPr lang="en-US" sz="2400" b="1" dirty="0" err="1">
                <a:solidFill>
                  <a:srgbClr val="00B050"/>
                </a:solidFill>
              </a:rPr>
              <a:t>matplotlib.pyplot</a:t>
            </a:r>
            <a:r>
              <a:rPr lang="en-US" sz="2400" b="1" dirty="0">
                <a:solidFill>
                  <a:srgbClr val="00B050"/>
                </a:solidFill>
              </a:rPr>
              <a:t> as </a:t>
            </a:r>
            <a:r>
              <a:rPr lang="en-US" sz="2400" b="1" dirty="0" err="1">
                <a:solidFill>
                  <a:srgbClr val="00B050"/>
                </a:solidFill>
              </a:rPr>
              <a:t>plt</a:t>
            </a:r>
            <a:endParaRPr lang="en-US" sz="2400" b="1" dirty="0">
              <a:solidFill>
                <a:srgbClr val="00B050"/>
              </a:solidFill>
            </a:endParaRPr>
          </a:p>
          <a:p>
            <a:r>
              <a:rPr lang="en-US" sz="2400" b="1" dirty="0">
                <a:solidFill>
                  <a:srgbClr val="00B050"/>
                </a:solidFill>
              </a:rPr>
              <a:t>            # Sample data</a:t>
            </a:r>
          </a:p>
          <a:p>
            <a:r>
              <a:rPr lang="en-US" sz="2400" b="1" dirty="0">
                <a:solidFill>
                  <a:srgbClr val="00B050"/>
                </a:solidFill>
              </a:rPr>
              <a:t>            timestamps = [...]  # List of timestamps</a:t>
            </a:r>
          </a:p>
          <a:p>
            <a:r>
              <a:rPr lang="en-US" sz="2400" b="1" dirty="0">
                <a:solidFill>
                  <a:srgbClr val="00B050"/>
                </a:solidFill>
              </a:rPr>
              <a:t>            </a:t>
            </a:r>
            <a:r>
              <a:rPr lang="en-US" sz="2400" b="1" dirty="0" err="1">
                <a:solidFill>
                  <a:srgbClr val="00B050"/>
                </a:solidFill>
              </a:rPr>
              <a:t>air_quality_values</a:t>
            </a:r>
            <a:r>
              <a:rPr lang="en-US" sz="2400" b="1" dirty="0">
                <a:solidFill>
                  <a:srgbClr val="00B050"/>
                </a:solidFill>
              </a:rPr>
              <a:t> = [...]  # List of air quality values</a:t>
            </a:r>
            <a:endParaRPr lang="en-IN" sz="2400" b="1" dirty="0">
              <a:solidFill>
                <a:srgbClr val="00B050"/>
              </a:solidFill>
            </a:endParaRPr>
          </a:p>
        </p:txBody>
      </p:sp>
    </p:spTree>
    <p:extLst>
      <p:ext uri="{BB962C8B-B14F-4D97-AF65-F5344CB8AC3E}">
        <p14:creationId xmlns:p14="http://schemas.microsoft.com/office/powerpoint/2010/main" val="4160531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1588769" y="577453"/>
            <a:ext cx="8993029" cy="656987"/>
          </a:xfrm>
          <a:prstGeom prst="rect">
            <a:avLst/>
          </a:prstGeom>
          <a:noFill/>
          <a:ln/>
        </p:spPr>
        <p:txBody>
          <a:bodyPr wrap="none" rtlCol="0" anchor="t"/>
          <a:lstStyle/>
          <a:p>
            <a:pPr marL="0" indent="0">
              <a:lnSpc>
                <a:spcPts val="5468"/>
              </a:lnSpc>
              <a:buNone/>
            </a:pPr>
            <a:endParaRPr lang="en-US" sz="4374" dirty="0"/>
          </a:p>
        </p:txBody>
      </p:sp>
      <p:sp>
        <p:nvSpPr>
          <p:cNvPr id="6" name="Text 3"/>
          <p:cNvSpPr/>
          <p:nvPr/>
        </p:nvSpPr>
        <p:spPr>
          <a:xfrm>
            <a:off x="2626162" y="3181112"/>
            <a:ext cx="2221944" cy="347186"/>
          </a:xfrm>
          <a:prstGeom prst="rect">
            <a:avLst/>
          </a:prstGeom>
          <a:noFill/>
          <a:ln/>
        </p:spPr>
        <p:txBody>
          <a:bodyPr wrap="none" rtlCol="0" anchor="t"/>
          <a:lstStyle/>
          <a:p>
            <a:pPr marL="0" indent="0">
              <a:lnSpc>
                <a:spcPts val="2734"/>
              </a:lnSpc>
              <a:buNone/>
            </a:pPr>
            <a:endParaRPr lang="en-US" sz="2187" dirty="0"/>
          </a:p>
        </p:txBody>
      </p:sp>
      <p:sp>
        <p:nvSpPr>
          <p:cNvPr id="8" name="Text 5"/>
          <p:cNvSpPr/>
          <p:nvPr/>
        </p:nvSpPr>
        <p:spPr>
          <a:xfrm>
            <a:off x="2503170" y="2834640"/>
            <a:ext cx="9772650" cy="4834890"/>
          </a:xfrm>
          <a:prstGeom prst="rect">
            <a:avLst/>
          </a:prstGeom>
          <a:noFill/>
          <a:ln/>
        </p:spPr>
        <p:txBody>
          <a:bodyPr wrap="none" rtlCol="0" anchor="t"/>
          <a:lstStyle/>
          <a:p>
            <a:pPr marL="0" indent="0">
              <a:lnSpc>
                <a:spcPts val="2799"/>
              </a:lnSpc>
              <a:buNone/>
            </a:pPr>
            <a:endParaRPr lang="en-US" sz="1750" dirty="0"/>
          </a:p>
        </p:txBody>
      </p:sp>
      <p:sp>
        <p:nvSpPr>
          <p:cNvPr id="19" name="TextBox 18">
            <a:extLst>
              <a:ext uri="{FF2B5EF4-FFF2-40B4-BE49-F238E27FC236}">
                <a16:creationId xmlns:a16="http://schemas.microsoft.com/office/drawing/2014/main" id="{87533C33-B9E3-E4BA-7D3E-4301C34A106D}"/>
              </a:ext>
            </a:extLst>
          </p:cNvPr>
          <p:cNvSpPr txBox="1"/>
          <p:nvPr/>
        </p:nvSpPr>
        <p:spPr>
          <a:xfrm>
            <a:off x="1554481" y="22860"/>
            <a:ext cx="219020" cy="346472"/>
          </a:xfrm>
          <a:prstGeom prst="rect">
            <a:avLst/>
          </a:prstGeom>
          <a:noFill/>
        </p:spPr>
        <p:txBody>
          <a:bodyPr wrap="square" rtlCol="0">
            <a:spAutoFit/>
          </a:bodyPr>
          <a:lstStyle/>
          <a:p>
            <a:endParaRPr lang="en-IN"/>
          </a:p>
        </p:txBody>
      </p:sp>
      <p:sp>
        <p:nvSpPr>
          <p:cNvPr id="3" name="TextBox 2">
            <a:extLst>
              <a:ext uri="{FF2B5EF4-FFF2-40B4-BE49-F238E27FC236}">
                <a16:creationId xmlns:a16="http://schemas.microsoft.com/office/drawing/2014/main" id="{A76AE316-592B-1001-AFCB-B0AC273151B5}"/>
              </a:ext>
            </a:extLst>
          </p:cNvPr>
          <p:cNvSpPr txBox="1"/>
          <p:nvPr/>
        </p:nvSpPr>
        <p:spPr>
          <a:xfrm>
            <a:off x="903885" y="577453"/>
            <a:ext cx="13231663" cy="3046988"/>
          </a:xfrm>
          <a:prstGeom prst="rect">
            <a:avLst/>
          </a:prstGeom>
          <a:noFill/>
        </p:spPr>
        <p:txBody>
          <a:bodyPr wrap="square" rtlCol="0">
            <a:spAutoFit/>
          </a:bodyPr>
          <a:lstStyle/>
          <a:p>
            <a:r>
              <a:rPr lang="en-US" sz="2400" b="1" dirty="0">
                <a:solidFill>
                  <a:srgbClr val="00B050"/>
                </a:solidFill>
              </a:rPr>
              <a:t># Create a time series plot</a:t>
            </a:r>
          </a:p>
          <a:p>
            <a:r>
              <a:rPr lang="en-US" sz="2400" b="1" dirty="0" err="1">
                <a:solidFill>
                  <a:srgbClr val="00B050"/>
                </a:solidFill>
              </a:rPr>
              <a:t>plt.plot</a:t>
            </a:r>
            <a:r>
              <a:rPr lang="en-US" sz="2400" b="1" dirty="0">
                <a:solidFill>
                  <a:srgbClr val="00B050"/>
                </a:solidFill>
              </a:rPr>
              <a:t>(timestamps, </a:t>
            </a:r>
            <a:r>
              <a:rPr lang="en-US" sz="2400" b="1" dirty="0" err="1">
                <a:solidFill>
                  <a:srgbClr val="00B050"/>
                </a:solidFill>
              </a:rPr>
              <a:t>air_quality_values</a:t>
            </a:r>
            <a:r>
              <a:rPr lang="en-US" sz="2400" b="1" dirty="0">
                <a:solidFill>
                  <a:srgbClr val="00B050"/>
                </a:solidFill>
              </a:rPr>
              <a:t>, label='Air Quality')</a:t>
            </a:r>
          </a:p>
          <a:p>
            <a:r>
              <a:rPr lang="en-US" sz="2400" b="1" dirty="0" err="1">
                <a:solidFill>
                  <a:srgbClr val="00B050"/>
                </a:solidFill>
              </a:rPr>
              <a:t>plt.xlabel</a:t>
            </a:r>
            <a:r>
              <a:rPr lang="en-US" sz="2400" b="1" dirty="0">
                <a:solidFill>
                  <a:srgbClr val="00B050"/>
                </a:solidFill>
              </a:rPr>
              <a:t>('Time')</a:t>
            </a:r>
          </a:p>
          <a:p>
            <a:r>
              <a:rPr lang="en-US" sz="2400" b="1" dirty="0" err="1">
                <a:solidFill>
                  <a:srgbClr val="00B050"/>
                </a:solidFill>
              </a:rPr>
              <a:t>plt.ylabel</a:t>
            </a:r>
            <a:r>
              <a:rPr lang="en-US" sz="2400" b="1" dirty="0">
                <a:solidFill>
                  <a:srgbClr val="00B050"/>
                </a:solidFill>
              </a:rPr>
              <a:t>('Air Quality')</a:t>
            </a:r>
          </a:p>
          <a:p>
            <a:r>
              <a:rPr lang="en-US" sz="2400" b="1" dirty="0" err="1">
                <a:solidFill>
                  <a:srgbClr val="00B050"/>
                </a:solidFill>
              </a:rPr>
              <a:t>plt.title</a:t>
            </a:r>
            <a:r>
              <a:rPr lang="en-US" sz="2400" b="1" dirty="0">
                <a:solidFill>
                  <a:srgbClr val="00B050"/>
                </a:solidFill>
              </a:rPr>
              <a:t>('Air Quality Monitoring')</a:t>
            </a:r>
          </a:p>
          <a:p>
            <a:r>
              <a:rPr lang="en-US" sz="2400" b="1" dirty="0" err="1">
                <a:solidFill>
                  <a:srgbClr val="00B050"/>
                </a:solidFill>
              </a:rPr>
              <a:t>plt.legend</a:t>
            </a:r>
            <a:r>
              <a:rPr lang="en-US" sz="2400" b="1" dirty="0">
                <a:solidFill>
                  <a:srgbClr val="00B050"/>
                </a:solidFill>
              </a:rPr>
              <a:t>()</a:t>
            </a:r>
          </a:p>
          <a:p>
            <a:r>
              <a:rPr lang="en-US" sz="2400" b="1" dirty="0" err="1">
                <a:solidFill>
                  <a:srgbClr val="00B050"/>
                </a:solidFill>
              </a:rPr>
              <a:t>plt.grid</a:t>
            </a:r>
            <a:r>
              <a:rPr lang="en-US" sz="2400" b="1" dirty="0">
                <a:solidFill>
                  <a:srgbClr val="00B050"/>
                </a:solidFill>
              </a:rPr>
              <a:t>(True)</a:t>
            </a:r>
          </a:p>
          <a:p>
            <a:r>
              <a:rPr lang="en-US" sz="2400" b="1" dirty="0" err="1">
                <a:solidFill>
                  <a:srgbClr val="00B050"/>
                </a:solidFill>
              </a:rPr>
              <a:t>plt.show</a:t>
            </a:r>
            <a:r>
              <a:rPr lang="en-US" sz="2400" b="1" dirty="0">
                <a:solidFill>
                  <a:srgbClr val="00B050"/>
                </a:solidFill>
              </a:rPr>
              <a:t>()</a:t>
            </a:r>
            <a:endParaRPr lang="en-IN" sz="2400" b="1" dirty="0">
              <a:solidFill>
                <a:srgbClr val="00B050"/>
              </a:solidFill>
            </a:endParaRPr>
          </a:p>
        </p:txBody>
      </p:sp>
    </p:spTree>
    <p:extLst>
      <p:ext uri="{BB962C8B-B14F-4D97-AF65-F5344CB8AC3E}">
        <p14:creationId xmlns:p14="http://schemas.microsoft.com/office/powerpoint/2010/main" val="4014066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1588769" y="577453"/>
            <a:ext cx="8993029" cy="656987"/>
          </a:xfrm>
          <a:prstGeom prst="rect">
            <a:avLst/>
          </a:prstGeom>
          <a:noFill/>
          <a:ln/>
        </p:spPr>
        <p:txBody>
          <a:bodyPr wrap="none" rtlCol="0" anchor="t"/>
          <a:lstStyle/>
          <a:p>
            <a:pPr marL="0" indent="0">
              <a:lnSpc>
                <a:spcPts val="5468"/>
              </a:lnSpc>
              <a:buNone/>
            </a:pPr>
            <a:endParaRPr lang="en-US" sz="4374" dirty="0"/>
          </a:p>
        </p:txBody>
      </p:sp>
      <p:sp>
        <p:nvSpPr>
          <p:cNvPr id="6" name="Text 3"/>
          <p:cNvSpPr/>
          <p:nvPr/>
        </p:nvSpPr>
        <p:spPr>
          <a:xfrm>
            <a:off x="2626162" y="3181112"/>
            <a:ext cx="2221944" cy="347186"/>
          </a:xfrm>
          <a:prstGeom prst="rect">
            <a:avLst/>
          </a:prstGeom>
          <a:noFill/>
          <a:ln/>
        </p:spPr>
        <p:txBody>
          <a:bodyPr wrap="none" rtlCol="0" anchor="t"/>
          <a:lstStyle/>
          <a:p>
            <a:pPr marL="0" indent="0">
              <a:lnSpc>
                <a:spcPts val="2734"/>
              </a:lnSpc>
              <a:buNone/>
            </a:pPr>
            <a:endParaRPr lang="en-US" sz="2187" dirty="0"/>
          </a:p>
        </p:txBody>
      </p:sp>
      <p:sp>
        <p:nvSpPr>
          <p:cNvPr id="8" name="Text 5"/>
          <p:cNvSpPr/>
          <p:nvPr/>
        </p:nvSpPr>
        <p:spPr>
          <a:xfrm>
            <a:off x="2503170" y="2834640"/>
            <a:ext cx="9772650" cy="4834890"/>
          </a:xfrm>
          <a:prstGeom prst="rect">
            <a:avLst/>
          </a:prstGeom>
          <a:noFill/>
          <a:ln/>
        </p:spPr>
        <p:txBody>
          <a:bodyPr wrap="none" rtlCol="0" anchor="t"/>
          <a:lstStyle/>
          <a:p>
            <a:pPr marL="0" indent="0">
              <a:lnSpc>
                <a:spcPts val="2799"/>
              </a:lnSpc>
              <a:buNone/>
            </a:pPr>
            <a:endParaRPr lang="en-US" sz="1750" dirty="0"/>
          </a:p>
        </p:txBody>
      </p:sp>
      <p:sp>
        <p:nvSpPr>
          <p:cNvPr id="19" name="TextBox 18">
            <a:extLst>
              <a:ext uri="{FF2B5EF4-FFF2-40B4-BE49-F238E27FC236}">
                <a16:creationId xmlns:a16="http://schemas.microsoft.com/office/drawing/2014/main" id="{87533C33-B9E3-E4BA-7D3E-4301C34A106D}"/>
              </a:ext>
            </a:extLst>
          </p:cNvPr>
          <p:cNvSpPr txBox="1"/>
          <p:nvPr/>
        </p:nvSpPr>
        <p:spPr>
          <a:xfrm>
            <a:off x="1554481" y="22860"/>
            <a:ext cx="219020" cy="346472"/>
          </a:xfrm>
          <a:prstGeom prst="rect">
            <a:avLst/>
          </a:prstGeom>
          <a:noFill/>
        </p:spPr>
        <p:txBody>
          <a:bodyPr wrap="square" rtlCol="0">
            <a:spAutoFit/>
          </a:bodyPr>
          <a:lstStyle/>
          <a:p>
            <a:endParaRPr lang="en-IN"/>
          </a:p>
        </p:txBody>
      </p:sp>
      <p:sp>
        <p:nvSpPr>
          <p:cNvPr id="3" name="TextBox 2">
            <a:extLst>
              <a:ext uri="{FF2B5EF4-FFF2-40B4-BE49-F238E27FC236}">
                <a16:creationId xmlns:a16="http://schemas.microsoft.com/office/drawing/2014/main" id="{A76AE316-592B-1001-AFCB-B0AC273151B5}"/>
              </a:ext>
            </a:extLst>
          </p:cNvPr>
          <p:cNvSpPr txBox="1"/>
          <p:nvPr/>
        </p:nvSpPr>
        <p:spPr>
          <a:xfrm>
            <a:off x="430306" y="172122"/>
            <a:ext cx="13595833" cy="7848302"/>
          </a:xfrm>
          <a:prstGeom prst="rect">
            <a:avLst/>
          </a:prstGeom>
          <a:noFill/>
        </p:spPr>
        <p:txBody>
          <a:bodyPr wrap="square" rtlCol="0">
            <a:spAutoFit/>
          </a:bodyPr>
          <a:lstStyle/>
          <a:p>
            <a:r>
              <a:rPr lang="en-US" sz="2800" b="1" dirty="0">
                <a:solidFill>
                  <a:schemeClr val="bg1"/>
                </a:solidFill>
              </a:rPr>
              <a:t>                                                           </a:t>
            </a:r>
            <a:r>
              <a:rPr lang="en-US" sz="2800" b="1" dirty="0">
                <a:solidFill>
                  <a:srgbClr val="FFC000"/>
                </a:solidFill>
              </a:rPr>
              <a:t>IOT REAL-TIME PLATFORMS</a:t>
            </a:r>
          </a:p>
          <a:p>
            <a:r>
              <a:rPr lang="en-US" sz="2800" b="1" dirty="0">
                <a:solidFill>
                  <a:schemeClr val="bg1"/>
                </a:solidFill>
              </a:rPr>
              <a:t>                                                                                                                  </a:t>
            </a:r>
          </a:p>
          <a:p>
            <a:pPr marL="514350" indent="-514350">
              <a:buAutoNum type="arabicPeriod"/>
            </a:pPr>
            <a:r>
              <a:rPr lang="en-US" sz="2800" b="1" dirty="0">
                <a:solidFill>
                  <a:srgbClr val="00B0F0"/>
                </a:solidFill>
              </a:rPr>
              <a:t>IoT Platforms: </a:t>
            </a:r>
            <a:r>
              <a:rPr lang="en-US" sz="2800" b="1" dirty="0">
                <a:solidFill>
                  <a:schemeClr val="bg1"/>
                </a:solidFill>
              </a:rPr>
              <a:t>If you're using other IoT platforms like </a:t>
            </a:r>
            <a:r>
              <a:rPr lang="en-US" sz="2800" b="1" dirty="0" err="1">
                <a:solidFill>
                  <a:schemeClr val="bg1"/>
                </a:solidFill>
              </a:rPr>
              <a:t>ThingSpeak</a:t>
            </a:r>
            <a:r>
              <a:rPr lang="en-US" sz="2800" b="1" dirty="0">
                <a:solidFill>
                  <a:schemeClr val="bg1"/>
                </a:solidFill>
              </a:rPr>
              <a:t>, Blynk, or </a:t>
            </a:r>
            <a:r>
              <a:rPr lang="en-US" sz="2800" b="1" dirty="0" err="1">
                <a:solidFill>
                  <a:schemeClr val="bg1"/>
                </a:solidFill>
              </a:rPr>
              <a:t>Ubidots</a:t>
            </a:r>
            <a:r>
              <a:rPr lang="en-US" sz="2800" b="1" dirty="0">
                <a:solidFill>
                  <a:schemeClr val="bg1"/>
                </a:solidFill>
              </a:rPr>
              <a:t>,</a:t>
            </a:r>
          </a:p>
          <a:p>
            <a:r>
              <a:rPr lang="en-US" sz="2800" b="1" dirty="0">
                <a:solidFill>
                  <a:schemeClr val="bg1"/>
                </a:solidFill>
              </a:rPr>
              <a:t>      they often have built-in charting and visualization features to display your data.</a:t>
            </a:r>
          </a:p>
          <a:p>
            <a:endParaRPr lang="en-US" sz="2800" b="1" dirty="0">
              <a:solidFill>
                <a:srgbClr val="00B0F0"/>
              </a:solidFill>
            </a:endParaRPr>
          </a:p>
          <a:p>
            <a:r>
              <a:rPr lang="en-US" sz="2800" b="1" dirty="0">
                <a:solidFill>
                  <a:srgbClr val="00B0F0"/>
                </a:solidFill>
              </a:rPr>
              <a:t>2.  Mobile App: </a:t>
            </a:r>
            <a:r>
              <a:rPr lang="en-US" sz="2800" b="1" dirty="0">
                <a:solidFill>
                  <a:schemeClr val="bg1"/>
                </a:solidFill>
              </a:rPr>
              <a:t>You can create a mobile app to monitor and visualize the air quality data </a:t>
            </a:r>
          </a:p>
          <a:p>
            <a:r>
              <a:rPr lang="en-US" sz="2800" b="1" dirty="0">
                <a:solidFill>
                  <a:schemeClr val="bg1"/>
                </a:solidFill>
              </a:rPr>
              <a:t>     from your Raspberry Pi. Popular app development platforms like Flutter or React   </a:t>
            </a:r>
          </a:p>
          <a:p>
            <a:r>
              <a:rPr lang="en-US" sz="2800" b="1" dirty="0">
                <a:solidFill>
                  <a:schemeClr val="bg1"/>
                </a:solidFill>
              </a:rPr>
              <a:t>     Native can help you build a custom app.</a:t>
            </a:r>
          </a:p>
          <a:p>
            <a:endParaRPr lang="en-US" sz="2800" b="1" dirty="0">
              <a:solidFill>
                <a:schemeClr val="bg1"/>
              </a:solidFill>
            </a:endParaRPr>
          </a:p>
          <a:p>
            <a:r>
              <a:rPr lang="en-US" sz="2800" b="1" dirty="0">
                <a:solidFill>
                  <a:srgbClr val="00B0F0"/>
                </a:solidFill>
              </a:rPr>
              <a:t>3.  Integration with IoT Devices: </a:t>
            </a:r>
            <a:r>
              <a:rPr lang="en-US" sz="2800" b="1" dirty="0">
                <a:solidFill>
                  <a:schemeClr val="bg1"/>
                </a:solidFill>
              </a:rPr>
              <a:t>If you have IoT devices with screens (such as displays or </a:t>
            </a:r>
          </a:p>
          <a:p>
            <a:r>
              <a:rPr lang="en-US" sz="2800" b="1" dirty="0">
                <a:solidFill>
                  <a:schemeClr val="bg1"/>
                </a:solidFill>
              </a:rPr>
              <a:t>     LCDs), you can display air quality data on those devices directly.</a:t>
            </a:r>
          </a:p>
          <a:p>
            <a:endParaRPr lang="en-US" sz="2800" b="1" dirty="0">
              <a:solidFill>
                <a:schemeClr val="bg1"/>
              </a:solidFill>
            </a:endParaRPr>
          </a:p>
          <a:p>
            <a:r>
              <a:rPr lang="en-US" sz="2800" b="1" dirty="0">
                <a:solidFill>
                  <a:srgbClr val="00B0F0"/>
                </a:solidFill>
              </a:rPr>
              <a:t>4.  Database Tools: </a:t>
            </a:r>
            <a:r>
              <a:rPr lang="en-US" sz="2800" b="1" dirty="0">
                <a:solidFill>
                  <a:schemeClr val="bg1"/>
                </a:solidFill>
              </a:rPr>
              <a:t>If you're storing your data in a database, you can use tools like Grafana </a:t>
            </a:r>
          </a:p>
          <a:p>
            <a:r>
              <a:rPr lang="en-US" sz="2800" b="1" dirty="0">
                <a:solidFill>
                  <a:schemeClr val="bg1"/>
                </a:solidFill>
              </a:rPr>
              <a:t>      to create custom dashboards and visualize the data. Grafana can connect to various  </a:t>
            </a:r>
          </a:p>
          <a:p>
            <a:r>
              <a:rPr lang="en-US" sz="2800" b="1" dirty="0">
                <a:solidFill>
                  <a:schemeClr val="bg1"/>
                </a:solidFill>
              </a:rPr>
              <a:t>      databases and display real-time data.</a:t>
            </a:r>
          </a:p>
          <a:p>
            <a:endParaRPr lang="en-US" sz="2800" b="1" dirty="0">
              <a:solidFill>
                <a:schemeClr val="bg1"/>
              </a:solidFill>
            </a:endParaRPr>
          </a:p>
          <a:p>
            <a:r>
              <a:rPr lang="en-US" sz="2800" b="1" dirty="0">
                <a:solidFill>
                  <a:srgbClr val="00B0F0"/>
                </a:solidFill>
              </a:rPr>
              <a:t>5.  Custom Web Interface: </a:t>
            </a:r>
            <a:r>
              <a:rPr lang="en-US" sz="2800" b="1" dirty="0">
                <a:solidFill>
                  <a:schemeClr val="bg1"/>
                </a:solidFill>
              </a:rPr>
              <a:t>Create a custom web interface using HTML, CSS, and </a:t>
            </a:r>
          </a:p>
          <a:p>
            <a:r>
              <a:rPr lang="en-US" sz="2800" b="1" dirty="0">
                <a:solidFill>
                  <a:schemeClr val="bg1"/>
                </a:solidFill>
              </a:rPr>
              <a:t>     JavaScript to display your air quality data. </a:t>
            </a:r>
            <a:endParaRPr lang="en-IN" sz="2800" b="1" dirty="0">
              <a:solidFill>
                <a:schemeClr val="bg1"/>
              </a:solidFill>
            </a:endParaRPr>
          </a:p>
        </p:txBody>
      </p:sp>
    </p:spTree>
    <p:extLst>
      <p:ext uri="{BB962C8B-B14F-4D97-AF65-F5344CB8AC3E}">
        <p14:creationId xmlns:p14="http://schemas.microsoft.com/office/powerpoint/2010/main" val="978266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1588769" y="577453"/>
            <a:ext cx="8993029" cy="656987"/>
          </a:xfrm>
          <a:prstGeom prst="rect">
            <a:avLst/>
          </a:prstGeom>
          <a:noFill/>
          <a:ln/>
        </p:spPr>
        <p:txBody>
          <a:bodyPr wrap="none" rtlCol="0" anchor="t"/>
          <a:lstStyle/>
          <a:p>
            <a:pPr marL="0" indent="0">
              <a:lnSpc>
                <a:spcPts val="5468"/>
              </a:lnSpc>
              <a:buNone/>
            </a:pPr>
            <a:endParaRPr lang="en-US" sz="4374" dirty="0"/>
          </a:p>
        </p:txBody>
      </p:sp>
      <p:sp>
        <p:nvSpPr>
          <p:cNvPr id="6" name="Text 3"/>
          <p:cNvSpPr/>
          <p:nvPr/>
        </p:nvSpPr>
        <p:spPr>
          <a:xfrm>
            <a:off x="2626162" y="3181112"/>
            <a:ext cx="2221944" cy="347186"/>
          </a:xfrm>
          <a:prstGeom prst="rect">
            <a:avLst/>
          </a:prstGeom>
          <a:noFill/>
          <a:ln/>
        </p:spPr>
        <p:txBody>
          <a:bodyPr wrap="none" rtlCol="0" anchor="t"/>
          <a:lstStyle/>
          <a:p>
            <a:pPr marL="0" indent="0">
              <a:lnSpc>
                <a:spcPts val="2734"/>
              </a:lnSpc>
              <a:buNone/>
            </a:pPr>
            <a:endParaRPr lang="en-US" sz="2187" dirty="0"/>
          </a:p>
        </p:txBody>
      </p:sp>
      <p:sp>
        <p:nvSpPr>
          <p:cNvPr id="8" name="Text 5"/>
          <p:cNvSpPr/>
          <p:nvPr/>
        </p:nvSpPr>
        <p:spPr>
          <a:xfrm>
            <a:off x="2503170" y="2834640"/>
            <a:ext cx="9772650" cy="4834890"/>
          </a:xfrm>
          <a:prstGeom prst="rect">
            <a:avLst/>
          </a:prstGeom>
          <a:noFill/>
          <a:ln/>
        </p:spPr>
        <p:txBody>
          <a:bodyPr wrap="none" rtlCol="0" anchor="t"/>
          <a:lstStyle/>
          <a:p>
            <a:pPr marL="0" indent="0">
              <a:lnSpc>
                <a:spcPts val="2799"/>
              </a:lnSpc>
              <a:buNone/>
            </a:pPr>
            <a:endParaRPr lang="en-US" sz="1750" dirty="0"/>
          </a:p>
        </p:txBody>
      </p:sp>
      <p:sp>
        <p:nvSpPr>
          <p:cNvPr id="19" name="TextBox 18">
            <a:extLst>
              <a:ext uri="{FF2B5EF4-FFF2-40B4-BE49-F238E27FC236}">
                <a16:creationId xmlns:a16="http://schemas.microsoft.com/office/drawing/2014/main" id="{87533C33-B9E3-E4BA-7D3E-4301C34A106D}"/>
              </a:ext>
            </a:extLst>
          </p:cNvPr>
          <p:cNvSpPr txBox="1"/>
          <p:nvPr/>
        </p:nvSpPr>
        <p:spPr>
          <a:xfrm>
            <a:off x="1554481" y="22860"/>
            <a:ext cx="219020" cy="346472"/>
          </a:xfrm>
          <a:prstGeom prst="rect">
            <a:avLst/>
          </a:prstGeom>
          <a:noFill/>
        </p:spPr>
        <p:txBody>
          <a:bodyPr wrap="square" rtlCol="0">
            <a:spAutoFit/>
          </a:bodyPr>
          <a:lstStyle/>
          <a:p>
            <a:endParaRPr lang="en-IN"/>
          </a:p>
        </p:txBody>
      </p:sp>
      <p:sp>
        <p:nvSpPr>
          <p:cNvPr id="3" name="TextBox 2">
            <a:extLst>
              <a:ext uri="{FF2B5EF4-FFF2-40B4-BE49-F238E27FC236}">
                <a16:creationId xmlns:a16="http://schemas.microsoft.com/office/drawing/2014/main" id="{A76AE316-592B-1001-AFCB-B0AC273151B5}"/>
              </a:ext>
            </a:extLst>
          </p:cNvPr>
          <p:cNvSpPr txBox="1"/>
          <p:nvPr/>
        </p:nvSpPr>
        <p:spPr>
          <a:xfrm>
            <a:off x="773663" y="392638"/>
            <a:ext cx="13231663" cy="646331"/>
          </a:xfrm>
          <a:prstGeom prst="rect">
            <a:avLst/>
          </a:prstGeom>
          <a:noFill/>
        </p:spPr>
        <p:txBody>
          <a:bodyPr wrap="square" rtlCol="0">
            <a:spAutoFit/>
          </a:bodyPr>
          <a:lstStyle/>
          <a:p>
            <a:r>
              <a:rPr lang="en-US" sz="3600" b="1" dirty="0">
                <a:solidFill>
                  <a:srgbClr val="FFC000"/>
                </a:solidFill>
              </a:rPr>
              <a:t>Real – Time Working Principle :</a:t>
            </a:r>
            <a:endParaRPr lang="en-IN" sz="3600" b="1" dirty="0">
              <a:solidFill>
                <a:srgbClr val="FFC000"/>
              </a:solidFill>
            </a:endParaRPr>
          </a:p>
        </p:txBody>
      </p:sp>
      <p:pic>
        <p:nvPicPr>
          <p:cNvPr id="7" name="Picture 6">
            <a:extLst>
              <a:ext uri="{FF2B5EF4-FFF2-40B4-BE49-F238E27FC236}">
                <a16:creationId xmlns:a16="http://schemas.microsoft.com/office/drawing/2014/main" id="{28E98617-4BB6-576E-8A38-8797AF0C87E1}"/>
              </a:ext>
            </a:extLst>
          </p:cNvPr>
          <p:cNvPicPr>
            <a:picLocks noChangeAspect="1"/>
          </p:cNvPicPr>
          <p:nvPr/>
        </p:nvPicPr>
        <p:blipFill>
          <a:blip r:embed="rId4"/>
          <a:stretch>
            <a:fillRect/>
          </a:stretch>
        </p:blipFill>
        <p:spPr>
          <a:xfrm>
            <a:off x="773662" y="1419254"/>
            <a:ext cx="9499891" cy="6414913"/>
          </a:xfrm>
          <a:prstGeom prst="rect">
            <a:avLst/>
          </a:prstGeom>
        </p:spPr>
      </p:pic>
    </p:spTree>
    <p:extLst>
      <p:ext uri="{BB962C8B-B14F-4D97-AF65-F5344CB8AC3E}">
        <p14:creationId xmlns:p14="http://schemas.microsoft.com/office/powerpoint/2010/main" val="2506402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sp>
        <p:nvSpPr>
          <p:cNvPr id="4" name="Text 1"/>
          <p:cNvSpPr/>
          <p:nvPr/>
        </p:nvSpPr>
        <p:spPr>
          <a:xfrm>
            <a:off x="6319599" y="2228787"/>
            <a:ext cx="4443889" cy="694373"/>
          </a:xfrm>
          <a:prstGeom prst="rect">
            <a:avLst/>
          </a:prstGeom>
          <a:noFill/>
          <a:ln/>
        </p:spPr>
        <p:txBody>
          <a:bodyPr wrap="none" rtlCol="0" anchor="t"/>
          <a:lstStyle/>
          <a:p>
            <a:pPr marL="0" indent="0">
              <a:lnSpc>
                <a:spcPts val="5468"/>
              </a:lnSpc>
              <a:buNone/>
            </a:pPr>
            <a:r>
              <a:rPr lang="en-US" sz="4374" b="1" dirty="0">
                <a:solidFill>
                  <a:srgbClr val="FFC000"/>
                </a:solidFill>
                <a:latin typeface="Nunito" pitchFamily="34" charset="0"/>
                <a:ea typeface="Nunito" pitchFamily="34" charset="-122"/>
                <a:cs typeface="Nunito" pitchFamily="34" charset="-120"/>
              </a:rPr>
              <a:t>Conclusion</a:t>
            </a:r>
            <a:endParaRPr lang="en-US" sz="4374" dirty="0">
              <a:solidFill>
                <a:srgbClr val="FFC000"/>
              </a:solidFill>
            </a:endParaRPr>
          </a:p>
        </p:txBody>
      </p:sp>
      <p:sp>
        <p:nvSpPr>
          <p:cNvPr id="5" name="Text 2"/>
          <p:cNvSpPr/>
          <p:nvPr/>
        </p:nvSpPr>
        <p:spPr>
          <a:xfrm>
            <a:off x="6319599" y="3088474"/>
            <a:ext cx="7477601"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From improving public health to promoting sustainable development, IoT sensors have revolutionized air quality monitoring. Embrace this transformative technology to build a cleaner and healthier future for all with pure air facility .</a:t>
            </a:r>
            <a:endParaRPr lang="en-US" sz="1750" dirty="0"/>
          </a:p>
        </p:txBody>
      </p:sp>
      <p:pic>
        <p:nvPicPr>
          <p:cNvPr id="6" name="Image 1" descr="preencoded.png"/>
          <p:cNvPicPr>
            <a:picLocks noChangeAspect="1"/>
          </p:cNvPicPr>
          <p:nvPr/>
        </p:nvPicPr>
        <p:blipFill>
          <a:blip r:embed="rId4"/>
          <a:stretch>
            <a:fillRect/>
          </a:stretch>
        </p:blipFill>
        <p:spPr>
          <a:xfrm>
            <a:off x="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0002E">
              <a:alpha val="80000"/>
            </a:srgbClr>
          </a:solidFill>
          <a:ln/>
        </p:spPr>
        <p:txBody>
          <a:bodyPr/>
          <a:lstStyle/>
          <a:p>
            <a:endParaRPr lang="en-IN"/>
          </a:p>
        </p:txBody>
      </p:sp>
      <p:sp>
        <p:nvSpPr>
          <p:cNvPr id="6" name="Text 2"/>
          <p:cNvSpPr/>
          <p:nvPr/>
        </p:nvSpPr>
        <p:spPr>
          <a:xfrm>
            <a:off x="2348389" y="1777960"/>
            <a:ext cx="986790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Air Quality Monitoring: An Introduction</a:t>
            </a:r>
            <a:endParaRPr lang="en-US" sz="4374" dirty="0"/>
          </a:p>
        </p:txBody>
      </p:sp>
      <p:sp>
        <p:nvSpPr>
          <p:cNvPr id="7" name="Shape 3"/>
          <p:cNvSpPr/>
          <p:nvPr/>
        </p:nvSpPr>
        <p:spPr>
          <a:xfrm>
            <a:off x="2348389" y="2979182"/>
            <a:ext cx="499943" cy="499943"/>
          </a:xfrm>
          <a:prstGeom prst="roundRect">
            <a:avLst>
              <a:gd name="adj" fmla="val 80001"/>
            </a:avLst>
          </a:prstGeom>
          <a:solidFill>
            <a:srgbClr val="00002E"/>
          </a:solidFill>
          <a:ln w="27742">
            <a:solidFill>
              <a:srgbClr val="F2B42D"/>
            </a:solidFill>
            <a:prstDash val="solid"/>
          </a:ln>
        </p:spPr>
        <p:txBody>
          <a:bodyPr/>
          <a:lstStyle/>
          <a:p>
            <a:endParaRPr lang="en-IN"/>
          </a:p>
        </p:txBody>
      </p:sp>
      <p:sp>
        <p:nvSpPr>
          <p:cNvPr id="8" name="Text 4"/>
          <p:cNvSpPr/>
          <p:nvPr/>
        </p:nvSpPr>
        <p:spPr>
          <a:xfrm>
            <a:off x="2499241" y="3020854"/>
            <a:ext cx="198120" cy="416481"/>
          </a:xfrm>
          <a:prstGeom prst="rect">
            <a:avLst/>
          </a:prstGeom>
          <a:noFill/>
          <a:ln/>
        </p:spPr>
        <p:txBody>
          <a:bodyPr wrap="none" rtlCol="0" anchor="t"/>
          <a:lstStyle/>
          <a:p>
            <a:pPr marL="0" indent="0" algn="ctr">
              <a:lnSpc>
                <a:spcPts val="3281"/>
              </a:lnSpc>
              <a:buNone/>
            </a:pPr>
            <a:r>
              <a:rPr lang="en-US" sz="2624" b="1" dirty="0">
                <a:solidFill>
                  <a:srgbClr val="F2B42D"/>
                </a:solidFill>
                <a:latin typeface="Nunito" pitchFamily="34" charset="0"/>
                <a:ea typeface="Nunito" pitchFamily="34" charset="-122"/>
                <a:cs typeface="Nunito" pitchFamily="34" charset="-120"/>
              </a:rPr>
              <a:t>1</a:t>
            </a:r>
            <a:endParaRPr lang="en-US" sz="2624" dirty="0"/>
          </a:p>
        </p:txBody>
      </p:sp>
      <p:sp>
        <p:nvSpPr>
          <p:cNvPr id="9" name="Text 5"/>
          <p:cNvSpPr/>
          <p:nvPr/>
        </p:nvSpPr>
        <p:spPr>
          <a:xfrm>
            <a:off x="3070503" y="3055501"/>
            <a:ext cx="2440900" cy="1041559"/>
          </a:xfrm>
          <a:prstGeom prst="rect">
            <a:avLst/>
          </a:prstGeom>
          <a:noFill/>
          <a:ln/>
        </p:spPr>
        <p:txBody>
          <a:bodyPr wrap="square" rtlCol="0" anchor="t"/>
          <a:lstStyle/>
          <a:p>
            <a:pPr marL="0" indent="0">
              <a:lnSpc>
                <a:spcPts val="2734"/>
              </a:lnSpc>
              <a:buNone/>
            </a:pPr>
            <a:r>
              <a:rPr lang="en-US" sz="2187" b="1" dirty="0">
                <a:solidFill>
                  <a:srgbClr val="F2B42D"/>
                </a:solidFill>
                <a:latin typeface="Nunito" pitchFamily="34" charset="0"/>
                <a:ea typeface="Nunito" pitchFamily="34" charset="-122"/>
                <a:cs typeface="Nunito" pitchFamily="34" charset="-120"/>
              </a:rPr>
              <a:t>What is Air Quality Monitoring?</a:t>
            </a:r>
            <a:endParaRPr lang="en-US" sz="2187" dirty="0"/>
          </a:p>
        </p:txBody>
      </p:sp>
      <p:sp>
        <p:nvSpPr>
          <p:cNvPr id="10" name="Text 6"/>
          <p:cNvSpPr/>
          <p:nvPr/>
        </p:nvSpPr>
        <p:spPr>
          <a:xfrm>
            <a:off x="3070503" y="4319230"/>
            <a:ext cx="2440900" cy="2132409"/>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Discover the definition and purpose of air quality monitoring and its impact on human health and the environment.</a:t>
            </a:r>
            <a:endParaRPr lang="en-US" sz="1750" dirty="0"/>
          </a:p>
        </p:txBody>
      </p:sp>
      <p:sp>
        <p:nvSpPr>
          <p:cNvPr id="11" name="Shape 7"/>
          <p:cNvSpPr/>
          <p:nvPr/>
        </p:nvSpPr>
        <p:spPr>
          <a:xfrm>
            <a:off x="5733574" y="2979182"/>
            <a:ext cx="499943" cy="499943"/>
          </a:xfrm>
          <a:prstGeom prst="roundRect">
            <a:avLst>
              <a:gd name="adj" fmla="val 80001"/>
            </a:avLst>
          </a:prstGeom>
          <a:solidFill>
            <a:srgbClr val="00002E"/>
          </a:solidFill>
          <a:ln w="27742">
            <a:solidFill>
              <a:srgbClr val="D7425E"/>
            </a:solidFill>
            <a:prstDash val="solid"/>
          </a:ln>
        </p:spPr>
        <p:txBody>
          <a:bodyPr/>
          <a:lstStyle/>
          <a:p>
            <a:endParaRPr lang="en-IN"/>
          </a:p>
        </p:txBody>
      </p:sp>
      <p:sp>
        <p:nvSpPr>
          <p:cNvPr id="12" name="Text 8"/>
          <p:cNvSpPr/>
          <p:nvPr/>
        </p:nvSpPr>
        <p:spPr>
          <a:xfrm>
            <a:off x="5884426" y="3020854"/>
            <a:ext cx="198120" cy="416481"/>
          </a:xfrm>
          <a:prstGeom prst="rect">
            <a:avLst/>
          </a:prstGeom>
          <a:noFill/>
          <a:ln/>
        </p:spPr>
        <p:txBody>
          <a:bodyPr wrap="none" rtlCol="0" anchor="t"/>
          <a:lstStyle/>
          <a:p>
            <a:pPr marL="0" indent="0" algn="ctr">
              <a:lnSpc>
                <a:spcPts val="3281"/>
              </a:lnSpc>
              <a:buNone/>
            </a:pPr>
            <a:r>
              <a:rPr lang="en-US" sz="2624" b="1" dirty="0">
                <a:solidFill>
                  <a:srgbClr val="D7425E"/>
                </a:solidFill>
                <a:latin typeface="Nunito" pitchFamily="34" charset="0"/>
                <a:ea typeface="Nunito" pitchFamily="34" charset="-122"/>
                <a:cs typeface="Nunito" pitchFamily="34" charset="-120"/>
              </a:rPr>
              <a:t>2</a:t>
            </a:r>
            <a:endParaRPr lang="en-US" sz="2624" dirty="0"/>
          </a:p>
        </p:txBody>
      </p:sp>
      <p:sp>
        <p:nvSpPr>
          <p:cNvPr id="13" name="Text 9"/>
          <p:cNvSpPr/>
          <p:nvPr/>
        </p:nvSpPr>
        <p:spPr>
          <a:xfrm>
            <a:off x="6455688" y="3055501"/>
            <a:ext cx="2440900" cy="1041559"/>
          </a:xfrm>
          <a:prstGeom prst="rect">
            <a:avLst/>
          </a:prstGeom>
          <a:noFill/>
          <a:ln/>
        </p:spPr>
        <p:txBody>
          <a:bodyPr wrap="square" rtlCol="0" anchor="t"/>
          <a:lstStyle/>
          <a:p>
            <a:pPr marL="0" indent="0">
              <a:lnSpc>
                <a:spcPts val="2734"/>
              </a:lnSpc>
              <a:buNone/>
            </a:pPr>
            <a:r>
              <a:rPr lang="en-US" sz="2187" b="1" dirty="0">
                <a:solidFill>
                  <a:srgbClr val="D7425E"/>
                </a:solidFill>
                <a:latin typeface="Nunito" pitchFamily="34" charset="0"/>
                <a:ea typeface="Nunito" pitchFamily="34" charset="-122"/>
                <a:cs typeface="Nunito" pitchFamily="34" charset="-120"/>
              </a:rPr>
              <a:t>Importance of Monitoring Air Quality</a:t>
            </a:r>
            <a:endParaRPr lang="en-US" sz="2187" dirty="0"/>
          </a:p>
        </p:txBody>
      </p:sp>
      <p:sp>
        <p:nvSpPr>
          <p:cNvPr id="14" name="Text 10"/>
          <p:cNvSpPr/>
          <p:nvPr/>
        </p:nvSpPr>
        <p:spPr>
          <a:xfrm>
            <a:off x="6455688" y="4319230"/>
            <a:ext cx="2440900" cy="1777008"/>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Learn why monitoring air quality is crucial for sustainable development and creating healthier living environments.</a:t>
            </a:r>
            <a:endParaRPr lang="en-US" sz="1750" dirty="0"/>
          </a:p>
        </p:txBody>
      </p:sp>
      <p:sp>
        <p:nvSpPr>
          <p:cNvPr id="15" name="Shape 11"/>
          <p:cNvSpPr/>
          <p:nvPr/>
        </p:nvSpPr>
        <p:spPr>
          <a:xfrm>
            <a:off x="9118759" y="2979182"/>
            <a:ext cx="499943" cy="499943"/>
          </a:xfrm>
          <a:prstGeom prst="roundRect">
            <a:avLst>
              <a:gd name="adj" fmla="val 80001"/>
            </a:avLst>
          </a:prstGeom>
          <a:solidFill>
            <a:srgbClr val="00002E"/>
          </a:solidFill>
          <a:ln w="27742">
            <a:solidFill>
              <a:srgbClr val="DD785E"/>
            </a:solidFill>
            <a:prstDash val="solid"/>
          </a:ln>
        </p:spPr>
        <p:txBody>
          <a:bodyPr/>
          <a:lstStyle/>
          <a:p>
            <a:endParaRPr lang="en-IN"/>
          </a:p>
        </p:txBody>
      </p:sp>
      <p:sp>
        <p:nvSpPr>
          <p:cNvPr id="16" name="Text 12"/>
          <p:cNvSpPr/>
          <p:nvPr/>
        </p:nvSpPr>
        <p:spPr>
          <a:xfrm>
            <a:off x="9269611" y="3020854"/>
            <a:ext cx="198120" cy="416481"/>
          </a:xfrm>
          <a:prstGeom prst="rect">
            <a:avLst/>
          </a:prstGeom>
          <a:noFill/>
          <a:ln/>
        </p:spPr>
        <p:txBody>
          <a:bodyPr wrap="none" rtlCol="0" anchor="t"/>
          <a:lstStyle/>
          <a:p>
            <a:pPr marL="0" indent="0" algn="ctr">
              <a:lnSpc>
                <a:spcPts val="3281"/>
              </a:lnSpc>
              <a:buNone/>
            </a:pPr>
            <a:r>
              <a:rPr lang="en-US" sz="2624" b="1" dirty="0">
                <a:solidFill>
                  <a:srgbClr val="DD785E"/>
                </a:solidFill>
                <a:latin typeface="Nunito" pitchFamily="34" charset="0"/>
                <a:ea typeface="Nunito" pitchFamily="34" charset="-122"/>
                <a:cs typeface="Nunito" pitchFamily="34" charset="-120"/>
              </a:rPr>
              <a:t>3</a:t>
            </a:r>
            <a:endParaRPr lang="en-US" sz="2624" dirty="0"/>
          </a:p>
        </p:txBody>
      </p:sp>
      <p:sp>
        <p:nvSpPr>
          <p:cNvPr id="17" name="Text 13"/>
          <p:cNvSpPr/>
          <p:nvPr/>
        </p:nvSpPr>
        <p:spPr>
          <a:xfrm>
            <a:off x="9840873" y="3055501"/>
            <a:ext cx="2440900" cy="694373"/>
          </a:xfrm>
          <a:prstGeom prst="rect">
            <a:avLst/>
          </a:prstGeom>
          <a:noFill/>
          <a:ln/>
        </p:spPr>
        <p:txBody>
          <a:bodyPr wrap="square" rtlCol="0" anchor="t"/>
          <a:lstStyle/>
          <a:p>
            <a:pPr marL="0" indent="0">
              <a:lnSpc>
                <a:spcPts val="2734"/>
              </a:lnSpc>
              <a:buNone/>
            </a:pPr>
            <a:r>
              <a:rPr lang="en-US" sz="2187" b="1" dirty="0">
                <a:solidFill>
                  <a:srgbClr val="DD785E"/>
                </a:solidFill>
                <a:latin typeface="Nunito" pitchFamily="34" charset="0"/>
                <a:ea typeface="Nunito" pitchFamily="34" charset="-122"/>
                <a:cs typeface="Nunito" pitchFamily="34" charset="-120"/>
              </a:rPr>
              <a:t>Overview of IoT Sensors</a:t>
            </a:r>
            <a:endParaRPr lang="en-US" sz="2187" dirty="0"/>
          </a:p>
        </p:txBody>
      </p:sp>
      <p:sp>
        <p:nvSpPr>
          <p:cNvPr id="18" name="Text 14"/>
          <p:cNvSpPr/>
          <p:nvPr/>
        </p:nvSpPr>
        <p:spPr>
          <a:xfrm>
            <a:off x="9840873" y="3972044"/>
            <a:ext cx="2440900" cy="1777008"/>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Explore the role of IoT sensors in revolutionizing air quality monitoring and data collection.</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sp>
        <p:nvSpPr>
          <p:cNvPr id="4" name="Text 1"/>
          <p:cNvSpPr/>
          <p:nvPr/>
        </p:nvSpPr>
        <p:spPr>
          <a:xfrm>
            <a:off x="2348389" y="760809"/>
            <a:ext cx="9933503"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Working Principle of IoT Sensors for Air Quality Monitoring</a:t>
            </a:r>
            <a:endParaRPr lang="en-US" sz="4374" dirty="0"/>
          </a:p>
        </p:txBody>
      </p:sp>
      <p:sp>
        <p:nvSpPr>
          <p:cNvPr id="5" name="Shape 2"/>
          <p:cNvSpPr/>
          <p:nvPr/>
        </p:nvSpPr>
        <p:spPr>
          <a:xfrm>
            <a:off x="7301270" y="2593896"/>
            <a:ext cx="27742" cy="4874895"/>
          </a:xfrm>
          <a:prstGeom prst="rect">
            <a:avLst/>
          </a:prstGeom>
          <a:solidFill>
            <a:srgbClr val="262654"/>
          </a:solidFill>
          <a:ln/>
        </p:spPr>
        <p:txBody>
          <a:bodyPr/>
          <a:lstStyle/>
          <a:p>
            <a:endParaRPr lang="en-IN"/>
          </a:p>
        </p:txBody>
      </p:sp>
      <p:sp>
        <p:nvSpPr>
          <p:cNvPr id="6" name="Shape 3"/>
          <p:cNvSpPr/>
          <p:nvPr/>
        </p:nvSpPr>
        <p:spPr>
          <a:xfrm>
            <a:off x="7565053" y="3003530"/>
            <a:ext cx="777597" cy="27742"/>
          </a:xfrm>
          <a:prstGeom prst="rect">
            <a:avLst/>
          </a:prstGeom>
          <a:solidFill>
            <a:srgbClr val="F2B42D"/>
          </a:solidFill>
          <a:ln/>
        </p:spPr>
        <p:txBody>
          <a:bodyPr/>
          <a:lstStyle/>
          <a:p>
            <a:endParaRPr lang="en-IN"/>
          </a:p>
        </p:txBody>
      </p:sp>
      <p:sp>
        <p:nvSpPr>
          <p:cNvPr id="7" name="Shape 4"/>
          <p:cNvSpPr/>
          <p:nvPr/>
        </p:nvSpPr>
        <p:spPr>
          <a:xfrm>
            <a:off x="7065109" y="2767489"/>
            <a:ext cx="499943" cy="499943"/>
          </a:xfrm>
          <a:prstGeom prst="roundRect">
            <a:avLst>
              <a:gd name="adj" fmla="val 80001"/>
            </a:avLst>
          </a:prstGeom>
          <a:solidFill>
            <a:srgbClr val="00002E"/>
          </a:solidFill>
          <a:ln w="27742">
            <a:solidFill>
              <a:srgbClr val="F2B42D"/>
            </a:solidFill>
            <a:prstDash val="solid"/>
          </a:ln>
        </p:spPr>
        <p:txBody>
          <a:bodyPr/>
          <a:lstStyle/>
          <a:p>
            <a:endParaRPr lang="en-IN"/>
          </a:p>
        </p:txBody>
      </p:sp>
      <p:sp>
        <p:nvSpPr>
          <p:cNvPr id="8" name="Text 5"/>
          <p:cNvSpPr/>
          <p:nvPr/>
        </p:nvSpPr>
        <p:spPr>
          <a:xfrm>
            <a:off x="7215961" y="2809161"/>
            <a:ext cx="198120" cy="416481"/>
          </a:xfrm>
          <a:prstGeom prst="rect">
            <a:avLst/>
          </a:prstGeom>
          <a:noFill/>
          <a:ln/>
        </p:spPr>
        <p:txBody>
          <a:bodyPr wrap="none" rtlCol="0" anchor="t"/>
          <a:lstStyle/>
          <a:p>
            <a:pPr marL="0" indent="0" algn="ctr">
              <a:lnSpc>
                <a:spcPts val="3281"/>
              </a:lnSpc>
              <a:buNone/>
            </a:pPr>
            <a:r>
              <a:rPr lang="en-US" sz="2624" b="1" dirty="0">
                <a:solidFill>
                  <a:srgbClr val="F2B42D"/>
                </a:solidFill>
                <a:latin typeface="Nunito" pitchFamily="34" charset="0"/>
                <a:ea typeface="Nunito" pitchFamily="34" charset="-122"/>
                <a:cs typeface="Nunito" pitchFamily="34" charset="-120"/>
              </a:rPr>
              <a:t>1</a:t>
            </a:r>
            <a:endParaRPr lang="en-US" sz="2624" dirty="0"/>
          </a:p>
        </p:txBody>
      </p:sp>
      <p:sp>
        <p:nvSpPr>
          <p:cNvPr id="9" name="Text 6"/>
          <p:cNvSpPr/>
          <p:nvPr/>
        </p:nvSpPr>
        <p:spPr>
          <a:xfrm>
            <a:off x="8537138" y="2816066"/>
            <a:ext cx="2316480" cy="347186"/>
          </a:xfrm>
          <a:prstGeom prst="rect">
            <a:avLst/>
          </a:prstGeom>
          <a:noFill/>
          <a:ln/>
        </p:spPr>
        <p:txBody>
          <a:bodyPr wrap="none" rtlCol="0" anchor="t"/>
          <a:lstStyle/>
          <a:p>
            <a:pPr marL="0" indent="0" algn="l">
              <a:lnSpc>
                <a:spcPts val="2734"/>
              </a:lnSpc>
              <a:buNone/>
            </a:pPr>
            <a:r>
              <a:rPr lang="en-US" sz="2187" b="1" dirty="0">
                <a:solidFill>
                  <a:srgbClr val="F2B42D"/>
                </a:solidFill>
                <a:latin typeface="Nunito" pitchFamily="34" charset="0"/>
                <a:ea typeface="Nunito" pitchFamily="34" charset="-122"/>
                <a:cs typeface="Nunito" pitchFamily="34" charset="-120"/>
              </a:rPr>
              <a:t>Sensor Placement</a:t>
            </a:r>
            <a:endParaRPr lang="en-US" sz="2187" dirty="0"/>
          </a:p>
        </p:txBody>
      </p:sp>
      <p:sp>
        <p:nvSpPr>
          <p:cNvPr id="10" name="Text 7"/>
          <p:cNvSpPr/>
          <p:nvPr/>
        </p:nvSpPr>
        <p:spPr>
          <a:xfrm>
            <a:off x="8537138" y="3385423"/>
            <a:ext cx="3744754" cy="1066205"/>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Discover how the strategic placement of IoT sensors ensures accurate and representative air quality data.</a:t>
            </a:r>
            <a:endParaRPr lang="en-US" sz="1750" dirty="0"/>
          </a:p>
        </p:txBody>
      </p:sp>
      <p:sp>
        <p:nvSpPr>
          <p:cNvPr id="11" name="Shape 8"/>
          <p:cNvSpPr/>
          <p:nvPr/>
        </p:nvSpPr>
        <p:spPr>
          <a:xfrm>
            <a:off x="6287512" y="4114383"/>
            <a:ext cx="777597" cy="27742"/>
          </a:xfrm>
          <a:prstGeom prst="rect">
            <a:avLst/>
          </a:prstGeom>
          <a:solidFill>
            <a:srgbClr val="D7425E"/>
          </a:solidFill>
          <a:ln/>
        </p:spPr>
        <p:txBody>
          <a:bodyPr/>
          <a:lstStyle/>
          <a:p>
            <a:endParaRPr lang="en-IN"/>
          </a:p>
        </p:txBody>
      </p:sp>
      <p:sp>
        <p:nvSpPr>
          <p:cNvPr id="12" name="Shape 9"/>
          <p:cNvSpPr/>
          <p:nvPr/>
        </p:nvSpPr>
        <p:spPr>
          <a:xfrm>
            <a:off x="7065109" y="3878342"/>
            <a:ext cx="499943" cy="499943"/>
          </a:xfrm>
          <a:prstGeom prst="roundRect">
            <a:avLst>
              <a:gd name="adj" fmla="val 80001"/>
            </a:avLst>
          </a:prstGeom>
          <a:solidFill>
            <a:srgbClr val="00002E"/>
          </a:solidFill>
          <a:ln w="27742">
            <a:solidFill>
              <a:srgbClr val="D7425E"/>
            </a:solidFill>
            <a:prstDash val="solid"/>
          </a:ln>
        </p:spPr>
        <p:txBody>
          <a:bodyPr/>
          <a:lstStyle/>
          <a:p>
            <a:endParaRPr lang="en-IN"/>
          </a:p>
        </p:txBody>
      </p:sp>
      <p:sp>
        <p:nvSpPr>
          <p:cNvPr id="13" name="Text 10"/>
          <p:cNvSpPr/>
          <p:nvPr/>
        </p:nvSpPr>
        <p:spPr>
          <a:xfrm>
            <a:off x="7215961" y="3920014"/>
            <a:ext cx="198120" cy="416481"/>
          </a:xfrm>
          <a:prstGeom prst="rect">
            <a:avLst/>
          </a:prstGeom>
          <a:noFill/>
          <a:ln/>
        </p:spPr>
        <p:txBody>
          <a:bodyPr wrap="none" rtlCol="0" anchor="t"/>
          <a:lstStyle/>
          <a:p>
            <a:pPr marL="0" indent="0" algn="ctr">
              <a:lnSpc>
                <a:spcPts val="3281"/>
              </a:lnSpc>
              <a:buNone/>
            </a:pPr>
            <a:r>
              <a:rPr lang="en-US" sz="2624" b="1" dirty="0">
                <a:solidFill>
                  <a:srgbClr val="D7425E"/>
                </a:solidFill>
                <a:latin typeface="Nunito" pitchFamily="34" charset="0"/>
                <a:ea typeface="Nunito" pitchFamily="34" charset="-122"/>
                <a:cs typeface="Nunito" pitchFamily="34" charset="-120"/>
              </a:rPr>
              <a:t>2</a:t>
            </a:r>
            <a:endParaRPr lang="en-US" sz="2624" dirty="0"/>
          </a:p>
        </p:txBody>
      </p:sp>
      <p:sp>
        <p:nvSpPr>
          <p:cNvPr id="14" name="Text 11"/>
          <p:cNvSpPr/>
          <p:nvPr/>
        </p:nvSpPr>
        <p:spPr>
          <a:xfrm>
            <a:off x="3871079" y="3926919"/>
            <a:ext cx="2221944" cy="347186"/>
          </a:xfrm>
          <a:prstGeom prst="rect">
            <a:avLst/>
          </a:prstGeom>
          <a:noFill/>
          <a:ln/>
        </p:spPr>
        <p:txBody>
          <a:bodyPr wrap="none" rtlCol="0" anchor="t"/>
          <a:lstStyle/>
          <a:p>
            <a:pPr marL="0" indent="0" algn="r">
              <a:lnSpc>
                <a:spcPts val="2734"/>
              </a:lnSpc>
              <a:buNone/>
            </a:pPr>
            <a:r>
              <a:rPr lang="en-US" sz="2187" b="1" dirty="0">
                <a:solidFill>
                  <a:srgbClr val="D7425E"/>
                </a:solidFill>
                <a:latin typeface="Nunito" pitchFamily="34" charset="0"/>
                <a:ea typeface="Nunito" pitchFamily="34" charset="-122"/>
                <a:cs typeface="Nunito" pitchFamily="34" charset="-120"/>
              </a:rPr>
              <a:t>Data Collection</a:t>
            </a:r>
            <a:endParaRPr lang="en-US" sz="2187" dirty="0"/>
          </a:p>
        </p:txBody>
      </p:sp>
      <p:sp>
        <p:nvSpPr>
          <p:cNvPr id="15" name="Text 12"/>
          <p:cNvSpPr/>
          <p:nvPr/>
        </p:nvSpPr>
        <p:spPr>
          <a:xfrm>
            <a:off x="2348389" y="4496276"/>
            <a:ext cx="3744635" cy="1421606"/>
          </a:xfrm>
          <a:prstGeom prst="rect">
            <a:avLst/>
          </a:prstGeom>
          <a:noFill/>
          <a:ln/>
        </p:spPr>
        <p:txBody>
          <a:bodyPr wrap="square" rtlCol="0" anchor="t"/>
          <a:lstStyle/>
          <a:p>
            <a:pPr marL="0" indent="0" algn="r">
              <a:lnSpc>
                <a:spcPts val="2799"/>
              </a:lnSpc>
              <a:buNone/>
            </a:pPr>
            <a:r>
              <a:rPr lang="en-US" sz="1750" dirty="0">
                <a:solidFill>
                  <a:srgbClr val="FFFFFF"/>
                </a:solidFill>
                <a:latin typeface="PT Sans" pitchFamily="34" charset="0"/>
                <a:ea typeface="PT Sans" pitchFamily="34" charset="-122"/>
                <a:cs typeface="PT Sans" pitchFamily="34" charset="-120"/>
              </a:rPr>
              <a:t>Learn about the process of collecting real-time air quality data using IoT sensors and its integration with software platforms.</a:t>
            </a:r>
            <a:endParaRPr lang="en-US" sz="1750" dirty="0"/>
          </a:p>
        </p:txBody>
      </p:sp>
      <p:sp>
        <p:nvSpPr>
          <p:cNvPr id="16" name="Shape 13"/>
          <p:cNvSpPr/>
          <p:nvPr/>
        </p:nvSpPr>
        <p:spPr>
          <a:xfrm>
            <a:off x="7565053" y="5443121"/>
            <a:ext cx="777597" cy="27742"/>
          </a:xfrm>
          <a:prstGeom prst="rect">
            <a:avLst/>
          </a:prstGeom>
          <a:solidFill>
            <a:srgbClr val="DD785E"/>
          </a:solidFill>
          <a:ln/>
        </p:spPr>
        <p:txBody>
          <a:bodyPr/>
          <a:lstStyle/>
          <a:p>
            <a:endParaRPr lang="en-IN"/>
          </a:p>
        </p:txBody>
      </p:sp>
      <p:sp>
        <p:nvSpPr>
          <p:cNvPr id="17" name="Shape 14"/>
          <p:cNvSpPr/>
          <p:nvPr/>
        </p:nvSpPr>
        <p:spPr>
          <a:xfrm>
            <a:off x="7065109" y="5207079"/>
            <a:ext cx="499943" cy="499943"/>
          </a:xfrm>
          <a:prstGeom prst="roundRect">
            <a:avLst>
              <a:gd name="adj" fmla="val 80001"/>
            </a:avLst>
          </a:prstGeom>
          <a:solidFill>
            <a:srgbClr val="00002E"/>
          </a:solidFill>
          <a:ln w="27742">
            <a:solidFill>
              <a:srgbClr val="DD785E"/>
            </a:solidFill>
            <a:prstDash val="solid"/>
          </a:ln>
        </p:spPr>
        <p:txBody>
          <a:bodyPr/>
          <a:lstStyle/>
          <a:p>
            <a:endParaRPr lang="en-IN"/>
          </a:p>
        </p:txBody>
      </p:sp>
      <p:sp>
        <p:nvSpPr>
          <p:cNvPr id="18" name="Text 15"/>
          <p:cNvSpPr/>
          <p:nvPr/>
        </p:nvSpPr>
        <p:spPr>
          <a:xfrm>
            <a:off x="7215961" y="5248751"/>
            <a:ext cx="198120" cy="416481"/>
          </a:xfrm>
          <a:prstGeom prst="rect">
            <a:avLst/>
          </a:prstGeom>
          <a:noFill/>
          <a:ln/>
        </p:spPr>
        <p:txBody>
          <a:bodyPr wrap="none" rtlCol="0" anchor="t"/>
          <a:lstStyle/>
          <a:p>
            <a:pPr marL="0" indent="0" algn="ctr">
              <a:lnSpc>
                <a:spcPts val="3281"/>
              </a:lnSpc>
              <a:buNone/>
            </a:pPr>
            <a:r>
              <a:rPr lang="en-US" sz="2624" b="1" dirty="0">
                <a:solidFill>
                  <a:srgbClr val="DD785E"/>
                </a:solidFill>
                <a:latin typeface="Nunito" pitchFamily="34" charset="0"/>
                <a:ea typeface="Nunito" pitchFamily="34" charset="-122"/>
                <a:cs typeface="Nunito" pitchFamily="34" charset="-120"/>
              </a:rPr>
              <a:t>3</a:t>
            </a:r>
            <a:endParaRPr lang="en-US" sz="2624" dirty="0"/>
          </a:p>
        </p:txBody>
      </p:sp>
      <p:sp>
        <p:nvSpPr>
          <p:cNvPr id="19" name="Text 16"/>
          <p:cNvSpPr/>
          <p:nvPr/>
        </p:nvSpPr>
        <p:spPr>
          <a:xfrm>
            <a:off x="8537138" y="5255657"/>
            <a:ext cx="2221944" cy="347186"/>
          </a:xfrm>
          <a:prstGeom prst="rect">
            <a:avLst/>
          </a:prstGeom>
          <a:noFill/>
          <a:ln/>
        </p:spPr>
        <p:txBody>
          <a:bodyPr wrap="none" rtlCol="0" anchor="t"/>
          <a:lstStyle/>
          <a:p>
            <a:pPr marL="0" indent="0" algn="l">
              <a:lnSpc>
                <a:spcPts val="2734"/>
              </a:lnSpc>
              <a:buNone/>
            </a:pPr>
            <a:r>
              <a:rPr lang="en-US" sz="2187" b="1" dirty="0">
                <a:solidFill>
                  <a:srgbClr val="DD785E"/>
                </a:solidFill>
                <a:latin typeface="Nunito" pitchFamily="34" charset="0"/>
                <a:ea typeface="Nunito" pitchFamily="34" charset="-122"/>
                <a:cs typeface="Nunito" pitchFamily="34" charset="-120"/>
              </a:rPr>
              <a:t>Data Analysis</a:t>
            </a:r>
            <a:endParaRPr lang="en-US" sz="2187" dirty="0"/>
          </a:p>
        </p:txBody>
      </p:sp>
      <p:sp>
        <p:nvSpPr>
          <p:cNvPr id="20" name="Text 17"/>
          <p:cNvSpPr/>
          <p:nvPr/>
        </p:nvSpPr>
        <p:spPr>
          <a:xfrm>
            <a:off x="8537138" y="5825014"/>
            <a:ext cx="3744754" cy="1421606"/>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Explore the analysis techniques utilized to interpret the collected air quality data and identify potential health hazards.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sp>
        <p:nvSpPr>
          <p:cNvPr id="4" name="Text 1"/>
          <p:cNvSpPr/>
          <p:nvPr/>
        </p:nvSpPr>
        <p:spPr>
          <a:xfrm>
            <a:off x="2348389" y="758071"/>
            <a:ext cx="9933503"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Benefits of Using IoT Sensors for Air Quality Monitoring</a:t>
            </a:r>
            <a:endParaRPr lang="en-US" sz="4374" dirty="0"/>
          </a:p>
        </p:txBody>
      </p:sp>
      <p:sp>
        <p:nvSpPr>
          <p:cNvPr id="5" name="Shape 2"/>
          <p:cNvSpPr/>
          <p:nvPr/>
        </p:nvSpPr>
        <p:spPr>
          <a:xfrm>
            <a:off x="2348389" y="2591157"/>
            <a:ext cx="3088958" cy="1909048"/>
          </a:xfrm>
          <a:prstGeom prst="roundRect">
            <a:avLst>
              <a:gd name="adj" fmla="val 20951"/>
            </a:avLst>
          </a:prstGeom>
          <a:noFill/>
          <a:ln w="27742">
            <a:solidFill>
              <a:srgbClr val="F2B42D"/>
            </a:solidFill>
            <a:prstDash val="solid"/>
          </a:ln>
        </p:spPr>
        <p:txBody>
          <a:bodyPr/>
          <a:lstStyle/>
          <a:p>
            <a:endParaRPr lang="en-IN"/>
          </a:p>
        </p:txBody>
      </p:sp>
      <p:pic>
        <p:nvPicPr>
          <p:cNvPr id="6" name="Image 1" descr="preencoded.png"/>
          <p:cNvPicPr>
            <a:picLocks noChangeAspect="1"/>
          </p:cNvPicPr>
          <p:nvPr/>
        </p:nvPicPr>
        <p:blipFill>
          <a:blip r:embed="rId4"/>
          <a:stretch>
            <a:fillRect/>
          </a:stretch>
        </p:blipFill>
        <p:spPr>
          <a:xfrm>
            <a:off x="2376130" y="2618899"/>
            <a:ext cx="3033474" cy="1853565"/>
          </a:xfrm>
          <a:prstGeom prst="rect">
            <a:avLst/>
          </a:prstGeom>
        </p:spPr>
      </p:pic>
      <p:sp>
        <p:nvSpPr>
          <p:cNvPr id="7" name="Text 3"/>
          <p:cNvSpPr/>
          <p:nvPr/>
        </p:nvSpPr>
        <p:spPr>
          <a:xfrm>
            <a:off x="2348389" y="4777859"/>
            <a:ext cx="3088958" cy="694373"/>
          </a:xfrm>
          <a:prstGeom prst="rect">
            <a:avLst/>
          </a:prstGeom>
          <a:noFill/>
          <a:ln/>
        </p:spPr>
        <p:txBody>
          <a:bodyPr wrap="square" rtlCol="0" anchor="t"/>
          <a:lstStyle/>
          <a:p>
            <a:pPr marL="0" indent="0" algn="l">
              <a:lnSpc>
                <a:spcPts val="2734"/>
              </a:lnSpc>
              <a:buNone/>
            </a:pPr>
            <a:r>
              <a:rPr lang="en-US" sz="2187" b="1" dirty="0">
                <a:solidFill>
                  <a:srgbClr val="F2B42D"/>
                </a:solidFill>
                <a:latin typeface="Nunito" pitchFamily="34" charset="0"/>
                <a:ea typeface="Nunito" pitchFamily="34" charset="-122"/>
                <a:cs typeface="Nunito" pitchFamily="34" charset="-120"/>
              </a:rPr>
              <a:t>Promoting Healthier Communities</a:t>
            </a:r>
            <a:endParaRPr lang="en-US" sz="2187" dirty="0"/>
          </a:p>
        </p:txBody>
      </p:sp>
      <p:sp>
        <p:nvSpPr>
          <p:cNvPr id="8" name="Text 4"/>
          <p:cNvSpPr/>
          <p:nvPr/>
        </p:nvSpPr>
        <p:spPr>
          <a:xfrm>
            <a:off x="2348389" y="5694402"/>
            <a:ext cx="3088958" cy="1421606"/>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Discover how IoT sensors contribute towards creating cleaner and healthier cities by monitoring air pollutants.</a:t>
            </a:r>
            <a:endParaRPr lang="en-US" sz="1750" dirty="0"/>
          </a:p>
        </p:txBody>
      </p:sp>
      <p:sp>
        <p:nvSpPr>
          <p:cNvPr id="9" name="Shape 5"/>
          <p:cNvSpPr/>
          <p:nvPr/>
        </p:nvSpPr>
        <p:spPr>
          <a:xfrm>
            <a:off x="5770602" y="2591157"/>
            <a:ext cx="3088958" cy="1909048"/>
          </a:xfrm>
          <a:prstGeom prst="roundRect">
            <a:avLst>
              <a:gd name="adj" fmla="val 20951"/>
            </a:avLst>
          </a:prstGeom>
          <a:noFill/>
          <a:ln w="27742">
            <a:solidFill>
              <a:srgbClr val="D7425E"/>
            </a:solidFill>
            <a:prstDash val="solid"/>
          </a:ln>
        </p:spPr>
        <p:txBody>
          <a:bodyPr/>
          <a:lstStyle/>
          <a:p>
            <a:endParaRPr lang="en-IN"/>
          </a:p>
        </p:txBody>
      </p:sp>
      <p:pic>
        <p:nvPicPr>
          <p:cNvPr id="10" name="Image 2" descr="preencoded.png"/>
          <p:cNvPicPr>
            <a:picLocks noChangeAspect="1"/>
          </p:cNvPicPr>
          <p:nvPr/>
        </p:nvPicPr>
        <p:blipFill>
          <a:blip r:embed="rId5"/>
          <a:stretch>
            <a:fillRect/>
          </a:stretch>
        </p:blipFill>
        <p:spPr>
          <a:xfrm>
            <a:off x="5798344" y="2618899"/>
            <a:ext cx="3033474" cy="1853565"/>
          </a:xfrm>
          <a:prstGeom prst="rect">
            <a:avLst/>
          </a:prstGeom>
        </p:spPr>
      </p:pic>
      <p:sp>
        <p:nvSpPr>
          <p:cNvPr id="11" name="Text 6"/>
          <p:cNvSpPr/>
          <p:nvPr/>
        </p:nvSpPr>
        <p:spPr>
          <a:xfrm>
            <a:off x="5770602" y="4777859"/>
            <a:ext cx="3088958" cy="694373"/>
          </a:xfrm>
          <a:prstGeom prst="rect">
            <a:avLst/>
          </a:prstGeom>
          <a:noFill/>
          <a:ln/>
        </p:spPr>
        <p:txBody>
          <a:bodyPr wrap="square" rtlCol="0" anchor="t"/>
          <a:lstStyle/>
          <a:p>
            <a:pPr marL="0" indent="0" algn="l">
              <a:lnSpc>
                <a:spcPts val="2734"/>
              </a:lnSpc>
              <a:buNone/>
            </a:pPr>
            <a:r>
              <a:rPr lang="en-US" sz="2187" b="1" dirty="0">
                <a:solidFill>
                  <a:srgbClr val="D7425E"/>
                </a:solidFill>
                <a:latin typeface="Nunito" pitchFamily="34" charset="0"/>
                <a:ea typeface="Nunito" pitchFamily="34" charset="-122"/>
                <a:cs typeface="Nunito" pitchFamily="34" charset="-120"/>
              </a:rPr>
              <a:t>Enabling Smart City Initiatives</a:t>
            </a:r>
            <a:endParaRPr lang="en-US" sz="2187" dirty="0"/>
          </a:p>
        </p:txBody>
      </p:sp>
      <p:sp>
        <p:nvSpPr>
          <p:cNvPr id="12" name="Text 7"/>
          <p:cNvSpPr/>
          <p:nvPr/>
        </p:nvSpPr>
        <p:spPr>
          <a:xfrm>
            <a:off x="5770602" y="5694402"/>
            <a:ext cx="3088958" cy="1777008"/>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Explore how the integration of IoT sensors in air quality monitoring fosters sustainable and efficient urban development.</a:t>
            </a:r>
            <a:endParaRPr lang="en-US" sz="1750" dirty="0"/>
          </a:p>
        </p:txBody>
      </p:sp>
      <p:sp>
        <p:nvSpPr>
          <p:cNvPr id="13" name="Shape 8"/>
          <p:cNvSpPr/>
          <p:nvPr/>
        </p:nvSpPr>
        <p:spPr>
          <a:xfrm>
            <a:off x="9192816" y="2591157"/>
            <a:ext cx="3089077" cy="1909167"/>
          </a:xfrm>
          <a:prstGeom prst="roundRect">
            <a:avLst>
              <a:gd name="adj" fmla="val 20949"/>
            </a:avLst>
          </a:prstGeom>
          <a:noFill/>
          <a:ln w="27742">
            <a:solidFill>
              <a:srgbClr val="DD785E"/>
            </a:solidFill>
            <a:prstDash val="solid"/>
          </a:ln>
        </p:spPr>
        <p:txBody>
          <a:bodyPr/>
          <a:lstStyle/>
          <a:p>
            <a:endParaRPr lang="en-IN"/>
          </a:p>
        </p:txBody>
      </p:sp>
      <p:pic>
        <p:nvPicPr>
          <p:cNvPr id="14" name="Image 3" descr="preencoded.png"/>
          <p:cNvPicPr>
            <a:picLocks noChangeAspect="1"/>
          </p:cNvPicPr>
          <p:nvPr/>
        </p:nvPicPr>
        <p:blipFill>
          <a:blip r:embed="rId6"/>
          <a:stretch>
            <a:fillRect/>
          </a:stretch>
        </p:blipFill>
        <p:spPr>
          <a:xfrm>
            <a:off x="9220557" y="2618899"/>
            <a:ext cx="3033593" cy="1853684"/>
          </a:xfrm>
          <a:prstGeom prst="rect">
            <a:avLst/>
          </a:prstGeom>
        </p:spPr>
      </p:pic>
      <p:sp>
        <p:nvSpPr>
          <p:cNvPr id="15" name="Text 9"/>
          <p:cNvSpPr/>
          <p:nvPr/>
        </p:nvSpPr>
        <p:spPr>
          <a:xfrm>
            <a:off x="9192816" y="4777978"/>
            <a:ext cx="3089077" cy="694373"/>
          </a:xfrm>
          <a:prstGeom prst="rect">
            <a:avLst/>
          </a:prstGeom>
          <a:noFill/>
          <a:ln/>
        </p:spPr>
        <p:txBody>
          <a:bodyPr wrap="square" rtlCol="0" anchor="t"/>
          <a:lstStyle/>
          <a:p>
            <a:pPr marL="0" indent="0" algn="l">
              <a:lnSpc>
                <a:spcPts val="2734"/>
              </a:lnSpc>
              <a:buNone/>
            </a:pPr>
            <a:r>
              <a:rPr lang="en-US" sz="2187" b="1" dirty="0">
                <a:solidFill>
                  <a:srgbClr val="DD785E"/>
                </a:solidFill>
                <a:latin typeface="Nunito" pitchFamily="34" charset="0"/>
                <a:ea typeface="Nunito" pitchFamily="34" charset="-122"/>
                <a:cs typeface="Nunito" pitchFamily="34" charset="-120"/>
              </a:rPr>
              <a:t>Driving Green Energy Transition</a:t>
            </a:r>
            <a:endParaRPr lang="en-US" sz="2187" dirty="0"/>
          </a:p>
        </p:txBody>
      </p:sp>
      <p:sp>
        <p:nvSpPr>
          <p:cNvPr id="16" name="Text 10"/>
          <p:cNvSpPr/>
          <p:nvPr/>
        </p:nvSpPr>
        <p:spPr>
          <a:xfrm>
            <a:off x="9192816" y="5694521"/>
            <a:ext cx="3089077" cy="1421606"/>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Learn how IoT sensors assist in identifying air pollution sources and supporting the transition to renewable energy sources.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sp>
        <p:nvSpPr>
          <p:cNvPr id="4" name="Text 1"/>
          <p:cNvSpPr/>
          <p:nvPr/>
        </p:nvSpPr>
        <p:spPr>
          <a:xfrm>
            <a:off x="2348389" y="951786"/>
            <a:ext cx="9933503"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Challenges and Limitations of IoT Sensors for Air Quality Monitoring</a:t>
            </a:r>
            <a:endParaRPr lang="en-US" sz="4374" dirty="0"/>
          </a:p>
        </p:txBody>
      </p:sp>
      <p:sp>
        <p:nvSpPr>
          <p:cNvPr id="5" name="Shape 2"/>
          <p:cNvSpPr/>
          <p:nvPr/>
        </p:nvSpPr>
        <p:spPr>
          <a:xfrm>
            <a:off x="2348389" y="2784872"/>
            <a:ext cx="4855726" cy="2135386"/>
          </a:xfrm>
          <a:prstGeom prst="roundRect">
            <a:avLst>
              <a:gd name="adj" fmla="val 18730"/>
            </a:avLst>
          </a:prstGeom>
          <a:solidFill>
            <a:srgbClr val="00002E"/>
          </a:solidFill>
          <a:ln w="27742">
            <a:solidFill>
              <a:srgbClr val="F2B42D"/>
            </a:solidFill>
            <a:prstDash val="solid"/>
          </a:ln>
        </p:spPr>
        <p:txBody>
          <a:bodyPr/>
          <a:lstStyle/>
          <a:p>
            <a:endParaRPr lang="en-IN"/>
          </a:p>
        </p:txBody>
      </p:sp>
      <p:sp>
        <p:nvSpPr>
          <p:cNvPr id="6" name="Text 3"/>
          <p:cNvSpPr/>
          <p:nvPr/>
        </p:nvSpPr>
        <p:spPr>
          <a:xfrm>
            <a:off x="2598301" y="3034784"/>
            <a:ext cx="2221944" cy="347186"/>
          </a:xfrm>
          <a:prstGeom prst="rect">
            <a:avLst/>
          </a:prstGeom>
          <a:noFill/>
          <a:ln/>
        </p:spPr>
        <p:txBody>
          <a:bodyPr wrap="none" rtlCol="0" anchor="t"/>
          <a:lstStyle/>
          <a:p>
            <a:pPr marL="0" indent="0">
              <a:lnSpc>
                <a:spcPts val="2734"/>
              </a:lnSpc>
              <a:buNone/>
            </a:pPr>
            <a:r>
              <a:rPr lang="en-US" sz="2187" b="1" dirty="0">
                <a:solidFill>
                  <a:srgbClr val="F2B42D"/>
                </a:solidFill>
                <a:latin typeface="Nunito" pitchFamily="34" charset="0"/>
                <a:ea typeface="Nunito" pitchFamily="34" charset="-122"/>
                <a:cs typeface="Nunito" pitchFamily="34" charset="-120"/>
              </a:rPr>
              <a:t>Data Accuracy</a:t>
            </a:r>
            <a:endParaRPr lang="en-US" sz="2187" dirty="0"/>
          </a:p>
        </p:txBody>
      </p:sp>
      <p:sp>
        <p:nvSpPr>
          <p:cNvPr id="7" name="Text 4"/>
          <p:cNvSpPr/>
          <p:nvPr/>
        </p:nvSpPr>
        <p:spPr>
          <a:xfrm>
            <a:off x="2598301" y="3604141"/>
            <a:ext cx="4355902"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Explore the challenges associated with ensuring accurate and reliable air quality data collected by IoT sensors.</a:t>
            </a:r>
            <a:endParaRPr lang="en-US" sz="1750" dirty="0"/>
          </a:p>
        </p:txBody>
      </p:sp>
      <p:sp>
        <p:nvSpPr>
          <p:cNvPr id="8" name="Shape 5"/>
          <p:cNvSpPr/>
          <p:nvPr/>
        </p:nvSpPr>
        <p:spPr>
          <a:xfrm>
            <a:off x="7426285" y="2784872"/>
            <a:ext cx="4855726" cy="2135386"/>
          </a:xfrm>
          <a:prstGeom prst="roundRect">
            <a:avLst>
              <a:gd name="adj" fmla="val 18730"/>
            </a:avLst>
          </a:prstGeom>
          <a:solidFill>
            <a:srgbClr val="00002E"/>
          </a:solidFill>
          <a:ln w="27742">
            <a:solidFill>
              <a:srgbClr val="D7425E"/>
            </a:solidFill>
            <a:prstDash val="solid"/>
          </a:ln>
        </p:spPr>
        <p:txBody>
          <a:bodyPr/>
          <a:lstStyle/>
          <a:p>
            <a:endParaRPr lang="en-IN"/>
          </a:p>
        </p:txBody>
      </p:sp>
      <p:sp>
        <p:nvSpPr>
          <p:cNvPr id="9" name="Text 6"/>
          <p:cNvSpPr/>
          <p:nvPr/>
        </p:nvSpPr>
        <p:spPr>
          <a:xfrm>
            <a:off x="7676198" y="3034784"/>
            <a:ext cx="3634740" cy="347186"/>
          </a:xfrm>
          <a:prstGeom prst="rect">
            <a:avLst/>
          </a:prstGeom>
          <a:noFill/>
          <a:ln/>
        </p:spPr>
        <p:txBody>
          <a:bodyPr wrap="none" rtlCol="0" anchor="t"/>
          <a:lstStyle/>
          <a:p>
            <a:pPr marL="0" indent="0">
              <a:lnSpc>
                <a:spcPts val="2734"/>
              </a:lnSpc>
              <a:buNone/>
            </a:pPr>
            <a:r>
              <a:rPr lang="en-US" sz="2187" b="1" dirty="0">
                <a:solidFill>
                  <a:srgbClr val="D7425E"/>
                </a:solidFill>
                <a:latin typeface="Nunito" pitchFamily="34" charset="0"/>
                <a:ea typeface="Nunito" pitchFamily="34" charset="-122"/>
                <a:cs typeface="Nunito" pitchFamily="34" charset="-120"/>
              </a:rPr>
              <a:t>Complexity of Data Analysis</a:t>
            </a:r>
            <a:endParaRPr lang="en-US" sz="2187" dirty="0"/>
          </a:p>
        </p:txBody>
      </p:sp>
      <p:sp>
        <p:nvSpPr>
          <p:cNvPr id="10" name="Text 7"/>
          <p:cNvSpPr/>
          <p:nvPr/>
        </p:nvSpPr>
        <p:spPr>
          <a:xfrm>
            <a:off x="7676198" y="3604141"/>
            <a:ext cx="4355902"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Discuss the complexity of analyzing vast amounts of air quality data obtained from IoT sensors.</a:t>
            </a:r>
            <a:endParaRPr lang="en-US" sz="1750" dirty="0"/>
          </a:p>
        </p:txBody>
      </p:sp>
      <p:sp>
        <p:nvSpPr>
          <p:cNvPr id="11" name="Shape 8"/>
          <p:cNvSpPr/>
          <p:nvPr/>
        </p:nvSpPr>
        <p:spPr>
          <a:xfrm>
            <a:off x="2348389" y="5142428"/>
            <a:ext cx="4855726" cy="2135386"/>
          </a:xfrm>
          <a:prstGeom prst="roundRect">
            <a:avLst>
              <a:gd name="adj" fmla="val 18730"/>
            </a:avLst>
          </a:prstGeom>
          <a:solidFill>
            <a:srgbClr val="00002E"/>
          </a:solidFill>
          <a:ln w="27742">
            <a:solidFill>
              <a:srgbClr val="DD785E"/>
            </a:solidFill>
            <a:prstDash val="solid"/>
          </a:ln>
        </p:spPr>
        <p:txBody>
          <a:bodyPr/>
          <a:lstStyle/>
          <a:p>
            <a:endParaRPr lang="en-IN"/>
          </a:p>
        </p:txBody>
      </p:sp>
      <p:sp>
        <p:nvSpPr>
          <p:cNvPr id="12" name="Text 9"/>
          <p:cNvSpPr/>
          <p:nvPr/>
        </p:nvSpPr>
        <p:spPr>
          <a:xfrm>
            <a:off x="2598301" y="5392341"/>
            <a:ext cx="3002280" cy="347186"/>
          </a:xfrm>
          <a:prstGeom prst="rect">
            <a:avLst/>
          </a:prstGeom>
          <a:noFill/>
          <a:ln/>
        </p:spPr>
        <p:txBody>
          <a:bodyPr wrap="none" rtlCol="0" anchor="t"/>
          <a:lstStyle/>
          <a:p>
            <a:pPr marL="0" indent="0">
              <a:lnSpc>
                <a:spcPts val="2734"/>
              </a:lnSpc>
              <a:buNone/>
            </a:pPr>
            <a:r>
              <a:rPr lang="en-US" sz="2187" b="1" dirty="0">
                <a:solidFill>
                  <a:srgbClr val="DD785E"/>
                </a:solidFill>
                <a:latin typeface="Nunito" pitchFamily="34" charset="0"/>
                <a:ea typeface="Nunito" pitchFamily="34" charset="-122"/>
                <a:cs typeface="Nunito" pitchFamily="34" charset="-120"/>
              </a:rPr>
              <a:t>Regulatory Compliance</a:t>
            </a:r>
            <a:endParaRPr lang="en-US" sz="2187" dirty="0"/>
          </a:p>
        </p:txBody>
      </p:sp>
      <p:sp>
        <p:nvSpPr>
          <p:cNvPr id="13" name="Text 10"/>
          <p:cNvSpPr/>
          <p:nvPr/>
        </p:nvSpPr>
        <p:spPr>
          <a:xfrm>
            <a:off x="2598301" y="5961698"/>
            <a:ext cx="4355902"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Learn about the challenges of ensuring regulatory compliance in the use of IoT sensors for air quality monitoring.</a:t>
            </a:r>
            <a:endParaRPr lang="en-US" sz="1750" dirty="0"/>
          </a:p>
        </p:txBody>
      </p:sp>
      <p:sp>
        <p:nvSpPr>
          <p:cNvPr id="14" name="Shape 11"/>
          <p:cNvSpPr/>
          <p:nvPr/>
        </p:nvSpPr>
        <p:spPr>
          <a:xfrm>
            <a:off x="7426285" y="5142428"/>
            <a:ext cx="4855726" cy="2135386"/>
          </a:xfrm>
          <a:prstGeom prst="roundRect">
            <a:avLst>
              <a:gd name="adj" fmla="val 18730"/>
            </a:avLst>
          </a:prstGeom>
          <a:solidFill>
            <a:srgbClr val="00002E"/>
          </a:solidFill>
          <a:ln w="27742">
            <a:solidFill>
              <a:srgbClr val="48A8E2"/>
            </a:solidFill>
            <a:prstDash val="solid"/>
          </a:ln>
        </p:spPr>
        <p:txBody>
          <a:bodyPr/>
          <a:lstStyle/>
          <a:p>
            <a:endParaRPr lang="en-IN"/>
          </a:p>
        </p:txBody>
      </p:sp>
      <p:sp>
        <p:nvSpPr>
          <p:cNvPr id="15" name="Text 12"/>
          <p:cNvSpPr/>
          <p:nvPr/>
        </p:nvSpPr>
        <p:spPr>
          <a:xfrm>
            <a:off x="7676198" y="5392341"/>
            <a:ext cx="2331720" cy="347186"/>
          </a:xfrm>
          <a:prstGeom prst="rect">
            <a:avLst/>
          </a:prstGeom>
          <a:noFill/>
          <a:ln/>
        </p:spPr>
        <p:txBody>
          <a:bodyPr wrap="none" rtlCol="0" anchor="t"/>
          <a:lstStyle/>
          <a:p>
            <a:pPr marL="0" indent="0">
              <a:lnSpc>
                <a:spcPts val="2734"/>
              </a:lnSpc>
              <a:buNone/>
            </a:pPr>
            <a:r>
              <a:rPr lang="en-US" sz="2187" b="1" dirty="0">
                <a:solidFill>
                  <a:srgbClr val="48A8E2"/>
                </a:solidFill>
                <a:latin typeface="Nunito" pitchFamily="34" charset="0"/>
                <a:ea typeface="Nunito" pitchFamily="34" charset="-122"/>
                <a:cs typeface="Nunito" pitchFamily="34" charset="-120"/>
              </a:rPr>
              <a:t>Data Visualization</a:t>
            </a:r>
            <a:endParaRPr lang="en-US" sz="2187" dirty="0"/>
          </a:p>
        </p:txBody>
      </p:sp>
      <p:sp>
        <p:nvSpPr>
          <p:cNvPr id="16" name="Text 13"/>
          <p:cNvSpPr/>
          <p:nvPr/>
        </p:nvSpPr>
        <p:spPr>
          <a:xfrm>
            <a:off x="7676198" y="5961698"/>
            <a:ext cx="4355902"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Understand the importance of effectively visualizing air quality data to provide meaningful insights for decision-making.</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sp>
        <p:nvSpPr>
          <p:cNvPr id="4" name="Text 1"/>
          <p:cNvSpPr/>
          <p:nvPr/>
        </p:nvSpPr>
        <p:spPr>
          <a:xfrm>
            <a:off x="2348389" y="935712"/>
            <a:ext cx="9933503"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Current Technology in Air Quality Monitoring Sensors</a:t>
            </a:r>
            <a:endParaRPr lang="en-US" sz="4374" dirty="0"/>
          </a:p>
        </p:txBody>
      </p:sp>
      <p:sp>
        <p:nvSpPr>
          <p:cNvPr id="5" name="Shape 2"/>
          <p:cNvSpPr/>
          <p:nvPr/>
        </p:nvSpPr>
        <p:spPr>
          <a:xfrm>
            <a:off x="2348389" y="2768798"/>
            <a:ext cx="3088958" cy="1909048"/>
          </a:xfrm>
          <a:prstGeom prst="roundRect">
            <a:avLst>
              <a:gd name="adj" fmla="val 20951"/>
            </a:avLst>
          </a:prstGeom>
          <a:noFill/>
          <a:ln w="27742">
            <a:solidFill>
              <a:srgbClr val="F2B42D"/>
            </a:solidFill>
            <a:prstDash val="solid"/>
          </a:ln>
        </p:spPr>
        <p:txBody>
          <a:bodyPr/>
          <a:lstStyle/>
          <a:p>
            <a:endParaRPr lang="en-IN"/>
          </a:p>
        </p:txBody>
      </p:sp>
      <p:pic>
        <p:nvPicPr>
          <p:cNvPr id="6" name="Image 1" descr="preencoded.png"/>
          <p:cNvPicPr>
            <a:picLocks noChangeAspect="1"/>
          </p:cNvPicPr>
          <p:nvPr/>
        </p:nvPicPr>
        <p:blipFill>
          <a:blip r:embed="rId4"/>
          <a:stretch>
            <a:fillRect/>
          </a:stretch>
        </p:blipFill>
        <p:spPr>
          <a:xfrm>
            <a:off x="2376130" y="2796540"/>
            <a:ext cx="3033474" cy="1853565"/>
          </a:xfrm>
          <a:prstGeom prst="rect">
            <a:avLst/>
          </a:prstGeom>
        </p:spPr>
      </p:pic>
      <p:sp>
        <p:nvSpPr>
          <p:cNvPr id="7" name="Text 3"/>
          <p:cNvSpPr/>
          <p:nvPr/>
        </p:nvSpPr>
        <p:spPr>
          <a:xfrm>
            <a:off x="2348389" y="4955500"/>
            <a:ext cx="3088958" cy="694373"/>
          </a:xfrm>
          <a:prstGeom prst="rect">
            <a:avLst/>
          </a:prstGeom>
          <a:noFill/>
          <a:ln/>
        </p:spPr>
        <p:txBody>
          <a:bodyPr wrap="square" rtlCol="0" anchor="t"/>
          <a:lstStyle/>
          <a:p>
            <a:pPr marL="0" indent="0" algn="l">
              <a:lnSpc>
                <a:spcPts val="2734"/>
              </a:lnSpc>
              <a:buNone/>
            </a:pPr>
            <a:r>
              <a:rPr lang="en-US" sz="2187" b="1" dirty="0">
                <a:solidFill>
                  <a:srgbClr val="F2B42D"/>
                </a:solidFill>
                <a:latin typeface="Nunito" pitchFamily="34" charset="0"/>
                <a:ea typeface="Nunito" pitchFamily="34" charset="-122"/>
                <a:cs typeface="Nunito" pitchFamily="34" charset="-120"/>
              </a:rPr>
              <a:t>Advanced Sensor Technologies</a:t>
            </a:r>
            <a:endParaRPr lang="en-US" sz="2187" dirty="0"/>
          </a:p>
        </p:txBody>
      </p:sp>
      <p:sp>
        <p:nvSpPr>
          <p:cNvPr id="8" name="Text 4"/>
          <p:cNvSpPr/>
          <p:nvPr/>
        </p:nvSpPr>
        <p:spPr>
          <a:xfrm>
            <a:off x="2348389" y="5872043"/>
            <a:ext cx="3088958" cy="1421606"/>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Discover the latest advancements in sensor technologies used for precise air quality measurements.</a:t>
            </a:r>
            <a:endParaRPr lang="en-US" sz="1750" dirty="0"/>
          </a:p>
        </p:txBody>
      </p:sp>
      <p:sp>
        <p:nvSpPr>
          <p:cNvPr id="9" name="Shape 5"/>
          <p:cNvSpPr/>
          <p:nvPr/>
        </p:nvSpPr>
        <p:spPr>
          <a:xfrm>
            <a:off x="5770602" y="2768798"/>
            <a:ext cx="3088958" cy="1909048"/>
          </a:xfrm>
          <a:prstGeom prst="roundRect">
            <a:avLst>
              <a:gd name="adj" fmla="val 20951"/>
            </a:avLst>
          </a:prstGeom>
          <a:noFill/>
          <a:ln w="27742">
            <a:solidFill>
              <a:srgbClr val="D7425E"/>
            </a:solidFill>
            <a:prstDash val="solid"/>
          </a:ln>
        </p:spPr>
        <p:txBody>
          <a:bodyPr/>
          <a:lstStyle/>
          <a:p>
            <a:endParaRPr lang="en-IN"/>
          </a:p>
        </p:txBody>
      </p:sp>
      <p:pic>
        <p:nvPicPr>
          <p:cNvPr id="10" name="Image 2" descr="preencoded.png"/>
          <p:cNvPicPr>
            <a:picLocks noChangeAspect="1"/>
          </p:cNvPicPr>
          <p:nvPr/>
        </p:nvPicPr>
        <p:blipFill>
          <a:blip r:embed="rId5"/>
          <a:stretch>
            <a:fillRect/>
          </a:stretch>
        </p:blipFill>
        <p:spPr>
          <a:xfrm>
            <a:off x="5798344" y="2796540"/>
            <a:ext cx="3033474" cy="1853565"/>
          </a:xfrm>
          <a:prstGeom prst="rect">
            <a:avLst/>
          </a:prstGeom>
        </p:spPr>
      </p:pic>
      <p:sp>
        <p:nvSpPr>
          <p:cNvPr id="11" name="Text 6"/>
          <p:cNvSpPr/>
          <p:nvPr/>
        </p:nvSpPr>
        <p:spPr>
          <a:xfrm>
            <a:off x="5770602" y="4955500"/>
            <a:ext cx="3088958" cy="694373"/>
          </a:xfrm>
          <a:prstGeom prst="rect">
            <a:avLst/>
          </a:prstGeom>
          <a:noFill/>
          <a:ln/>
        </p:spPr>
        <p:txBody>
          <a:bodyPr wrap="square" rtlCol="0" anchor="t"/>
          <a:lstStyle/>
          <a:p>
            <a:pPr marL="0" indent="0" algn="l">
              <a:lnSpc>
                <a:spcPts val="2734"/>
              </a:lnSpc>
              <a:buNone/>
            </a:pPr>
            <a:r>
              <a:rPr lang="en-US" sz="2187" b="1" dirty="0">
                <a:solidFill>
                  <a:srgbClr val="D7425E"/>
                </a:solidFill>
                <a:latin typeface="Nunito" pitchFamily="34" charset="0"/>
                <a:ea typeface="Nunito" pitchFamily="34" charset="-122"/>
                <a:cs typeface="Nunito" pitchFamily="34" charset="-120"/>
              </a:rPr>
              <a:t>Data Analytics and Machine Learning</a:t>
            </a:r>
            <a:endParaRPr lang="en-US" sz="2187" dirty="0"/>
          </a:p>
        </p:txBody>
      </p:sp>
      <p:sp>
        <p:nvSpPr>
          <p:cNvPr id="12" name="Text 7"/>
          <p:cNvSpPr/>
          <p:nvPr/>
        </p:nvSpPr>
        <p:spPr>
          <a:xfrm>
            <a:off x="5770602" y="5872043"/>
            <a:ext cx="3088958" cy="1421606"/>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Explore how data analytics and machine learning algorithms enhance the interpretation of air quality data.</a:t>
            </a:r>
            <a:endParaRPr lang="en-US" sz="1750" dirty="0"/>
          </a:p>
        </p:txBody>
      </p:sp>
      <p:sp>
        <p:nvSpPr>
          <p:cNvPr id="13" name="Shape 8"/>
          <p:cNvSpPr/>
          <p:nvPr/>
        </p:nvSpPr>
        <p:spPr>
          <a:xfrm>
            <a:off x="9192816" y="2768798"/>
            <a:ext cx="3089077" cy="1909167"/>
          </a:xfrm>
          <a:prstGeom prst="roundRect">
            <a:avLst>
              <a:gd name="adj" fmla="val 20949"/>
            </a:avLst>
          </a:prstGeom>
          <a:noFill/>
          <a:ln w="27742">
            <a:solidFill>
              <a:srgbClr val="DD785E"/>
            </a:solidFill>
            <a:prstDash val="solid"/>
          </a:ln>
        </p:spPr>
        <p:txBody>
          <a:bodyPr/>
          <a:lstStyle/>
          <a:p>
            <a:endParaRPr lang="en-IN"/>
          </a:p>
        </p:txBody>
      </p:sp>
      <p:pic>
        <p:nvPicPr>
          <p:cNvPr id="14" name="Image 3" descr="preencoded.png"/>
          <p:cNvPicPr>
            <a:picLocks noChangeAspect="1"/>
          </p:cNvPicPr>
          <p:nvPr/>
        </p:nvPicPr>
        <p:blipFill>
          <a:blip r:embed="rId6"/>
          <a:stretch>
            <a:fillRect/>
          </a:stretch>
        </p:blipFill>
        <p:spPr>
          <a:xfrm>
            <a:off x="9220557" y="2796540"/>
            <a:ext cx="3033593" cy="1853684"/>
          </a:xfrm>
          <a:prstGeom prst="rect">
            <a:avLst/>
          </a:prstGeom>
        </p:spPr>
      </p:pic>
      <p:sp>
        <p:nvSpPr>
          <p:cNvPr id="15" name="Text 9"/>
          <p:cNvSpPr/>
          <p:nvPr/>
        </p:nvSpPr>
        <p:spPr>
          <a:xfrm>
            <a:off x="9192816" y="4955619"/>
            <a:ext cx="3089077" cy="694373"/>
          </a:xfrm>
          <a:prstGeom prst="rect">
            <a:avLst/>
          </a:prstGeom>
          <a:noFill/>
          <a:ln/>
        </p:spPr>
        <p:txBody>
          <a:bodyPr wrap="square" rtlCol="0" anchor="t"/>
          <a:lstStyle/>
          <a:p>
            <a:pPr marL="0" indent="0" algn="l">
              <a:lnSpc>
                <a:spcPts val="2734"/>
              </a:lnSpc>
              <a:buNone/>
            </a:pPr>
            <a:r>
              <a:rPr lang="en-US" sz="2187" b="1" dirty="0">
                <a:solidFill>
                  <a:srgbClr val="DD785E"/>
                </a:solidFill>
                <a:latin typeface="Nunito" pitchFamily="34" charset="0"/>
                <a:ea typeface="Nunito" pitchFamily="34" charset="-122"/>
                <a:cs typeface="Nunito" pitchFamily="34" charset="-120"/>
              </a:rPr>
              <a:t>Mobile Applications for Air Quality Monitoring</a:t>
            </a:r>
            <a:endParaRPr lang="en-US" sz="2187" dirty="0"/>
          </a:p>
        </p:txBody>
      </p:sp>
      <p:sp>
        <p:nvSpPr>
          <p:cNvPr id="16" name="Text 10"/>
          <p:cNvSpPr/>
          <p:nvPr/>
        </p:nvSpPr>
        <p:spPr>
          <a:xfrm>
            <a:off x="9192816" y="5872163"/>
            <a:ext cx="3089077" cy="1421606"/>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Learn about user-friendly mobile apps that enable individuals to monitor air quality in real-time.</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sp>
        <p:nvSpPr>
          <p:cNvPr id="4" name="Text 1"/>
          <p:cNvSpPr/>
          <p:nvPr/>
        </p:nvSpPr>
        <p:spPr>
          <a:xfrm>
            <a:off x="2348389" y="1757124"/>
            <a:ext cx="8999220" cy="694373"/>
          </a:xfrm>
          <a:prstGeom prst="rect">
            <a:avLst/>
          </a:prstGeom>
          <a:noFill/>
          <a:ln/>
        </p:spPr>
        <p:txBody>
          <a:bodyPr wrap="none" rtlCol="0" anchor="t"/>
          <a:lstStyle/>
          <a:p>
            <a:pPr marL="0" indent="0">
              <a:lnSpc>
                <a:spcPts val="5468"/>
              </a:lnSpc>
              <a:buNone/>
            </a:pPr>
            <a:r>
              <a:rPr lang="en-US" sz="4374" b="1" dirty="0">
                <a:solidFill>
                  <a:srgbClr val="FFFF00"/>
                </a:solidFill>
                <a:latin typeface="Nunito" pitchFamily="34" charset="0"/>
                <a:ea typeface="Nunito" pitchFamily="34" charset="-122"/>
                <a:cs typeface="Nunito" pitchFamily="34" charset="-120"/>
              </a:rPr>
              <a:t>Full Project Implementation Budget</a:t>
            </a:r>
            <a:endParaRPr lang="en-US" sz="4374" dirty="0">
              <a:solidFill>
                <a:srgbClr val="FFFF00"/>
              </a:solidFill>
            </a:endParaRPr>
          </a:p>
        </p:txBody>
      </p:sp>
      <p:sp>
        <p:nvSpPr>
          <p:cNvPr id="5" name="Shape 2"/>
          <p:cNvSpPr/>
          <p:nvPr/>
        </p:nvSpPr>
        <p:spPr>
          <a:xfrm>
            <a:off x="2348389" y="2895838"/>
            <a:ext cx="9933503" cy="3576638"/>
          </a:xfrm>
          <a:prstGeom prst="roundRect">
            <a:avLst>
              <a:gd name="adj" fmla="val 11183"/>
            </a:avLst>
          </a:prstGeom>
          <a:solidFill>
            <a:srgbClr val="00002E"/>
          </a:solidFill>
          <a:ln w="55483">
            <a:solidFill>
              <a:srgbClr val="262654"/>
            </a:solidFill>
            <a:prstDash val="solid"/>
          </a:ln>
        </p:spPr>
        <p:txBody>
          <a:bodyPr/>
          <a:lstStyle/>
          <a:p>
            <a:endParaRPr lang="en-IN"/>
          </a:p>
        </p:txBody>
      </p:sp>
      <p:sp>
        <p:nvSpPr>
          <p:cNvPr id="6" name="Text 3"/>
          <p:cNvSpPr/>
          <p:nvPr/>
        </p:nvSpPr>
        <p:spPr>
          <a:xfrm>
            <a:off x="2626162" y="3181112"/>
            <a:ext cx="2221944" cy="347186"/>
          </a:xfrm>
          <a:prstGeom prst="rect">
            <a:avLst/>
          </a:prstGeom>
          <a:noFill/>
          <a:ln/>
        </p:spPr>
        <p:txBody>
          <a:bodyPr wrap="none" rtlCol="0" anchor="t"/>
          <a:lstStyle/>
          <a:p>
            <a:pPr marL="0" indent="0">
              <a:lnSpc>
                <a:spcPts val="2734"/>
              </a:lnSpc>
              <a:buNone/>
            </a:pPr>
            <a:r>
              <a:rPr lang="en-US" sz="2187" b="1" dirty="0">
                <a:solidFill>
                  <a:srgbClr val="FFFFFF"/>
                </a:solidFill>
                <a:latin typeface="Nunito" pitchFamily="34" charset="0"/>
                <a:ea typeface="Nunito" pitchFamily="34" charset="-122"/>
                <a:cs typeface="Nunito" pitchFamily="34" charset="-120"/>
              </a:rPr>
              <a:t>Component</a:t>
            </a:r>
            <a:endParaRPr lang="en-US" sz="2187" dirty="0"/>
          </a:p>
        </p:txBody>
      </p:sp>
      <p:sp>
        <p:nvSpPr>
          <p:cNvPr id="7" name="Text 4"/>
          <p:cNvSpPr/>
          <p:nvPr/>
        </p:nvSpPr>
        <p:spPr>
          <a:xfrm>
            <a:off x="7541181" y="3181112"/>
            <a:ext cx="2221944" cy="347186"/>
          </a:xfrm>
          <a:prstGeom prst="rect">
            <a:avLst/>
          </a:prstGeom>
          <a:noFill/>
          <a:ln/>
        </p:spPr>
        <p:txBody>
          <a:bodyPr wrap="none" rtlCol="0" anchor="t"/>
          <a:lstStyle/>
          <a:p>
            <a:pPr marL="0" indent="0">
              <a:lnSpc>
                <a:spcPts val="2734"/>
              </a:lnSpc>
              <a:buNone/>
            </a:pPr>
            <a:r>
              <a:rPr lang="en-US" sz="2187" b="1" dirty="0">
                <a:solidFill>
                  <a:srgbClr val="FFFFFF"/>
                </a:solidFill>
                <a:latin typeface="Nunito" pitchFamily="34" charset="0"/>
                <a:ea typeface="Nunito" pitchFamily="34" charset="-122"/>
                <a:cs typeface="Nunito" pitchFamily="34" charset="-120"/>
              </a:rPr>
              <a:t>Estimated Cost</a:t>
            </a:r>
            <a:endParaRPr lang="en-US" sz="2187" dirty="0"/>
          </a:p>
        </p:txBody>
      </p:sp>
      <p:sp>
        <p:nvSpPr>
          <p:cNvPr id="8" name="Text 5"/>
          <p:cNvSpPr/>
          <p:nvPr/>
        </p:nvSpPr>
        <p:spPr>
          <a:xfrm>
            <a:off x="2626162" y="3926562"/>
            <a:ext cx="4463058"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IoT Sensors</a:t>
            </a:r>
            <a:endParaRPr lang="en-US" sz="1750" dirty="0"/>
          </a:p>
        </p:txBody>
      </p:sp>
      <p:sp>
        <p:nvSpPr>
          <p:cNvPr id="9" name="Text 6"/>
          <p:cNvSpPr/>
          <p:nvPr/>
        </p:nvSpPr>
        <p:spPr>
          <a:xfrm>
            <a:off x="7541181" y="3926562"/>
            <a:ext cx="4463058"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$5,000</a:t>
            </a:r>
            <a:endParaRPr lang="en-US" sz="1750" dirty="0"/>
          </a:p>
        </p:txBody>
      </p:sp>
      <p:sp>
        <p:nvSpPr>
          <p:cNvPr id="10" name="Text 7"/>
          <p:cNvSpPr/>
          <p:nvPr/>
        </p:nvSpPr>
        <p:spPr>
          <a:xfrm>
            <a:off x="2626162" y="4591288"/>
            <a:ext cx="4463058"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Data Storage and Analysis Software</a:t>
            </a:r>
            <a:endParaRPr lang="en-US" sz="1750" dirty="0"/>
          </a:p>
        </p:txBody>
      </p:sp>
      <p:sp>
        <p:nvSpPr>
          <p:cNvPr id="11" name="Text 8"/>
          <p:cNvSpPr/>
          <p:nvPr/>
        </p:nvSpPr>
        <p:spPr>
          <a:xfrm>
            <a:off x="7541181" y="4591288"/>
            <a:ext cx="4463058"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$2,000</a:t>
            </a:r>
            <a:endParaRPr lang="en-US" sz="1750" dirty="0"/>
          </a:p>
        </p:txBody>
      </p:sp>
      <p:sp>
        <p:nvSpPr>
          <p:cNvPr id="12" name="Text 9"/>
          <p:cNvSpPr/>
          <p:nvPr/>
        </p:nvSpPr>
        <p:spPr>
          <a:xfrm>
            <a:off x="2626162" y="5256014"/>
            <a:ext cx="4463058"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Data Visualization Tools</a:t>
            </a:r>
            <a:endParaRPr lang="en-US" sz="1750" dirty="0"/>
          </a:p>
        </p:txBody>
      </p:sp>
      <p:sp>
        <p:nvSpPr>
          <p:cNvPr id="13" name="Text 10"/>
          <p:cNvSpPr/>
          <p:nvPr/>
        </p:nvSpPr>
        <p:spPr>
          <a:xfrm>
            <a:off x="7541181" y="5256014"/>
            <a:ext cx="4463058"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$1,000</a:t>
            </a:r>
            <a:endParaRPr lang="en-US" sz="1750" dirty="0"/>
          </a:p>
        </p:txBody>
      </p:sp>
      <p:sp>
        <p:nvSpPr>
          <p:cNvPr id="14" name="Text 11"/>
          <p:cNvSpPr/>
          <p:nvPr/>
        </p:nvSpPr>
        <p:spPr>
          <a:xfrm>
            <a:off x="2626162" y="5920740"/>
            <a:ext cx="4463058"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Installation and Maintenance</a:t>
            </a:r>
            <a:endParaRPr lang="en-US" sz="1750" dirty="0"/>
          </a:p>
        </p:txBody>
      </p:sp>
      <p:sp>
        <p:nvSpPr>
          <p:cNvPr id="15" name="Text 12"/>
          <p:cNvSpPr/>
          <p:nvPr/>
        </p:nvSpPr>
        <p:spPr>
          <a:xfrm>
            <a:off x="7541181" y="5920740"/>
            <a:ext cx="4463058"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$3,000</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251460"/>
            <a:ext cx="14630400" cy="8230314"/>
          </a:xfrm>
          <a:prstGeom prst="rect">
            <a:avLst/>
          </a:prstGeom>
          <a:solidFill>
            <a:srgbClr val="00002E">
              <a:alpha val="75000"/>
            </a:srgbClr>
          </a:solidFill>
          <a:ln w="51673">
            <a:solidFill>
              <a:srgbClr val="262654"/>
            </a:solidFill>
            <a:prstDash val="solid"/>
          </a:ln>
        </p:spPr>
        <p:txBody>
          <a:bodyPr/>
          <a:lstStyle/>
          <a:p>
            <a:endParaRPr lang="en-IN"/>
          </a:p>
        </p:txBody>
      </p:sp>
      <p:sp>
        <p:nvSpPr>
          <p:cNvPr id="4" name="Text 1"/>
          <p:cNvSpPr/>
          <p:nvPr/>
        </p:nvSpPr>
        <p:spPr>
          <a:xfrm>
            <a:off x="2686883" y="569357"/>
            <a:ext cx="9256514" cy="1294209"/>
          </a:xfrm>
          <a:prstGeom prst="rect">
            <a:avLst/>
          </a:prstGeom>
          <a:noFill/>
          <a:ln/>
        </p:spPr>
        <p:txBody>
          <a:bodyPr wrap="square" rtlCol="0" anchor="t"/>
          <a:lstStyle/>
          <a:p>
            <a:pPr marL="0" indent="0">
              <a:lnSpc>
                <a:spcPts val="5095"/>
              </a:lnSpc>
              <a:buNone/>
            </a:pPr>
            <a:r>
              <a:rPr lang="en-US" sz="4076" b="1" dirty="0">
                <a:solidFill>
                  <a:srgbClr val="FFFFFF"/>
                </a:solidFill>
                <a:latin typeface="Nunito" pitchFamily="34" charset="0"/>
                <a:ea typeface="Nunito" pitchFamily="34" charset="-122"/>
                <a:cs typeface="Nunito" pitchFamily="34" charset="-120"/>
              </a:rPr>
              <a:t>Implementation of Air Quality Monitoring in Society</a:t>
            </a:r>
            <a:endParaRPr lang="en-US" sz="4076" dirty="0"/>
          </a:p>
        </p:txBody>
      </p:sp>
      <p:sp>
        <p:nvSpPr>
          <p:cNvPr id="5" name="Shape 2"/>
          <p:cNvSpPr/>
          <p:nvPr/>
        </p:nvSpPr>
        <p:spPr>
          <a:xfrm>
            <a:off x="2984540" y="2277666"/>
            <a:ext cx="25837" cy="5383292"/>
          </a:xfrm>
          <a:prstGeom prst="rect">
            <a:avLst/>
          </a:prstGeom>
          <a:solidFill>
            <a:srgbClr val="262654"/>
          </a:solidFill>
          <a:ln/>
        </p:spPr>
        <p:txBody>
          <a:bodyPr/>
          <a:lstStyle/>
          <a:p>
            <a:endParaRPr lang="en-IN"/>
          </a:p>
        </p:txBody>
      </p:sp>
      <p:sp>
        <p:nvSpPr>
          <p:cNvPr id="6" name="Shape 3"/>
          <p:cNvSpPr/>
          <p:nvPr/>
        </p:nvSpPr>
        <p:spPr>
          <a:xfrm>
            <a:off x="3230285" y="2659320"/>
            <a:ext cx="724614" cy="25837"/>
          </a:xfrm>
          <a:prstGeom prst="rect">
            <a:avLst/>
          </a:prstGeom>
          <a:solidFill>
            <a:srgbClr val="F2B42D"/>
          </a:solidFill>
          <a:ln/>
        </p:spPr>
        <p:txBody>
          <a:bodyPr/>
          <a:lstStyle/>
          <a:p>
            <a:endParaRPr lang="en-IN"/>
          </a:p>
        </p:txBody>
      </p:sp>
      <p:sp>
        <p:nvSpPr>
          <p:cNvPr id="7" name="Shape 4"/>
          <p:cNvSpPr/>
          <p:nvPr/>
        </p:nvSpPr>
        <p:spPr>
          <a:xfrm>
            <a:off x="2764512" y="2439472"/>
            <a:ext cx="465773" cy="465773"/>
          </a:xfrm>
          <a:prstGeom prst="roundRect">
            <a:avLst>
              <a:gd name="adj" fmla="val 80017"/>
            </a:avLst>
          </a:prstGeom>
          <a:solidFill>
            <a:srgbClr val="00002E"/>
          </a:solidFill>
          <a:ln w="25837">
            <a:solidFill>
              <a:srgbClr val="F2B42D"/>
            </a:solidFill>
            <a:prstDash val="solid"/>
          </a:ln>
        </p:spPr>
        <p:txBody>
          <a:bodyPr/>
          <a:lstStyle/>
          <a:p>
            <a:endParaRPr lang="en-IN"/>
          </a:p>
        </p:txBody>
      </p:sp>
      <p:sp>
        <p:nvSpPr>
          <p:cNvPr id="8" name="Text 5"/>
          <p:cNvSpPr/>
          <p:nvPr/>
        </p:nvSpPr>
        <p:spPr>
          <a:xfrm>
            <a:off x="2905958" y="2478167"/>
            <a:ext cx="182880" cy="388263"/>
          </a:xfrm>
          <a:prstGeom prst="rect">
            <a:avLst/>
          </a:prstGeom>
          <a:noFill/>
          <a:ln/>
        </p:spPr>
        <p:txBody>
          <a:bodyPr wrap="none" rtlCol="0" anchor="t"/>
          <a:lstStyle/>
          <a:p>
            <a:pPr marL="0" indent="0" algn="ctr">
              <a:lnSpc>
                <a:spcPts val="3057"/>
              </a:lnSpc>
              <a:buNone/>
            </a:pPr>
            <a:r>
              <a:rPr lang="en-US" sz="2446" b="1" dirty="0">
                <a:solidFill>
                  <a:srgbClr val="F2B42D"/>
                </a:solidFill>
                <a:latin typeface="Nunito" pitchFamily="34" charset="0"/>
                <a:ea typeface="Nunito" pitchFamily="34" charset="-122"/>
                <a:cs typeface="Nunito" pitchFamily="34" charset="-120"/>
              </a:rPr>
              <a:t>1</a:t>
            </a:r>
            <a:endParaRPr lang="en-US" sz="2446" dirty="0"/>
          </a:p>
        </p:txBody>
      </p:sp>
      <p:sp>
        <p:nvSpPr>
          <p:cNvPr id="9" name="Text 6"/>
          <p:cNvSpPr/>
          <p:nvPr/>
        </p:nvSpPr>
        <p:spPr>
          <a:xfrm>
            <a:off x="4136112" y="2484715"/>
            <a:ext cx="2651760" cy="323493"/>
          </a:xfrm>
          <a:prstGeom prst="rect">
            <a:avLst/>
          </a:prstGeom>
          <a:noFill/>
          <a:ln/>
        </p:spPr>
        <p:txBody>
          <a:bodyPr wrap="none" rtlCol="0" anchor="t"/>
          <a:lstStyle/>
          <a:p>
            <a:pPr marL="0" indent="0" algn="l">
              <a:lnSpc>
                <a:spcPts val="2547"/>
              </a:lnSpc>
              <a:buNone/>
            </a:pPr>
            <a:r>
              <a:rPr lang="en-US" sz="2038" b="1" dirty="0">
                <a:solidFill>
                  <a:srgbClr val="F2B42D"/>
                </a:solidFill>
                <a:latin typeface="Nunito" pitchFamily="34" charset="0"/>
                <a:ea typeface="Nunito" pitchFamily="34" charset="-122"/>
                <a:cs typeface="Nunito" pitchFamily="34" charset="-120"/>
              </a:rPr>
              <a:t>Government Initiatives</a:t>
            </a:r>
            <a:endParaRPr lang="en-US" sz="2038" dirty="0"/>
          </a:p>
        </p:txBody>
      </p:sp>
      <p:sp>
        <p:nvSpPr>
          <p:cNvPr id="10" name="Text 7"/>
          <p:cNvSpPr/>
          <p:nvPr/>
        </p:nvSpPr>
        <p:spPr>
          <a:xfrm>
            <a:off x="4136112" y="3015258"/>
            <a:ext cx="7807285" cy="662464"/>
          </a:xfrm>
          <a:prstGeom prst="rect">
            <a:avLst/>
          </a:prstGeom>
          <a:noFill/>
          <a:ln/>
        </p:spPr>
        <p:txBody>
          <a:bodyPr wrap="square" rtlCol="0" anchor="t"/>
          <a:lstStyle/>
          <a:p>
            <a:pPr marL="0" indent="0" algn="l">
              <a:lnSpc>
                <a:spcPts val="2609"/>
              </a:lnSpc>
              <a:buNone/>
            </a:pPr>
            <a:r>
              <a:rPr lang="en-US" sz="1630" dirty="0">
                <a:solidFill>
                  <a:srgbClr val="FFFFFF"/>
                </a:solidFill>
                <a:latin typeface="PT Sans" pitchFamily="34" charset="0"/>
                <a:ea typeface="PT Sans" pitchFamily="34" charset="-122"/>
                <a:cs typeface="PT Sans" pitchFamily="34" charset="-120"/>
              </a:rPr>
              <a:t>Explore how governments are implementing air quality monitoring systems to regulate pollution levels and protect public health.</a:t>
            </a:r>
            <a:endParaRPr lang="en-US" sz="1630" dirty="0"/>
          </a:p>
        </p:txBody>
      </p:sp>
      <p:sp>
        <p:nvSpPr>
          <p:cNvPr id="11" name="Shape 8"/>
          <p:cNvSpPr/>
          <p:nvPr/>
        </p:nvSpPr>
        <p:spPr>
          <a:xfrm>
            <a:off x="3230285" y="4522768"/>
            <a:ext cx="724614" cy="25837"/>
          </a:xfrm>
          <a:prstGeom prst="rect">
            <a:avLst/>
          </a:prstGeom>
          <a:solidFill>
            <a:srgbClr val="D7425E"/>
          </a:solidFill>
          <a:ln/>
        </p:spPr>
        <p:txBody>
          <a:bodyPr/>
          <a:lstStyle/>
          <a:p>
            <a:endParaRPr lang="en-IN"/>
          </a:p>
        </p:txBody>
      </p:sp>
      <p:sp>
        <p:nvSpPr>
          <p:cNvPr id="12" name="Shape 9"/>
          <p:cNvSpPr/>
          <p:nvPr/>
        </p:nvSpPr>
        <p:spPr>
          <a:xfrm>
            <a:off x="2764512" y="4302919"/>
            <a:ext cx="465773" cy="465773"/>
          </a:xfrm>
          <a:prstGeom prst="roundRect">
            <a:avLst>
              <a:gd name="adj" fmla="val 80017"/>
            </a:avLst>
          </a:prstGeom>
          <a:solidFill>
            <a:srgbClr val="00002E"/>
          </a:solidFill>
          <a:ln w="25837">
            <a:solidFill>
              <a:srgbClr val="D7425E"/>
            </a:solidFill>
            <a:prstDash val="solid"/>
          </a:ln>
        </p:spPr>
        <p:txBody>
          <a:bodyPr/>
          <a:lstStyle/>
          <a:p>
            <a:endParaRPr lang="en-IN"/>
          </a:p>
        </p:txBody>
      </p:sp>
      <p:sp>
        <p:nvSpPr>
          <p:cNvPr id="13" name="Text 10"/>
          <p:cNvSpPr/>
          <p:nvPr/>
        </p:nvSpPr>
        <p:spPr>
          <a:xfrm>
            <a:off x="2905958" y="4341614"/>
            <a:ext cx="182880" cy="388263"/>
          </a:xfrm>
          <a:prstGeom prst="rect">
            <a:avLst/>
          </a:prstGeom>
          <a:noFill/>
          <a:ln/>
        </p:spPr>
        <p:txBody>
          <a:bodyPr wrap="none" rtlCol="0" anchor="t"/>
          <a:lstStyle/>
          <a:p>
            <a:pPr marL="0" indent="0" algn="ctr">
              <a:lnSpc>
                <a:spcPts val="3057"/>
              </a:lnSpc>
              <a:buNone/>
            </a:pPr>
            <a:r>
              <a:rPr lang="en-US" sz="2446" b="1" dirty="0">
                <a:solidFill>
                  <a:srgbClr val="D7425E"/>
                </a:solidFill>
                <a:latin typeface="Nunito" pitchFamily="34" charset="0"/>
                <a:ea typeface="Nunito" pitchFamily="34" charset="-122"/>
                <a:cs typeface="Nunito" pitchFamily="34" charset="-120"/>
              </a:rPr>
              <a:t>2</a:t>
            </a:r>
            <a:endParaRPr lang="en-US" sz="2446" dirty="0"/>
          </a:p>
        </p:txBody>
      </p:sp>
      <p:sp>
        <p:nvSpPr>
          <p:cNvPr id="14" name="Text 11"/>
          <p:cNvSpPr/>
          <p:nvPr/>
        </p:nvSpPr>
        <p:spPr>
          <a:xfrm>
            <a:off x="4136112" y="4348162"/>
            <a:ext cx="4251960" cy="323493"/>
          </a:xfrm>
          <a:prstGeom prst="rect">
            <a:avLst/>
          </a:prstGeom>
          <a:noFill/>
          <a:ln/>
        </p:spPr>
        <p:txBody>
          <a:bodyPr wrap="none" rtlCol="0" anchor="t"/>
          <a:lstStyle/>
          <a:p>
            <a:pPr marL="0" indent="0" algn="l">
              <a:lnSpc>
                <a:spcPts val="2547"/>
              </a:lnSpc>
              <a:buNone/>
            </a:pPr>
            <a:r>
              <a:rPr lang="en-US" sz="2038" b="1" dirty="0">
                <a:solidFill>
                  <a:srgbClr val="D7425E"/>
                </a:solidFill>
                <a:latin typeface="Nunito" pitchFamily="34" charset="0"/>
                <a:ea typeface="Nunito" pitchFamily="34" charset="-122"/>
                <a:cs typeface="Nunito" pitchFamily="34" charset="-120"/>
              </a:rPr>
              <a:t>Business and Industrial Applications</a:t>
            </a:r>
            <a:endParaRPr lang="en-US" sz="2038" dirty="0"/>
          </a:p>
        </p:txBody>
      </p:sp>
      <p:sp>
        <p:nvSpPr>
          <p:cNvPr id="15" name="Text 12"/>
          <p:cNvSpPr/>
          <p:nvPr/>
        </p:nvSpPr>
        <p:spPr>
          <a:xfrm>
            <a:off x="4136112" y="4878705"/>
            <a:ext cx="7807285" cy="662464"/>
          </a:xfrm>
          <a:prstGeom prst="rect">
            <a:avLst/>
          </a:prstGeom>
          <a:noFill/>
          <a:ln/>
        </p:spPr>
        <p:txBody>
          <a:bodyPr wrap="square" rtlCol="0" anchor="t"/>
          <a:lstStyle/>
          <a:p>
            <a:pPr marL="0" indent="0" algn="l">
              <a:lnSpc>
                <a:spcPts val="2609"/>
              </a:lnSpc>
              <a:buNone/>
            </a:pPr>
            <a:r>
              <a:rPr lang="en-US" sz="1630" dirty="0">
                <a:solidFill>
                  <a:srgbClr val="FFFFFF"/>
                </a:solidFill>
                <a:latin typeface="PT Sans" pitchFamily="34" charset="0"/>
                <a:ea typeface="PT Sans" pitchFamily="34" charset="-122"/>
                <a:cs typeface="PT Sans" pitchFamily="34" charset="-120"/>
              </a:rPr>
              <a:t>Learn how industries are adopting air quality monitoring technologies to enhance workplace safety and environmental stewardship.</a:t>
            </a:r>
            <a:endParaRPr lang="en-US" sz="1630" dirty="0"/>
          </a:p>
        </p:txBody>
      </p:sp>
      <p:sp>
        <p:nvSpPr>
          <p:cNvPr id="16" name="Shape 13"/>
          <p:cNvSpPr/>
          <p:nvPr/>
        </p:nvSpPr>
        <p:spPr>
          <a:xfrm>
            <a:off x="3230285" y="6386215"/>
            <a:ext cx="724614" cy="25837"/>
          </a:xfrm>
          <a:prstGeom prst="rect">
            <a:avLst/>
          </a:prstGeom>
          <a:solidFill>
            <a:srgbClr val="DD785E"/>
          </a:solidFill>
          <a:ln/>
        </p:spPr>
        <p:txBody>
          <a:bodyPr/>
          <a:lstStyle/>
          <a:p>
            <a:endParaRPr lang="en-IN"/>
          </a:p>
        </p:txBody>
      </p:sp>
      <p:sp>
        <p:nvSpPr>
          <p:cNvPr id="17" name="Shape 14"/>
          <p:cNvSpPr/>
          <p:nvPr/>
        </p:nvSpPr>
        <p:spPr>
          <a:xfrm>
            <a:off x="2764512" y="6166366"/>
            <a:ext cx="465773" cy="465773"/>
          </a:xfrm>
          <a:prstGeom prst="roundRect">
            <a:avLst>
              <a:gd name="adj" fmla="val 80017"/>
            </a:avLst>
          </a:prstGeom>
          <a:solidFill>
            <a:srgbClr val="00002E"/>
          </a:solidFill>
          <a:ln w="25837">
            <a:solidFill>
              <a:srgbClr val="DD785E"/>
            </a:solidFill>
            <a:prstDash val="solid"/>
          </a:ln>
        </p:spPr>
        <p:txBody>
          <a:bodyPr/>
          <a:lstStyle/>
          <a:p>
            <a:endParaRPr lang="en-IN"/>
          </a:p>
        </p:txBody>
      </p:sp>
      <p:sp>
        <p:nvSpPr>
          <p:cNvPr id="18" name="Text 15"/>
          <p:cNvSpPr/>
          <p:nvPr/>
        </p:nvSpPr>
        <p:spPr>
          <a:xfrm>
            <a:off x="2905958" y="6205061"/>
            <a:ext cx="182880" cy="388263"/>
          </a:xfrm>
          <a:prstGeom prst="rect">
            <a:avLst/>
          </a:prstGeom>
          <a:noFill/>
          <a:ln/>
        </p:spPr>
        <p:txBody>
          <a:bodyPr wrap="none" rtlCol="0" anchor="t"/>
          <a:lstStyle/>
          <a:p>
            <a:pPr marL="0" indent="0" algn="ctr">
              <a:lnSpc>
                <a:spcPts val="3057"/>
              </a:lnSpc>
              <a:buNone/>
            </a:pPr>
            <a:r>
              <a:rPr lang="en-US" sz="2446" b="1" dirty="0">
                <a:solidFill>
                  <a:srgbClr val="DD785E"/>
                </a:solidFill>
                <a:latin typeface="Nunito" pitchFamily="34" charset="0"/>
                <a:ea typeface="Nunito" pitchFamily="34" charset="-122"/>
                <a:cs typeface="Nunito" pitchFamily="34" charset="-120"/>
              </a:rPr>
              <a:t>3</a:t>
            </a:r>
            <a:endParaRPr lang="en-US" sz="2446" dirty="0"/>
          </a:p>
        </p:txBody>
      </p:sp>
      <p:sp>
        <p:nvSpPr>
          <p:cNvPr id="19" name="Text 16"/>
          <p:cNvSpPr/>
          <p:nvPr/>
        </p:nvSpPr>
        <p:spPr>
          <a:xfrm>
            <a:off x="4136112" y="6211610"/>
            <a:ext cx="2895600" cy="323493"/>
          </a:xfrm>
          <a:prstGeom prst="rect">
            <a:avLst/>
          </a:prstGeom>
          <a:noFill/>
          <a:ln/>
        </p:spPr>
        <p:txBody>
          <a:bodyPr wrap="none" rtlCol="0" anchor="t"/>
          <a:lstStyle/>
          <a:p>
            <a:pPr marL="0" indent="0" algn="l">
              <a:lnSpc>
                <a:spcPts val="2547"/>
              </a:lnSpc>
              <a:buNone/>
            </a:pPr>
            <a:r>
              <a:rPr lang="en-US" sz="2038" b="1" dirty="0">
                <a:solidFill>
                  <a:srgbClr val="DD785E"/>
                </a:solidFill>
                <a:latin typeface="Nunito" pitchFamily="34" charset="0"/>
                <a:ea typeface="Nunito" pitchFamily="34" charset="-122"/>
                <a:cs typeface="Nunito" pitchFamily="34" charset="-120"/>
              </a:rPr>
              <a:t>Community Engagement</a:t>
            </a:r>
            <a:endParaRPr lang="en-US" sz="2038" dirty="0"/>
          </a:p>
        </p:txBody>
      </p:sp>
      <p:sp>
        <p:nvSpPr>
          <p:cNvPr id="20" name="Text 17"/>
          <p:cNvSpPr/>
          <p:nvPr/>
        </p:nvSpPr>
        <p:spPr>
          <a:xfrm>
            <a:off x="4136112" y="6742152"/>
            <a:ext cx="7807285" cy="662464"/>
          </a:xfrm>
          <a:prstGeom prst="rect">
            <a:avLst/>
          </a:prstGeom>
          <a:noFill/>
          <a:ln/>
        </p:spPr>
        <p:txBody>
          <a:bodyPr wrap="square" rtlCol="0" anchor="t"/>
          <a:lstStyle/>
          <a:p>
            <a:pPr marL="0" indent="0" algn="l">
              <a:lnSpc>
                <a:spcPts val="2609"/>
              </a:lnSpc>
              <a:buNone/>
            </a:pPr>
            <a:r>
              <a:rPr lang="en-US" sz="1630" dirty="0">
                <a:solidFill>
                  <a:srgbClr val="FFFFFF"/>
                </a:solidFill>
                <a:latin typeface="PT Sans" pitchFamily="34" charset="0"/>
                <a:ea typeface="PT Sans" pitchFamily="34" charset="-122"/>
                <a:cs typeface="PT Sans" pitchFamily="34" charset="-120"/>
              </a:rPr>
              <a:t>Discover how communities can actively participate in air quality monitoring programs and contribute to building healthier neighborhoods.</a:t>
            </a:r>
            <a:endParaRPr lang="en-US" sz="163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sp>
        <p:nvSpPr>
          <p:cNvPr id="4" name="Text 1"/>
          <p:cNvSpPr/>
          <p:nvPr/>
        </p:nvSpPr>
        <p:spPr>
          <a:xfrm>
            <a:off x="2348389" y="760809"/>
            <a:ext cx="9933503"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Working Principle of IoT Sensors for Air Quality Monitoring</a:t>
            </a:r>
            <a:endParaRPr lang="en-US" sz="4374" dirty="0"/>
          </a:p>
        </p:txBody>
      </p:sp>
      <p:sp>
        <p:nvSpPr>
          <p:cNvPr id="5" name="Shape 2"/>
          <p:cNvSpPr/>
          <p:nvPr/>
        </p:nvSpPr>
        <p:spPr>
          <a:xfrm>
            <a:off x="7301270" y="2593896"/>
            <a:ext cx="27742" cy="4874895"/>
          </a:xfrm>
          <a:prstGeom prst="rect">
            <a:avLst/>
          </a:prstGeom>
          <a:solidFill>
            <a:srgbClr val="262654"/>
          </a:solidFill>
          <a:ln/>
        </p:spPr>
        <p:txBody>
          <a:bodyPr/>
          <a:lstStyle/>
          <a:p>
            <a:endParaRPr lang="en-IN"/>
          </a:p>
        </p:txBody>
      </p:sp>
      <p:sp>
        <p:nvSpPr>
          <p:cNvPr id="6" name="Shape 3"/>
          <p:cNvSpPr/>
          <p:nvPr/>
        </p:nvSpPr>
        <p:spPr>
          <a:xfrm>
            <a:off x="7565053" y="3003530"/>
            <a:ext cx="777597" cy="27742"/>
          </a:xfrm>
          <a:prstGeom prst="rect">
            <a:avLst/>
          </a:prstGeom>
          <a:solidFill>
            <a:srgbClr val="F2B42D"/>
          </a:solidFill>
          <a:ln/>
        </p:spPr>
        <p:txBody>
          <a:bodyPr/>
          <a:lstStyle/>
          <a:p>
            <a:endParaRPr lang="en-IN"/>
          </a:p>
        </p:txBody>
      </p:sp>
      <p:sp>
        <p:nvSpPr>
          <p:cNvPr id="7" name="Shape 4"/>
          <p:cNvSpPr/>
          <p:nvPr/>
        </p:nvSpPr>
        <p:spPr>
          <a:xfrm>
            <a:off x="7065109" y="2767489"/>
            <a:ext cx="499943" cy="499943"/>
          </a:xfrm>
          <a:prstGeom prst="roundRect">
            <a:avLst>
              <a:gd name="adj" fmla="val 80001"/>
            </a:avLst>
          </a:prstGeom>
          <a:solidFill>
            <a:srgbClr val="00002E"/>
          </a:solidFill>
          <a:ln w="27742">
            <a:solidFill>
              <a:srgbClr val="F2B42D"/>
            </a:solidFill>
            <a:prstDash val="solid"/>
          </a:ln>
        </p:spPr>
        <p:txBody>
          <a:bodyPr/>
          <a:lstStyle/>
          <a:p>
            <a:endParaRPr lang="en-IN"/>
          </a:p>
        </p:txBody>
      </p:sp>
      <p:sp>
        <p:nvSpPr>
          <p:cNvPr id="8" name="Text 5"/>
          <p:cNvSpPr/>
          <p:nvPr/>
        </p:nvSpPr>
        <p:spPr>
          <a:xfrm>
            <a:off x="7215961" y="2809161"/>
            <a:ext cx="198120" cy="416481"/>
          </a:xfrm>
          <a:prstGeom prst="rect">
            <a:avLst/>
          </a:prstGeom>
          <a:noFill/>
          <a:ln/>
        </p:spPr>
        <p:txBody>
          <a:bodyPr wrap="none" rtlCol="0" anchor="t"/>
          <a:lstStyle/>
          <a:p>
            <a:pPr marL="0" indent="0" algn="ctr">
              <a:lnSpc>
                <a:spcPts val="3281"/>
              </a:lnSpc>
              <a:buNone/>
            </a:pPr>
            <a:r>
              <a:rPr lang="en-US" sz="2624" b="1" dirty="0">
                <a:solidFill>
                  <a:srgbClr val="F2B42D"/>
                </a:solidFill>
                <a:latin typeface="Nunito" pitchFamily="34" charset="0"/>
                <a:ea typeface="Nunito" pitchFamily="34" charset="-122"/>
                <a:cs typeface="Nunito" pitchFamily="34" charset="-120"/>
              </a:rPr>
              <a:t>1</a:t>
            </a:r>
            <a:endParaRPr lang="en-US" sz="2624" dirty="0"/>
          </a:p>
        </p:txBody>
      </p:sp>
      <p:sp>
        <p:nvSpPr>
          <p:cNvPr id="9" name="Text 6"/>
          <p:cNvSpPr/>
          <p:nvPr/>
        </p:nvSpPr>
        <p:spPr>
          <a:xfrm>
            <a:off x="8537138" y="2816066"/>
            <a:ext cx="2316480" cy="347186"/>
          </a:xfrm>
          <a:prstGeom prst="rect">
            <a:avLst/>
          </a:prstGeom>
          <a:noFill/>
          <a:ln/>
        </p:spPr>
        <p:txBody>
          <a:bodyPr wrap="none" rtlCol="0" anchor="t"/>
          <a:lstStyle/>
          <a:p>
            <a:pPr marL="0" indent="0" algn="l">
              <a:lnSpc>
                <a:spcPts val="2734"/>
              </a:lnSpc>
              <a:buNone/>
            </a:pPr>
            <a:r>
              <a:rPr lang="en-US" sz="2187" b="1" dirty="0">
                <a:solidFill>
                  <a:srgbClr val="F2B42D"/>
                </a:solidFill>
                <a:latin typeface="Nunito" pitchFamily="34" charset="0"/>
                <a:ea typeface="Nunito" pitchFamily="34" charset="-122"/>
                <a:cs typeface="Nunito" pitchFamily="34" charset="-120"/>
              </a:rPr>
              <a:t>Sensor Placement</a:t>
            </a:r>
            <a:endParaRPr lang="en-US" sz="2187" dirty="0"/>
          </a:p>
        </p:txBody>
      </p:sp>
      <p:sp>
        <p:nvSpPr>
          <p:cNvPr id="10" name="Text 7"/>
          <p:cNvSpPr/>
          <p:nvPr/>
        </p:nvSpPr>
        <p:spPr>
          <a:xfrm>
            <a:off x="8537138" y="3385423"/>
            <a:ext cx="3744754" cy="1066205"/>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Discover how the strategic placement of IoT sensors ensures accurate and representative air quality data.</a:t>
            </a:r>
            <a:endParaRPr lang="en-US" sz="1750" dirty="0"/>
          </a:p>
        </p:txBody>
      </p:sp>
      <p:sp>
        <p:nvSpPr>
          <p:cNvPr id="11" name="Shape 8"/>
          <p:cNvSpPr/>
          <p:nvPr/>
        </p:nvSpPr>
        <p:spPr>
          <a:xfrm>
            <a:off x="6287512" y="4114383"/>
            <a:ext cx="777597" cy="27742"/>
          </a:xfrm>
          <a:prstGeom prst="rect">
            <a:avLst/>
          </a:prstGeom>
          <a:solidFill>
            <a:srgbClr val="D7425E"/>
          </a:solidFill>
          <a:ln/>
        </p:spPr>
        <p:txBody>
          <a:bodyPr/>
          <a:lstStyle/>
          <a:p>
            <a:endParaRPr lang="en-IN"/>
          </a:p>
        </p:txBody>
      </p:sp>
      <p:sp>
        <p:nvSpPr>
          <p:cNvPr id="12" name="Shape 9"/>
          <p:cNvSpPr/>
          <p:nvPr/>
        </p:nvSpPr>
        <p:spPr>
          <a:xfrm>
            <a:off x="7065109" y="3878342"/>
            <a:ext cx="499943" cy="499943"/>
          </a:xfrm>
          <a:prstGeom prst="roundRect">
            <a:avLst>
              <a:gd name="adj" fmla="val 80001"/>
            </a:avLst>
          </a:prstGeom>
          <a:solidFill>
            <a:srgbClr val="00002E"/>
          </a:solidFill>
          <a:ln w="27742">
            <a:solidFill>
              <a:srgbClr val="D7425E"/>
            </a:solidFill>
            <a:prstDash val="solid"/>
          </a:ln>
        </p:spPr>
        <p:txBody>
          <a:bodyPr/>
          <a:lstStyle/>
          <a:p>
            <a:endParaRPr lang="en-IN"/>
          </a:p>
        </p:txBody>
      </p:sp>
      <p:sp>
        <p:nvSpPr>
          <p:cNvPr id="13" name="Text 10"/>
          <p:cNvSpPr/>
          <p:nvPr/>
        </p:nvSpPr>
        <p:spPr>
          <a:xfrm>
            <a:off x="7215961" y="3920014"/>
            <a:ext cx="198120" cy="416481"/>
          </a:xfrm>
          <a:prstGeom prst="rect">
            <a:avLst/>
          </a:prstGeom>
          <a:noFill/>
          <a:ln/>
        </p:spPr>
        <p:txBody>
          <a:bodyPr wrap="none" rtlCol="0" anchor="t"/>
          <a:lstStyle/>
          <a:p>
            <a:pPr marL="0" indent="0" algn="ctr">
              <a:lnSpc>
                <a:spcPts val="3281"/>
              </a:lnSpc>
              <a:buNone/>
            </a:pPr>
            <a:r>
              <a:rPr lang="en-US" sz="2624" b="1" dirty="0">
                <a:solidFill>
                  <a:srgbClr val="D7425E"/>
                </a:solidFill>
                <a:latin typeface="Nunito" pitchFamily="34" charset="0"/>
                <a:ea typeface="Nunito" pitchFamily="34" charset="-122"/>
                <a:cs typeface="Nunito" pitchFamily="34" charset="-120"/>
              </a:rPr>
              <a:t>2</a:t>
            </a:r>
            <a:endParaRPr lang="en-US" sz="2624" dirty="0"/>
          </a:p>
        </p:txBody>
      </p:sp>
      <p:sp>
        <p:nvSpPr>
          <p:cNvPr id="14" name="Text 11"/>
          <p:cNvSpPr/>
          <p:nvPr/>
        </p:nvSpPr>
        <p:spPr>
          <a:xfrm>
            <a:off x="3871079" y="3926919"/>
            <a:ext cx="2221944" cy="347186"/>
          </a:xfrm>
          <a:prstGeom prst="rect">
            <a:avLst/>
          </a:prstGeom>
          <a:noFill/>
          <a:ln/>
        </p:spPr>
        <p:txBody>
          <a:bodyPr wrap="none" rtlCol="0" anchor="t"/>
          <a:lstStyle/>
          <a:p>
            <a:pPr marL="0" indent="0" algn="r">
              <a:lnSpc>
                <a:spcPts val="2734"/>
              </a:lnSpc>
              <a:buNone/>
            </a:pPr>
            <a:r>
              <a:rPr lang="en-US" sz="2187" b="1" dirty="0">
                <a:solidFill>
                  <a:srgbClr val="D7425E"/>
                </a:solidFill>
                <a:latin typeface="Nunito" pitchFamily="34" charset="0"/>
                <a:ea typeface="Nunito" pitchFamily="34" charset="-122"/>
                <a:cs typeface="Nunito" pitchFamily="34" charset="-120"/>
              </a:rPr>
              <a:t>Data Collection</a:t>
            </a:r>
            <a:endParaRPr lang="en-US" sz="2187" dirty="0"/>
          </a:p>
        </p:txBody>
      </p:sp>
      <p:sp>
        <p:nvSpPr>
          <p:cNvPr id="15" name="Text 12"/>
          <p:cNvSpPr/>
          <p:nvPr/>
        </p:nvSpPr>
        <p:spPr>
          <a:xfrm>
            <a:off x="2348389" y="4496276"/>
            <a:ext cx="3744635" cy="1421606"/>
          </a:xfrm>
          <a:prstGeom prst="rect">
            <a:avLst/>
          </a:prstGeom>
          <a:noFill/>
          <a:ln/>
        </p:spPr>
        <p:txBody>
          <a:bodyPr wrap="square" rtlCol="0" anchor="t"/>
          <a:lstStyle/>
          <a:p>
            <a:pPr marL="0" indent="0" algn="r">
              <a:lnSpc>
                <a:spcPts val="2799"/>
              </a:lnSpc>
              <a:buNone/>
            </a:pPr>
            <a:r>
              <a:rPr lang="en-US" sz="1750" dirty="0">
                <a:solidFill>
                  <a:srgbClr val="FFFFFF"/>
                </a:solidFill>
                <a:latin typeface="PT Sans" pitchFamily="34" charset="0"/>
                <a:ea typeface="PT Sans" pitchFamily="34" charset="-122"/>
                <a:cs typeface="PT Sans" pitchFamily="34" charset="-120"/>
              </a:rPr>
              <a:t>Learn about the process of collecting real-time air quality data using IoT sensors and its integration with software platforms.</a:t>
            </a:r>
            <a:endParaRPr lang="en-US" sz="1750" dirty="0"/>
          </a:p>
        </p:txBody>
      </p:sp>
      <p:sp>
        <p:nvSpPr>
          <p:cNvPr id="16" name="Shape 13"/>
          <p:cNvSpPr/>
          <p:nvPr/>
        </p:nvSpPr>
        <p:spPr>
          <a:xfrm>
            <a:off x="7565053" y="5443121"/>
            <a:ext cx="777597" cy="27742"/>
          </a:xfrm>
          <a:prstGeom prst="rect">
            <a:avLst/>
          </a:prstGeom>
          <a:solidFill>
            <a:srgbClr val="DD785E"/>
          </a:solidFill>
          <a:ln/>
        </p:spPr>
        <p:txBody>
          <a:bodyPr/>
          <a:lstStyle/>
          <a:p>
            <a:endParaRPr lang="en-IN"/>
          </a:p>
        </p:txBody>
      </p:sp>
      <p:sp>
        <p:nvSpPr>
          <p:cNvPr id="17" name="Shape 14"/>
          <p:cNvSpPr/>
          <p:nvPr/>
        </p:nvSpPr>
        <p:spPr>
          <a:xfrm>
            <a:off x="7065109" y="5207079"/>
            <a:ext cx="499943" cy="499943"/>
          </a:xfrm>
          <a:prstGeom prst="roundRect">
            <a:avLst>
              <a:gd name="adj" fmla="val 80001"/>
            </a:avLst>
          </a:prstGeom>
          <a:solidFill>
            <a:srgbClr val="00002E"/>
          </a:solidFill>
          <a:ln w="27742">
            <a:solidFill>
              <a:srgbClr val="DD785E"/>
            </a:solidFill>
            <a:prstDash val="solid"/>
          </a:ln>
        </p:spPr>
        <p:txBody>
          <a:bodyPr/>
          <a:lstStyle/>
          <a:p>
            <a:endParaRPr lang="en-IN"/>
          </a:p>
        </p:txBody>
      </p:sp>
      <p:sp>
        <p:nvSpPr>
          <p:cNvPr id="18" name="Text 15"/>
          <p:cNvSpPr/>
          <p:nvPr/>
        </p:nvSpPr>
        <p:spPr>
          <a:xfrm>
            <a:off x="7215961" y="5248751"/>
            <a:ext cx="198120" cy="416481"/>
          </a:xfrm>
          <a:prstGeom prst="rect">
            <a:avLst/>
          </a:prstGeom>
          <a:noFill/>
          <a:ln/>
        </p:spPr>
        <p:txBody>
          <a:bodyPr wrap="none" rtlCol="0" anchor="t"/>
          <a:lstStyle/>
          <a:p>
            <a:pPr marL="0" indent="0" algn="ctr">
              <a:lnSpc>
                <a:spcPts val="3281"/>
              </a:lnSpc>
              <a:buNone/>
            </a:pPr>
            <a:r>
              <a:rPr lang="en-US" sz="2624" b="1" dirty="0">
                <a:solidFill>
                  <a:srgbClr val="DD785E"/>
                </a:solidFill>
                <a:latin typeface="Nunito" pitchFamily="34" charset="0"/>
                <a:ea typeface="Nunito" pitchFamily="34" charset="-122"/>
                <a:cs typeface="Nunito" pitchFamily="34" charset="-120"/>
              </a:rPr>
              <a:t>3</a:t>
            </a:r>
            <a:endParaRPr lang="en-US" sz="2624" dirty="0"/>
          </a:p>
        </p:txBody>
      </p:sp>
      <p:sp>
        <p:nvSpPr>
          <p:cNvPr id="19" name="Text 16"/>
          <p:cNvSpPr/>
          <p:nvPr/>
        </p:nvSpPr>
        <p:spPr>
          <a:xfrm>
            <a:off x="8537138" y="5255657"/>
            <a:ext cx="2221944" cy="347186"/>
          </a:xfrm>
          <a:prstGeom prst="rect">
            <a:avLst/>
          </a:prstGeom>
          <a:noFill/>
          <a:ln/>
        </p:spPr>
        <p:txBody>
          <a:bodyPr wrap="none" rtlCol="0" anchor="t"/>
          <a:lstStyle/>
          <a:p>
            <a:pPr marL="0" indent="0" algn="l">
              <a:lnSpc>
                <a:spcPts val="2734"/>
              </a:lnSpc>
              <a:buNone/>
            </a:pPr>
            <a:r>
              <a:rPr lang="en-US" sz="2187" b="1" dirty="0">
                <a:solidFill>
                  <a:srgbClr val="DD785E"/>
                </a:solidFill>
                <a:latin typeface="Nunito" pitchFamily="34" charset="0"/>
                <a:ea typeface="Nunito" pitchFamily="34" charset="-122"/>
                <a:cs typeface="Nunito" pitchFamily="34" charset="-120"/>
              </a:rPr>
              <a:t>Data Analysis</a:t>
            </a:r>
            <a:endParaRPr lang="en-US" sz="2187" dirty="0"/>
          </a:p>
        </p:txBody>
      </p:sp>
      <p:sp>
        <p:nvSpPr>
          <p:cNvPr id="20" name="Text 17"/>
          <p:cNvSpPr/>
          <p:nvPr/>
        </p:nvSpPr>
        <p:spPr>
          <a:xfrm>
            <a:off x="8537138" y="5825014"/>
            <a:ext cx="3744754" cy="1421606"/>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Explore the analysis techniques utilized to interpret the collected air quality data and identify potential health hazards.</a:t>
            </a:r>
            <a:endParaRPr lang="en-US" sz="1750" dirty="0"/>
          </a:p>
        </p:txBody>
      </p:sp>
    </p:spTree>
    <p:extLst>
      <p:ext uri="{BB962C8B-B14F-4D97-AF65-F5344CB8AC3E}">
        <p14:creationId xmlns:p14="http://schemas.microsoft.com/office/powerpoint/2010/main" val="20181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1544</Words>
  <Application>Microsoft Office PowerPoint</Application>
  <PresentationFormat>Custom</PresentationFormat>
  <Paragraphs>186</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Unicode MS</vt:lpstr>
      <vt:lpstr>Calibri</vt:lpstr>
      <vt:lpstr>Nunito</vt:lpstr>
      <vt:lpstr>PT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Mani Namikaze</cp:lastModifiedBy>
  <cp:revision>7</cp:revision>
  <dcterms:created xsi:type="dcterms:W3CDTF">2023-10-18T09:37:40Z</dcterms:created>
  <dcterms:modified xsi:type="dcterms:W3CDTF">2023-10-26T04:35:10Z</dcterms:modified>
</cp:coreProperties>
</file>