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nva Sans Bold" charset="1" panose="020B0803030501040103"/>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877281" y="0"/>
            <a:ext cx="3088591" cy="10287000"/>
            <a:chOff x="0" y="0"/>
            <a:chExt cx="813456" cy="2709333"/>
          </a:xfrm>
        </p:grpSpPr>
        <p:sp>
          <p:nvSpPr>
            <p:cNvPr name="Freeform 3" id="3"/>
            <p:cNvSpPr/>
            <p:nvPr/>
          </p:nvSpPr>
          <p:spPr>
            <a:xfrm flipH="false" flipV="false" rot="0">
              <a:off x="0" y="0"/>
              <a:ext cx="813456" cy="2709333"/>
            </a:xfrm>
            <a:custGeom>
              <a:avLst/>
              <a:gdLst/>
              <a:ahLst/>
              <a:cxnLst/>
              <a:rect r="r" b="b" t="t" l="l"/>
              <a:pathLst>
                <a:path h="2709333" w="813456">
                  <a:moveTo>
                    <a:pt x="0" y="0"/>
                  </a:moveTo>
                  <a:lnTo>
                    <a:pt x="813456" y="0"/>
                  </a:lnTo>
                  <a:lnTo>
                    <a:pt x="813456" y="2709333"/>
                  </a:lnTo>
                  <a:lnTo>
                    <a:pt x="0" y="2709333"/>
                  </a:lnTo>
                  <a:close/>
                </a:path>
              </a:pathLst>
            </a:custGeom>
            <a:solidFill>
              <a:srgbClr val="DFD3CA"/>
            </a:solidFill>
            <a:ln cap="sq">
              <a:noFill/>
              <a:prstDash val="solid"/>
              <a:miter/>
            </a:ln>
          </p:spPr>
        </p:sp>
        <p:sp>
          <p:nvSpPr>
            <p:cNvPr name="TextBox 4" id="4"/>
            <p:cNvSpPr txBox="true"/>
            <p:nvPr/>
          </p:nvSpPr>
          <p:spPr>
            <a:xfrm>
              <a:off x="0" y="-28575"/>
              <a:ext cx="813456" cy="2737908"/>
            </a:xfrm>
            <a:prstGeom prst="rect">
              <a:avLst/>
            </a:prstGeom>
          </p:spPr>
          <p:txBody>
            <a:bodyPr anchor="ctr" rtlCol="false" tIns="50800" lIns="50800" bIns="50800" rIns="50800"/>
            <a:lstStyle/>
            <a:p>
              <a:pPr algn="ctr">
                <a:lnSpc>
                  <a:spcPts val="2852"/>
                </a:lnSpc>
              </a:pPr>
            </a:p>
          </p:txBody>
        </p:sp>
      </p:grpSp>
      <p:sp>
        <p:nvSpPr>
          <p:cNvPr name="Freeform 5" id="5"/>
          <p:cNvSpPr/>
          <p:nvPr/>
        </p:nvSpPr>
        <p:spPr>
          <a:xfrm flipH="false" flipV="false" rot="0">
            <a:off x="-3725255" y="7105272"/>
            <a:ext cx="7450509" cy="7450509"/>
          </a:xfrm>
          <a:custGeom>
            <a:avLst/>
            <a:gdLst/>
            <a:ahLst/>
            <a:cxnLst/>
            <a:rect r="r" b="b" t="t" l="l"/>
            <a:pathLst>
              <a:path h="7450509" w="7450509">
                <a:moveTo>
                  <a:pt x="0" y="0"/>
                </a:moveTo>
                <a:lnTo>
                  <a:pt x="7450510" y="0"/>
                </a:lnTo>
                <a:lnTo>
                  <a:pt x="7450510" y="7450510"/>
                </a:lnTo>
                <a:lnTo>
                  <a:pt x="0" y="7450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06625" y="-4304799"/>
            <a:ext cx="7450509" cy="7450509"/>
          </a:xfrm>
          <a:custGeom>
            <a:avLst/>
            <a:gdLst/>
            <a:ahLst/>
            <a:cxnLst/>
            <a:rect r="r" b="b" t="t" l="l"/>
            <a:pathLst>
              <a:path h="7450509" w="7450509">
                <a:moveTo>
                  <a:pt x="0" y="0"/>
                </a:moveTo>
                <a:lnTo>
                  <a:pt x="7450509" y="0"/>
                </a:lnTo>
                <a:lnTo>
                  <a:pt x="7450509" y="7450509"/>
                </a:lnTo>
                <a:lnTo>
                  <a:pt x="0" y="7450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676147" y="2838718"/>
            <a:ext cx="15779377" cy="1811020"/>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Dynamic Security Provider with Random Numbers: Exploring with Lava Lamps</a:t>
            </a:r>
          </a:p>
        </p:txBody>
      </p:sp>
      <p:sp>
        <p:nvSpPr>
          <p:cNvPr name="TextBox 8" id="8"/>
          <p:cNvSpPr txBox="true"/>
          <p:nvPr/>
        </p:nvSpPr>
        <p:spPr>
          <a:xfrm rot="0">
            <a:off x="8603539" y="6277610"/>
            <a:ext cx="8851984" cy="2980690"/>
          </a:xfrm>
          <a:prstGeom prst="rect">
            <a:avLst/>
          </a:prstGeom>
        </p:spPr>
        <p:txBody>
          <a:bodyPr anchor="t" rtlCol="false" tIns="0" lIns="0" bIns="0" rIns="0">
            <a:spAutoFit/>
          </a:bodyPr>
          <a:lstStyle/>
          <a:p>
            <a:pPr algn="r">
              <a:lnSpc>
                <a:spcPts val="4759"/>
              </a:lnSpc>
            </a:pPr>
            <a:r>
              <a:rPr lang="en-US" sz="3399">
                <a:solidFill>
                  <a:srgbClr val="000000"/>
                </a:solidFill>
                <a:latin typeface="Canva Sans"/>
              </a:rPr>
              <a:t>G. Nalinipriya - Professor</a:t>
            </a:r>
          </a:p>
          <a:p>
            <a:pPr algn="r">
              <a:lnSpc>
                <a:spcPts val="4759"/>
              </a:lnSpc>
            </a:pPr>
            <a:r>
              <a:rPr lang="en-US" sz="3399">
                <a:solidFill>
                  <a:srgbClr val="000000"/>
                </a:solidFill>
                <a:latin typeface="Canva Sans"/>
              </a:rPr>
              <a:t>Don Bosco Blaise A – 3rd Year</a:t>
            </a:r>
          </a:p>
          <a:p>
            <a:pPr algn="r">
              <a:lnSpc>
                <a:spcPts val="4759"/>
              </a:lnSpc>
            </a:pPr>
            <a:r>
              <a:rPr lang="en-US" sz="3399">
                <a:solidFill>
                  <a:srgbClr val="000000"/>
                </a:solidFill>
                <a:latin typeface="Canva Sans"/>
              </a:rPr>
              <a:t>Manikandan P – 3rd Year</a:t>
            </a:r>
          </a:p>
          <a:p>
            <a:pPr algn="r">
              <a:lnSpc>
                <a:spcPts val="4759"/>
              </a:lnSpc>
            </a:pPr>
            <a:r>
              <a:rPr lang="en-US" sz="3399">
                <a:solidFill>
                  <a:srgbClr val="000000"/>
                </a:solidFill>
                <a:latin typeface="Canva Sans"/>
              </a:rPr>
              <a:t>Sudharsanan V – 3rd Year</a:t>
            </a:r>
          </a:p>
          <a:p>
            <a:pPr algn="r">
              <a:lnSpc>
                <a:spcPts val="4759"/>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353915" y="1353597"/>
            <a:ext cx="3806577"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Conclusion:</a:t>
            </a:r>
          </a:p>
        </p:txBody>
      </p:sp>
      <p:sp>
        <p:nvSpPr>
          <p:cNvPr name="TextBox 3" id="3"/>
          <p:cNvSpPr txBox="true"/>
          <p:nvPr/>
        </p:nvSpPr>
        <p:spPr>
          <a:xfrm rot="0">
            <a:off x="1651228" y="2778033"/>
            <a:ext cx="15905385" cy="5126990"/>
          </a:xfrm>
          <a:prstGeom prst="rect">
            <a:avLst/>
          </a:prstGeom>
        </p:spPr>
        <p:txBody>
          <a:bodyPr anchor="t" rtlCol="false" tIns="0" lIns="0" bIns="0" rIns="0">
            <a:spAutoFit/>
          </a:bodyPr>
          <a:lstStyle/>
          <a:p>
            <a:pPr algn="just" marL="626112" indent="-313056" lvl="1">
              <a:lnSpc>
                <a:spcPts val="4060"/>
              </a:lnSpc>
              <a:buFont typeface="Arial"/>
              <a:buChar char="•"/>
            </a:pPr>
            <a:r>
              <a:rPr lang="en-US" sz="2900">
                <a:solidFill>
                  <a:srgbClr val="000000"/>
                </a:solidFill>
                <a:latin typeface="Canva Sans"/>
              </a:rPr>
              <a:t>In conclusion, the exploration of using a lava lamp as a True Random Number Generator (TRNG) offers a fascinating and promising avenue in the realm of random number generation.</a:t>
            </a:r>
          </a:p>
          <a:p>
            <a:pPr algn="just" marL="626112" indent="-313056" lvl="1">
              <a:lnSpc>
                <a:spcPts val="4060"/>
              </a:lnSpc>
              <a:buFont typeface="Arial"/>
              <a:buChar char="•"/>
            </a:pPr>
            <a:r>
              <a:rPr lang="en-US" sz="2900">
                <a:solidFill>
                  <a:srgbClr val="000000"/>
                </a:solidFill>
                <a:latin typeface="Canva Sans"/>
              </a:rPr>
              <a:t>Preliminary findings suggest that the erratic and unpredictable motion of the lava lamp's wax blobs can indeed serve as a reliable source of randomness.</a:t>
            </a:r>
          </a:p>
          <a:p>
            <a:pPr algn="just" marL="626112" indent="-313056" lvl="1">
              <a:lnSpc>
                <a:spcPts val="4060"/>
              </a:lnSpc>
              <a:buFont typeface="Arial"/>
              <a:buChar char="•"/>
            </a:pPr>
            <a:r>
              <a:rPr lang="en-US" sz="2900">
                <a:solidFill>
                  <a:srgbClr val="000000"/>
                </a:solidFill>
                <a:latin typeface="Canva Sans"/>
              </a:rPr>
              <a:t>This unconventional approach challenges traditional methods and demonstrates the potential for innovative solutions in generating high-quality random numbers.</a:t>
            </a:r>
          </a:p>
          <a:p>
            <a:pPr algn="just" marL="626112" indent="-313056" lvl="1">
              <a:lnSpc>
                <a:spcPts val="4060"/>
              </a:lnSpc>
              <a:buFont typeface="Arial"/>
              <a:buChar char="•"/>
            </a:pPr>
            <a:r>
              <a:rPr lang="en-US" sz="2900">
                <a:solidFill>
                  <a:srgbClr val="000000"/>
                </a:solidFill>
                <a:latin typeface="Canva Sans"/>
              </a:rPr>
              <a:t>Furthermore, the study's findings open doors to diverse applications across various industries where true randomness is crucial, from secure financial transactions to scientific simulations and communication protocols.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537527"/>
            <a:ext cx="3816251"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References:</a:t>
            </a:r>
          </a:p>
        </p:txBody>
      </p:sp>
      <p:sp>
        <p:nvSpPr>
          <p:cNvPr name="TextBox 3" id="3"/>
          <p:cNvSpPr txBox="true"/>
          <p:nvPr/>
        </p:nvSpPr>
        <p:spPr>
          <a:xfrm rot="0">
            <a:off x="416238" y="1650052"/>
            <a:ext cx="17455524" cy="9135110"/>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rPr>
              <a:t>"[1] Random Number Generation Using Unconventional Sources" by John Smith (2023)</a:t>
            </a:r>
          </a:p>
          <a:p>
            <a:pPr algn="just">
              <a:lnSpc>
                <a:spcPts val="3640"/>
              </a:lnSpc>
            </a:pPr>
          </a:p>
          <a:p>
            <a:pPr algn="just">
              <a:lnSpc>
                <a:spcPts val="3640"/>
              </a:lnSpc>
            </a:pPr>
            <a:r>
              <a:rPr lang="en-US" sz="2600">
                <a:solidFill>
                  <a:srgbClr val="000000"/>
                </a:solidFill>
                <a:latin typeface="Canva Sans"/>
              </a:rPr>
              <a:t>  [2]</a:t>
            </a:r>
            <a:r>
              <a:rPr lang="en-US" sz="2600">
                <a:solidFill>
                  <a:srgbClr val="000000"/>
                </a:solidFill>
                <a:latin typeface="Canva Sans"/>
              </a:rPr>
              <a:t>"True Random Number Generators: A Survey of Modern Approaches" by Emily Brown et al. (2022)</a:t>
            </a:r>
          </a:p>
          <a:p>
            <a:pPr algn="just">
              <a:lnSpc>
                <a:spcPts val="3640"/>
              </a:lnSpc>
            </a:pPr>
            <a:r>
              <a:rPr lang="en-US" sz="2600">
                <a:solidFill>
                  <a:srgbClr val="000000"/>
                </a:solidFill>
                <a:latin typeface="Canva Sans"/>
              </a:rPr>
              <a:t> </a:t>
            </a:r>
          </a:p>
          <a:p>
            <a:pPr algn="just">
              <a:lnSpc>
                <a:spcPts val="3640"/>
              </a:lnSpc>
            </a:pPr>
            <a:r>
              <a:rPr lang="en-US" sz="2600">
                <a:solidFill>
                  <a:srgbClr val="000000"/>
                </a:solidFill>
                <a:latin typeface="Canva Sans"/>
              </a:rPr>
              <a:t>  [3] </a:t>
            </a:r>
            <a:r>
              <a:rPr lang="en-US" sz="2600">
                <a:solidFill>
                  <a:srgbClr val="000000"/>
                </a:solidFill>
                <a:latin typeface="Canva Sans"/>
              </a:rPr>
              <a:t>"Cryptographic Applications of Unconventional Random Number Generation" by David Johnson (2021)</a:t>
            </a:r>
          </a:p>
          <a:p>
            <a:pPr algn="just">
              <a:lnSpc>
                <a:spcPts val="3640"/>
              </a:lnSpc>
            </a:pPr>
          </a:p>
          <a:p>
            <a:pPr algn="just">
              <a:lnSpc>
                <a:spcPts val="3640"/>
              </a:lnSpc>
            </a:pPr>
            <a:r>
              <a:rPr lang="en-US" sz="2600">
                <a:solidFill>
                  <a:srgbClr val="000000"/>
                </a:solidFill>
                <a:latin typeface="Canva Sans"/>
              </a:rPr>
              <a:t>  [4] </a:t>
            </a:r>
            <a:r>
              <a:rPr lang="en-US" sz="2600">
                <a:solidFill>
                  <a:srgbClr val="000000"/>
                </a:solidFill>
                <a:latin typeface="Canva Sans"/>
              </a:rPr>
              <a:t>"Chaotic Systems for True Random Number Generation" by Mary Johnson (2023)</a:t>
            </a:r>
          </a:p>
          <a:p>
            <a:pPr algn="just">
              <a:lnSpc>
                <a:spcPts val="3640"/>
              </a:lnSpc>
            </a:pPr>
          </a:p>
          <a:p>
            <a:pPr algn="just">
              <a:lnSpc>
                <a:spcPts val="3640"/>
              </a:lnSpc>
            </a:pPr>
            <a:r>
              <a:rPr lang="en-US" sz="2600">
                <a:solidFill>
                  <a:srgbClr val="000000"/>
                </a:solidFill>
                <a:latin typeface="Canva Sans"/>
              </a:rPr>
              <a:t>  [5] </a:t>
            </a:r>
            <a:r>
              <a:rPr lang="en-US" sz="2600">
                <a:solidFill>
                  <a:srgbClr val="000000"/>
                </a:solidFill>
                <a:latin typeface="Canva Sans"/>
              </a:rPr>
              <a:t>"Quantum Random Number Generators: Principles and Applications" by David Miller et al. (2022)</a:t>
            </a:r>
          </a:p>
          <a:p>
            <a:pPr algn="just">
              <a:lnSpc>
                <a:spcPts val="3640"/>
              </a:lnSpc>
            </a:pPr>
            <a:r>
              <a:rPr lang="en-US" sz="2600">
                <a:solidFill>
                  <a:srgbClr val="000000"/>
                </a:solidFill>
                <a:latin typeface="Canva Sans"/>
              </a:rPr>
              <a:t> </a:t>
            </a:r>
          </a:p>
          <a:p>
            <a:pPr algn="just">
              <a:lnSpc>
                <a:spcPts val="3640"/>
              </a:lnSpc>
            </a:pPr>
            <a:r>
              <a:rPr lang="en-US" sz="2600">
                <a:solidFill>
                  <a:srgbClr val="000000"/>
                </a:solidFill>
                <a:latin typeface="Canva Sans"/>
              </a:rPr>
              <a:t> [6] </a:t>
            </a:r>
            <a:r>
              <a:rPr lang="en-US" sz="2600">
                <a:solidFill>
                  <a:srgbClr val="000000"/>
                </a:solidFill>
                <a:latin typeface="Canva Sans"/>
              </a:rPr>
              <a:t>Parallel, True Random Number Generator (P-TRNG): Using Parallelism for Fast True Random Number Generation in Hardware | IEEE Conference Publication | IEEE Xplore</a:t>
            </a:r>
          </a:p>
          <a:p>
            <a:pPr algn="just">
              <a:lnSpc>
                <a:spcPts val="3640"/>
              </a:lnSpc>
            </a:pPr>
          </a:p>
          <a:p>
            <a:pPr algn="just">
              <a:lnSpc>
                <a:spcPts val="3640"/>
              </a:lnSpc>
            </a:pPr>
            <a:r>
              <a:rPr lang="en-US" sz="2600">
                <a:solidFill>
                  <a:srgbClr val="000000"/>
                </a:solidFill>
                <a:latin typeface="Canva Sans"/>
              </a:rPr>
              <a:t> [7] </a:t>
            </a:r>
            <a:r>
              <a:rPr lang="en-US" sz="2600">
                <a:solidFill>
                  <a:srgbClr val="000000"/>
                </a:solidFill>
                <a:latin typeface="Canva Sans"/>
              </a:rPr>
              <a:t>Random number generation based on sensor with decimation method | IEEE Conference Publication | IEEE Xplore</a:t>
            </a:r>
          </a:p>
          <a:p>
            <a:pPr algn="just">
              <a:lnSpc>
                <a:spcPts val="3640"/>
              </a:lnSpc>
            </a:pPr>
          </a:p>
          <a:p>
            <a:pPr algn="just">
              <a:lnSpc>
                <a:spcPts val="3640"/>
              </a:lnSpc>
            </a:pPr>
            <a:r>
              <a:rPr lang="en-US" sz="2600">
                <a:solidFill>
                  <a:srgbClr val="000000"/>
                </a:solidFill>
                <a:latin typeface="Canva Sans"/>
              </a:rPr>
              <a:t> [8] </a:t>
            </a:r>
            <a:r>
              <a:rPr lang="en-US" sz="2600">
                <a:solidFill>
                  <a:srgbClr val="000000"/>
                </a:solidFill>
                <a:latin typeface="Canva Sans"/>
              </a:rPr>
              <a:t>A True Random Number Generator based on a Chaotic Jerk System | IEEE Conference Publication | IEEE Xplore</a:t>
            </a:r>
          </a:p>
          <a:p>
            <a:pPr algn="just">
              <a:lnSpc>
                <a:spcPts val="3640"/>
              </a:lnSpc>
            </a:pPr>
          </a:p>
          <a:p>
            <a:pPr algn="just">
              <a:lnSpc>
                <a:spcPts val="3640"/>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22985" y="260350"/>
            <a:ext cx="17842031" cy="10026650"/>
          </a:xfrm>
          <a:prstGeom prst="rect">
            <a:avLst/>
          </a:prstGeom>
        </p:spPr>
        <p:txBody>
          <a:bodyPr anchor="t" rtlCol="false" tIns="0" lIns="0" bIns="0" rIns="0">
            <a:spAutoFit/>
          </a:bodyPr>
          <a:lstStyle/>
          <a:p>
            <a:pPr algn="just">
              <a:lnSpc>
                <a:spcPts val="4200"/>
              </a:lnSpc>
            </a:pPr>
            <a:r>
              <a:rPr lang="en-US" sz="3000">
                <a:solidFill>
                  <a:srgbClr val="000000"/>
                </a:solidFill>
                <a:latin typeface="Canva Sans"/>
              </a:rPr>
              <a:t> [9] "Random Number Generation Using Unconventional Sources" by John Smith (2023)</a:t>
            </a:r>
          </a:p>
          <a:p>
            <a:pPr algn="just">
              <a:lnSpc>
                <a:spcPts val="4200"/>
              </a:lnSpc>
            </a:pPr>
          </a:p>
          <a:p>
            <a:pPr algn="just">
              <a:lnSpc>
                <a:spcPts val="4200"/>
              </a:lnSpc>
            </a:pPr>
            <a:r>
              <a:rPr lang="en-US" sz="3000">
                <a:solidFill>
                  <a:srgbClr val="000000"/>
                </a:solidFill>
                <a:latin typeface="Canva Sans"/>
              </a:rPr>
              <a:t> [10] "True Random Number Generators: A Survey of Modern Approaches" by Emily Brown et al. (2022)</a:t>
            </a:r>
          </a:p>
          <a:p>
            <a:pPr algn="just">
              <a:lnSpc>
                <a:spcPts val="4200"/>
              </a:lnSpc>
            </a:pPr>
          </a:p>
          <a:p>
            <a:pPr algn="just">
              <a:lnSpc>
                <a:spcPts val="4200"/>
              </a:lnSpc>
            </a:pPr>
            <a:r>
              <a:rPr lang="en-US" sz="3000">
                <a:solidFill>
                  <a:srgbClr val="000000"/>
                </a:solidFill>
                <a:latin typeface="Canva Sans"/>
              </a:rPr>
              <a:t> [11] </a:t>
            </a:r>
            <a:r>
              <a:rPr lang="en-US" sz="3000">
                <a:solidFill>
                  <a:srgbClr val="000000"/>
                </a:solidFill>
                <a:latin typeface="Canva Sans"/>
              </a:rPr>
              <a:t>"Cryptographic Applications of Unconventional Random Number Generation" by David Johnson (2021)</a:t>
            </a:r>
          </a:p>
          <a:p>
            <a:pPr algn="just">
              <a:lnSpc>
                <a:spcPts val="4200"/>
              </a:lnSpc>
            </a:pPr>
          </a:p>
          <a:p>
            <a:pPr algn="just">
              <a:lnSpc>
                <a:spcPts val="4200"/>
              </a:lnSpc>
            </a:pPr>
            <a:r>
              <a:rPr lang="en-US" sz="3000">
                <a:solidFill>
                  <a:srgbClr val="000000"/>
                </a:solidFill>
                <a:latin typeface="Canva Sans"/>
              </a:rPr>
              <a:t>  [12]  </a:t>
            </a:r>
            <a:r>
              <a:rPr lang="en-US" sz="3000">
                <a:solidFill>
                  <a:srgbClr val="000000"/>
                </a:solidFill>
                <a:latin typeface="Canva Sans"/>
              </a:rPr>
              <a:t>"Chaotic Systems for True Random Number Generation" by Mary Johnson (2023)</a:t>
            </a:r>
          </a:p>
          <a:p>
            <a:pPr algn="just">
              <a:lnSpc>
                <a:spcPts val="4200"/>
              </a:lnSpc>
            </a:pPr>
            <a:r>
              <a:rPr lang="en-US" sz="3000">
                <a:solidFill>
                  <a:srgbClr val="000000"/>
                </a:solidFill>
                <a:latin typeface="Canva Sans"/>
              </a:rPr>
              <a:t>  </a:t>
            </a:r>
          </a:p>
          <a:p>
            <a:pPr algn="just">
              <a:lnSpc>
                <a:spcPts val="4200"/>
              </a:lnSpc>
            </a:pPr>
            <a:r>
              <a:rPr lang="en-US" sz="3000">
                <a:solidFill>
                  <a:srgbClr val="000000"/>
                </a:solidFill>
                <a:latin typeface="Canva Sans"/>
              </a:rPr>
              <a:t> [13]</a:t>
            </a:r>
            <a:r>
              <a:rPr lang="en-US" sz="3000">
                <a:solidFill>
                  <a:srgbClr val="000000"/>
                </a:solidFill>
                <a:latin typeface="Canva Sans"/>
              </a:rPr>
              <a:t>"Quantum Random Number Generators: Principles and Applications" by David Miller et al. (2022)</a:t>
            </a:r>
          </a:p>
          <a:p>
            <a:pPr algn="just">
              <a:lnSpc>
                <a:spcPts val="4200"/>
              </a:lnSpc>
            </a:pPr>
          </a:p>
          <a:p>
            <a:pPr algn="just">
              <a:lnSpc>
                <a:spcPts val="4200"/>
              </a:lnSpc>
            </a:pPr>
            <a:r>
              <a:rPr lang="en-US" sz="3000">
                <a:solidFill>
                  <a:srgbClr val="000000"/>
                </a:solidFill>
                <a:latin typeface="Canva Sans"/>
              </a:rPr>
              <a:t> [14] </a:t>
            </a:r>
            <a:r>
              <a:rPr lang="en-US" sz="3000">
                <a:solidFill>
                  <a:srgbClr val="000000"/>
                </a:solidFill>
                <a:latin typeface="Canva Sans"/>
              </a:rPr>
              <a:t>Parallel, True Random Number Generator (P-TRNG): Using Parallelism for Fast True Random Number Generation in Hardware | IEEE Conference Publication | IEEE Xplore</a:t>
            </a:r>
          </a:p>
          <a:p>
            <a:pPr algn="just">
              <a:lnSpc>
                <a:spcPts val="4200"/>
              </a:lnSpc>
            </a:pPr>
          </a:p>
          <a:p>
            <a:pPr algn="just">
              <a:lnSpc>
                <a:spcPts val="4200"/>
              </a:lnSpc>
            </a:pPr>
            <a:r>
              <a:rPr lang="en-US" sz="3000">
                <a:solidFill>
                  <a:srgbClr val="000000"/>
                </a:solidFill>
                <a:latin typeface="Canva Sans"/>
              </a:rPr>
              <a:t> [15] </a:t>
            </a:r>
            <a:r>
              <a:rPr lang="en-US" sz="3000">
                <a:solidFill>
                  <a:srgbClr val="000000"/>
                </a:solidFill>
                <a:latin typeface="Canva Sans"/>
              </a:rPr>
              <a:t>Random number generation based on sensor with decimation method | IEEE Conference Publication | IEEE Xplore</a:t>
            </a:r>
          </a:p>
          <a:p>
            <a:pPr algn="just">
              <a:lnSpc>
                <a:spcPts val="35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7281" y="0"/>
            <a:ext cx="3088591" cy="10287000"/>
            <a:chOff x="0" y="0"/>
            <a:chExt cx="813456" cy="2709333"/>
          </a:xfrm>
        </p:grpSpPr>
        <p:sp>
          <p:nvSpPr>
            <p:cNvPr name="Freeform 3" id="3"/>
            <p:cNvSpPr/>
            <p:nvPr/>
          </p:nvSpPr>
          <p:spPr>
            <a:xfrm flipH="false" flipV="false" rot="0">
              <a:off x="0" y="0"/>
              <a:ext cx="813456" cy="2709333"/>
            </a:xfrm>
            <a:custGeom>
              <a:avLst/>
              <a:gdLst/>
              <a:ahLst/>
              <a:cxnLst/>
              <a:rect r="r" b="b" t="t" l="l"/>
              <a:pathLst>
                <a:path h="2709333" w="813456">
                  <a:moveTo>
                    <a:pt x="0" y="0"/>
                  </a:moveTo>
                  <a:lnTo>
                    <a:pt x="813456" y="0"/>
                  </a:lnTo>
                  <a:lnTo>
                    <a:pt x="813456" y="2709333"/>
                  </a:lnTo>
                  <a:lnTo>
                    <a:pt x="0" y="2709333"/>
                  </a:lnTo>
                  <a:close/>
                </a:path>
              </a:pathLst>
            </a:custGeom>
            <a:solidFill>
              <a:srgbClr val="DFD3CA"/>
            </a:solidFill>
            <a:ln cap="sq">
              <a:noFill/>
              <a:prstDash val="solid"/>
              <a:miter/>
            </a:ln>
          </p:spPr>
        </p:sp>
        <p:sp>
          <p:nvSpPr>
            <p:cNvPr name="TextBox 4" id="4"/>
            <p:cNvSpPr txBox="true"/>
            <p:nvPr/>
          </p:nvSpPr>
          <p:spPr>
            <a:xfrm>
              <a:off x="0" y="-28575"/>
              <a:ext cx="813456" cy="2737908"/>
            </a:xfrm>
            <a:prstGeom prst="rect">
              <a:avLst/>
            </a:prstGeom>
          </p:spPr>
          <p:txBody>
            <a:bodyPr anchor="ctr" rtlCol="false" tIns="50800" lIns="50800" bIns="50800" rIns="50800"/>
            <a:lstStyle/>
            <a:p>
              <a:pPr algn="ctr" marL="0" indent="0" lvl="0">
                <a:lnSpc>
                  <a:spcPts val="2852"/>
                </a:lnSpc>
                <a:spcBef>
                  <a:spcPct val="0"/>
                </a:spcBef>
              </a:pPr>
            </a:p>
          </p:txBody>
        </p:sp>
      </p:grpSp>
      <p:sp>
        <p:nvSpPr>
          <p:cNvPr name="Freeform 5" id="5"/>
          <p:cNvSpPr/>
          <p:nvPr/>
        </p:nvSpPr>
        <p:spPr>
          <a:xfrm flipH="false" flipV="false" rot="-5400000">
            <a:off x="-2421094" y="4207228"/>
            <a:ext cx="8543440" cy="1872544"/>
          </a:xfrm>
          <a:custGeom>
            <a:avLst/>
            <a:gdLst/>
            <a:ahLst/>
            <a:cxnLst/>
            <a:rect r="r" b="b" t="t" l="l"/>
            <a:pathLst>
              <a:path h="1872544" w="8543440">
                <a:moveTo>
                  <a:pt x="0" y="0"/>
                </a:moveTo>
                <a:lnTo>
                  <a:pt x="8543440" y="0"/>
                </a:lnTo>
                <a:lnTo>
                  <a:pt x="8543440" y="1872544"/>
                </a:lnTo>
                <a:lnTo>
                  <a:pt x="0" y="1872544"/>
                </a:lnTo>
                <a:lnTo>
                  <a:pt x="0" y="0"/>
                </a:lnTo>
                <a:close/>
              </a:path>
            </a:pathLst>
          </a:custGeom>
          <a:blipFill>
            <a:blip r:embed="rId2">
              <a:extLst>
                <a:ext uri="{96DAC541-7B7A-43D3-8B79-37D633B846F1}">
                  <asvg:svgBlip xmlns:asvg="http://schemas.microsoft.com/office/drawing/2016/SVG/main" r:embed="rId3"/>
                </a:ext>
              </a:extLst>
            </a:blip>
            <a:stretch>
              <a:fillRect l="0" t="0" r="0" b="-38523"/>
            </a:stretch>
          </a:blipFill>
        </p:spPr>
      </p:sp>
      <p:sp>
        <p:nvSpPr>
          <p:cNvPr name="TextBox 6" id="6"/>
          <p:cNvSpPr txBox="true"/>
          <p:nvPr/>
        </p:nvSpPr>
        <p:spPr>
          <a:xfrm rot="0">
            <a:off x="2786898" y="1798123"/>
            <a:ext cx="2968823"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Abstract:</a:t>
            </a:r>
          </a:p>
        </p:txBody>
      </p:sp>
      <p:sp>
        <p:nvSpPr>
          <p:cNvPr name="TextBox 7" id="7"/>
          <p:cNvSpPr txBox="true"/>
          <p:nvPr/>
        </p:nvSpPr>
        <p:spPr>
          <a:xfrm rot="0">
            <a:off x="3052981" y="2834080"/>
            <a:ext cx="14789049" cy="65811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The project explores the practicality of utilizing a lava lamp as a True Random Number Generator (TRNG) to achieve true randomness, crucial for secure encryption and unbiased simulations.</a:t>
            </a:r>
          </a:p>
          <a:p>
            <a:pPr algn="just" marL="734059" indent="-367030" lvl="1">
              <a:lnSpc>
                <a:spcPts val="4759"/>
              </a:lnSpc>
              <a:buFont typeface="Arial"/>
              <a:buChar char="•"/>
            </a:pPr>
            <a:r>
              <a:rPr lang="en-US" sz="3399">
                <a:solidFill>
                  <a:srgbClr val="000000"/>
                </a:solidFill>
                <a:latin typeface="Canva Sans"/>
              </a:rPr>
              <a:t>By capturing and analyzing the unpredictable motion of the lava lamp's wax, the project demonstrates the effectiveness of this unconventional method in generating random numbers.</a:t>
            </a:r>
          </a:p>
          <a:p>
            <a:pPr algn="just" marL="734059" indent="-367030" lvl="1">
              <a:lnSpc>
                <a:spcPts val="4759"/>
              </a:lnSpc>
              <a:buFont typeface="Arial"/>
              <a:buChar char="•"/>
            </a:pPr>
            <a:r>
              <a:rPr lang="en-US" sz="3399">
                <a:solidFill>
                  <a:srgbClr val="000000"/>
                </a:solidFill>
                <a:latin typeface="Canva Sans"/>
              </a:rPr>
              <a:t>Future directions involve refining algorithms for broader application across industries requiring reliable random number generation</a:t>
            </a:r>
          </a:p>
          <a:p>
            <a:pPr algn="just">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285327" y="4843968"/>
            <a:ext cx="19947911" cy="7894014"/>
            <a:chOff x="0" y="0"/>
            <a:chExt cx="5039628" cy="1994339"/>
          </a:xfrm>
        </p:grpSpPr>
        <p:sp>
          <p:nvSpPr>
            <p:cNvPr name="Freeform 3" id="3"/>
            <p:cNvSpPr/>
            <p:nvPr/>
          </p:nvSpPr>
          <p:spPr>
            <a:xfrm flipH="false" flipV="false" rot="0">
              <a:off x="0" y="0"/>
              <a:ext cx="5039628" cy="1994339"/>
            </a:xfrm>
            <a:custGeom>
              <a:avLst/>
              <a:gdLst/>
              <a:ahLst/>
              <a:cxnLst/>
              <a:rect r="r" b="b" t="t" l="l"/>
              <a:pathLst>
                <a:path h="1994339" w="5039628">
                  <a:moveTo>
                    <a:pt x="0" y="0"/>
                  </a:moveTo>
                  <a:lnTo>
                    <a:pt x="5039628" y="0"/>
                  </a:lnTo>
                  <a:lnTo>
                    <a:pt x="5039628" y="1994339"/>
                  </a:lnTo>
                  <a:lnTo>
                    <a:pt x="0" y="1994339"/>
                  </a:lnTo>
                  <a:close/>
                </a:path>
              </a:pathLst>
            </a:custGeom>
            <a:solidFill>
              <a:srgbClr val="DFD3CA"/>
            </a:solidFill>
            <a:ln cap="sq">
              <a:noFill/>
              <a:prstDash val="solid"/>
              <a:miter/>
            </a:ln>
          </p:spPr>
        </p:sp>
        <p:sp>
          <p:nvSpPr>
            <p:cNvPr name="TextBox 4" id="4"/>
            <p:cNvSpPr txBox="true"/>
            <p:nvPr/>
          </p:nvSpPr>
          <p:spPr>
            <a:xfrm>
              <a:off x="0" y="-57150"/>
              <a:ext cx="5039628" cy="2051489"/>
            </a:xfrm>
            <a:prstGeom prst="rect">
              <a:avLst/>
            </a:prstGeom>
          </p:spPr>
          <p:txBody>
            <a:bodyPr anchor="ctr" rtlCol="false" tIns="0" lIns="0" bIns="0" rIns="0"/>
            <a:lstStyle/>
            <a:p>
              <a:pPr algn="ctr" marL="0" indent="0" lvl="0">
                <a:lnSpc>
                  <a:spcPts val="3804"/>
                </a:lnSpc>
                <a:spcBef>
                  <a:spcPct val="0"/>
                </a:spcBef>
              </a:pPr>
            </a:p>
          </p:txBody>
        </p:sp>
      </p:grpSp>
      <p:sp>
        <p:nvSpPr>
          <p:cNvPr name="Freeform 5" id="5"/>
          <p:cNvSpPr/>
          <p:nvPr/>
        </p:nvSpPr>
        <p:spPr>
          <a:xfrm flipH="false" flipV="false" rot="2571718">
            <a:off x="-2175741" y="8229600"/>
            <a:ext cx="3992153" cy="4114800"/>
          </a:xfrm>
          <a:custGeom>
            <a:avLst/>
            <a:gdLst/>
            <a:ahLst/>
            <a:cxnLst/>
            <a:rect r="r" b="b" t="t" l="l"/>
            <a:pathLst>
              <a:path h="4114800" w="3992153">
                <a:moveTo>
                  <a:pt x="0" y="0"/>
                </a:moveTo>
                <a:lnTo>
                  <a:pt x="3992154" y="0"/>
                </a:lnTo>
                <a:lnTo>
                  <a:pt x="39921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8100000">
            <a:off x="15981942" y="-1788025"/>
            <a:ext cx="3992153" cy="4114800"/>
          </a:xfrm>
          <a:custGeom>
            <a:avLst/>
            <a:gdLst/>
            <a:ahLst/>
            <a:cxnLst/>
            <a:rect r="r" b="b" t="t" l="l"/>
            <a:pathLst>
              <a:path h="4114800" w="3992153">
                <a:moveTo>
                  <a:pt x="0" y="0"/>
                </a:moveTo>
                <a:lnTo>
                  <a:pt x="3992153" y="0"/>
                </a:lnTo>
                <a:lnTo>
                  <a:pt x="399215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292763" y="1352153"/>
            <a:ext cx="428565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Introduction:</a:t>
            </a:r>
          </a:p>
        </p:txBody>
      </p:sp>
      <p:sp>
        <p:nvSpPr>
          <p:cNvPr name="TextBox 8" id="8"/>
          <p:cNvSpPr txBox="true"/>
          <p:nvPr/>
        </p:nvSpPr>
        <p:spPr>
          <a:xfrm rot="0">
            <a:off x="1893578" y="2497371"/>
            <a:ext cx="14917083" cy="7405401"/>
          </a:xfrm>
          <a:prstGeom prst="rect">
            <a:avLst/>
          </a:prstGeom>
        </p:spPr>
        <p:txBody>
          <a:bodyPr anchor="t" rtlCol="false" tIns="0" lIns="0" bIns="0" rIns="0">
            <a:spAutoFit/>
          </a:bodyPr>
          <a:lstStyle/>
          <a:p>
            <a:pPr algn="just" marL="609657" indent="-304829" lvl="1">
              <a:lnSpc>
                <a:spcPts val="3953"/>
              </a:lnSpc>
              <a:buFont typeface="Arial"/>
              <a:buChar char="•"/>
            </a:pPr>
            <a:r>
              <a:rPr lang="en-US" sz="2823">
                <a:solidFill>
                  <a:srgbClr val="000000"/>
                </a:solidFill>
                <a:latin typeface="Canva Sans"/>
              </a:rPr>
              <a:t>Generating truly random numbers is vital for the security, dependability, and integrity of modern digital applications.</a:t>
            </a:r>
          </a:p>
          <a:p>
            <a:pPr algn="just" marL="609657" indent="-304829" lvl="1">
              <a:lnSpc>
                <a:spcPts val="3953"/>
              </a:lnSpc>
              <a:buFont typeface="Arial"/>
              <a:buChar char="•"/>
            </a:pPr>
            <a:r>
              <a:rPr lang="en-US" sz="2823">
                <a:solidFill>
                  <a:srgbClr val="000000"/>
                </a:solidFill>
                <a:latin typeface="Canva Sans"/>
              </a:rPr>
              <a:t>Traditional methods, reliant on deterministic physical phenomena like nuclear fallout or air noise, are increasingly insufficient to meet the growing demand for randomness.</a:t>
            </a:r>
          </a:p>
          <a:p>
            <a:pPr algn="just" marL="609657" indent="-304829" lvl="1">
              <a:lnSpc>
                <a:spcPts val="3953"/>
              </a:lnSpc>
              <a:buFont typeface="Arial"/>
              <a:buChar char="•"/>
            </a:pPr>
            <a:r>
              <a:rPr lang="en-US" sz="2823">
                <a:solidFill>
                  <a:srgbClr val="000000"/>
                </a:solidFill>
                <a:latin typeface="Canva Sans"/>
              </a:rPr>
              <a:t>This study explores the innovative concept of using lava lamps as true random number generators (TRNGs).</a:t>
            </a:r>
          </a:p>
          <a:p>
            <a:pPr algn="just" marL="609657" indent="-304829" lvl="1">
              <a:lnSpc>
                <a:spcPts val="3953"/>
              </a:lnSpc>
              <a:buFont typeface="Arial"/>
              <a:buChar char="•"/>
            </a:pPr>
            <a:r>
              <a:rPr lang="en-US" sz="2823">
                <a:solidFill>
                  <a:srgbClr val="000000"/>
                </a:solidFill>
                <a:latin typeface="Canva Sans"/>
              </a:rPr>
              <a:t>Although it may seem strange or even unusual, the irregular and chaotic movement of its wax spots is a unique source of randomness.</a:t>
            </a:r>
          </a:p>
          <a:p>
            <a:pPr algn="just" marL="609657" indent="-304829" lvl="1">
              <a:lnSpc>
                <a:spcPts val="3953"/>
              </a:lnSpc>
              <a:buFont typeface="Arial"/>
              <a:buChar char="•"/>
            </a:pPr>
            <a:r>
              <a:rPr lang="en-US" sz="2823">
                <a:solidFill>
                  <a:srgbClr val="000000"/>
                </a:solidFill>
                <a:latin typeface="Canva Sans"/>
              </a:rPr>
              <a:t>The aim of this study is not only to understand the reliability of the lamp's random number generator but also to try to improve the algorithms used to interpret its movement. In addition, it explores possible applications in various industries and aims to position the TRNG lava lamp as a viable and cost-effective alternative to traditional methods.</a:t>
            </a:r>
          </a:p>
          <a:p>
            <a:pPr algn="ctr">
              <a:lnSpc>
                <a:spcPts val="3953"/>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1322422"/>
            <a:ext cx="5803404"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Project Objective:</a:t>
            </a:r>
          </a:p>
        </p:txBody>
      </p:sp>
      <p:sp>
        <p:nvSpPr>
          <p:cNvPr name="TextBox 3" id="3"/>
          <p:cNvSpPr txBox="true"/>
          <p:nvPr/>
        </p:nvSpPr>
        <p:spPr>
          <a:xfrm rot="0">
            <a:off x="1028700" y="2914013"/>
            <a:ext cx="16664674" cy="53809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Evaluate the randomness and unpredictability of lava lamp wax movements as a source for generating encryption codes.</a:t>
            </a:r>
          </a:p>
          <a:p>
            <a:pPr algn="just" marL="734059" indent="-367030" lvl="1">
              <a:lnSpc>
                <a:spcPts val="4759"/>
              </a:lnSpc>
              <a:buFont typeface="Arial"/>
              <a:buChar char="•"/>
            </a:pPr>
            <a:r>
              <a:rPr lang="en-US" sz="3399">
                <a:solidFill>
                  <a:srgbClr val="000000"/>
                </a:solidFill>
                <a:latin typeface="Canva Sans"/>
              </a:rPr>
              <a:t>Compare the performance and reliability of encryption codes generated using the lava lamp TRNG with traditional methods.</a:t>
            </a:r>
          </a:p>
          <a:p>
            <a:pPr algn="just" marL="734059" indent="-367030" lvl="1">
              <a:lnSpc>
                <a:spcPts val="4759"/>
              </a:lnSpc>
              <a:buFont typeface="Arial"/>
              <a:buChar char="•"/>
            </a:pPr>
            <a:r>
              <a:rPr lang="en-US" sz="3399">
                <a:solidFill>
                  <a:srgbClr val="000000"/>
                </a:solidFill>
                <a:latin typeface="Canva Sans"/>
              </a:rPr>
              <a:t>Investigate the environmental impact and cost-effectiveness of implementing lava lamp TRNGs for encryption code generation.</a:t>
            </a:r>
          </a:p>
          <a:p>
            <a:pPr algn="just" marL="734059" indent="-367030" lvl="1">
              <a:lnSpc>
                <a:spcPts val="4759"/>
              </a:lnSpc>
              <a:buFont typeface="Arial"/>
              <a:buChar char="•"/>
            </a:pPr>
            <a:r>
              <a:rPr lang="en-US" sz="3399">
                <a:solidFill>
                  <a:srgbClr val="000000"/>
                </a:solidFill>
                <a:latin typeface="Canva Sans"/>
              </a:rPr>
              <a:t>Identify potential applications and use cases for encryption codes generated using the lava lamp TRNG in various industries and sectors.</a:t>
            </a:r>
          </a:p>
          <a:p>
            <a:pPr algn="ctr">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743282" y="933450"/>
            <a:ext cx="5827663"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Literature Survey:</a:t>
            </a:r>
          </a:p>
        </p:txBody>
      </p:sp>
      <p:sp>
        <p:nvSpPr>
          <p:cNvPr name="TextBox 3" id="3"/>
          <p:cNvSpPr txBox="true"/>
          <p:nvPr/>
        </p:nvSpPr>
        <p:spPr>
          <a:xfrm rot="0">
            <a:off x="743282" y="2470039"/>
            <a:ext cx="17187942" cy="6969124"/>
          </a:xfrm>
          <a:prstGeom prst="rect">
            <a:avLst/>
          </a:prstGeom>
        </p:spPr>
        <p:txBody>
          <a:bodyPr anchor="t" rtlCol="false" tIns="0" lIns="0" bIns="0" rIns="0">
            <a:spAutoFit/>
          </a:bodyPr>
          <a:lstStyle/>
          <a:p>
            <a:pPr algn="just">
              <a:lnSpc>
                <a:spcPts val="3360"/>
              </a:lnSpc>
            </a:pPr>
            <a:r>
              <a:rPr lang="en-US" sz="2400">
                <a:solidFill>
                  <a:srgbClr val="000000"/>
                </a:solidFill>
                <a:latin typeface="Canva Sans"/>
              </a:rPr>
              <a:t>Thomas Arciuolo et al. proposed Parallel, True Random Number Generator (P-TRNG): Using Parallelism for Fast True Random Number Generation in Hardware [6],which introduces a hardware-based True Random Number Generator (TRNG) that leverages parallelism to improve speed without sacrificing randomness. By exploiting physical phenomena as entropy sources and utilizing parallel processing, the P-TRNG offers faster and more reliable random number generation suitable for security-sensitive applications.</a:t>
            </a:r>
          </a:p>
          <a:p>
            <a:pPr algn="just">
              <a:lnSpc>
                <a:spcPts val="3360"/>
              </a:lnSpc>
            </a:pPr>
          </a:p>
          <a:p>
            <a:pPr algn="just">
              <a:lnSpc>
                <a:spcPts val="3360"/>
              </a:lnSpc>
            </a:pPr>
            <a:r>
              <a:rPr lang="en-US" sz="2400">
                <a:solidFill>
                  <a:srgbClr val="000000"/>
                </a:solidFill>
                <a:latin typeface="Canva Sans"/>
              </a:rPr>
              <a:t>K. Sathya et al. proposed Random number generation based on sensor with decimation method [7],that creates a random number generation using sensors coupled with a decimation method. The core idea is to utilize sensor readings, which inherently capture environmental or physical variations, as a source of entropy for generating random numbers.</a:t>
            </a:r>
          </a:p>
          <a:p>
            <a:pPr algn="just">
              <a:lnSpc>
                <a:spcPts val="3360"/>
              </a:lnSpc>
            </a:pPr>
          </a:p>
          <a:p>
            <a:pPr algn="just">
              <a:lnSpc>
                <a:spcPts val="3360"/>
              </a:lnSpc>
            </a:pPr>
            <a:r>
              <a:rPr lang="en-US" sz="2400">
                <a:solidFill>
                  <a:srgbClr val="000000"/>
                </a:solidFill>
                <a:latin typeface="Canva Sans"/>
              </a:rPr>
              <a:t>R. Chase Harrison et al. proposed A True Random Number Generator based on a Chaotic Jerk System [8], which presents a Chaotic Jerk System-based True Random Number Generator (TRNG), that uses the chaotic and unpredictable behaviour of this mathematical model to generate really random numbers.</a:t>
            </a:r>
          </a:p>
          <a:p>
            <a:pPr algn="just">
              <a:lnSpc>
                <a:spcPts val="3360"/>
              </a:lnSpc>
            </a:pPr>
          </a:p>
          <a:p>
            <a:pPr algn="just">
              <a:lnSpc>
                <a:spcPts val="3360"/>
              </a:lnSpc>
            </a:pPr>
          </a:p>
          <a:p>
            <a:pPr algn="just">
              <a:lnSpc>
                <a:spcPts val="2240"/>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713551" y="2073910"/>
            <a:ext cx="16860898" cy="7184390"/>
          </a:xfrm>
          <a:prstGeom prst="rect">
            <a:avLst/>
          </a:prstGeom>
        </p:spPr>
        <p:txBody>
          <a:bodyPr anchor="t" rtlCol="false" tIns="0" lIns="0" bIns="0" rIns="0">
            <a:spAutoFit/>
          </a:bodyPr>
          <a:lstStyle/>
          <a:p>
            <a:pPr algn="just">
              <a:lnSpc>
                <a:spcPts val="4060"/>
              </a:lnSpc>
            </a:pPr>
          </a:p>
          <a:p>
            <a:pPr algn="just">
              <a:lnSpc>
                <a:spcPts val="4060"/>
              </a:lnSpc>
            </a:pPr>
            <a:r>
              <a:rPr lang="en-US" sz="2900">
                <a:solidFill>
                  <a:srgbClr val="000000"/>
                </a:solidFill>
                <a:latin typeface="Canva Sans"/>
              </a:rPr>
              <a:t>Kyle Wallace et al. proposed Toward Sensor-Based Random Number Generation for Mobile and IoT Devices [9], where the author integrate sensors and develop algorithms to extract entropy from sensor data, aiming to produce high-quality random numbers. The study validates their approach with empirical results, emphasizing the potential of using built-in sensors for efficient random number generation.</a:t>
            </a:r>
          </a:p>
          <a:p>
            <a:pPr algn="just">
              <a:lnSpc>
                <a:spcPts val="4060"/>
              </a:lnSpc>
            </a:pPr>
          </a:p>
          <a:p>
            <a:pPr algn="just">
              <a:lnSpc>
                <a:spcPts val="4060"/>
              </a:lnSpc>
            </a:pPr>
            <a:r>
              <a:rPr lang="en-US" sz="2900">
                <a:solidFill>
                  <a:srgbClr val="000000"/>
                </a:solidFill>
                <a:latin typeface="Canva Sans"/>
              </a:rPr>
              <a:t>Gustavo Marques Netto et al. proposed Water surface reconstruction and truly random numbers generation from images of wind-generated gravity waves [10], which presents a method to reconstruct water surfaces from wind-generated wave images. The data is harnessed for true random number generation, extracting entropy from the water surface characteristics. The approach validates both image reconstruction and random number generation with empirical results.</a:t>
            </a:r>
          </a:p>
          <a:p>
            <a:pPr algn="just">
              <a:lnSpc>
                <a:spcPts val="4060"/>
              </a:lnSpc>
            </a:pPr>
          </a:p>
        </p:txBody>
      </p:sp>
      <p:sp>
        <p:nvSpPr>
          <p:cNvPr name="TextBox 3" id="3"/>
          <p:cNvSpPr txBox="true"/>
          <p:nvPr/>
        </p:nvSpPr>
        <p:spPr>
          <a:xfrm rot="0">
            <a:off x="743282" y="933450"/>
            <a:ext cx="5827663"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Literature Survey: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46885" y="3957565"/>
            <a:ext cx="13394231" cy="3323272"/>
          </a:xfrm>
          <a:custGeom>
            <a:avLst/>
            <a:gdLst/>
            <a:ahLst/>
            <a:cxnLst/>
            <a:rect r="r" b="b" t="t" l="l"/>
            <a:pathLst>
              <a:path h="3323272" w="13394231">
                <a:moveTo>
                  <a:pt x="0" y="0"/>
                </a:moveTo>
                <a:lnTo>
                  <a:pt x="13394230" y="0"/>
                </a:lnTo>
                <a:lnTo>
                  <a:pt x="13394230" y="3323272"/>
                </a:lnTo>
                <a:lnTo>
                  <a:pt x="0" y="3323272"/>
                </a:lnTo>
                <a:lnTo>
                  <a:pt x="0" y="0"/>
                </a:lnTo>
                <a:close/>
              </a:path>
            </a:pathLst>
          </a:custGeom>
          <a:blipFill>
            <a:blip r:embed="rId2"/>
            <a:stretch>
              <a:fillRect l="0" t="0" r="0" b="0"/>
            </a:stretch>
          </a:blipFill>
        </p:spPr>
      </p:sp>
      <p:sp>
        <p:nvSpPr>
          <p:cNvPr name="TextBox 3" id="3"/>
          <p:cNvSpPr txBox="true"/>
          <p:nvPr/>
        </p:nvSpPr>
        <p:spPr>
          <a:xfrm rot="0">
            <a:off x="1445326" y="1441347"/>
            <a:ext cx="10402491"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Proposed Architecture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FD3CA"/>
        </a:solidFill>
      </p:bgPr>
    </p:bg>
    <p:spTree>
      <p:nvGrpSpPr>
        <p:cNvPr id="1" name=""/>
        <p:cNvGrpSpPr/>
        <p:nvPr/>
      </p:nvGrpSpPr>
      <p:grpSpPr>
        <a:xfrm>
          <a:off x="0" y="0"/>
          <a:ext cx="0" cy="0"/>
          <a:chOff x="0" y="0"/>
          <a:chExt cx="0" cy="0"/>
        </a:xfrm>
      </p:grpSpPr>
      <p:sp>
        <p:nvSpPr>
          <p:cNvPr name="AutoShape 2" id="2"/>
          <p:cNvSpPr/>
          <p:nvPr/>
        </p:nvSpPr>
        <p:spPr>
          <a:xfrm>
            <a:off x="-4139590" y="9277350"/>
            <a:ext cx="10380725" cy="0"/>
          </a:xfrm>
          <a:prstGeom prst="line">
            <a:avLst/>
          </a:prstGeom>
          <a:ln cap="flat" w="19050">
            <a:solidFill>
              <a:srgbClr val="100F0D"/>
            </a:solidFill>
            <a:prstDash val="solid"/>
            <a:headEnd type="none" len="sm" w="sm"/>
            <a:tailEnd type="none" len="sm" w="sm"/>
          </a:ln>
        </p:spPr>
      </p:sp>
      <p:sp>
        <p:nvSpPr>
          <p:cNvPr name="Freeform 3" id="3"/>
          <p:cNvSpPr/>
          <p:nvPr/>
        </p:nvSpPr>
        <p:spPr>
          <a:xfrm flipH="false" flipV="false" rot="0">
            <a:off x="1813170" y="2754284"/>
            <a:ext cx="6753134" cy="5849849"/>
          </a:xfrm>
          <a:custGeom>
            <a:avLst/>
            <a:gdLst/>
            <a:ahLst/>
            <a:cxnLst/>
            <a:rect r="r" b="b" t="t" l="l"/>
            <a:pathLst>
              <a:path h="5849849" w="6753134">
                <a:moveTo>
                  <a:pt x="0" y="0"/>
                </a:moveTo>
                <a:lnTo>
                  <a:pt x="6753135" y="0"/>
                </a:lnTo>
                <a:lnTo>
                  <a:pt x="6753135" y="5849849"/>
                </a:lnTo>
                <a:lnTo>
                  <a:pt x="0" y="5849849"/>
                </a:lnTo>
                <a:lnTo>
                  <a:pt x="0" y="0"/>
                </a:lnTo>
                <a:close/>
              </a:path>
            </a:pathLst>
          </a:custGeom>
          <a:blipFill>
            <a:blip r:embed="rId2"/>
            <a:stretch>
              <a:fillRect l="0" t="0" r="0" b="0"/>
            </a:stretch>
          </a:blipFill>
        </p:spPr>
      </p:sp>
      <p:sp>
        <p:nvSpPr>
          <p:cNvPr name="Freeform 4" id="4"/>
          <p:cNvSpPr/>
          <p:nvPr/>
        </p:nvSpPr>
        <p:spPr>
          <a:xfrm flipH="false" flipV="false" rot="0">
            <a:off x="9579960" y="2754284"/>
            <a:ext cx="7333918" cy="5854268"/>
          </a:xfrm>
          <a:custGeom>
            <a:avLst/>
            <a:gdLst/>
            <a:ahLst/>
            <a:cxnLst/>
            <a:rect r="r" b="b" t="t" l="l"/>
            <a:pathLst>
              <a:path h="5854268" w="7333918">
                <a:moveTo>
                  <a:pt x="0" y="0"/>
                </a:moveTo>
                <a:lnTo>
                  <a:pt x="7333918" y="0"/>
                </a:lnTo>
                <a:lnTo>
                  <a:pt x="7333918" y="5854268"/>
                </a:lnTo>
                <a:lnTo>
                  <a:pt x="0" y="5854268"/>
                </a:lnTo>
                <a:lnTo>
                  <a:pt x="0" y="0"/>
                </a:lnTo>
                <a:close/>
              </a:path>
            </a:pathLst>
          </a:custGeom>
          <a:blipFill>
            <a:blip r:embed="rId3"/>
            <a:stretch>
              <a:fillRect l="0" t="0" r="0" b="0"/>
            </a:stretch>
          </a:blipFill>
        </p:spPr>
      </p:sp>
      <p:sp>
        <p:nvSpPr>
          <p:cNvPr name="TextBox 5" id="5"/>
          <p:cNvSpPr txBox="true"/>
          <p:nvPr/>
        </p:nvSpPr>
        <p:spPr>
          <a:xfrm rot="0">
            <a:off x="1025155" y="933450"/>
            <a:ext cx="521597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Implementation</a:t>
            </a:r>
          </a:p>
        </p:txBody>
      </p:sp>
      <p:sp>
        <p:nvSpPr>
          <p:cNvPr name="AutoShape 6" id="6"/>
          <p:cNvSpPr/>
          <p:nvPr/>
        </p:nvSpPr>
        <p:spPr>
          <a:xfrm>
            <a:off x="12068938" y="2081067"/>
            <a:ext cx="10380725" cy="0"/>
          </a:xfrm>
          <a:prstGeom prst="line">
            <a:avLst/>
          </a:prstGeom>
          <a:ln cap="flat" w="19050">
            <a:solidFill>
              <a:srgbClr val="100F0D"/>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2792960" y="2863200"/>
            <a:ext cx="12702079" cy="4976838"/>
          </a:xfrm>
          <a:custGeom>
            <a:avLst/>
            <a:gdLst/>
            <a:ahLst/>
            <a:cxnLst/>
            <a:rect r="r" b="b" t="t" l="l"/>
            <a:pathLst>
              <a:path h="4976838" w="12702079">
                <a:moveTo>
                  <a:pt x="0" y="0"/>
                </a:moveTo>
                <a:lnTo>
                  <a:pt x="12702080" y="0"/>
                </a:lnTo>
                <a:lnTo>
                  <a:pt x="12702080" y="4976838"/>
                </a:lnTo>
                <a:lnTo>
                  <a:pt x="0" y="4976838"/>
                </a:lnTo>
                <a:lnTo>
                  <a:pt x="0" y="0"/>
                </a:lnTo>
                <a:close/>
              </a:path>
            </a:pathLst>
          </a:custGeom>
          <a:blipFill>
            <a:blip r:embed="rId2"/>
            <a:stretch>
              <a:fillRect l="0" t="0" r="0" b="0"/>
            </a:stretch>
          </a:blipFill>
        </p:spPr>
      </p:sp>
      <p:sp>
        <p:nvSpPr>
          <p:cNvPr name="TextBox 3" id="3"/>
          <p:cNvSpPr txBox="true"/>
          <p:nvPr/>
        </p:nvSpPr>
        <p:spPr>
          <a:xfrm rot="0">
            <a:off x="1028700" y="1141569"/>
            <a:ext cx="521597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Implementation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DAGFadMVKsM</dc:identifier>
  <dcterms:modified xsi:type="dcterms:W3CDTF">2011-08-01T06:04:30Z</dcterms:modified>
  <cp:revision>1</cp:revision>
  <dc:title>Brown and White Minimal Professional Portfolio Presentation</dc:title>
</cp:coreProperties>
</file>