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7" r:id="rId27"/>
    <p:sldId id="288" r:id="rId28"/>
    <p:sldId id="289" r:id="rId29"/>
    <p:sldId id="281" r:id="rId30"/>
    <p:sldId id="282" r:id="rId31"/>
    <p:sldId id="283" r:id="rId32"/>
    <p:sldId id="284" r:id="rId33"/>
    <p:sldId id="286" r:id="rId34"/>
    <p:sldId id="285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>
      <p:cViewPr varScale="1">
        <p:scale>
          <a:sx n="81" d="100"/>
          <a:sy n="81" d="100"/>
        </p:scale>
        <p:origin x="127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25D8-711A-4B54-A014-7D09C8B0583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119A-56FB-4640-AF5D-77193A1E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F3D09E-ABFE-DF46-EE71-79BAFABFE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DATABASE MANAGEMENT SYSTEMS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818AE3F-18AC-430C-2F04-B35C03C87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3962400" cy="381000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K.M.BABU (Asst. Professor)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F00F89BE-3BDD-D273-417A-26893DC41F21}"/>
              </a:ext>
            </a:extLst>
          </p:cNvPr>
          <p:cNvSpPr txBox="1">
            <a:spLocks/>
          </p:cNvSpPr>
          <p:nvPr/>
        </p:nvSpPr>
        <p:spPr>
          <a:xfrm>
            <a:off x="4114800" y="4175878"/>
            <a:ext cx="39624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</a:rPr>
              <a:t>CSE (AI &amp; ML)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0BB7CE24-69D0-000C-C021-C919F8FD9E67}"/>
              </a:ext>
            </a:extLst>
          </p:cNvPr>
          <p:cNvSpPr txBox="1">
            <a:spLocks/>
          </p:cNvSpPr>
          <p:nvPr/>
        </p:nvSpPr>
        <p:spPr>
          <a:xfrm>
            <a:off x="3886200" y="4552950"/>
            <a:ext cx="39624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</a:rPr>
              <a:t> VITS, 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1BF3C-81AB-A677-33F6-681CAFC1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E01A-DF0E-7FD7-3BBA-529CE604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Disadvantages of File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7F4E-3856-89E1-EE33-6F9CF1868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IN" sz="3600" dirty="0"/>
              <a:t>Data Redundancy</a:t>
            </a:r>
          </a:p>
          <a:p>
            <a:r>
              <a:rPr lang="en-IN" sz="3600" dirty="0"/>
              <a:t>Data Inconsistency</a:t>
            </a:r>
          </a:p>
          <a:p>
            <a:r>
              <a:rPr lang="en-IN" sz="3600" dirty="0"/>
              <a:t>Limited Data Sharing</a:t>
            </a:r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6938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F4AC-7160-A8FA-F7B9-4861A203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7A43-012A-C216-8A65-24E9CAF64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IN" dirty="0"/>
              <a:t>Better Data Transfer</a:t>
            </a:r>
          </a:p>
          <a:p>
            <a:r>
              <a:rPr lang="en-IN" dirty="0"/>
              <a:t>Better Data Security</a:t>
            </a:r>
          </a:p>
          <a:p>
            <a:r>
              <a:rPr lang="en-IN" dirty="0"/>
              <a:t>Data inconsistency is minimized</a:t>
            </a:r>
          </a:p>
          <a:p>
            <a:r>
              <a:rPr lang="en-IN" dirty="0"/>
              <a:t>Better decision-making</a:t>
            </a:r>
          </a:p>
          <a:p>
            <a:r>
              <a:rPr lang="en-IN" dirty="0"/>
              <a:t>Increased end-user productivity</a:t>
            </a:r>
          </a:p>
          <a:p>
            <a:r>
              <a:rPr lang="en-IN" dirty="0"/>
              <a:t>Faster data access</a:t>
            </a:r>
          </a:p>
        </p:txBody>
      </p:sp>
    </p:spTree>
    <p:extLst>
      <p:ext uri="{BB962C8B-B14F-4D97-AF65-F5344CB8AC3E}">
        <p14:creationId xmlns:p14="http://schemas.microsoft.com/office/powerpoint/2010/main" val="7352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8042-20F5-9122-6B0F-0932E615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Autofit/>
          </a:bodyPr>
          <a:lstStyle/>
          <a:p>
            <a:r>
              <a:rPr lang="en-GB" sz="3600" b="1" dirty="0"/>
              <a:t>Difference Between File System and DBMS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F1D9-863E-1E1C-A654-3D4A45C0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7638"/>
            <a:ext cx="8458200" cy="4983162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Definition</a:t>
            </a:r>
          </a:p>
          <a:p>
            <a:r>
              <a:rPr lang="en-IN" sz="2800" dirty="0"/>
              <a:t>Usage</a:t>
            </a:r>
          </a:p>
          <a:p>
            <a:r>
              <a:rPr lang="en-IN" sz="2800" dirty="0"/>
              <a:t>Operations</a:t>
            </a:r>
          </a:p>
          <a:p>
            <a:r>
              <a:rPr lang="en-IN" sz="2800" dirty="0"/>
              <a:t>Data Consistency</a:t>
            </a:r>
          </a:p>
          <a:p>
            <a:r>
              <a:rPr lang="en-IN" sz="2800" dirty="0"/>
              <a:t>Data Redundancy</a:t>
            </a:r>
          </a:p>
          <a:p>
            <a:r>
              <a:rPr lang="en-IN" sz="2800" dirty="0"/>
              <a:t>Security</a:t>
            </a:r>
          </a:p>
          <a:p>
            <a:r>
              <a:rPr lang="en-IN" sz="2800" dirty="0"/>
              <a:t>Backup and Recovery Process </a:t>
            </a:r>
          </a:p>
          <a:p>
            <a:r>
              <a:rPr lang="en-IN" sz="2800" dirty="0"/>
              <a:t>Users</a:t>
            </a:r>
          </a:p>
          <a:p>
            <a:r>
              <a:rPr lang="en-IN" sz="2800" dirty="0"/>
              <a:t>Complexity</a:t>
            </a:r>
          </a:p>
          <a:p>
            <a:r>
              <a:rPr lang="en-IN" sz="2800" dirty="0"/>
              <a:t>Examples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10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9D1C-E706-B360-1C54-B967F0DD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B0AF-0ED8-A7A0-D543-FF0F4D9E9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None/>
            </a:pPr>
            <a:r>
              <a:rPr lang="en-US" sz="2200" b="1" dirty="0">
                <a:solidFill>
                  <a:srgbClr val="7030A0"/>
                </a:solidFill>
              </a:rPr>
              <a:t>Types  of Data Models:</a:t>
            </a:r>
            <a:endParaRPr lang="en-US" sz="2200" dirty="0"/>
          </a:p>
          <a:p>
            <a:pPr marL="1371600" lvl="2" indent="-4572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74806"/>
              </a:buClr>
              <a:buSzPts val="2400"/>
              <a:buFont typeface="Arial"/>
              <a:buAutoNum type="arabicPeriod"/>
            </a:pPr>
            <a:r>
              <a:rPr lang="en-US" sz="2200" b="1" dirty="0">
                <a:solidFill>
                  <a:srgbClr val="974806"/>
                </a:solidFill>
              </a:rPr>
              <a:t>Hierarchical data model </a:t>
            </a:r>
          </a:p>
          <a:p>
            <a:pPr marL="1371600" lvl="2" indent="-4572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74806"/>
              </a:buClr>
              <a:buSzPts val="2400"/>
              <a:buFont typeface="Arial"/>
              <a:buAutoNum type="arabicPeriod"/>
            </a:pPr>
            <a:r>
              <a:rPr lang="en-US" sz="2200" b="1" dirty="0">
                <a:solidFill>
                  <a:srgbClr val="974806"/>
                </a:solidFill>
              </a:rPr>
              <a:t>Network data model </a:t>
            </a:r>
          </a:p>
          <a:p>
            <a:pPr marL="1371600" lvl="2" indent="-4572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74806"/>
              </a:buClr>
              <a:buSzPts val="2400"/>
              <a:buFont typeface="Arial"/>
              <a:buAutoNum type="arabicPeriod"/>
            </a:pPr>
            <a:r>
              <a:rPr lang="en-US" sz="2200" b="1" dirty="0">
                <a:solidFill>
                  <a:srgbClr val="974806"/>
                </a:solidFill>
              </a:rPr>
              <a:t>Relational data model </a:t>
            </a:r>
          </a:p>
          <a:p>
            <a:pPr marL="1371600" lvl="2" indent="-4572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74806"/>
              </a:buClr>
              <a:buSzPts val="2400"/>
              <a:buFont typeface="Arial"/>
              <a:buAutoNum type="arabicPeriod"/>
            </a:pPr>
            <a:r>
              <a:rPr lang="en-US" sz="2200" b="1" dirty="0">
                <a:solidFill>
                  <a:srgbClr val="974806"/>
                </a:solidFill>
              </a:rPr>
              <a:t>Entity Relationship data model</a:t>
            </a:r>
            <a:endParaRPr lang="en-US" dirty="0"/>
          </a:p>
          <a:p>
            <a:pPr marL="1371600" lvl="2" indent="-4572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74806"/>
              </a:buClr>
              <a:buSzPts val="2400"/>
              <a:buFont typeface="Arial"/>
              <a:buAutoNum type="arabicPeriod"/>
            </a:pPr>
            <a:r>
              <a:rPr lang="en-US" sz="2200" b="1" dirty="0">
                <a:solidFill>
                  <a:srgbClr val="974806"/>
                </a:solidFill>
              </a:rPr>
              <a:t>Object Oriented data model </a:t>
            </a:r>
            <a:endParaRPr lang="en-US" dirty="0"/>
          </a:p>
          <a:p>
            <a:pPr marL="1371600" lvl="2" indent="-4572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74806"/>
              </a:buClr>
              <a:buSzPts val="2400"/>
              <a:buFont typeface="Arial"/>
              <a:buAutoNum type="arabicPeriod"/>
            </a:pPr>
            <a:r>
              <a:rPr lang="en-US" sz="2200" b="1" dirty="0">
                <a:solidFill>
                  <a:srgbClr val="974806"/>
                </a:solidFill>
              </a:rPr>
              <a:t>Semi-structured data model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34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F72D-5EE8-EE78-BFA2-0367A619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Levels of Abstraction</a:t>
            </a:r>
          </a:p>
        </p:txBody>
      </p:sp>
      <p:pic>
        <p:nvPicPr>
          <p:cNvPr id="4" name="Google Shape;444;p52">
            <a:extLst>
              <a:ext uri="{FF2B5EF4-FFF2-40B4-BE49-F238E27FC236}">
                <a16:creationId xmlns:a16="http://schemas.microsoft.com/office/drawing/2014/main" id="{2152EDD5-A460-2DA7-8B55-182D0F9D7E1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711294" y="1295400"/>
            <a:ext cx="7721411" cy="5029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54813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A822-9D94-B855-F5AA-10EF384E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0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Levels of Abstraction - Example</a:t>
            </a:r>
            <a:endParaRPr lang="en-IN" dirty="0"/>
          </a:p>
        </p:txBody>
      </p:sp>
      <p:pic>
        <p:nvPicPr>
          <p:cNvPr id="4" name="Google Shape;451;p53">
            <a:extLst>
              <a:ext uri="{FF2B5EF4-FFF2-40B4-BE49-F238E27FC236}">
                <a16:creationId xmlns:a16="http://schemas.microsoft.com/office/drawing/2014/main" id="{E56C201C-48CB-0898-ADE2-A3D8D7FF93A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466627" y="1143000"/>
            <a:ext cx="8229600" cy="5257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0670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7B2D-3D48-54E9-D59F-CE59F96B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1AF1-4B96-E86F-CB3A-CFCFFA6A7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1000"/>
              </a:spcBef>
              <a:buSzPts val="2000"/>
            </a:pPr>
            <a:r>
              <a:rPr lang="en-GB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Physical Data Independence</a:t>
            </a:r>
            <a:endParaRPr lang="en-GB" sz="3200" dirty="0"/>
          </a:p>
          <a:p>
            <a:pPr lvl="1">
              <a:lnSpc>
                <a:spcPct val="150000"/>
              </a:lnSpc>
              <a:spcBef>
                <a:spcPts val="1000"/>
              </a:spcBef>
              <a:buSzPts val="2000"/>
            </a:pPr>
            <a:r>
              <a:rPr lang="en-GB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Logical Data Independence</a:t>
            </a:r>
            <a:endParaRPr lang="en-GB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01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EFAD9-23B3-96E2-CF17-5023BE5B2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98" y="381000"/>
            <a:ext cx="7895004" cy="5867400"/>
          </a:xfrm>
        </p:spPr>
      </p:pic>
    </p:spTree>
    <p:extLst>
      <p:ext uri="{BB962C8B-B14F-4D97-AF65-F5344CB8AC3E}">
        <p14:creationId xmlns:p14="http://schemas.microsoft.com/office/powerpoint/2010/main" val="271140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1558-E642-C6A5-D37B-AC3854A6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of a DBMS</a:t>
            </a:r>
          </a:p>
        </p:txBody>
      </p:sp>
      <p:pic>
        <p:nvPicPr>
          <p:cNvPr id="4" name="Google Shape;565;p71" descr="Draw the database system architecture. DBMS « Online Class Notes">
            <a:extLst>
              <a:ext uri="{FF2B5EF4-FFF2-40B4-BE49-F238E27FC236}">
                <a16:creationId xmlns:a16="http://schemas.microsoft.com/office/drawing/2014/main" id="{9749DC93-71BB-57A6-9B4F-AC6EB62C0B5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914400"/>
            <a:ext cx="8153400" cy="55927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31897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1760-A718-9A7D-554F-877C05BC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Components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0053-C59B-F36F-0C38-B4B659BC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Storage Manager</a:t>
            </a:r>
          </a:p>
          <a:p>
            <a:r>
              <a:rPr lang="en-GB" dirty="0"/>
              <a:t>Query Processor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71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F40A-176F-4CDD-8395-A2104788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E298-8F0C-FA91-790C-24B4F800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b="1" dirty="0">
                <a:solidFill>
                  <a:schemeClr val="tx2"/>
                </a:solidFill>
              </a:rPr>
              <a:t>Database System Applications:</a:t>
            </a:r>
          </a:p>
          <a:p>
            <a:pPr marL="0" indent="0">
              <a:buNone/>
            </a:pPr>
            <a:r>
              <a:rPr lang="en-IN" sz="3000" dirty="0">
                <a:solidFill>
                  <a:schemeClr val="tx2"/>
                </a:solidFill>
              </a:rPr>
              <a:t>		</a:t>
            </a:r>
            <a:r>
              <a:rPr lang="en-IN" sz="3000" dirty="0"/>
              <a:t>A Historical Perspective</a:t>
            </a:r>
          </a:p>
          <a:p>
            <a:pPr marL="0" indent="0">
              <a:buNone/>
            </a:pPr>
            <a:r>
              <a:rPr lang="en-IN" sz="3000" dirty="0"/>
              <a:t>	 	File System Vs DBMS</a:t>
            </a:r>
          </a:p>
          <a:p>
            <a:pPr marL="0" indent="0">
              <a:buNone/>
            </a:pPr>
            <a:r>
              <a:rPr lang="en-IN" sz="3000" dirty="0"/>
              <a:t>	 	Data Model</a:t>
            </a:r>
          </a:p>
          <a:p>
            <a:pPr marL="0" indent="0">
              <a:buNone/>
            </a:pPr>
            <a:r>
              <a:rPr lang="en-IN" sz="3000" dirty="0"/>
              <a:t>		Levels of Abstraction in DBMS</a:t>
            </a:r>
          </a:p>
          <a:p>
            <a:pPr marL="0" indent="0">
              <a:buNone/>
            </a:pPr>
            <a:r>
              <a:rPr lang="en-IN" sz="3000" dirty="0"/>
              <a:t>		Data Independence</a:t>
            </a:r>
          </a:p>
          <a:p>
            <a:pPr marL="0" indent="0">
              <a:buNone/>
            </a:pPr>
            <a:r>
              <a:rPr lang="en-IN" sz="3000" dirty="0"/>
              <a:t>                      Structure of a DBMS</a:t>
            </a:r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r>
              <a:rPr lang="en-IN" sz="3000" dirty="0"/>
              <a:t>	</a:t>
            </a:r>
          </a:p>
          <a:p>
            <a:pPr marL="0" indent="0">
              <a:buNone/>
            </a:pPr>
            <a:endParaRPr lang="en-IN" sz="3000" dirty="0">
              <a:solidFill>
                <a:schemeClr val="tx2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AC55941-C09B-539A-B4E9-5DFFE75C0DE5}"/>
              </a:ext>
            </a:extLst>
          </p:cNvPr>
          <p:cNvSpPr/>
          <p:nvPr/>
        </p:nvSpPr>
        <p:spPr>
          <a:xfrm>
            <a:off x="1639574" y="2292144"/>
            <a:ext cx="621792" cy="294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DB05CBA-E69B-BBEB-548E-350E847EFCA5}"/>
              </a:ext>
            </a:extLst>
          </p:cNvPr>
          <p:cNvSpPr/>
          <p:nvPr/>
        </p:nvSpPr>
        <p:spPr>
          <a:xfrm>
            <a:off x="1649440" y="2810595"/>
            <a:ext cx="621792" cy="294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EFAB3C5-BA91-AFF9-B0FC-0CCA8EAA02E6}"/>
              </a:ext>
            </a:extLst>
          </p:cNvPr>
          <p:cNvSpPr/>
          <p:nvPr/>
        </p:nvSpPr>
        <p:spPr>
          <a:xfrm>
            <a:off x="1677281" y="3362858"/>
            <a:ext cx="621792" cy="294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203D6F2-3901-21DC-37C2-C3A332FFC9A6}"/>
              </a:ext>
            </a:extLst>
          </p:cNvPr>
          <p:cNvSpPr/>
          <p:nvPr/>
        </p:nvSpPr>
        <p:spPr>
          <a:xfrm>
            <a:off x="1677281" y="3898403"/>
            <a:ext cx="621792" cy="294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9413A16-E35A-54FB-DD7E-F288754A383B}"/>
              </a:ext>
            </a:extLst>
          </p:cNvPr>
          <p:cNvSpPr/>
          <p:nvPr/>
        </p:nvSpPr>
        <p:spPr>
          <a:xfrm>
            <a:off x="1677281" y="4468379"/>
            <a:ext cx="621792" cy="294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92162BC-6D97-C095-1736-3602F7603CA6}"/>
              </a:ext>
            </a:extLst>
          </p:cNvPr>
          <p:cNvSpPr/>
          <p:nvPr/>
        </p:nvSpPr>
        <p:spPr>
          <a:xfrm>
            <a:off x="1649440" y="5020642"/>
            <a:ext cx="621792" cy="294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80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366E-89AD-947D-16FD-282500DB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Components of Storage Manager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93BA-2620-B593-7BB3-7F4A0129F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Authorization and integrity 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Transaction 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File 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218973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707E-DD03-6D04-99B6-4CE93997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Storage Manager also have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5161-5A3C-FEF8-84CC-DAE60EF4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files</a:t>
            </a:r>
          </a:p>
          <a:p>
            <a:r>
              <a:rPr lang="en-GB" dirty="0"/>
              <a:t>Data Dictionary</a:t>
            </a:r>
          </a:p>
          <a:p>
            <a:r>
              <a:rPr lang="en-GB" dirty="0"/>
              <a:t>Indices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10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8CC-67C2-B757-0A39-5989B880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Components of Query Processor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6E28-C2CE-3178-6154-BBB3E75F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DDL interpreter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DML compiler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Query evaluation engine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Compiler and Linker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Application program object code</a:t>
            </a:r>
          </a:p>
        </p:txBody>
      </p:sp>
    </p:spTree>
    <p:extLst>
      <p:ext uri="{BB962C8B-B14F-4D97-AF65-F5344CB8AC3E}">
        <p14:creationId xmlns:p14="http://schemas.microsoft.com/office/powerpoint/2010/main" val="3797124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4484-5ED5-88B7-5E49-5D98BE2E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Database Users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EAB7-D83D-6CEF-FC63-58CD1B64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Naïve users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Application programmers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Sophisticated users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DBA (Database Administrator)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32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8E87-8D31-5EE9-7842-77CC9ACE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Functions of a DBA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D296-EDC5-0092-B613-75533741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Schema Definition</a:t>
            </a:r>
          </a:p>
          <a:p>
            <a:r>
              <a:rPr lang="en-GB" dirty="0"/>
              <a:t>Schema Modification</a:t>
            </a:r>
          </a:p>
          <a:p>
            <a:r>
              <a:rPr lang="en-GB" dirty="0"/>
              <a:t>Granting Authorization</a:t>
            </a:r>
          </a:p>
          <a:p>
            <a:r>
              <a:rPr lang="en-GB" dirty="0"/>
              <a:t>Routine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71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9451-87B0-376F-BEB3-204C4E68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Types of DBMS Architecture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8F6A-6D78-292E-E5D8-D35721A7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1- TIER ARCHITECTURE</a:t>
            </a:r>
          </a:p>
          <a:p>
            <a:r>
              <a:rPr lang="en-GB" dirty="0"/>
              <a:t>2- TIER ARCHITECTURE</a:t>
            </a:r>
          </a:p>
          <a:p>
            <a:r>
              <a:rPr lang="en-GB" dirty="0"/>
              <a:t>3- 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7810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729F-71B4-F496-0BD5-58B7B2CE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1-tier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8E2480-C562-1DBC-13AF-76441E36F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57400"/>
            <a:ext cx="7803654" cy="38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48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DD43-9D05-639D-0BB1-B58D685B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2-tier architecture</a:t>
            </a:r>
          </a:p>
        </p:txBody>
      </p:sp>
      <p:pic>
        <p:nvPicPr>
          <p:cNvPr id="4098" name="Picture 2" descr="DBMS Architecture">
            <a:extLst>
              <a:ext uri="{FF2B5EF4-FFF2-40B4-BE49-F238E27FC236}">
                <a16:creationId xmlns:a16="http://schemas.microsoft.com/office/drawing/2014/main" id="{5742BE2A-545C-6CC2-EAEB-B465945A23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1528"/>
            <a:ext cx="6224588" cy="57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09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07C2-B1A1-C140-ADEA-33366997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3-tier architecture</a:t>
            </a:r>
          </a:p>
        </p:txBody>
      </p:sp>
      <p:pic>
        <p:nvPicPr>
          <p:cNvPr id="5122" name="Picture 2" descr="DBMS Architecture">
            <a:extLst>
              <a:ext uri="{FF2B5EF4-FFF2-40B4-BE49-F238E27FC236}">
                <a16:creationId xmlns:a16="http://schemas.microsoft.com/office/drawing/2014/main" id="{C04551F9-89F4-02D9-52CA-B67EB5C1E6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06" y="838200"/>
            <a:ext cx="5614988" cy="591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177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50E1-64FA-FA65-BE99-84ACA927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Three-Schema Architecture</a:t>
            </a:r>
            <a:endParaRPr lang="en-IN" b="1" dirty="0"/>
          </a:p>
        </p:txBody>
      </p:sp>
      <p:pic>
        <p:nvPicPr>
          <p:cNvPr id="1026" name="Picture 2" descr="DBMS Three schema Architecture">
            <a:extLst>
              <a:ext uri="{FF2B5EF4-FFF2-40B4-BE49-F238E27FC236}">
                <a16:creationId xmlns:a16="http://schemas.microsoft.com/office/drawing/2014/main" id="{8FD80B8A-9021-F306-EEBC-FC9FBE916E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990600"/>
            <a:ext cx="7239000" cy="535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73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1247F-1140-2F28-4399-5AD2D049B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6EED-AE40-9B9C-0464-D932A196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Contents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BF31-CF16-7308-5568-C04AAA1E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b="1" dirty="0">
                <a:solidFill>
                  <a:schemeClr val="tx2"/>
                </a:solidFill>
              </a:rPr>
              <a:t>Introduction to Database Design:</a:t>
            </a:r>
          </a:p>
          <a:p>
            <a:pPr marL="0" indent="0">
              <a:buNone/>
            </a:pPr>
            <a:r>
              <a:rPr lang="en-IN" sz="3000" dirty="0">
                <a:solidFill>
                  <a:schemeClr val="tx2"/>
                </a:solidFill>
              </a:rPr>
              <a:t>	</a:t>
            </a:r>
            <a:r>
              <a:rPr lang="en-IN" sz="2200" dirty="0">
                <a:solidFill>
                  <a:schemeClr val="tx2"/>
                </a:solidFill>
              </a:rPr>
              <a:t>	</a:t>
            </a:r>
            <a:r>
              <a:rPr lang="en-IN" sz="2200" dirty="0"/>
              <a:t>Database Design</a:t>
            </a:r>
          </a:p>
          <a:p>
            <a:pPr marL="0" indent="0">
              <a:buNone/>
            </a:pPr>
            <a:r>
              <a:rPr lang="en-IN" sz="2200" dirty="0"/>
              <a:t>	 	ER Diagrams, Entities, Attributes</a:t>
            </a:r>
          </a:p>
          <a:p>
            <a:pPr marL="0" indent="0">
              <a:buNone/>
            </a:pPr>
            <a:r>
              <a:rPr lang="en-IN" sz="2200" dirty="0"/>
              <a:t>	 	Entity Sets, Relationship, Relationship Sets</a:t>
            </a:r>
          </a:p>
          <a:p>
            <a:pPr marL="0" indent="0">
              <a:buNone/>
            </a:pPr>
            <a:r>
              <a:rPr lang="en-IN" sz="2200" dirty="0"/>
              <a:t>		Additional Features of ER Model</a:t>
            </a:r>
          </a:p>
          <a:p>
            <a:pPr marL="0" indent="0">
              <a:buNone/>
            </a:pPr>
            <a:r>
              <a:rPr lang="en-IN" sz="2200" dirty="0"/>
              <a:t>                      	Conceptual Design with ER Model</a:t>
            </a:r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r>
              <a:rPr lang="en-IN" sz="3000" dirty="0"/>
              <a:t>	</a:t>
            </a:r>
          </a:p>
          <a:p>
            <a:pPr marL="0" indent="0">
              <a:buNone/>
            </a:pPr>
            <a:endParaRPr lang="en-IN" sz="3000" dirty="0">
              <a:solidFill>
                <a:schemeClr val="tx2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088EEBE-E646-094D-72A2-D316D86170D9}"/>
              </a:ext>
            </a:extLst>
          </p:cNvPr>
          <p:cNvSpPr/>
          <p:nvPr/>
        </p:nvSpPr>
        <p:spPr>
          <a:xfrm>
            <a:off x="1639574" y="2292144"/>
            <a:ext cx="621792" cy="294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CC4306-8A4D-0F43-AC55-B676CF406D40}"/>
              </a:ext>
            </a:extLst>
          </p:cNvPr>
          <p:cNvSpPr/>
          <p:nvPr/>
        </p:nvSpPr>
        <p:spPr>
          <a:xfrm>
            <a:off x="1610415" y="2686823"/>
            <a:ext cx="621792" cy="294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242FCA-9287-3942-1EA3-A89768E89CEA}"/>
              </a:ext>
            </a:extLst>
          </p:cNvPr>
          <p:cNvSpPr/>
          <p:nvPr/>
        </p:nvSpPr>
        <p:spPr>
          <a:xfrm>
            <a:off x="1601867" y="3135929"/>
            <a:ext cx="621792" cy="294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2C98C08-CA6E-AE45-67DD-52A119497DFB}"/>
              </a:ext>
            </a:extLst>
          </p:cNvPr>
          <p:cNvSpPr/>
          <p:nvPr/>
        </p:nvSpPr>
        <p:spPr>
          <a:xfrm>
            <a:off x="1639574" y="3546620"/>
            <a:ext cx="621792" cy="294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93BC3E1-98EF-4F1C-93F6-11F221BBAF85}"/>
              </a:ext>
            </a:extLst>
          </p:cNvPr>
          <p:cNvSpPr/>
          <p:nvPr/>
        </p:nvSpPr>
        <p:spPr>
          <a:xfrm>
            <a:off x="1639135" y="3957311"/>
            <a:ext cx="621792" cy="294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711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BDB5-21CE-57CC-909F-E1CF4312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22DC-177E-3EE3-F122-67A2B5E1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Database Design Process is divided into 6 steps: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Requirement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Conceptual Database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Logical Database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Schema Refinement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Physical Database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Security Design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154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B4D4-4804-4AA8-919B-6EDE1792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schema?</a:t>
            </a:r>
          </a:p>
        </p:txBody>
      </p:sp>
      <p:pic>
        <p:nvPicPr>
          <p:cNvPr id="2050" name="Picture 2" descr="What is a Schema?">
            <a:extLst>
              <a:ext uri="{FF2B5EF4-FFF2-40B4-BE49-F238E27FC236}">
                <a16:creationId xmlns:a16="http://schemas.microsoft.com/office/drawing/2014/main" id="{99FD2DF4-A54C-1458-769E-2DC8C82786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78535"/>
            <a:ext cx="7696199" cy="577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65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8064-3642-D7CC-0FB5-C47580C9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6600" dirty="0"/>
          </a:p>
          <a:p>
            <a:pPr marL="0" indent="0" algn="ctr">
              <a:buNone/>
            </a:pPr>
            <a:r>
              <a:rPr lang="en-IN" sz="6600" dirty="0"/>
              <a:t>What is an instance?</a:t>
            </a:r>
          </a:p>
        </p:txBody>
      </p:sp>
    </p:spTree>
    <p:extLst>
      <p:ext uri="{BB962C8B-B14F-4D97-AF65-F5344CB8AC3E}">
        <p14:creationId xmlns:p14="http://schemas.microsoft.com/office/powerpoint/2010/main" val="1229252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18F8-17F1-5115-5CF6-30BF7E16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Entity-Relationship (ER)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2BA3-C467-6981-0D49-1418C9CC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IN" sz="2800" b="1" dirty="0"/>
              <a:t>Entity</a:t>
            </a:r>
          </a:p>
          <a:p>
            <a:pPr marL="0" indent="0">
              <a:buNone/>
            </a:pPr>
            <a:r>
              <a:rPr lang="en-IN" sz="2800" dirty="0"/>
              <a:t>	- Entity Set</a:t>
            </a:r>
          </a:p>
          <a:p>
            <a:pPr marL="0" indent="0">
              <a:buNone/>
            </a:pPr>
            <a:r>
              <a:rPr lang="en-IN" sz="2800" dirty="0"/>
              <a:t>	- Regular Entity and Weak Entity</a:t>
            </a:r>
          </a:p>
          <a:p>
            <a:r>
              <a:rPr lang="en-IN" sz="2800" b="1" dirty="0"/>
              <a:t>Attributes</a:t>
            </a:r>
          </a:p>
          <a:p>
            <a:pPr marL="0" indent="0">
              <a:buNone/>
            </a:pPr>
            <a:r>
              <a:rPr lang="en-IN" sz="2800" dirty="0"/>
              <a:t>	- Domain of Attributes</a:t>
            </a:r>
          </a:p>
          <a:p>
            <a:pPr marL="0" indent="0">
              <a:buNone/>
            </a:pPr>
            <a:r>
              <a:rPr lang="en-IN" sz="2800" dirty="0"/>
              <a:t>	- Key attribute</a:t>
            </a:r>
          </a:p>
          <a:p>
            <a:pPr marL="0" indent="0">
              <a:buNone/>
            </a:pPr>
            <a:r>
              <a:rPr lang="en-IN" sz="2800" dirty="0"/>
              <a:t>	- Simple attribute</a:t>
            </a:r>
          </a:p>
          <a:p>
            <a:pPr marL="0" indent="0">
              <a:buNone/>
            </a:pPr>
            <a:r>
              <a:rPr lang="en-IN" sz="2800" dirty="0"/>
              <a:t>	- Composite attribute</a:t>
            </a:r>
          </a:p>
          <a:p>
            <a:pPr marL="0" indent="0">
              <a:buNone/>
            </a:pPr>
            <a:r>
              <a:rPr lang="en-IN" sz="2800" dirty="0"/>
              <a:t>	- Single-valued attribute</a:t>
            </a:r>
          </a:p>
          <a:p>
            <a:pPr marL="0" indent="0">
              <a:buNone/>
            </a:pPr>
            <a:r>
              <a:rPr lang="en-IN" sz="2800" dirty="0"/>
              <a:t>	- Multi-valued attribute</a:t>
            </a:r>
          </a:p>
          <a:p>
            <a:pPr marL="0" indent="0">
              <a:buNone/>
            </a:pPr>
            <a:r>
              <a:rPr lang="en-IN" sz="2800" dirty="0"/>
              <a:t>	- Derived attribute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564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0158-EB16-23B6-ABBF-2431B740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C2D020-E05F-69A0-C217-623AE40A5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17" y="1143000"/>
            <a:ext cx="8443765" cy="5105400"/>
          </a:xfrm>
        </p:spPr>
      </p:pic>
    </p:spTree>
    <p:extLst>
      <p:ext uri="{BB962C8B-B14F-4D97-AF65-F5344CB8AC3E}">
        <p14:creationId xmlns:p14="http://schemas.microsoft.com/office/powerpoint/2010/main" val="1015828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F07C-3051-AA17-E09D-650E1B79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Relationship</a:t>
            </a:r>
          </a:p>
        </p:txBody>
      </p:sp>
      <p:pic>
        <p:nvPicPr>
          <p:cNvPr id="7170" name="Picture 2" descr="ER Diagram Examples - Entity Relationship Diagram">
            <a:extLst>
              <a:ext uri="{FF2B5EF4-FFF2-40B4-BE49-F238E27FC236}">
                <a16:creationId xmlns:a16="http://schemas.microsoft.com/office/drawing/2014/main" id="{E9ED7A49-3705-856E-B851-06240DA63C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2445"/>
            <a:ext cx="8229600" cy="42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817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A275-C9EC-180A-7440-E415EE69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/>
              <a:t>Weak relationship</a:t>
            </a:r>
          </a:p>
        </p:txBody>
      </p:sp>
      <p:pic>
        <p:nvPicPr>
          <p:cNvPr id="8194" name="Picture 2" descr="Weak Entity Set in ER diagrams - GeeksforGeeks">
            <a:extLst>
              <a:ext uri="{FF2B5EF4-FFF2-40B4-BE49-F238E27FC236}">
                <a16:creationId xmlns:a16="http://schemas.microsoft.com/office/drawing/2014/main" id="{6B14DBDC-5332-23B5-9D24-6FB9E5099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5" y="2438400"/>
            <a:ext cx="8229600" cy="209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444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0277-33BC-797A-6467-B41E0BF8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 Set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18F632F-1DDE-AF27-AE1E-1336BCDA1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693323" cy="39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10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4406-C50B-FF67-7690-DDBBF7F2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Types of Relationship 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3DF3-4296-2E0D-E648-A681EDAE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Unary relationship 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Binary relationship 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Ternary relationship 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N-</a:t>
            </a:r>
            <a:r>
              <a:rPr lang="en-IN" dirty="0" err="1"/>
              <a:t>ary</a:t>
            </a:r>
            <a:r>
              <a:rPr lang="en-IN" dirty="0"/>
              <a:t> relationship set</a:t>
            </a:r>
          </a:p>
        </p:txBody>
      </p:sp>
    </p:spTree>
    <p:extLst>
      <p:ext uri="{BB962C8B-B14F-4D97-AF65-F5344CB8AC3E}">
        <p14:creationId xmlns:p14="http://schemas.microsoft.com/office/powerpoint/2010/main" val="422529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CCD10F99-A901-F240-2991-0678E7BF78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086600" cy="544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53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D3F9-9ADC-94EB-DA63-DD51E705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1BCF-0B9F-8274-2A4F-1AB3B498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DBMS?</a:t>
            </a:r>
          </a:p>
          <a:p>
            <a:pPr marL="0" indent="0" algn="ctr">
              <a:buNone/>
            </a:pPr>
            <a:r>
              <a:rPr lang="en-GB" dirty="0"/>
              <a:t>Database?</a:t>
            </a:r>
          </a:p>
          <a:p>
            <a:pPr marL="0" indent="0" algn="ctr">
              <a:buNone/>
            </a:pPr>
            <a:r>
              <a:rPr lang="en-GB" dirty="0"/>
              <a:t>Data?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Information?</a:t>
            </a:r>
          </a:p>
          <a:p>
            <a:pPr marL="0" indent="0" algn="ctr">
              <a:buNone/>
            </a:pPr>
            <a:r>
              <a:rPr lang="en-IN" dirty="0"/>
              <a:t>Data vs Information</a:t>
            </a:r>
          </a:p>
          <a:p>
            <a:pPr marL="0" indent="0" algn="ctr">
              <a:buNone/>
            </a:pPr>
            <a:r>
              <a:rPr lang="en-IN" dirty="0"/>
              <a:t>Knowledge?</a:t>
            </a:r>
          </a:p>
          <a:p>
            <a:pPr marL="0" indent="0" algn="ctr">
              <a:buNone/>
            </a:pPr>
            <a:r>
              <a:rPr lang="en-IN" dirty="0"/>
              <a:t>Wisdom?</a:t>
            </a:r>
          </a:p>
        </p:txBody>
      </p:sp>
    </p:spTree>
    <p:extLst>
      <p:ext uri="{BB962C8B-B14F-4D97-AF65-F5344CB8AC3E}">
        <p14:creationId xmlns:p14="http://schemas.microsoft.com/office/powerpoint/2010/main" val="2146039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B4C36-3266-1764-939D-D70C36B7B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C64827F3-788F-2171-7840-287CC099E9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07415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046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4035-A435-20BF-39CC-1E17F8580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D7E3C033-DBE4-EF9B-66C7-D8440508D5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3" y="1219200"/>
            <a:ext cx="731479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452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27E0-E005-B9A4-FB0F-E20AC4A0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Cardinality of a Relationship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5674-E2AC-4BCF-C332-A02FF1F4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One to one (1:1) relationship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One to many (1:N)relationship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Many to one (M:1)relationship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Many to many (M:N) relationship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681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558F-4D73-DA9B-B7E1-E72A45E7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One-to-one(1:1)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2FDC88-6AF6-54AE-97B3-4FA12AA4D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05000"/>
            <a:ext cx="6587959" cy="4267200"/>
          </a:xfrm>
        </p:spPr>
      </p:pic>
    </p:spTree>
    <p:extLst>
      <p:ext uri="{BB962C8B-B14F-4D97-AF65-F5344CB8AC3E}">
        <p14:creationId xmlns:p14="http://schemas.microsoft.com/office/powerpoint/2010/main" val="1801525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8C2D3-E16E-6AAF-BC6F-EF52942DB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48EEDB-C273-69B2-F446-1DF3F79B3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8038120" cy="2491647"/>
          </a:xfrm>
        </p:spPr>
      </p:pic>
    </p:spTree>
    <p:extLst>
      <p:ext uri="{BB962C8B-B14F-4D97-AF65-F5344CB8AC3E}">
        <p14:creationId xmlns:p14="http://schemas.microsoft.com/office/powerpoint/2010/main" val="3032262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3D70-C801-135E-445D-A8F1AFE2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One-to-many(1:N)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7832A-E0A7-75AC-34C7-57F3C33F9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24000"/>
            <a:ext cx="7373478" cy="4503265"/>
          </a:xfrm>
        </p:spPr>
      </p:pic>
    </p:spTree>
    <p:extLst>
      <p:ext uri="{BB962C8B-B14F-4D97-AF65-F5344CB8AC3E}">
        <p14:creationId xmlns:p14="http://schemas.microsoft.com/office/powerpoint/2010/main" val="1896080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1200-687E-F55A-C216-7492615F3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1DD48-B97D-D657-7D9A-700F0C0E2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86000"/>
            <a:ext cx="8458199" cy="2106012"/>
          </a:xfrm>
        </p:spPr>
      </p:pic>
    </p:spTree>
    <p:extLst>
      <p:ext uri="{BB962C8B-B14F-4D97-AF65-F5344CB8AC3E}">
        <p14:creationId xmlns:p14="http://schemas.microsoft.com/office/powerpoint/2010/main" val="1061419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B06D2-D359-7BA5-BD59-550881BDD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F293-A5DA-83D3-5928-12A965B8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Many-to-one(M:1)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F10FFF-42FC-31C4-99FF-227FE9769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61" y="1600200"/>
            <a:ext cx="6753277" cy="4648200"/>
          </a:xfrm>
        </p:spPr>
      </p:pic>
    </p:spTree>
    <p:extLst>
      <p:ext uri="{BB962C8B-B14F-4D97-AF65-F5344CB8AC3E}">
        <p14:creationId xmlns:p14="http://schemas.microsoft.com/office/powerpoint/2010/main" val="2791158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53C97-FBF2-5E29-43E9-9F367A651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69065E-4206-572F-91E9-14A97F6E1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9800"/>
            <a:ext cx="7975273" cy="1981200"/>
          </a:xfrm>
        </p:spPr>
      </p:pic>
    </p:spTree>
    <p:extLst>
      <p:ext uri="{BB962C8B-B14F-4D97-AF65-F5344CB8AC3E}">
        <p14:creationId xmlns:p14="http://schemas.microsoft.com/office/powerpoint/2010/main" val="214191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B2B0B-0B32-529B-6A09-AACB800F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5A5D-2EDC-FF2F-7A92-BD33625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Many-to-Many(M:N)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CB542-FF24-CEC7-8D83-C8F801067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24000"/>
            <a:ext cx="6623584" cy="4495800"/>
          </a:xfrm>
        </p:spPr>
      </p:pic>
    </p:spTree>
    <p:extLst>
      <p:ext uri="{BB962C8B-B14F-4D97-AF65-F5344CB8AC3E}">
        <p14:creationId xmlns:p14="http://schemas.microsoft.com/office/powerpoint/2010/main" val="184137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70CD6-B5BB-D88E-0DCF-E8A612D62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95400"/>
            <a:ext cx="8077200" cy="3810000"/>
          </a:xfrm>
        </p:spPr>
      </p:pic>
    </p:spTree>
    <p:extLst>
      <p:ext uri="{BB962C8B-B14F-4D97-AF65-F5344CB8AC3E}">
        <p14:creationId xmlns:p14="http://schemas.microsoft.com/office/powerpoint/2010/main" val="154666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5A2CE-BCB6-9366-C0FB-A4622D2CF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59" y="1828800"/>
            <a:ext cx="8808881" cy="2438400"/>
          </a:xfrm>
        </p:spPr>
      </p:pic>
    </p:spTree>
    <p:extLst>
      <p:ext uri="{BB962C8B-B14F-4D97-AF65-F5344CB8AC3E}">
        <p14:creationId xmlns:p14="http://schemas.microsoft.com/office/powerpoint/2010/main" val="2486404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8EF8-EF6E-1F0E-BD21-94DA30C9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Additional Features of ER model</a:t>
            </a:r>
            <a:br>
              <a:rPr lang="en-IN" b="1" i="0" dirty="0">
                <a:solidFill>
                  <a:srgbClr val="000000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2BB0-A0C9-9825-E942-4E05B554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IN" dirty="0"/>
              <a:t>Specialization</a:t>
            </a:r>
          </a:p>
          <a:p>
            <a:r>
              <a:rPr lang="en-IN" dirty="0"/>
              <a:t>Generalization</a:t>
            </a:r>
          </a:p>
          <a:p>
            <a:r>
              <a:rPr lang="en-IN" dirty="0"/>
              <a:t>Inheritance</a:t>
            </a:r>
          </a:p>
          <a:p>
            <a:r>
              <a:rPr lang="en-IN" dirty="0"/>
              <a:t>Aggregation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488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06F0-97DA-A9D7-4DDC-F04C4923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Specialization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BC56B3D-3873-3AA9-5E7C-C43C73F1D0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3" y="1600200"/>
            <a:ext cx="811661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19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1EDA-9FA1-B475-8577-E6666AF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Generalization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5732881-7621-9925-3250-D6FE43396F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0" y="1600200"/>
            <a:ext cx="784193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56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ED62-5653-030F-055B-8C41C244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DB54253-FD72-0068-DAB4-2076567C8A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7" y="1600200"/>
            <a:ext cx="75114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80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77C8-F1DE-D105-F757-EE700964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Conceptual Design with ER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E874D-353C-07F4-30E4-5B1C0141B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109" y="838200"/>
            <a:ext cx="4115781" cy="5878975"/>
          </a:xfrm>
        </p:spPr>
      </p:pic>
    </p:spTree>
    <p:extLst>
      <p:ext uri="{BB962C8B-B14F-4D97-AF65-F5344CB8AC3E}">
        <p14:creationId xmlns:p14="http://schemas.microsoft.com/office/powerpoint/2010/main" val="1473330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1EEB1-7A43-26B4-DF37-2D76C16F7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013" y="990600"/>
            <a:ext cx="7071973" cy="4396976"/>
          </a:xfrm>
        </p:spPr>
      </p:pic>
    </p:spTree>
    <p:extLst>
      <p:ext uri="{BB962C8B-B14F-4D97-AF65-F5344CB8AC3E}">
        <p14:creationId xmlns:p14="http://schemas.microsoft.com/office/powerpoint/2010/main" val="4293300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2CC4C-E9D6-4593-47CF-63801F230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43000"/>
            <a:ext cx="8460345" cy="4343400"/>
          </a:xfrm>
        </p:spPr>
      </p:pic>
    </p:spTree>
    <p:extLst>
      <p:ext uri="{BB962C8B-B14F-4D97-AF65-F5344CB8AC3E}">
        <p14:creationId xmlns:p14="http://schemas.microsoft.com/office/powerpoint/2010/main" val="3873660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1609C-78B1-481F-59A5-882727CEF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5D875-1A92-5BD5-FBB8-38CD1F3E3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762000"/>
            <a:ext cx="7475525" cy="5029199"/>
          </a:xfrm>
        </p:spPr>
      </p:pic>
    </p:spTree>
    <p:extLst>
      <p:ext uri="{BB962C8B-B14F-4D97-AF65-F5344CB8AC3E}">
        <p14:creationId xmlns:p14="http://schemas.microsoft.com/office/powerpoint/2010/main" val="3631429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82EF4-0E9F-B1F0-AE21-14ECCE666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E76CD7-4150-15C5-54D2-5E26015A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4) Attributes Identification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7A233F-2930-FCCA-2562-946207B64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28800"/>
            <a:ext cx="7380368" cy="2895600"/>
          </a:xfrm>
        </p:spPr>
      </p:pic>
    </p:spTree>
    <p:extLst>
      <p:ext uri="{BB962C8B-B14F-4D97-AF65-F5344CB8AC3E}">
        <p14:creationId xmlns:p14="http://schemas.microsoft.com/office/powerpoint/2010/main" val="125172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E35-EB7B-F737-F589-BE6A10F6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Historical Perspective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27978D-2EDA-2549-3108-5A4420BBA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7924799" cy="4876800"/>
          </a:xfrm>
        </p:spPr>
      </p:pic>
    </p:spTree>
    <p:extLst>
      <p:ext uri="{BB962C8B-B14F-4D97-AF65-F5344CB8AC3E}">
        <p14:creationId xmlns:p14="http://schemas.microsoft.com/office/powerpoint/2010/main" val="2124908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D6BA3-55BB-060A-18F5-6FE402587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46" y="609600"/>
            <a:ext cx="8923907" cy="5638800"/>
          </a:xfrm>
        </p:spPr>
      </p:pic>
    </p:spTree>
    <p:extLst>
      <p:ext uri="{BB962C8B-B14F-4D97-AF65-F5344CB8AC3E}">
        <p14:creationId xmlns:p14="http://schemas.microsoft.com/office/powerpoint/2010/main" val="230833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C8A3-2B95-E3F9-F7F2-B2F462C9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b="1" dirty="0"/>
              <a:t>Evolution of Databases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13B7F-4485-A6FE-617F-C74E1EADE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8000999" cy="5105400"/>
          </a:xfrm>
        </p:spPr>
      </p:pic>
    </p:spTree>
    <p:extLst>
      <p:ext uri="{BB962C8B-B14F-4D97-AF65-F5344CB8AC3E}">
        <p14:creationId xmlns:p14="http://schemas.microsoft.com/office/powerpoint/2010/main" val="351566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BBAF4-BBF4-ED43-B7EE-DB649E11D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371600"/>
            <a:ext cx="6442964" cy="4114800"/>
          </a:xfrm>
        </p:spPr>
      </p:pic>
    </p:spTree>
    <p:extLst>
      <p:ext uri="{BB962C8B-B14F-4D97-AF65-F5344CB8AC3E}">
        <p14:creationId xmlns:p14="http://schemas.microsoft.com/office/powerpoint/2010/main" val="330777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F698-5C94-AEDB-39E8-EF7C7347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Advantages of File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15EA-07E9-ACF6-7C5E-78B11EF30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IN" sz="3600" dirty="0"/>
              <a:t>Backup</a:t>
            </a:r>
          </a:p>
          <a:p>
            <a:r>
              <a:rPr lang="en-IN" sz="3600" dirty="0"/>
              <a:t>Compactness</a:t>
            </a:r>
          </a:p>
          <a:p>
            <a:r>
              <a:rPr lang="en-IN" sz="3600" dirty="0"/>
              <a:t>Data Retrieval</a:t>
            </a:r>
          </a:p>
          <a:p>
            <a:r>
              <a:rPr lang="en-IN" sz="3600" dirty="0"/>
              <a:t>Editing</a:t>
            </a:r>
          </a:p>
          <a:p>
            <a:r>
              <a:rPr lang="en-IN" sz="3600" dirty="0"/>
              <a:t>File Sharing</a:t>
            </a:r>
          </a:p>
        </p:txBody>
      </p:sp>
    </p:spTree>
    <p:extLst>
      <p:ext uri="{BB962C8B-B14F-4D97-AF65-F5344CB8AC3E}">
        <p14:creationId xmlns:p14="http://schemas.microsoft.com/office/powerpoint/2010/main" val="415089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523</Words>
  <Application>Microsoft Office PowerPoint</Application>
  <PresentationFormat>On-screen Show (4:3)</PresentationFormat>
  <Paragraphs>167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Century Gothic</vt:lpstr>
      <vt:lpstr>Inter</vt:lpstr>
      <vt:lpstr>Office Theme</vt:lpstr>
      <vt:lpstr>DATABASE MANAGEMENT SYSTEMS</vt:lpstr>
      <vt:lpstr>Contents</vt:lpstr>
      <vt:lpstr>Contents (Contd..)</vt:lpstr>
      <vt:lpstr>Introduction</vt:lpstr>
      <vt:lpstr>PowerPoint Presentation</vt:lpstr>
      <vt:lpstr>Historical Perspective</vt:lpstr>
      <vt:lpstr>Evolution of Databases</vt:lpstr>
      <vt:lpstr>PowerPoint Presentation</vt:lpstr>
      <vt:lpstr>Advantages of File System </vt:lpstr>
      <vt:lpstr>Disadvantages of File System </vt:lpstr>
      <vt:lpstr>Advantages of DBMS</vt:lpstr>
      <vt:lpstr>Difference Between File System and DBMS</vt:lpstr>
      <vt:lpstr>Data Model</vt:lpstr>
      <vt:lpstr>Levels of Abstraction</vt:lpstr>
      <vt:lpstr>Levels of Abstraction - Example</vt:lpstr>
      <vt:lpstr>Data Independence</vt:lpstr>
      <vt:lpstr>PowerPoint Presentation</vt:lpstr>
      <vt:lpstr>Structure of a DBMS</vt:lpstr>
      <vt:lpstr>Components</vt:lpstr>
      <vt:lpstr>Components of Storage Manager</vt:lpstr>
      <vt:lpstr>Storage Manager also have</vt:lpstr>
      <vt:lpstr>Components of Query Processor</vt:lpstr>
      <vt:lpstr>Database Users</vt:lpstr>
      <vt:lpstr>Functions of a DBA</vt:lpstr>
      <vt:lpstr>Types of DBMS Architecture</vt:lpstr>
      <vt:lpstr>1-tier architecture</vt:lpstr>
      <vt:lpstr>2-tier architecture</vt:lpstr>
      <vt:lpstr>3-tier architecture</vt:lpstr>
      <vt:lpstr>Three-Schema Architecture</vt:lpstr>
      <vt:lpstr>Database Design</vt:lpstr>
      <vt:lpstr>What is schema?</vt:lpstr>
      <vt:lpstr>PowerPoint Presentation</vt:lpstr>
      <vt:lpstr>Entity-Relationship (ER) Model</vt:lpstr>
      <vt:lpstr>ER Diagram</vt:lpstr>
      <vt:lpstr>Relationship</vt:lpstr>
      <vt:lpstr>Weak relationship</vt:lpstr>
      <vt:lpstr>Relationship Set</vt:lpstr>
      <vt:lpstr>Types of Relationship sets:</vt:lpstr>
      <vt:lpstr>PowerPoint Presentation</vt:lpstr>
      <vt:lpstr>PowerPoint Presentation</vt:lpstr>
      <vt:lpstr>PowerPoint Presentation</vt:lpstr>
      <vt:lpstr>Cardinality of a Relationship</vt:lpstr>
      <vt:lpstr>One-to-one(1:1)</vt:lpstr>
      <vt:lpstr>PowerPoint Presentation</vt:lpstr>
      <vt:lpstr>One-to-many(1:N)</vt:lpstr>
      <vt:lpstr>PowerPoint Presentation</vt:lpstr>
      <vt:lpstr>Many-to-one(M:1)</vt:lpstr>
      <vt:lpstr>PowerPoint Presentation</vt:lpstr>
      <vt:lpstr>Many-to-Many(M:N)</vt:lpstr>
      <vt:lpstr>PowerPoint Presentation</vt:lpstr>
      <vt:lpstr>Additional Features of ER model </vt:lpstr>
      <vt:lpstr>Specialization</vt:lpstr>
      <vt:lpstr>Generalization</vt:lpstr>
      <vt:lpstr>Aggregation</vt:lpstr>
      <vt:lpstr>Conceptual Design with ER Model</vt:lpstr>
      <vt:lpstr>PowerPoint Presentation</vt:lpstr>
      <vt:lpstr>PowerPoint Presentation</vt:lpstr>
      <vt:lpstr>PowerPoint Presentation</vt:lpstr>
      <vt:lpstr>Step 4) Attributes Identification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Mani Kuruma</cp:lastModifiedBy>
  <cp:revision>175</cp:revision>
  <dcterms:created xsi:type="dcterms:W3CDTF">2019-10-24T17:14:21Z</dcterms:created>
  <dcterms:modified xsi:type="dcterms:W3CDTF">2024-03-05T09:42:16Z</dcterms:modified>
</cp:coreProperties>
</file>