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9" r:id="rId32"/>
    <p:sldId id="290" r:id="rId33"/>
    <p:sldId id="291" r:id="rId34"/>
    <p:sldId id="293" r:id="rId35"/>
    <p:sldId id="292"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6" r:id="rId49"/>
    <p:sldId id="317" r:id="rId50"/>
    <p:sldId id="314" r:id="rId51"/>
    <p:sldId id="318" r:id="rId52"/>
    <p:sldId id="315" r:id="rId53"/>
    <p:sldId id="319" r:id="rId54"/>
    <p:sldId id="320" r:id="rId55"/>
    <p:sldId id="321" r:id="rId56"/>
    <p:sldId id="322" r:id="rId57"/>
    <p:sldId id="323" r:id="rId58"/>
    <p:sldId id="324" r:id="rId59"/>
    <p:sldId id="325" r:id="rId60"/>
    <p:sldId id="328" r:id="rId61"/>
    <p:sldId id="326" r:id="rId62"/>
    <p:sldId id="329" r:id="rId63"/>
    <p:sldId id="327" r:id="rId64"/>
    <p:sldId id="330" r:id="rId65"/>
    <p:sldId id="331" r:id="rId66"/>
    <p:sldId id="332" r:id="rId67"/>
    <p:sldId id="333" r:id="rId68"/>
    <p:sldId id="334" r:id="rId69"/>
    <p:sldId id="335" r:id="rId70"/>
    <p:sldId id="336" r:id="rId71"/>
    <p:sldId id="337" r:id="rId72"/>
    <p:sldId id="338" r:id="rId73"/>
    <p:sldId id="339" r:id="rId74"/>
    <p:sldId id="340" r:id="rId75"/>
    <p:sldId id="349" r:id="rId76"/>
    <p:sldId id="350" r:id="rId77"/>
    <p:sldId id="348" r:id="rId78"/>
    <p:sldId id="341" r:id="rId79"/>
    <p:sldId id="342" r:id="rId80"/>
    <p:sldId id="343" r:id="rId81"/>
    <p:sldId id="344" r:id="rId82"/>
    <p:sldId id="345" r:id="rId83"/>
    <p:sldId id="346" r:id="rId84"/>
    <p:sldId id="347" r:id="rId85"/>
    <p:sldId id="351" r:id="rId86"/>
    <p:sldId id="352" r:id="rId87"/>
    <p:sldId id="353" r:id="rId88"/>
    <p:sldId id="354" r:id="rId89"/>
    <p:sldId id="355" r:id="rId90"/>
    <p:sldId id="357" r:id="rId91"/>
    <p:sldId id="356" r:id="rId92"/>
    <p:sldId id="358" r:id="rId93"/>
    <p:sldId id="359" r:id="rId94"/>
    <p:sldId id="360" r:id="rId95"/>
    <p:sldId id="361" r:id="rId96"/>
    <p:sldId id="362" r:id="rId97"/>
    <p:sldId id="363" r:id="rId98"/>
    <p:sldId id="364" r:id="rId99"/>
    <p:sldId id="365" r:id="rId100"/>
    <p:sldId id="366" r:id="rId101"/>
    <p:sldId id="367" r:id="rId102"/>
    <p:sldId id="368" r:id="rId103"/>
    <p:sldId id="369" r:id="rId104"/>
    <p:sldId id="372" r:id="rId105"/>
    <p:sldId id="370" r:id="rId106"/>
    <p:sldId id="373" r:id="rId107"/>
    <p:sldId id="374" r:id="rId108"/>
    <p:sldId id="375" r:id="rId109"/>
    <p:sldId id="376" r:id="rId110"/>
    <p:sldId id="377" r:id="rId111"/>
    <p:sldId id="378"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charset="0"/>
                <a:cs typeface="Arial Black" panose="020B0A04020102020204" charset="0"/>
              </a:rPr>
              <a:t>UNIT-4</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A260-7E42-4DB5-ADA2-4DDDA1E4409E}"/>
              </a:ext>
            </a:extLst>
          </p:cNvPr>
          <p:cNvSpPr>
            <a:spLocks noGrp="1"/>
          </p:cNvSpPr>
          <p:nvPr>
            <p:ph type="title"/>
          </p:nvPr>
        </p:nvSpPr>
        <p:spPr>
          <a:xfrm>
            <a:off x="838200" y="365126"/>
            <a:ext cx="10515600" cy="496266"/>
          </a:xfrm>
        </p:spPr>
        <p:txBody>
          <a:bodyPr>
            <a:normAutofit fontScale="90000"/>
          </a:bodyPr>
          <a:lstStyle/>
          <a:p>
            <a:pPr algn="ctr"/>
            <a:r>
              <a:rPr lang="en-US" b="1" dirty="0">
                <a:latin typeface="+mn-lt"/>
              </a:rPr>
              <a:t>CONSISTENCY</a:t>
            </a:r>
          </a:p>
        </p:txBody>
      </p:sp>
      <p:sp>
        <p:nvSpPr>
          <p:cNvPr id="3" name="Content Placeholder 2">
            <a:extLst>
              <a:ext uri="{FF2B5EF4-FFF2-40B4-BE49-F238E27FC236}">
                <a16:creationId xmlns:a16="http://schemas.microsoft.com/office/drawing/2014/main" id="{3F6E124F-008D-42C0-AEF7-345DB52B8BF7}"/>
              </a:ext>
            </a:extLst>
          </p:cNvPr>
          <p:cNvSpPr>
            <a:spLocks noGrp="1"/>
          </p:cNvSpPr>
          <p:nvPr>
            <p:ph idx="1"/>
          </p:nvPr>
        </p:nvSpPr>
        <p:spPr>
          <a:xfrm>
            <a:off x="838200" y="1046922"/>
            <a:ext cx="10515600" cy="5445952"/>
          </a:xfrm>
        </p:spPr>
        <p:txBody>
          <a:bodyPr>
            <a:normAutofit lnSpcReduction="10000"/>
          </a:bodyPr>
          <a:lstStyle/>
          <a:p>
            <a:pPr marL="0" indent="0">
              <a:buNone/>
            </a:pPr>
            <a:r>
              <a:rPr lang="en-US" sz="3600" b="1" dirty="0"/>
              <a:t>Example:</a:t>
            </a:r>
          </a:p>
          <a:p>
            <a:pPr marL="0" indent="0">
              <a:buNone/>
            </a:pPr>
            <a:r>
              <a:rPr lang="en-US" sz="3600" dirty="0"/>
              <a:t>Assume initially, A balance = $400 and </a:t>
            </a:r>
          </a:p>
          <a:p>
            <a:pPr marL="0" indent="0">
              <a:buNone/>
            </a:pPr>
            <a:r>
              <a:rPr lang="en-US" sz="3600" dirty="0"/>
              <a:t>B balance </a:t>
            </a:r>
            <a:r>
              <a:rPr lang="en-US" sz="3600" b="1" dirty="0"/>
              <a:t>= </a:t>
            </a:r>
            <a:r>
              <a:rPr lang="en-US" sz="3600" dirty="0"/>
              <a:t>700$. </a:t>
            </a:r>
          </a:p>
          <a:p>
            <a:pPr marL="0" indent="0">
              <a:buNone/>
            </a:pPr>
            <a:endParaRPr lang="en-US" sz="3600" dirty="0"/>
          </a:p>
          <a:p>
            <a:r>
              <a:rPr lang="en-US" sz="3600" dirty="0"/>
              <a:t>The total balance of A + B </a:t>
            </a:r>
            <a:r>
              <a:rPr lang="en-US" sz="3600" b="1" dirty="0"/>
              <a:t>= </a:t>
            </a:r>
            <a:r>
              <a:rPr lang="en-US" sz="3600" dirty="0"/>
              <a:t>1100$ </a:t>
            </a:r>
          </a:p>
          <a:p>
            <a:pPr marL="0" indent="0">
              <a:buNone/>
            </a:pPr>
            <a:r>
              <a:rPr lang="en-US" sz="3600" dirty="0"/>
              <a:t>(Before transferring 100$ from A to B) </a:t>
            </a:r>
          </a:p>
          <a:p>
            <a:pPr marL="0" indent="0">
              <a:buNone/>
            </a:pPr>
            <a:endParaRPr lang="en-US" sz="3600" dirty="0"/>
          </a:p>
          <a:p>
            <a:r>
              <a:rPr lang="en-US" sz="3600" dirty="0"/>
              <a:t>The total balance of A + B </a:t>
            </a:r>
            <a:r>
              <a:rPr lang="en-US" sz="3600" b="1" dirty="0"/>
              <a:t>= </a:t>
            </a:r>
            <a:r>
              <a:rPr lang="en-US" sz="3600" dirty="0"/>
              <a:t>1100$ </a:t>
            </a:r>
          </a:p>
          <a:p>
            <a:pPr marL="0" indent="0">
              <a:buNone/>
            </a:pPr>
            <a:r>
              <a:rPr lang="en-US" sz="3600" dirty="0"/>
              <a:t>(After transferring 100$ from A to B) </a:t>
            </a:r>
          </a:p>
        </p:txBody>
      </p:sp>
    </p:spTree>
    <p:extLst>
      <p:ext uri="{BB962C8B-B14F-4D97-AF65-F5344CB8AC3E}">
        <p14:creationId xmlns:p14="http://schemas.microsoft.com/office/powerpoint/2010/main" val="205594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CD71E-59F9-4210-98E1-E6E3CC828C51}"/>
              </a:ext>
            </a:extLst>
          </p:cNvPr>
          <p:cNvSpPr>
            <a:spLocks noGrp="1"/>
          </p:cNvSpPr>
          <p:nvPr>
            <p:ph idx="1"/>
          </p:nvPr>
        </p:nvSpPr>
        <p:spPr>
          <a:xfrm>
            <a:off x="838200" y="490330"/>
            <a:ext cx="10515600" cy="5686633"/>
          </a:xfrm>
        </p:spPr>
        <p:txBody>
          <a:bodyPr/>
          <a:lstStyle/>
          <a:p>
            <a:endParaRPr lang="en-US" dirty="0"/>
          </a:p>
          <a:p>
            <a:r>
              <a:rPr lang="en-US" dirty="0"/>
              <a:t>The read timestamp of data item X is denoted by </a:t>
            </a:r>
            <a:r>
              <a:rPr lang="en-US" b="1" dirty="0"/>
              <a:t>R–timestamp(X)</a:t>
            </a:r>
            <a:r>
              <a:rPr lang="en-US" dirty="0"/>
              <a:t>. </a:t>
            </a:r>
          </a:p>
          <a:p>
            <a:r>
              <a:rPr lang="en-US" b="1" dirty="0"/>
              <a:t>R–timestamp(X): </a:t>
            </a:r>
            <a:r>
              <a:rPr lang="en-US" dirty="0"/>
              <a:t>It is the time stamp of the youngest transaction that performed read operation on X. </a:t>
            </a:r>
          </a:p>
          <a:p>
            <a:pPr marL="0" indent="0">
              <a:buNone/>
            </a:pPr>
            <a:endParaRPr lang="en-US" dirty="0"/>
          </a:p>
        </p:txBody>
      </p:sp>
      <p:pic>
        <p:nvPicPr>
          <p:cNvPr id="4" name="Picture 3">
            <a:extLst>
              <a:ext uri="{FF2B5EF4-FFF2-40B4-BE49-F238E27FC236}">
                <a16:creationId xmlns:a16="http://schemas.microsoft.com/office/drawing/2014/main" id="{2C82E6D6-A9E9-49EA-A4D8-6936C1AA8A63}"/>
              </a:ext>
            </a:extLst>
          </p:cNvPr>
          <p:cNvPicPr>
            <a:picLocks noChangeAspect="1"/>
          </p:cNvPicPr>
          <p:nvPr/>
        </p:nvPicPr>
        <p:blipFill>
          <a:blip r:embed="rId2"/>
          <a:stretch>
            <a:fillRect/>
          </a:stretch>
        </p:blipFill>
        <p:spPr>
          <a:xfrm>
            <a:off x="1842052" y="2924175"/>
            <a:ext cx="8653670" cy="2535721"/>
          </a:xfrm>
          <a:prstGeom prst="rect">
            <a:avLst/>
          </a:prstGeom>
        </p:spPr>
      </p:pic>
    </p:spTree>
    <p:extLst>
      <p:ext uri="{BB962C8B-B14F-4D97-AF65-F5344CB8AC3E}">
        <p14:creationId xmlns:p14="http://schemas.microsoft.com/office/powerpoint/2010/main" val="42946238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CD71E-59F9-4210-98E1-E6E3CC828C51}"/>
              </a:ext>
            </a:extLst>
          </p:cNvPr>
          <p:cNvSpPr>
            <a:spLocks noGrp="1"/>
          </p:cNvSpPr>
          <p:nvPr>
            <p:ph idx="1"/>
          </p:nvPr>
        </p:nvSpPr>
        <p:spPr>
          <a:xfrm>
            <a:off x="838200" y="490330"/>
            <a:ext cx="10515600" cy="5686633"/>
          </a:xfrm>
        </p:spPr>
        <p:txBody>
          <a:bodyPr/>
          <a:lstStyle/>
          <a:p>
            <a:endParaRPr lang="en-US" dirty="0"/>
          </a:p>
          <a:p>
            <a:r>
              <a:rPr lang="en-US" dirty="0"/>
              <a:t>The write timestamp of data item X is denoted by </a:t>
            </a:r>
            <a:r>
              <a:rPr lang="en-US" b="1" dirty="0"/>
              <a:t>W–timestamp(X)</a:t>
            </a:r>
            <a:r>
              <a:rPr lang="en-US" dirty="0"/>
              <a:t>. </a:t>
            </a:r>
          </a:p>
          <a:p>
            <a:r>
              <a:rPr lang="en-US" b="1" dirty="0"/>
              <a:t>W–timestamp(X): </a:t>
            </a:r>
            <a:r>
              <a:rPr lang="en-US" dirty="0"/>
              <a:t>It is the time stamp of the youngest transaction that performed write operation on X. </a:t>
            </a:r>
          </a:p>
          <a:p>
            <a:pPr marL="0" indent="0">
              <a:buNone/>
            </a:pPr>
            <a:endParaRPr lang="en-US" dirty="0"/>
          </a:p>
        </p:txBody>
      </p:sp>
      <p:pic>
        <p:nvPicPr>
          <p:cNvPr id="2" name="Picture 1">
            <a:extLst>
              <a:ext uri="{FF2B5EF4-FFF2-40B4-BE49-F238E27FC236}">
                <a16:creationId xmlns:a16="http://schemas.microsoft.com/office/drawing/2014/main" id="{D0E7A400-BE7A-4B3A-918F-C901352E2F0F}"/>
              </a:ext>
            </a:extLst>
          </p:cNvPr>
          <p:cNvPicPr>
            <a:picLocks noChangeAspect="1"/>
          </p:cNvPicPr>
          <p:nvPr/>
        </p:nvPicPr>
        <p:blipFill>
          <a:blip r:embed="rId2"/>
          <a:stretch>
            <a:fillRect/>
          </a:stretch>
        </p:blipFill>
        <p:spPr>
          <a:xfrm>
            <a:off x="1630017" y="2900362"/>
            <a:ext cx="8759687" cy="2135464"/>
          </a:xfrm>
          <a:prstGeom prst="rect">
            <a:avLst/>
          </a:prstGeom>
        </p:spPr>
      </p:pic>
    </p:spTree>
    <p:extLst>
      <p:ext uri="{BB962C8B-B14F-4D97-AF65-F5344CB8AC3E}">
        <p14:creationId xmlns:p14="http://schemas.microsoft.com/office/powerpoint/2010/main" val="25461878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FD0E-3DD3-403E-9A55-B6B6CE9429D7}"/>
              </a:ext>
            </a:extLst>
          </p:cNvPr>
          <p:cNvSpPr>
            <a:spLocks noGrp="1"/>
          </p:cNvSpPr>
          <p:nvPr>
            <p:ph type="title"/>
          </p:nvPr>
        </p:nvSpPr>
        <p:spPr>
          <a:xfrm>
            <a:off x="838200" y="365126"/>
            <a:ext cx="10515600" cy="761310"/>
          </a:xfrm>
        </p:spPr>
        <p:txBody>
          <a:bodyPr/>
          <a:lstStyle/>
          <a:p>
            <a:r>
              <a:rPr lang="en-US" b="1" dirty="0">
                <a:latin typeface="+mn-lt"/>
              </a:rPr>
              <a:t>Two Timestamp Ordering Algorithms </a:t>
            </a:r>
          </a:p>
        </p:txBody>
      </p:sp>
      <p:sp>
        <p:nvSpPr>
          <p:cNvPr id="3" name="Content Placeholder 2">
            <a:extLst>
              <a:ext uri="{FF2B5EF4-FFF2-40B4-BE49-F238E27FC236}">
                <a16:creationId xmlns:a16="http://schemas.microsoft.com/office/drawing/2014/main" id="{11C8744A-9474-47D5-B020-983AB44FB63F}"/>
              </a:ext>
            </a:extLst>
          </p:cNvPr>
          <p:cNvSpPr>
            <a:spLocks noGrp="1"/>
          </p:cNvSpPr>
          <p:nvPr>
            <p:ph idx="1"/>
          </p:nvPr>
        </p:nvSpPr>
        <p:spPr>
          <a:xfrm>
            <a:off x="838200" y="1444487"/>
            <a:ext cx="10515600" cy="4732476"/>
          </a:xfrm>
        </p:spPr>
        <p:txBody>
          <a:bodyPr>
            <a:normAutofit/>
          </a:bodyPr>
          <a:lstStyle/>
          <a:p>
            <a:pPr marL="514350" indent="-514350">
              <a:buFont typeface="+mj-lt"/>
              <a:buAutoNum type="arabicPeriod"/>
            </a:pPr>
            <a:r>
              <a:rPr lang="en-US" sz="4000" dirty="0"/>
              <a:t>Basic Timestamp Ordering </a:t>
            </a:r>
          </a:p>
          <a:p>
            <a:pPr marL="514350" indent="-514350">
              <a:buFont typeface="+mj-lt"/>
              <a:buAutoNum type="arabicPeriod"/>
            </a:pPr>
            <a:r>
              <a:rPr lang="en-US" sz="4000" dirty="0"/>
              <a:t>Thomas Write rule </a:t>
            </a:r>
          </a:p>
        </p:txBody>
      </p:sp>
    </p:spTree>
    <p:extLst>
      <p:ext uri="{BB962C8B-B14F-4D97-AF65-F5344CB8AC3E}">
        <p14:creationId xmlns:p14="http://schemas.microsoft.com/office/powerpoint/2010/main" val="2568383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674C-4769-4C01-A8F5-C57D6AE12B61}"/>
              </a:ext>
            </a:extLst>
          </p:cNvPr>
          <p:cNvSpPr>
            <a:spLocks noGrp="1"/>
          </p:cNvSpPr>
          <p:nvPr>
            <p:ph type="title"/>
          </p:nvPr>
        </p:nvSpPr>
        <p:spPr>
          <a:xfrm>
            <a:off x="901148" y="365126"/>
            <a:ext cx="10452652" cy="761310"/>
          </a:xfrm>
        </p:spPr>
        <p:txBody>
          <a:bodyPr>
            <a:normAutofit fontScale="90000"/>
          </a:bodyPr>
          <a:lstStyle/>
          <a:p>
            <a:br>
              <a:rPr lang="en-US" b="1" dirty="0">
                <a:latin typeface="+mn-lt"/>
              </a:rPr>
            </a:br>
            <a:r>
              <a:rPr lang="en-US" b="1" dirty="0">
                <a:latin typeface="+mn-lt"/>
              </a:rPr>
              <a:t>1.Basic Timestamp Ordering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DB34CC8-79EE-43B4-91D4-9A9FF2501F7B}"/>
              </a:ext>
            </a:extLst>
          </p:cNvPr>
          <p:cNvSpPr>
            <a:spLocks noGrp="1"/>
          </p:cNvSpPr>
          <p:nvPr>
            <p:ph idx="1"/>
          </p:nvPr>
        </p:nvSpPr>
        <p:spPr>
          <a:xfrm>
            <a:off x="838200" y="1351722"/>
            <a:ext cx="10515600" cy="4825241"/>
          </a:xfrm>
        </p:spPr>
        <p:txBody>
          <a:bodyPr/>
          <a:lstStyle/>
          <a:p>
            <a:pPr marL="0" indent="0">
              <a:buNone/>
            </a:pPr>
            <a:r>
              <a:rPr lang="en-US" sz="4000" dirty="0"/>
              <a:t>Check the following condition whenever a transaction </a:t>
            </a:r>
            <a:r>
              <a:rPr lang="en-US" sz="4000" b="1" dirty="0" err="1"/>
              <a:t>Ti</a:t>
            </a:r>
            <a:r>
              <a:rPr lang="en-US" sz="4000" b="1" dirty="0"/>
              <a:t> </a:t>
            </a:r>
            <a:r>
              <a:rPr lang="en-US" sz="4000" dirty="0"/>
              <a:t>issues a </a:t>
            </a:r>
            <a:r>
              <a:rPr lang="en-US" sz="4000" b="1" dirty="0"/>
              <a:t>Read (X) </a:t>
            </a:r>
            <a:r>
              <a:rPr lang="en-US" sz="4000" dirty="0"/>
              <a:t>operation: </a:t>
            </a:r>
          </a:p>
          <a:p>
            <a:r>
              <a:rPr lang="en-US" dirty="0"/>
              <a:t>If W_ timestamp(X) &gt;TS(</a:t>
            </a:r>
            <a:r>
              <a:rPr lang="en-US" dirty="0" err="1"/>
              <a:t>Ti</a:t>
            </a:r>
            <a:r>
              <a:rPr lang="en-US" dirty="0"/>
              <a:t>) then the operation is rejected. </a:t>
            </a:r>
          </a:p>
          <a:p>
            <a:r>
              <a:rPr lang="en-US" dirty="0"/>
              <a:t>If W_ timestamp(X) &lt;= TS(</a:t>
            </a:r>
            <a:r>
              <a:rPr lang="en-US" dirty="0" err="1"/>
              <a:t>Ti</a:t>
            </a:r>
            <a:r>
              <a:rPr lang="en-US" dirty="0"/>
              <a:t>) then the operation is executed. </a:t>
            </a:r>
          </a:p>
          <a:p>
            <a:pPr marL="0" indent="0">
              <a:buNone/>
            </a:pPr>
            <a:r>
              <a:rPr lang="en-US" dirty="0"/>
              <a:t>(Read is not allowed by </a:t>
            </a:r>
            <a:r>
              <a:rPr lang="en-US" dirty="0" err="1"/>
              <a:t>Ti</a:t>
            </a:r>
            <a:r>
              <a:rPr lang="en-US" dirty="0"/>
              <a:t>, if any younger transactions than </a:t>
            </a:r>
            <a:r>
              <a:rPr lang="en-US" dirty="0" err="1"/>
              <a:t>Ti</a:t>
            </a:r>
            <a:r>
              <a:rPr lang="en-US" dirty="0"/>
              <a:t> write X) </a:t>
            </a:r>
          </a:p>
        </p:txBody>
      </p:sp>
    </p:spTree>
    <p:extLst>
      <p:ext uri="{BB962C8B-B14F-4D97-AF65-F5344CB8AC3E}">
        <p14:creationId xmlns:p14="http://schemas.microsoft.com/office/powerpoint/2010/main" val="11197005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CA3C-318F-4E59-90D7-3538EF4556ED}"/>
              </a:ext>
            </a:extLst>
          </p:cNvPr>
          <p:cNvSpPr>
            <a:spLocks noGrp="1"/>
          </p:cNvSpPr>
          <p:nvPr>
            <p:ph type="title"/>
          </p:nvPr>
        </p:nvSpPr>
        <p:spPr>
          <a:xfrm>
            <a:off x="838200" y="325369"/>
            <a:ext cx="10515600" cy="695049"/>
          </a:xfrm>
        </p:spPr>
        <p:txBody>
          <a:bodyPr/>
          <a:lstStyle/>
          <a:p>
            <a:r>
              <a:rPr lang="en-US" b="1" dirty="0">
                <a:latin typeface="+mn-lt"/>
              </a:rPr>
              <a:t>Example</a:t>
            </a:r>
            <a:r>
              <a:rPr lang="en-US" dirty="0"/>
              <a:t>:</a:t>
            </a:r>
          </a:p>
        </p:txBody>
      </p:sp>
      <p:sp>
        <p:nvSpPr>
          <p:cNvPr id="3" name="Content Placeholder 2">
            <a:extLst>
              <a:ext uri="{FF2B5EF4-FFF2-40B4-BE49-F238E27FC236}">
                <a16:creationId xmlns:a16="http://schemas.microsoft.com/office/drawing/2014/main" id="{12338C38-6CA9-4376-A40F-07733BA64EBE}"/>
              </a:ext>
            </a:extLst>
          </p:cNvPr>
          <p:cNvSpPr>
            <a:spLocks noGrp="1"/>
          </p:cNvSpPr>
          <p:nvPr>
            <p:ph idx="1"/>
          </p:nvPr>
        </p:nvSpPr>
        <p:spPr>
          <a:xfrm>
            <a:off x="838200" y="1245704"/>
            <a:ext cx="10515600" cy="4931259"/>
          </a:xfrm>
        </p:spPr>
        <p:txBody>
          <a:bodyPr/>
          <a:lstStyle/>
          <a:p>
            <a:r>
              <a:rPr lang="en-US" dirty="0"/>
              <a:t>Imagine transactions T1 and T2 accessing the same data item, "balance":</a:t>
            </a:r>
          </a:p>
          <a:p>
            <a:r>
              <a:rPr lang="en-US" dirty="0"/>
              <a:t>T1 starts with a timestamp (TS(T1) = 1) and reads the "balance". (Assume </a:t>
            </a:r>
            <a:r>
              <a:rPr lang="en-US" dirty="0" err="1"/>
              <a:t>W_timestamp</a:t>
            </a:r>
            <a:r>
              <a:rPr lang="en-US" dirty="0"/>
              <a:t>("balance") = 0, indicating no prior writes). The read is allowed.</a:t>
            </a:r>
          </a:p>
          <a:p>
            <a:r>
              <a:rPr lang="en-US" dirty="0"/>
              <a:t>T2 starts with a timestamp (TS(T2) = 2) and updates the "balance". </a:t>
            </a:r>
            <a:r>
              <a:rPr lang="en-US" dirty="0" err="1"/>
              <a:t>W_timestamp</a:t>
            </a:r>
            <a:r>
              <a:rPr lang="en-US" dirty="0"/>
              <a:t>("balance") is updated to 2.</a:t>
            </a:r>
          </a:p>
          <a:p>
            <a:r>
              <a:rPr lang="en-US" dirty="0"/>
              <a:t>Now, if T1 tries to read the "balance" again, it might be rejected because </a:t>
            </a:r>
            <a:r>
              <a:rPr lang="en-US" dirty="0" err="1"/>
              <a:t>W_timestamp</a:t>
            </a:r>
            <a:r>
              <a:rPr lang="en-US" dirty="0"/>
              <a:t>("balance") (which is 2) is greater than TS(T1) (which is 1). This ensures T1 doesn't read a value written by a younger transaction (T2) that started after T1 began.</a:t>
            </a:r>
          </a:p>
          <a:p>
            <a:pPr marL="0" indent="0">
              <a:buNone/>
            </a:pPr>
            <a:endParaRPr lang="en-US" dirty="0"/>
          </a:p>
        </p:txBody>
      </p:sp>
    </p:spTree>
    <p:extLst>
      <p:ext uri="{BB962C8B-B14F-4D97-AF65-F5344CB8AC3E}">
        <p14:creationId xmlns:p14="http://schemas.microsoft.com/office/powerpoint/2010/main" val="8642844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2913-694F-42A4-8EF3-D33F1AF04199}"/>
              </a:ext>
            </a:extLst>
          </p:cNvPr>
          <p:cNvSpPr>
            <a:spLocks noGrp="1"/>
          </p:cNvSpPr>
          <p:nvPr>
            <p:ph type="title"/>
          </p:nvPr>
        </p:nvSpPr>
        <p:spPr>
          <a:xfrm>
            <a:off x="838200" y="365126"/>
            <a:ext cx="10515600" cy="642040"/>
          </a:xfrm>
        </p:spPr>
        <p:txBody>
          <a:bodyPr>
            <a:normAutofit fontScale="90000"/>
          </a:bodyPr>
          <a:lstStyle/>
          <a:p>
            <a:br>
              <a:rPr lang="en-US" b="1" dirty="0">
                <a:latin typeface="+mn-lt"/>
              </a:rPr>
            </a:br>
            <a:r>
              <a:rPr lang="en-US" b="1" dirty="0">
                <a:latin typeface="+mn-lt"/>
              </a:rPr>
              <a:t>Basic Timestamp Ordering </a:t>
            </a:r>
            <a:br>
              <a:rPr lang="en-US" b="1" dirty="0">
                <a:latin typeface="+mn-lt"/>
              </a:rPr>
            </a:br>
            <a:endParaRPr lang="en-US" dirty="0">
              <a:latin typeface="+mn-lt"/>
            </a:endParaRPr>
          </a:p>
        </p:txBody>
      </p:sp>
      <p:sp>
        <p:nvSpPr>
          <p:cNvPr id="3" name="Content Placeholder 2">
            <a:extLst>
              <a:ext uri="{FF2B5EF4-FFF2-40B4-BE49-F238E27FC236}">
                <a16:creationId xmlns:a16="http://schemas.microsoft.com/office/drawing/2014/main" id="{83E6514C-967E-45AD-8670-6016526EC802}"/>
              </a:ext>
            </a:extLst>
          </p:cNvPr>
          <p:cNvSpPr>
            <a:spLocks noGrp="1"/>
          </p:cNvSpPr>
          <p:nvPr>
            <p:ph idx="1"/>
          </p:nvPr>
        </p:nvSpPr>
        <p:spPr>
          <a:xfrm>
            <a:off x="838200" y="1179443"/>
            <a:ext cx="10515600" cy="4997520"/>
          </a:xfrm>
        </p:spPr>
        <p:txBody>
          <a:bodyPr/>
          <a:lstStyle/>
          <a:p>
            <a:pPr marL="0" indent="0">
              <a:buNone/>
            </a:pPr>
            <a:r>
              <a:rPr lang="en-US" sz="4000" dirty="0"/>
              <a:t>Check the following condition whenever a transaction </a:t>
            </a:r>
            <a:r>
              <a:rPr lang="en-US" sz="4000" dirty="0" err="1"/>
              <a:t>Ti</a:t>
            </a:r>
            <a:r>
              <a:rPr lang="en-US" sz="4000" dirty="0"/>
              <a:t> issues a </a:t>
            </a:r>
            <a:r>
              <a:rPr lang="en-US" sz="4000" b="1" dirty="0"/>
              <a:t>Write(X) </a:t>
            </a:r>
            <a:r>
              <a:rPr lang="en-US" sz="4000" dirty="0"/>
              <a:t>operation: </a:t>
            </a:r>
          </a:p>
          <a:p>
            <a:r>
              <a:rPr lang="en-US" dirty="0"/>
              <a:t>If TS(</a:t>
            </a:r>
            <a:r>
              <a:rPr lang="en-US" dirty="0" err="1"/>
              <a:t>Ti</a:t>
            </a:r>
            <a:r>
              <a:rPr lang="en-US" dirty="0"/>
              <a:t>) &lt; R_ timestamp(X) then the operation is rejected. (Write is not allowed by </a:t>
            </a:r>
            <a:r>
              <a:rPr lang="en-US" dirty="0" err="1"/>
              <a:t>Ti</a:t>
            </a:r>
            <a:r>
              <a:rPr lang="en-US" dirty="0"/>
              <a:t>, if any younger transactions than </a:t>
            </a:r>
            <a:r>
              <a:rPr lang="en-US" dirty="0" err="1"/>
              <a:t>Ti</a:t>
            </a:r>
            <a:r>
              <a:rPr lang="en-US" dirty="0"/>
              <a:t> read X) </a:t>
            </a:r>
          </a:p>
          <a:p>
            <a:r>
              <a:rPr lang="en-US" dirty="0"/>
              <a:t>If TS(</a:t>
            </a:r>
            <a:r>
              <a:rPr lang="en-US" dirty="0" err="1"/>
              <a:t>Ti</a:t>
            </a:r>
            <a:r>
              <a:rPr lang="en-US" dirty="0"/>
              <a:t>) &lt; W_ timestamp(X) then the operation is rejected and </a:t>
            </a:r>
            <a:r>
              <a:rPr lang="en-US" dirty="0" err="1"/>
              <a:t>Ti</a:t>
            </a:r>
            <a:r>
              <a:rPr lang="en-US" dirty="0"/>
              <a:t> is rolled back otherwise the operation is executed.</a:t>
            </a:r>
          </a:p>
          <a:p>
            <a:pPr marL="0" indent="0">
              <a:buNone/>
            </a:pPr>
            <a:r>
              <a:rPr lang="en-US" dirty="0"/>
              <a:t> (Write is not allowed by </a:t>
            </a:r>
            <a:r>
              <a:rPr lang="en-US" dirty="0" err="1"/>
              <a:t>Ti</a:t>
            </a:r>
            <a:r>
              <a:rPr lang="en-US" dirty="0"/>
              <a:t>, if any younger transactions than </a:t>
            </a:r>
            <a:r>
              <a:rPr lang="en-US" dirty="0" err="1"/>
              <a:t>Ti</a:t>
            </a:r>
            <a:r>
              <a:rPr lang="en-US" dirty="0"/>
              <a:t> write X and also </a:t>
            </a:r>
            <a:r>
              <a:rPr lang="en-US" dirty="0" err="1"/>
              <a:t>Ti</a:t>
            </a:r>
            <a:r>
              <a:rPr lang="en-US" dirty="0"/>
              <a:t> should be rolled back and restarted later) </a:t>
            </a:r>
          </a:p>
          <a:p>
            <a:endParaRPr lang="en-US" dirty="0"/>
          </a:p>
        </p:txBody>
      </p:sp>
    </p:spTree>
    <p:extLst>
      <p:ext uri="{BB962C8B-B14F-4D97-AF65-F5344CB8AC3E}">
        <p14:creationId xmlns:p14="http://schemas.microsoft.com/office/powerpoint/2010/main" val="20876273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F50-0126-41F0-B19F-0C6DAEEF3D3A}"/>
              </a:ext>
            </a:extLst>
          </p:cNvPr>
          <p:cNvSpPr>
            <a:spLocks noGrp="1"/>
          </p:cNvSpPr>
          <p:nvPr>
            <p:ph type="title"/>
          </p:nvPr>
        </p:nvSpPr>
        <p:spPr>
          <a:xfrm>
            <a:off x="838200" y="365126"/>
            <a:ext cx="10515600" cy="748058"/>
          </a:xfrm>
        </p:spPr>
        <p:txBody>
          <a:bodyPr/>
          <a:lstStyle/>
          <a:p>
            <a:r>
              <a:rPr lang="en-US" b="1" dirty="0">
                <a:latin typeface="+mn-lt"/>
              </a:rPr>
              <a:t>Example:</a:t>
            </a:r>
          </a:p>
        </p:txBody>
      </p:sp>
      <p:sp>
        <p:nvSpPr>
          <p:cNvPr id="3" name="Content Placeholder 2">
            <a:extLst>
              <a:ext uri="{FF2B5EF4-FFF2-40B4-BE49-F238E27FC236}">
                <a16:creationId xmlns:a16="http://schemas.microsoft.com/office/drawing/2014/main" id="{D2D8D433-EABB-4423-8EC5-9D50BD301FAA}"/>
              </a:ext>
            </a:extLst>
          </p:cNvPr>
          <p:cNvSpPr>
            <a:spLocks noGrp="1"/>
          </p:cNvSpPr>
          <p:nvPr>
            <p:ph idx="1"/>
          </p:nvPr>
        </p:nvSpPr>
        <p:spPr>
          <a:xfrm>
            <a:off x="838200" y="1113184"/>
            <a:ext cx="10515600" cy="5063779"/>
          </a:xfrm>
        </p:spPr>
        <p:txBody>
          <a:bodyPr/>
          <a:lstStyle/>
          <a:p>
            <a:pPr marL="0" indent="0">
              <a:buNone/>
            </a:pPr>
            <a:r>
              <a:rPr lang="en-US" dirty="0"/>
              <a:t>Continuing the scenario with T1 and T2:</a:t>
            </a:r>
          </a:p>
          <a:p>
            <a:r>
              <a:rPr lang="en-US" dirty="0"/>
              <a:t>T1 starts (TS(T1) = 1) and reads the "balance". (Assume </a:t>
            </a:r>
            <a:r>
              <a:rPr lang="en-US" dirty="0" err="1"/>
              <a:t>W_timestamp</a:t>
            </a:r>
            <a:r>
              <a:rPr lang="en-US" dirty="0"/>
              <a:t>("balance") and </a:t>
            </a:r>
            <a:r>
              <a:rPr lang="en-US" dirty="0" err="1"/>
              <a:t>R_timestamp</a:t>
            </a:r>
            <a:r>
              <a:rPr lang="en-US" dirty="0"/>
              <a:t>("balance") are both 0). The read is allowed, and </a:t>
            </a:r>
            <a:r>
              <a:rPr lang="en-US" dirty="0" err="1"/>
              <a:t>R_timestamp</a:t>
            </a:r>
            <a:r>
              <a:rPr lang="en-US" dirty="0"/>
              <a:t>("balance") is updated to 1.</a:t>
            </a:r>
          </a:p>
          <a:p>
            <a:r>
              <a:rPr lang="en-US" dirty="0"/>
              <a:t>Now, suppose T2 starts (TS(T2) = 2) and tries to write a new value to "balance". Since TS(T2) is less than </a:t>
            </a:r>
            <a:r>
              <a:rPr lang="en-US" dirty="0" err="1"/>
              <a:t>R_timestamp</a:t>
            </a:r>
            <a:r>
              <a:rPr lang="en-US" dirty="0"/>
              <a:t>("balance") (2 &lt; 1), the write operation is rejected to prevent T2 from overwriting the value read by T1.</a:t>
            </a:r>
          </a:p>
          <a:p>
            <a:endParaRPr lang="en-US" dirty="0"/>
          </a:p>
        </p:txBody>
      </p:sp>
    </p:spTree>
    <p:extLst>
      <p:ext uri="{BB962C8B-B14F-4D97-AF65-F5344CB8AC3E}">
        <p14:creationId xmlns:p14="http://schemas.microsoft.com/office/powerpoint/2010/main" val="30078328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2FB-EC7C-4B87-BC2B-2FC4F040F164}"/>
              </a:ext>
            </a:extLst>
          </p:cNvPr>
          <p:cNvSpPr>
            <a:spLocks noGrp="1"/>
          </p:cNvSpPr>
          <p:nvPr>
            <p:ph type="title"/>
          </p:nvPr>
        </p:nvSpPr>
        <p:spPr>
          <a:xfrm>
            <a:off x="838200" y="365126"/>
            <a:ext cx="10515600" cy="681796"/>
          </a:xfrm>
        </p:spPr>
        <p:txBody>
          <a:bodyPr>
            <a:normAutofit fontScale="90000"/>
          </a:bodyPr>
          <a:lstStyle/>
          <a:p>
            <a:br>
              <a:rPr lang="en-US" b="1" dirty="0">
                <a:latin typeface="+mn-lt"/>
              </a:rPr>
            </a:br>
            <a:r>
              <a:rPr lang="en-US" b="1" dirty="0">
                <a:latin typeface="+mn-lt"/>
              </a:rPr>
              <a:t>2.Thomas Write Rule </a:t>
            </a:r>
            <a:br>
              <a:rPr lang="en-US" b="1" dirty="0">
                <a:latin typeface="+mn-lt"/>
              </a:rPr>
            </a:br>
            <a:endParaRPr lang="en-US" b="1" dirty="0">
              <a:latin typeface="+mn-lt"/>
            </a:endParaRPr>
          </a:p>
        </p:txBody>
      </p:sp>
      <p:pic>
        <p:nvPicPr>
          <p:cNvPr id="4" name="Content Placeholder 3">
            <a:extLst>
              <a:ext uri="{FF2B5EF4-FFF2-40B4-BE49-F238E27FC236}">
                <a16:creationId xmlns:a16="http://schemas.microsoft.com/office/drawing/2014/main" id="{B026E20C-5556-428B-9B12-8A66EB83A18D}"/>
              </a:ext>
            </a:extLst>
          </p:cNvPr>
          <p:cNvPicPr>
            <a:picLocks noGrp="1" noChangeAspect="1"/>
          </p:cNvPicPr>
          <p:nvPr>
            <p:ph idx="1"/>
          </p:nvPr>
        </p:nvPicPr>
        <p:blipFill>
          <a:blip r:embed="rId2"/>
          <a:stretch>
            <a:fillRect/>
          </a:stretch>
        </p:blipFill>
        <p:spPr>
          <a:xfrm>
            <a:off x="838200" y="1385542"/>
            <a:ext cx="10515600" cy="4246631"/>
          </a:xfrm>
          <a:prstGeom prst="rect">
            <a:avLst/>
          </a:prstGeom>
        </p:spPr>
      </p:pic>
    </p:spTree>
    <p:extLst>
      <p:ext uri="{BB962C8B-B14F-4D97-AF65-F5344CB8AC3E}">
        <p14:creationId xmlns:p14="http://schemas.microsoft.com/office/powerpoint/2010/main" val="33317359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794D7D-9450-4D1F-820A-B3F9179F3B2B}"/>
              </a:ext>
            </a:extLst>
          </p:cNvPr>
          <p:cNvPicPr>
            <a:picLocks noGrp="1" noChangeAspect="1"/>
          </p:cNvPicPr>
          <p:nvPr>
            <p:ph idx="1"/>
          </p:nvPr>
        </p:nvPicPr>
        <p:blipFill>
          <a:blip r:embed="rId2"/>
          <a:stretch>
            <a:fillRect/>
          </a:stretch>
        </p:blipFill>
        <p:spPr>
          <a:xfrm>
            <a:off x="1987825" y="400569"/>
            <a:ext cx="7977809" cy="6056862"/>
          </a:xfrm>
          <a:prstGeom prst="rect">
            <a:avLst/>
          </a:prstGeom>
        </p:spPr>
      </p:pic>
    </p:spTree>
    <p:extLst>
      <p:ext uri="{BB962C8B-B14F-4D97-AF65-F5344CB8AC3E}">
        <p14:creationId xmlns:p14="http://schemas.microsoft.com/office/powerpoint/2010/main" val="9477205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476E3D-11D0-4AE6-A6F8-F129ED5CC8C0}"/>
              </a:ext>
            </a:extLst>
          </p:cNvPr>
          <p:cNvPicPr>
            <a:picLocks noGrp="1" noChangeAspect="1"/>
          </p:cNvPicPr>
          <p:nvPr>
            <p:ph idx="1"/>
          </p:nvPr>
        </p:nvPicPr>
        <p:blipFill>
          <a:blip r:embed="rId2"/>
          <a:stretch>
            <a:fillRect/>
          </a:stretch>
        </p:blipFill>
        <p:spPr>
          <a:xfrm>
            <a:off x="907437" y="556591"/>
            <a:ext cx="10377125" cy="5300869"/>
          </a:xfrm>
          <a:prstGeom prst="rect">
            <a:avLst/>
          </a:prstGeom>
        </p:spPr>
      </p:pic>
    </p:spTree>
    <p:extLst>
      <p:ext uri="{BB962C8B-B14F-4D97-AF65-F5344CB8AC3E}">
        <p14:creationId xmlns:p14="http://schemas.microsoft.com/office/powerpoint/2010/main" val="169407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80DC0D-7BDD-4498-B9A4-D22407CC3F49}"/>
              </a:ext>
            </a:extLst>
          </p:cNvPr>
          <p:cNvPicPr>
            <a:picLocks noGrp="1" noChangeAspect="1"/>
          </p:cNvPicPr>
          <p:nvPr>
            <p:ph idx="1"/>
          </p:nvPr>
        </p:nvPicPr>
        <p:blipFill>
          <a:blip r:embed="rId2"/>
          <a:stretch>
            <a:fillRect/>
          </a:stretch>
        </p:blipFill>
        <p:spPr>
          <a:xfrm>
            <a:off x="1052736" y="437322"/>
            <a:ext cx="10178756" cy="4055165"/>
          </a:xfrm>
          <a:prstGeom prst="rect">
            <a:avLst/>
          </a:prstGeom>
        </p:spPr>
      </p:pic>
      <p:sp>
        <p:nvSpPr>
          <p:cNvPr id="5" name="Rectangle 4">
            <a:extLst>
              <a:ext uri="{FF2B5EF4-FFF2-40B4-BE49-F238E27FC236}">
                <a16:creationId xmlns:a16="http://schemas.microsoft.com/office/drawing/2014/main" id="{45745344-3F92-4A60-827B-233FDB57BEB2}"/>
              </a:ext>
            </a:extLst>
          </p:cNvPr>
          <p:cNvSpPr/>
          <p:nvPr/>
        </p:nvSpPr>
        <p:spPr>
          <a:xfrm>
            <a:off x="1815548" y="4687982"/>
            <a:ext cx="6096000" cy="1384995"/>
          </a:xfrm>
          <a:prstGeom prst="rect">
            <a:avLst/>
          </a:prstGeom>
        </p:spPr>
        <p:txBody>
          <a:bodyPr>
            <a:spAutoFit/>
          </a:bodyPr>
          <a:lstStyle/>
          <a:p>
            <a:endParaRPr lang="en-US" sz="2800" dirty="0">
              <a:solidFill>
                <a:srgbClr val="000000"/>
              </a:solidFill>
              <a:latin typeface="Calibri" panose="020F0502020204030204" pitchFamily="34" charset="0"/>
            </a:endParaRPr>
          </a:p>
          <a:p>
            <a:r>
              <a:rPr lang="en-US" sz="2800" dirty="0">
                <a:solidFill>
                  <a:srgbClr val="000000"/>
                </a:solidFill>
                <a:latin typeface="Calibri" panose="020F0502020204030204" pitchFamily="34" charset="0"/>
              </a:rPr>
              <a:t>Total before T occurs = 500 + 200 = 700. </a:t>
            </a:r>
          </a:p>
          <a:p>
            <a:r>
              <a:rPr lang="en-US" sz="2800" dirty="0">
                <a:solidFill>
                  <a:srgbClr val="000000"/>
                </a:solidFill>
                <a:latin typeface="Calibri" panose="020F0502020204030204" pitchFamily="34" charset="0"/>
              </a:rPr>
              <a:t>Total after T occurs = 400 + 300 = 700. </a:t>
            </a:r>
          </a:p>
        </p:txBody>
      </p:sp>
    </p:spTree>
    <p:extLst>
      <p:ext uri="{BB962C8B-B14F-4D97-AF65-F5344CB8AC3E}">
        <p14:creationId xmlns:p14="http://schemas.microsoft.com/office/powerpoint/2010/main" val="21695273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896986-3E6F-459F-9BCB-55B6628E9B06}"/>
              </a:ext>
            </a:extLst>
          </p:cNvPr>
          <p:cNvPicPr>
            <a:picLocks noGrp="1" noChangeAspect="1"/>
          </p:cNvPicPr>
          <p:nvPr>
            <p:ph idx="1"/>
          </p:nvPr>
        </p:nvPicPr>
        <p:blipFill>
          <a:blip r:embed="rId2"/>
          <a:stretch>
            <a:fillRect/>
          </a:stretch>
        </p:blipFill>
        <p:spPr>
          <a:xfrm>
            <a:off x="1283070" y="996287"/>
            <a:ext cx="9415793" cy="2606722"/>
          </a:xfrm>
          <a:prstGeom prst="rect">
            <a:avLst/>
          </a:prstGeom>
        </p:spPr>
      </p:pic>
    </p:spTree>
    <p:extLst>
      <p:ext uri="{BB962C8B-B14F-4D97-AF65-F5344CB8AC3E}">
        <p14:creationId xmlns:p14="http://schemas.microsoft.com/office/powerpoint/2010/main" val="13860485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74A6-8089-433E-BCBA-7701CDE0EF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4A7C54-E6A8-4823-9C5D-386ECA4E30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62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9764-5B28-4716-B483-FD34DA8FD05D}"/>
              </a:ext>
            </a:extLst>
          </p:cNvPr>
          <p:cNvSpPr>
            <a:spLocks noGrp="1"/>
          </p:cNvSpPr>
          <p:nvPr>
            <p:ph type="title"/>
          </p:nvPr>
        </p:nvSpPr>
        <p:spPr>
          <a:xfrm>
            <a:off x="838200" y="365126"/>
            <a:ext cx="10515600" cy="1039604"/>
          </a:xfrm>
        </p:spPr>
        <p:txBody>
          <a:bodyPr/>
          <a:lstStyle/>
          <a:p>
            <a:pPr algn="ctr"/>
            <a:r>
              <a:rPr lang="en-US" b="1" dirty="0">
                <a:latin typeface="+mn-lt"/>
              </a:rPr>
              <a:t>ISOLATION</a:t>
            </a:r>
          </a:p>
        </p:txBody>
      </p:sp>
      <p:sp>
        <p:nvSpPr>
          <p:cNvPr id="3" name="Content Placeholder 2">
            <a:extLst>
              <a:ext uri="{FF2B5EF4-FFF2-40B4-BE49-F238E27FC236}">
                <a16:creationId xmlns:a16="http://schemas.microsoft.com/office/drawing/2014/main" id="{AF077FC3-C15F-4612-A474-53B6C46676A9}"/>
              </a:ext>
            </a:extLst>
          </p:cNvPr>
          <p:cNvSpPr>
            <a:spLocks noGrp="1"/>
          </p:cNvSpPr>
          <p:nvPr>
            <p:ph idx="1"/>
          </p:nvPr>
        </p:nvSpPr>
        <p:spPr>
          <a:xfrm>
            <a:off x="838200" y="1656522"/>
            <a:ext cx="10515600" cy="4520441"/>
          </a:xfrm>
        </p:spPr>
        <p:txBody>
          <a:bodyPr/>
          <a:lstStyle/>
          <a:p>
            <a:endParaRPr lang="en-US" dirty="0"/>
          </a:p>
          <a:p>
            <a:pPr algn="just"/>
            <a:r>
              <a:rPr lang="en-US" sz="3600" dirty="0"/>
              <a:t>When executing multiple transactions concurrently &amp; trying to access shared resources.</a:t>
            </a:r>
          </a:p>
          <a:p>
            <a:pPr algn="just"/>
            <a:r>
              <a:rPr lang="en-US" sz="3600" dirty="0"/>
              <a:t>The system should create an order such that the only one transaction can access the shared resource at the same time &amp; release it after completion of it’s execution for other transaction </a:t>
            </a:r>
          </a:p>
          <a:p>
            <a:pPr marL="0" indent="0">
              <a:buNone/>
            </a:pPr>
            <a:endParaRPr lang="en-US" dirty="0"/>
          </a:p>
        </p:txBody>
      </p:sp>
    </p:spTree>
    <p:extLst>
      <p:ext uri="{BB962C8B-B14F-4D97-AF65-F5344CB8AC3E}">
        <p14:creationId xmlns:p14="http://schemas.microsoft.com/office/powerpoint/2010/main" val="199580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8320-F943-43FF-BCE2-B4A212D09986}"/>
              </a:ext>
            </a:extLst>
          </p:cNvPr>
          <p:cNvSpPr>
            <a:spLocks noGrp="1"/>
          </p:cNvSpPr>
          <p:nvPr>
            <p:ph type="title"/>
          </p:nvPr>
        </p:nvSpPr>
        <p:spPr/>
        <p:txBody>
          <a:bodyPr/>
          <a:lstStyle/>
          <a:p>
            <a:pPr algn="ctr"/>
            <a:r>
              <a:rPr lang="en-US" b="1" dirty="0">
                <a:latin typeface="+mn-lt"/>
              </a:rPr>
              <a:t>ISOLATION</a:t>
            </a:r>
          </a:p>
        </p:txBody>
      </p:sp>
      <p:pic>
        <p:nvPicPr>
          <p:cNvPr id="4" name="Content Placeholder 3">
            <a:extLst>
              <a:ext uri="{FF2B5EF4-FFF2-40B4-BE49-F238E27FC236}">
                <a16:creationId xmlns:a16="http://schemas.microsoft.com/office/drawing/2014/main" id="{02C159FE-CB88-4D8A-A018-97484B5038DD}"/>
              </a:ext>
            </a:extLst>
          </p:cNvPr>
          <p:cNvPicPr>
            <a:picLocks noGrp="1" noChangeAspect="1"/>
          </p:cNvPicPr>
          <p:nvPr>
            <p:ph idx="1"/>
          </p:nvPr>
        </p:nvPicPr>
        <p:blipFill>
          <a:blip r:embed="rId2"/>
          <a:stretch>
            <a:fillRect/>
          </a:stretch>
        </p:blipFill>
        <p:spPr>
          <a:xfrm>
            <a:off x="1364972" y="1940622"/>
            <a:ext cx="9170505" cy="4149945"/>
          </a:xfrm>
          <a:prstGeom prst="rect">
            <a:avLst/>
          </a:prstGeom>
        </p:spPr>
      </p:pic>
    </p:spTree>
    <p:extLst>
      <p:ext uri="{BB962C8B-B14F-4D97-AF65-F5344CB8AC3E}">
        <p14:creationId xmlns:p14="http://schemas.microsoft.com/office/powerpoint/2010/main" val="38792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4D80-7B19-49CE-8AAA-5E2540F4B60B}"/>
              </a:ext>
            </a:extLst>
          </p:cNvPr>
          <p:cNvSpPr>
            <a:spLocks noGrp="1"/>
          </p:cNvSpPr>
          <p:nvPr>
            <p:ph type="title"/>
          </p:nvPr>
        </p:nvSpPr>
        <p:spPr/>
        <p:txBody>
          <a:bodyPr/>
          <a:lstStyle/>
          <a:p>
            <a:pPr algn="ctr"/>
            <a:r>
              <a:rPr lang="en-US" b="1" dirty="0">
                <a:latin typeface="+mn-lt"/>
              </a:rPr>
              <a:t>DURABILITY</a:t>
            </a:r>
          </a:p>
        </p:txBody>
      </p:sp>
      <p:sp>
        <p:nvSpPr>
          <p:cNvPr id="3" name="Content Placeholder 2">
            <a:extLst>
              <a:ext uri="{FF2B5EF4-FFF2-40B4-BE49-F238E27FC236}">
                <a16:creationId xmlns:a16="http://schemas.microsoft.com/office/drawing/2014/main" id="{AF02AA09-B409-4377-B326-451EF50AAECC}"/>
              </a:ext>
            </a:extLst>
          </p:cNvPr>
          <p:cNvSpPr>
            <a:spLocks noGrp="1"/>
          </p:cNvSpPr>
          <p:nvPr>
            <p:ph idx="1"/>
          </p:nvPr>
        </p:nvSpPr>
        <p:spPr>
          <a:xfrm>
            <a:off x="838200" y="1825625"/>
            <a:ext cx="10515600" cy="4217366"/>
          </a:xfrm>
        </p:spPr>
        <p:txBody>
          <a:bodyPr>
            <a:normAutofit/>
          </a:bodyPr>
          <a:lstStyle/>
          <a:p>
            <a:endParaRPr lang="en-US" sz="3600" dirty="0"/>
          </a:p>
          <a:p>
            <a:pPr algn="just"/>
            <a:r>
              <a:rPr lang="en-US" sz="3600" dirty="0"/>
              <a:t>Once a transaction completes successfully, the changes it has made into the database should be permanent even if there is a system failure. </a:t>
            </a:r>
          </a:p>
          <a:p>
            <a:pPr algn="just"/>
            <a:r>
              <a:rPr lang="en-US" sz="3600" dirty="0"/>
              <a:t>The recovery-management component of database systems ensures the durability of transaction. </a:t>
            </a:r>
          </a:p>
          <a:p>
            <a:pPr marL="0" indent="0">
              <a:buNone/>
            </a:pPr>
            <a:endParaRPr lang="en-US" sz="3600" dirty="0"/>
          </a:p>
        </p:txBody>
      </p:sp>
    </p:spTree>
    <p:extLst>
      <p:ext uri="{BB962C8B-B14F-4D97-AF65-F5344CB8AC3E}">
        <p14:creationId xmlns:p14="http://schemas.microsoft.com/office/powerpoint/2010/main" val="263672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96CD-7252-451F-BD77-AB89E0B41274}"/>
              </a:ext>
            </a:extLst>
          </p:cNvPr>
          <p:cNvSpPr>
            <a:spLocks noGrp="1"/>
          </p:cNvSpPr>
          <p:nvPr>
            <p:ph type="title"/>
          </p:nvPr>
        </p:nvSpPr>
        <p:spPr/>
        <p:txBody>
          <a:bodyPr/>
          <a:lstStyle/>
          <a:p>
            <a:pPr algn="ctr"/>
            <a:r>
              <a:rPr lang="en-US" b="1" dirty="0">
                <a:latin typeface="+mn-lt"/>
              </a:rPr>
              <a:t>DURABILITY</a:t>
            </a:r>
          </a:p>
        </p:txBody>
      </p:sp>
      <p:sp>
        <p:nvSpPr>
          <p:cNvPr id="3" name="Content Placeholder 2">
            <a:extLst>
              <a:ext uri="{FF2B5EF4-FFF2-40B4-BE49-F238E27FC236}">
                <a16:creationId xmlns:a16="http://schemas.microsoft.com/office/drawing/2014/main" id="{AD442E27-AEBC-4AC7-AF8E-752485370619}"/>
              </a:ext>
            </a:extLst>
          </p:cNvPr>
          <p:cNvSpPr>
            <a:spLocks noGrp="1"/>
          </p:cNvSpPr>
          <p:nvPr>
            <p:ph idx="1"/>
          </p:nvPr>
        </p:nvSpPr>
        <p:spPr/>
        <p:txBody>
          <a:bodyPr/>
          <a:lstStyle/>
          <a:p>
            <a:pPr marL="0" indent="0">
              <a:buNone/>
            </a:pPr>
            <a:r>
              <a:rPr lang="en-US" b="1" dirty="0"/>
              <a:t>Example </a:t>
            </a:r>
          </a:p>
          <a:p>
            <a:r>
              <a:rPr lang="en-US" dirty="0"/>
              <a:t>assume account A balance = 1000$. </a:t>
            </a:r>
          </a:p>
          <a:p>
            <a:r>
              <a:rPr lang="en-US" dirty="0"/>
              <a:t>If A withdraw 100$ today, then the A balance = 900$.</a:t>
            </a:r>
          </a:p>
          <a:p>
            <a:r>
              <a:rPr lang="en-US" dirty="0"/>
              <a:t> After two days or a month, </a:t>
            </a:r>
          </a:p>
          <a:p>
            <a:r>
              <a:rPr lang="en-US" dirty="0"/>
              <a:t>A balance should be 900$, if no other transactions done on A. </a:t>
            </a:r>
          </a:p>
          <a:p>
            <a:pPr marL="0" indent="0">
              <a:buNone/>
            </a:pPr>
            <a:endParaRPr lang="en-US" dirty="0"/>
          </a:p>
        </p:txBody>
      </p:sp>
    </p:spTree>
    <p:extLst>
      <p:ext uri="{BB962C8B-B14F-4D97-AF65-F5344CB8AC3E}">
        <p14:creationId xmlns:p14="http://schemas.microsoft.com/office/powerpoint/2010/main" val="173203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089-6459-45E8-9E35-78D64C1472CD}"/>
              </a:ext>
            </a:extLst>
          </p:cNvPr>
          <p:cNvSpPr>
            <a:spLocks noGrp="1"/>
          </p:cNvSpPr>
          <p:nvPr>
            <p:ph type="title"/>
          </p:nvPr>
        </p:nvSpPr>
        <p:spPr>
          <a:xfrm>
            <a:off x="838200" y="365126"/>
            <a:ext cx="10515600" cy="814318"/>
          </a:xfrm>
        </p:spPr>
        <p:txBody>
          <a:bodyPr/>
          <a:lstStyle/>
          <a:p>
            <a:pPr algn="ctr"/>
            <a:r>
              <a:rPr lang="en-US" b="1" dirty="0">
                <a:latin typeface="+mn-lt"/>
              </a:rPr>
              <a:t>STATES OF TRANSACTION</a:t>
            </a:r>
          </a:p>
        </p:txBody>
      </p:sp>
      <p:pic>
        <p:nvPicPr>
          <p:cNvPr id="4" name="Content Placeholder 3">
            <a:extLst>
              <a:ext uri="{FF2B5EF4-FFF2-40B4-BE49-F238E27FC236}">
                <a16:creationId xmlns:a16="http://schemas.microsoft.com/office/drawing/2014/main" id="{F54C40E0-902E-4CED-918D-D1FAEE02734E}"/>
              </a:ext>
            </a:extLst>
          </p:cNvPr>
          <p:cNvPicPr>
            <a:picLocks noGrp="1" noChangeAspect="1"/>
          </p:cNvPicPr>
          <p:nvPr>
            <p:ph idx="1"/>
          </p:nvPr>
        </p:nvPicPr>
        <p:blipFill>
          <a:blip r:embed="rId2"/>
          <a:stretch>
            <a:fillRect/>
          </a:stretch>
        </p:blipFill>
        <p:spPr>
          <a:xfrm>
            <a:off x="1089186" y="1868557"/>
            <a:ext cx="10264614" cy="4442724"/>
          </a:xfrm>
          <a:prstGeom prst="rect">
            <a:avLst/>
          </a:prstGeom>
        </p:spPr>
      </p:pic>
    </p:spTree>
    <p:extLst>
      <p:ext uri="{BB962C8B-B14F-4D97-AF65-F5344CB8AC3E}">
        <p14:creationId xmlns:p14="http://schemas.microsoft.com/office/powerpoint/2010/main" val="121245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p:txBody>
          <a:bodyPr/>
          <a:lstStyle/>
          <a:p>
            <a:pPr algn="ctr"/>
            <a:r>
              <a:rPr lang="en-US" b="1" dirty="0">
                <a:latin typeface="+mn-lt"/>
              </a:rPr>
              <a:t>Active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p:txBody>
          <a:bodyPr>
            <a:normAutofit/>
          </a:bodyPr>
          <a:lstStyle/>
          <a:p>
            <a:r>
              <a:rPr lang="en-US" sz="3200" dirty="0"/>
              <a:t>This is the first state in the life cycle of a transaction. </a:t>
            </a:r>
          </a:p>
          <a:p>
            <a:r>
              <a:rPr lang="en-US" sz="3200" dirty="0"/>
              <a:t>Once the transaction starts executing, then it is said to be in active state. </a:t>
            </a:r>
          </a:p>
          <a:p>
            <a:r>
              <a:rPr lang="en-US" sz="3200" dirty="0"/>
              <a:t>During this state it performs operations like READ and WRITE on some data items. All the changes made by the transaction are now stored in the buffer in main memory. They are not updated in database. </a:t>
            </a:r>
          </a:p>
          <a:p>
            <a:pPr marL="0" indent="0">
              <a:buNone/>
            </a:pPr>
            <a:endParaRPr lang="en-US" sz="3200" dirty="0"/>
          </a:p>
        </p:txBody>
      </p:sp>
    </p:spTree>
    <p:extLst>
      <p:ext uri="{BB962C8B-B14F-4D97-AF65-F5344CB8AC3E}">
        <p14:creationId xmlns:p14="http://schemas.microsoft.com/office/powerpoint/2010/main" val="243543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Partially Committed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pPr algn="just"/>
            <a:endParaRPr lang="en-US" sz="3600" dirty="0"/>
          </a:p>
          <a:p>
            <a:pPr algn="just"/>
            <a:r>
              <a:rPr lang="en-US" sz="3600" dirty="0"/>
              <a:t>When the transaction executes its last statement, then the transaction is said to be in partially committed state. </a:t>
            </a:r>
          </a:p>
          <a:p>
            <a:pPr algn="just"/>
            <a:r>
              <a:rPr lang="en-US" sz="3600" dirty="0"/>
              <a:t>Still, all the changes made by the transaction are stored in the buffer in main memory, but they are not updated in the database. </a:t>
            </a:r>
          </a:p>
          <a:p>
            <a:pPr marL="0" indent="0" algn="just">
              <a:buNone/>
            </a:pPr>
            <a:endParaRPr lang="en-US" sz="3600" dirty="0"/>
          </a:p>
        </p:txBody>
      </p:sp>
    </p:spTree>
    <p:extLst>
      <p:ext uri="{BB962C8B-B14F-4D97-AF65-F5344CB8AC3E}">
        <p14:creationId xmlns:p14="http://schemas.microsoft.com/office/powerpoint/2010/main" val="58073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Committed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pPr algn="just"/>
            <a:endParaRPr lang="en-US" sz="3200" dirty="0"/>
          </a:p>
          <a:p>
            <a:pPr algn="just"/>
            <a:r>
              <a:rPr lang="en-US" sz="3200" dirty="0"/>
              <a:t>After all the changes made by the transaction have been successfully updated in the database, it enters into a </a:t>
            </a:r>
            <a:r>
              <a:rPr lang="en-US" sz="3200" b="1" dirty="0"/>
              <a:t>committed state </a:t>
            </a:r>
            <a:r>
              <a:rPr lang="en-US" sz="3200" dirty="0"/>
              <a:t>and the transaction is considered to be fully committed. </a:t>
            </a:r>
          </a:p>
          <a:p>
            <a:pPr algn="just"/>
            <a:r>
              <a:rPr lang="en-US" sz="3200" dirty="0"/>
              <a:t>After a transaction has entered the committed state, it is not possible to roll back (undo) the transaction. This is because the system is updated into a new consistent state and the changes are made permanent. </a:t>
            </a:r>
          </a:p>
          <a:p>
            <a:pPr marL="0" indent="0" algn="just">
              <a:buNone/>
            </a:pPr>
            <a:endParaRPr lang="en-US" sz="3200" dirty="0"/>
          </a:p>
        </p:txBody>
      </p:sp>
    </p:spTree>
    <p:extLst>
      <p:ext uri="{BB962C8B-B14F-4D97-AF65-F5344CB8AC3E}">
        <p14:creationId xmlns:p14="http://schemas.microsoft.com/office/powerpoint/2010/main" val="260145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30EA-AB66-4639-A065-631CB0EAD873}"/>
              </a:ext>
            </a:extLst>
          </p:cNvPr>
          <p:cNvSpPr>
            <a:spLocks noGrp="1"/>
          </p:cNvSpPr>
          <p:nvPr>
            <p:ph type="title"/>
          </p:nvPr>
        </p:nvSpPr>
        <p:spPr/>
        <p:txBody>
          <a:bodyPr/>
          <a:lstStyle/>
          <a:p>
            <a:pPr algn="ctr"/>
            <a:r>
              <a:rPr lang="en-US" b="1" dirty="0">
                <a:latin typeface="+mn-lt"/>
              </a:rPr>
              <a:t>Transaction</a:t>
            </a:r>
          </a:p>
        </p:txBody>
      </p:sp>
      <p:sp>
        <p:nvSpPr>
          <p:cNvPr id="3" name="Content Placeholder 2">
            <a:extLst>
              <a:ext uri="{FF2B5EF4-FFF2-40B4-BE49-F238E27FC236}">
                <a16:creationId xmlns:a16="http://schemas.microsoft.com/office/drawing/2014/main" id="{BF333B99-F8B9-4B7E-A522-155A9C787448}"/>
              </a:ext>
            </a:extLst>
          </p:cNvPr>
          <p:cNvSpPr>
            <a:spLocks noGrp="1"/>
          </p:cNvSpPr>
          <p:nvPr>
            <p:ph idx="1"/>
          </p:nvPr>
        </p:nvSpPr>
        <p:spPr/>
        <p:txBody>
          <a:bodyPr/>
          <a:lstStyle/>
          <a:p>
            <a:endParaRPr lang="en-US" dirty="0"/>
          </a:p>
          <a:p>
            <a:r>
              <a:rPr lang="en-US" sz="4000" dirty="0"/>
              <a:t> A transaction is a single logical unit consisting of one or more database operations. </a:t>
            </a:r>
          </a:p>
        </p:txBody>
      </p:sp>
    </p:spTree>
    <p:extLst>
      <p:ext uri="{BB962C8B-B14F-4D97-AF65-F5344CB8AC3E}">
        <p14:creationId xmlns:p14="http://schemas.microsoft.com/office/powerpoint/2010/main" val="161893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Failed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pPr algn="just"/>
            <a:endParaRPr lang="en-US" sz="3600" dirty="0"/>
          </a:p>
          <a:p>
            <a:pPr algn="just"/>
            <a:r>
              <a:rPr lang="en-US" sz="3600" dirty="0"/>
              <a:t>When a transaction is getting executed in the active state or partially committed state and some failure occurs due to which it becomes impossible to continue the execution, it enters into a </a:t>
            </a:r>
            <a:r>
              <a:rPr lang="en-US" sz="3600" b="1" dirty="0"/>
              <a:t>failed state</a:t>
            </a:r>
            <a:r>
              <a:rPr lang="en-US" sz="3600" dirty="0"/>
              <a:t>. </a:t>
            </a:r>
          </a:p>
          <a:p>
            <a:pPr marL="0" indent="0" algn="just">
              <a:buNone/>
            </a:pPr>
            <a:endParaRPr lang="en-US" sz="3600" dirty="0"/>
          </a:p>
        </p:txBody>
      </p:sp>
    </p:spTree>
    <p:extLst>
      <p:ext uri="{BB962C8B-B14F-4D97-AF65-F5344CB8AC3E}">
        <p14:creationId xmlns:p14="http://schemas.microsoft.com/office/powerpoint/2010/main" val="352519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Aborted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endParaRPr lang="en-US" dirty="0"/>
          </a:p>
          <a:p>
            <a:pPr algn="just"/>
            <a:r>
              <a:rPr lang="en-US" sz="3200" dirty="0"/>
              <a:t>After the transaction has failed and entered into a failed state, all the changes made by it have to be undone. </a:t>
            </a:r>
          </a:p>
          <a:p>
            <a:pPr algn="just"/>
            <a:r>
              <a:rPr lang="en-US" sz="3200" dirty="0"/>
              <a:t>To undo the changes made by the transaction, it becomes necessary to roll back the transaction. </a:t>
            </a:r>
          </a:p>
          <a:p>
            <a:pPr algn="just"/>
            <a:r>
              <a:rPr lang="en-US" sz="3200" dirty="0"/>
              <a:t>After the transaction has rolled back completely, it enters into an </a:t>
            </a:r>
            <a:r>
              <a:rPr lang="en-US" sz="3200" b="1" dirty="0"/>
              <a:t>aborted state</a:t>
            </a:r>
            <a:r>
              <a:rPr lang="en-US" sz="3200" dirty="0"/>
              <a:t>. </a:t>
            </a:r>
          </a:p>
          <a:p>
            <a:pPr algn="just"/>
            <a:endParaRPr lang="en-US" sz="3600" dirty="0"/>
          </a:p>
        </p:txBody>
      </p:sp>
    </p:spTree>
    <p:extLst>
      <p:ext uri="{BB962C8B-B14F-4D97-AF65-F5344CB8AC3E}">
        <p14:creationId xmlns:p14="http://schemas.microsoft.com/office/powerpoint/2010/main" val="4359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Terminated State</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endParaRPr lang="en-US" dirty="0"/>
          </a:p>
          <a:p>
            <a:pPr algn="just"/>
            <a:r>
              <a:rPr lang="en-US" sz="3600" dirty="0"/>
              <a:t>This is the last state in the life cycle of a transaction. </a:t>
            </a:r>
          </a:p>
          <a:p>
            <a:pPr algn="just"/>
            <a:r>
              <a:rPr lang="en-US" sz="3600" dirty="0"/>
              <a:t>After entering the committed state or aborted state, the transaction finally enters into a </a:t>
            </a:r>
            <a:r>
              <a:rPr lang="en-US" sz="3600" b="1" dirty="0"/>
              <a:t>terminated state </a:t>
            </a:r>
            <a:r>
              <a:rPr lang="en-US" sz="3600" dirty="0"/>
              <a:t>where its life cycle finally comes to an end. </a:t>
            </a:r>
          </a:p>
          <a:p>
            <a:pPr algn="just"/>
            <a:endParaRPr lang="en-US" sz="3600" dirty="0"/>
          </a:p>
        </p:txBody>
      </p:sp>
    </p:spTree>
    <p:extLst>
      <p:ext uri="{BB962C8B-B14F-4D97-AF65-F5344CB8AC3E}">
        <p14:creationId xmlns:p14="http://schemas.microsoft.com/office/powerpoint/2010/main" val="305921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Implementation of Durability &amp; Atomicity</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pPr marL="0" indent="0" algn="just">
              <a:buNone/>
            </a:pPr>
            <a:r>
              <a:rPr lang="en-US" sz="4000" dirty="0"/>
              <a:t>Durability and atomicity can be ensured by using Recovery manager which is available by default in every DBMS.</a:t>
            </a:r>
          </a:p>
        </p:txBody>
      </p:sp>
    </p:spTree>
    <p:extLst>
      <p:ext uri="{BB962C8B-B14F-4D97-AF65-F5344CB8AC3E}">
        <p14:creationId xmlns:p14="http://schemas.microsoft.com/office/powerpoint/2010/main" val="377924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145E-4A5B-4AF1-A021-B21227829C3E}"/>
              </a:ext>
            </a:extLst>
          </p:cNvPr>
          <p:cNvSpPr>
            <a:spLocks noGrp="1"/>
          </p:cNvSpPr>
          <p:nvPr>
            <p:ph type="title"/>
          </p:nvPr>
        </p:nvSpPr>
        <p:spPr>
          <a:xfrm>
            <a:off x="838200" y="365126"/>
            <a:ext cx="10515600" cy="787814"/>
          </a:xfrm>
        </p:spPr>
        <p:txBody>
          <a:bodyPr/>
          <a:lstStyle/>
          <a:p>
            <a:pPr algn="ctr"/>
            <a:r>
              <a:rPr lang="en-US" b="1" dirty="0">
                <a:latin typeface="+mn-lt"/>
              </a:rPr>
              <a:t>Implementation of Atomicity</a:t>
            </a:r>
          </a:p>
        </p:txBody>
      </p:sp>
      <p:sp>
        <p:nvSpPr>
          <p:cNvPr id="3" name="Content Placeholder 2">
            <a:extLst>
              <a:ext uri="{FF2B5EF4-FFF2-40B4-BE49-F238E27FC236}">
                <a16:creationId xmlns:a16="http://schemas.microsoft.com/office/drawing/2014/main" id="{F1A2EFFE-A94F-4D09-9612-A7A0EA4F7D0C}"/>
              </a:ext>
            </a:extLst>
          </p:cNvPr>
          <p:cNvSpPr>
            <a:spLocks noGrp="1"/>
          </p:cNvSpPr>
          <p:nvPr>
            <p:ph idx="1"/>
          </p:nvPr>
        </p:nvSpPr>
        <p:spPr>
          <a:xfrm>
            <a:off x="838200" y="1364974"/>
            <a:ext cx="10515600" cy="4956313"/>
          </a:xfrm>
        </p:spPr>
        <p:txBody>
          <a:bodyPr>
            <a:normAutofit/>
          </a:bodyPr>
          <a:lstStyle/>
          <a:p>
            <a:endParaRPr lang="en-US" sz="4000" dirty="0"/>
          </a:p>
          <a:p>
            <a:pPr marL="0" indent="0">
              <a:buNone/>
            </a:pPr>
            <a:r>
              <a:rPr lang="en-US" sz="4000" dirty="0"/>
              <a:t>We can implement atomicity by using </a:t>
            </a:r>
          </a:p>
          <a:p>
            <a:pPr marL="0" indent="0">
              <a:buNone/>
            </a:pPr>
            <a:r>
              <a:rPr lang="en-US" sz="4000" dirty="0"/>
              <a:t>1. Shadow copying technique </a:t>
            </a:r>
          </a:p>
          <a:p>
            <a:pPr marL="0" indent="0">
              <a:buNone/>
            </a:pPr>
            <a:r>
              <a:rPr lang="en-US" sz="4000" dirty="0"/>
              <a:t>2. Using recovery manager which available by default in DBMS. </a:t>
            </a:r>
          </a:p>
          <a:p>
            <a:pPr marL="0" indent="0" algn="just">
              <a:buNone/>
            </a:pPr>
            <a:endParaRPr lang="en-US" sz="4000" dirty="0"/>
          </a:p>
        </p:txBody>
      </p:sp>
    </p:spTree>
    <p:extLst>
      <p:ext uri="{BB962C8B-B14F-4D97-AF65-F5344CB8AC3E}">
        <p14:creationId xmlns:p14="http://schemas.microsoft.com/office/powerpoint/2010/main" val="77139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6F02-8201-4623-B653-3D4EF74D3ADD}"/>
              </a:ext>
            </a:extLst>
          </p:cNvPr>
          <p:cNvSpPr>
            <a:spLocks noGrp="1"/>
          </p:cNvSpPr>
          <p:nvPr>
            <p:ph type="title"/>
          </p:nvPr>
        </p:nvSpPr>
        <p:spPr>
          <a:xfrm>
            <a:off x="838200" y="590412"/>
            <a:ext cx="10515600" cy="668545"/>
          </a:xfrm>
        </p:spPr>
        <p:txBody>
          <a:bodyPr>
            <a:normAutofit fontScale="90000"/>
          </a:bodyPr>
          <a:lstStyle/>
          <a:p>
            <a:pPr algn="ctr"/>
            <a:r>
              <a:rPr lang="en-US" b="1" dirty="0">
                <a:latin typeface="+mn-lt"/>
              </a:rPr>
              <a:t>Shadow Copying Technique</a:t>
            </a:r>
          </a:p>
        </p:txBody>
      </p:sp>
      <p:pic>
        <p:nvPicPr>
          <p:cNvPr id="1028" name="Picture 4" descr="Implementation Of Atomicity And Durability Homework Help">
            <a:extLst>
              <a:ext uri="{FF2B5EF4-FFF2-40B4-BE49-F238E27FC236}">
                <a16:creationId xmlns:a16="http://schemas.microsoft.com/office/drawing/2014/main" id="{6FEB4CC5-FB94-4126-B5FF-C20C068CB9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513" y="1431235"/>
            <a:ext cx="9316279" cy="49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31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C81E-A32E-4533-8A3D-42680A272837}"/>
              </a:ext>
            </a:extLst>
          </p:cNvPr>
          <p:cNvSpPr>
            <a:spLocks noGrp="1"/>
          </p:cNvSpPr>
          <p:nvPr>
            <p:ph type="title"/>
          </p:nvPr>
        </p:nvSpPr>
        <p:spPr>
          <a:xfrm>
            <a:off x="838200" y="365125"/>
            <a:ext cx="10515600" cy="708301"/>
          </a:xfrm>
        </p:spPr>
        <p:txBody>
          <a:bodyPr/>
          <a:lstStyle/>
          <a:p>
            <a:pPr algn="ctr"/>
            <a:r>
              <a:rPr lang="en-US" b="1" dirty="0">
                <a:latin typeface="+mn-lt"/>
              </a:rPr>
              <a:t>Implementation of Durability</a:t>
            </a:r>
          </a:p>
        </p:txBody>
      </p:sp>
      <p:sp>
        <p:nvSpPr>
          <p:cNvPr id="3" name="Content Placeholder 2">
            <a:extLst>
              <a:ext uri="{FF2B5EF4-FFF2-40B4-BE49-F238E27FC236}">
                <a16:creationId xmlns:a16="http://schemas.microsoft.com/office/drawing/2014/main" id="{C2C1F6B5-41E8-4491-9135-61ACC39DB707}"/>
              </a:ext>
            </a:extLst>
          </p:cNvPr>
          <p:cNvSpPr>
            <a:spLocks noGrp="1"/>
          </p:cNvSpPr>
          <p:nvPr>
            <p:ph idx="1"/>
          </p:nvPr>
        </p:nvSpPr>
        <p:spPr>
          <a:xfrm>
            <a:off x="838200" y="1378226"/>
            <a:ext cx="10515600" cy="4943061"/>
          </a:xfrm>
        </p:spPr>
        <p:txBody>
          <a:bodyPr>
            <a:normAutofit/>
          </a:bodyPr>
          <a:lstStyle/>
          <a:p>
            <a:pPr marL="0" indent="0">
              <a:buNone/>
            </a:pPr>
            <a:r>
              <a:rPr lang="en-US" sz="3600" dirty="0"/>
              <a:t>We can implement durability by using </a:t>
            </a:r>
          </a:p>
          <a:p>
            <a:pPr marL="0" indent="0">
              <a:buNone/>
            </a:pPr>
            <a:r>
              <a:rPr lang="en-US" sz="3600" dirty="0"/>
              <a:t>1. Logs</a:t>
            </a:r>
          </a:p>
          <a:p>
            <a:pPr marL="0" indent="0">
              <a:buNone/>
            </a:pPr>
            <a:r>
              <a:rPr lang="en-US" sz="3600" dirty="0"/>
              <a:t>2. Using recovery manager which available by default in DBMS. </a:t>
            </a:r>
          </a:p>
          <a:p>
            <a:pPr marL="0" indent="0">
              <a:buNone/>
            </a:pPr>
            <a:endParaRPr lang="en-US" sz="3600" dirty="0"/>
          </a:p>
        </p:txBody>
      </p:sp>
    </p:spTree>
    <p:extLst>
      <p:ext uri="{BB962C8B-B14F-4D97-AF65-F5344CB8AC3E}">
        <p14:creationId xmlns:p14="http://schemas.microsoft.com/office/powerpoint/2010/main" val="1479646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20F3-838E-47C2-81CD-BAC21F371A20}"/>
              </a:ext>
            </a:extLst>
          </p:cNvPr>
          <p:cNvSpPr>
            <a:spLocks noGrp="1"/>
          </p:cNvSpPr>
          <p:nvPr>
            <p:ph type="title"/>
          </p:nvPr>
        </p:nvSpPr>
        <p:spPr>
          <a:xfrm>
            <a:off x="838200" y="365126"/>
            <a:ext cx="10515600" cy="761310"/>
          </a:xfrm>
        </p:spPr>
        <p:txBody>
          <a:bodyPr/>
          <a:lstStyle/>
          <a:p>
            <a:pPr algn="ctr"/>
            <a:r>
              <a:rPr lang="en-US" b="1" dirty="0">
                <a:latin typeface="+mn-lt"/>
              </a:rPr>
              <a:t>LOGS</a:t>
            </a:r>
          </a:p>
        </p:txBody>
      </p:sp>
      <p:sp>
        <p:nvSpPr>
          <p:cNvPr id="3" name="Content Placeholder 2">
            <a:extLst>
              <a:ext uri="{FF2B5EF4-FFF2-40B4-BE49-F238E27FC236}">
                <a16:creationId xmlns:a16="http://schemas.microsoft.com/office/drawing/2014/main" id="{BF7F91CD-EA12-48D7-A378-9E72DFFDCD4B}"/>
              </a:ext>
            </a:extLst>
          </p:cNvPr>
          <p:cNvSpPr>
            <a:spLocks noGrp="1"/>
          </p:cNvSpPr>
          <p:nvPr>
            <p:ph idx="1"/>
          </p:nvPr>
        </p:nvSpPr>
        <p:spPr>
          <a:xfrm>
            <a:off x="838200" y="1391478"/>
            <a:ext cx="10515600" cy="4996070"/>
          </a:xfrm>
        </p:spPr>
        <p:txBody>
          <a:bodyPr>
            <a:normAutofit fontScale="92500"/>
          </a:bodyPr>
          <a:lstStyle/>
          <a:p>
            <a:endParaRPr lang="en-US" dirty="0"/>
          </a:p>
          <a:p>
            <a:r>
              <a:rPr lang="en-US" dirty="0"/>
              <a:t>Logs keep track of actions carried out by transactions which can be used for the recovery of database in case of failure. </a:t>
            </a:r>
          </a:p>
          <a:p>
            <a:r>
              <a:rPr lang="en-US" dirty="0"/>
              <a:t>Logs files should be stored always on stable storage devices. </a:t>
            </a:r>
          </a:p>
          <a:p>
            <a:r>
              <a:rPr lang="en-US" dirty="0"/>
              <a:t>When a transaction begins its execution it is recorded in the log as follows </a:t>
            </a:r>
          </a:p>
          <a:p>
            <a:pPr marL="0" indent="0" algn="ctr">
              <a:buNone/>
            </a:pPr>
            <a:r>
              <a:rPr lang="en-US" dirty="0"/>
              <a:t>&lt;Tn, start&gt; </a:t>
            </a:r>
          </a:p>
          <a:p>
            <a:r>
              <a:rPr lang="en-US" dirty="0"/>
              <a:t>When a transaction performs an operation it is recorded in log as follows </a:t>
            </a:r>
          </a:p>
          <a:p>
            <a:pPr marL="0" indent="0" algn="ctr">
              <a:buNone/>
            </a:pPr>
            <a:r>
              <a:rPr lang="en-US" dirty="0"/>
              <a:t>&lt;Tn, X, V1, V2&gt; </a:t>
            </a:r>
          </a:p>
          <a:p>
            <a:r>
              <a:rPr lang="en-US" dirty="0"/>
              <a:t>When a transaction finishes it’s execution, it is recorded as </a:t>
            </a:r>
          </a:p>
          <a:p>
            <a:pPr marL="0" indent="0" algn="ctr">
              <a:buNone/>
            </a:pPr>
            <a:r>
              <a:rPr lang="en-US" dirty="0"/>
              <a:t>&lt;Tn, commit&gt; </a:t>
            </a:r>
          </a:p>
        </p:txBody>
      </p:sp>
    </p:spTree>
    <p:extLst>
      <p:ext uri="{BB962C8B-B14F-4D97-AF65-F5344CB8AC3E}">
        <p14:creationId xmlns:p14="http://schemas.microsoft.com/office/powerpoint/2010/main" val="401839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D851-F7EA-471A-B8A9-A55E42517673}"/>
              </a:ext>
            </a:extLst>
          </p:cNvPr>
          <p:cNvSpPr>
            <a:spLocks noGrp="1"/>
          </p:cNvSpPr>
          <p:nvPr>
            <p:ph type="title"/>
          </p:nvPr>
        </p:nvSpPr>
        <p:spPr/>
        <p:txBody>
          <a:bodyPr/>
          <a:lstStyle/>
          <a:p>
            <a:pPr algn="ctr"/>
            <a:r>
              <a:rPr lang="en-US" b="1" dirty="0">
                <a:latin typeface="+mn-lt"/>
              </a:rPr>
              <a:t>Concurrent Execution</a:t>
            </a:r>
          </a:p>
        </p:txBody>
      </p:sp>
      <p:sp>
        <p:nvSpPr>
          <p:cNvPr id="3" name="Content Placeholder 2">
            <a:extLst>
              <a:ext uri="{FF2B5EF4-FFF2-40B4-BE49-F238E27FC236}">
                <a16:creationId xmlns:a16="http://schemas.microsoft.com/office/drawing/2014/main" id="{A1EEAA86-BB88-43F4-9A6F-CD18BD20DC03}"/>
              </a:ext>
            </a:extLst>
          </p:cNvPr>
          <p:cNvSpPr>
            <a:spLocks noGrp="1"/>
          </p:cNvSpPr>
          <p:nvPr>
            <p:ph idx="1"/>
          </p:nvPr>
        </p:nvSpPr>
        <p:spPr/>
        <p:txBody>
          <a:bodyPr>
            <a:normAutofit/>
          </a:bodyPr>
          <a:lstStyle/>
          <a:p>
            <a:pPr marL="0" indent="0" algn="just">
              <a:buNone/>
            </a:pPr>
            <a:r>
              <a:rPr lang="en-US" sz="3600" dirty="0"/>
              <a:t>Concurrent execution refers to the ability of the system to handle multiple transactions or operations simultaneously. </a:t>
            </a:r>
          </a:p>
          <a:p>
            <a:pPr marL="0" indent="0" algn="just">
              <a:buNone/>
            </a:pPr>
            <a:r>
              <a:rPr lang="en-US" sz="3600" dirty="0"/>
              <a:t>This is crucial for ensuring efficient performance and maximizing resource utilization in a multi-user environment. </a:t>
            </a:r>
          </a:p>
        </p:txBody>
      </p:sp>
    </p:spTree>
    <p:extLst>
      <p:ext uri="{BB962C8B-B14F-4D97-AF65-F5344CB8AC3E}">
        <p14:creationId xmlns:p14="http://schemas.microsoft.com/office/powerpoint/2010/main" val="223282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B472-D439-44A5-BA2C-78A6076026C2}"/>
              </a:ext>
            </a:extLst>
          </p:cNvPr>
          <p:cNvSpPr>
            <a:spLocks noGrp="1"/>
          </p:cNvSpPr>
          <p:nvPr>
            <p:ph type="title"/>
          </p:nvPr>
        </p:nvSpPr>
        <p:spPr>
          <a:xfrm>
            <a:off x="838200" y="365126"/>
            <a:ext cx="10515600" cy="642040"/>
          </a:xfrm>
        </p:spPr>
        <p:txBody>
          <a:bodyPr>
            <a:normAutofit fontScale="90000"/>
          </a:bodyPr>
          <a:lstStyle/>
          <a:p>
            <a:pPr algn="ctr"/>
            <a:r>
              <a:rPr lang="en-US" b="1" dirty="0">
                <a:latin typeface="+mn-lt"/>
              </a:rPr>
              <a:t>Serial Schedule</a:t>
            </a:r>
            <a:endParaRPr lang="en-US" dirty="0">
              <a:latin typeface="+mn-lt"/>
            </a:endParaRPr>
          </a:p>
        </p:txBody>
      </p:sp>
      <p:sp>
        <p:nvSpPr>
          <p:cNvPr id="3" name="Content Placeholder 2">
            <a:extLst>
              <a:ext uri="{FF2B5EF4-FFF2-40B4-BE49-F238E27FC236}">
                <a16:creationId xmlns:a16="http://schemas.microsoft.com/office/drawing/2014/main" id="{D34F1EE9-B321-4CD1-8D20-1BDB5EAECAAF}"/>
              </a:ext>
            </a:extLst>
          </p:cNvPr>
          <p:cNvSpPr>
            <a:spLocks noGrp="1"/>
          </p:cNvSpPr>
          <p:nvPr>
            <p:ph idx="1"/>
          </p:nvPr>
        </p:nvSpPr>
        <p:spPr>
          <a:xfrm>
            <a:off x="838200" y="1245704"/>
            <a:ext cx="10515600" cy="4931259"/>
          </a:xfrm>
        </p:spPr>
        <p:txBody>
          <a:bodyPr/>
          <a:lstStyle/>
          <a:p>
            <a:endParaRPr lang="en-US" dirty="0"/>
          </a:p>
          <a:p>
            <a:r>
              <a:rPr lang="en-US" dirty="0"/>
              <a:t>All the transactions execute serially one after the other. </a:t>
            </a:r>
          </a:p>
          <a:p>
            <a:r>
              <a:rPr lang="en-US" dirty="0"/>
              <a:t>When one transaction executes, no other transaction is allowed to execute. </a:t>
            </a:r>
          </a:p>
          <a:p>
            <a:pPr marL="0" indent="0">
              <a:buNone/>
            </a:pPr>
            <a:endParaRPr lang="en-US" dirty="0"/>
          </a:p>
        </p:txBody>
      </p:sp>
    </p:spTree>
    <p:extLst>
      <p:ext uri="{BB962C8B-B14F-4D97-AF65-F5344CB8AC3E}">
        <p14:creationId xmlns:p14="http://schemas.microsoft.com/office/powerpoint/2010/main" val="195737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72AB-324D-49BF-819C-D06304E78C55}"/>
              </a:ext>
            </a:extLst>
          </p:cNvPr>
          <p:cNvSpPr>
            <a:spLocks noGrp="1"/>
          </p:cNvSpPr>
          <p:nvPr>
            <p:ph type="title"/>
          </p:nvPr>
        </p:nvSpPr>
        <p:spPr/>
        <p:txBody>
          <a:bodyPr/>
          <a:lstStyle/>
          <a:p>
            <a:pPr algn="ctr"/>
            <a:r>
              <a:rPr lang="en-US" b="1" dirty="0">
                <a:latin typeface="+mn-lt"/>
              </a:rPr>
              <a:t>Definitions</a:t>
            </a:r>
          </a:p>
        </p:txBody>
      </p:sp>
      <p:sp>
        <p:nvSpPr>
          <p:cNvPr id="3" name="Content Placeholder 2">
            <a:extLst>
              <a:ext uri="{FF2B5EF4-FFF2-40B4-BE49-F238E27FC236}">
                <a16:creationId xmlns:a16="http://schemas.microsoft.com/office/drawing/2014/main" id="{80A2C197-6D2A-408B-B2E3-DD536807AAC7}"/>
              </a:ext>
            </a:extLst>
          </p:cNvPr>
          <p:cNvSpPr>
            <a:spLocks noGrp="1"/>
          </p:cNvSpPr>
          <p:nvPr>
            <p:ph idx="1"/>
          </p:nvPr>
        </p:nvSpPr>
        <p:spPr/>
        <p:txBody>
          <a:bodyPr>
            <a:normAutofit/>
          </a:bodyPr>
          <a:lstStyle/>
          <a:p>
            <a:endParaRPr lang="en-US" sz="3200" dirty="0"/>
          </a:p>
          <a:p>
            <a:r>
              <a:rPr lang="en-US" sz="3200" dirty="0"/>
              <a:t>It can be defined as group of tasks being executed. </a:t>
            </a:r>
          </a:p>
          <a:p>
            <a:pPr marL="0" indent="0">
              <a:buNone/>
            </a:pPr>
            <a:r>
              <a:rPr lang="en-US" sz="3200" dirty="0"/>
              <a:t>				(Or) </a:t>
            </a:r>
          </a:p>
          <a:p>
            <a:r>
              <a:rPr lang="en-US" sz="3200" dirty="0"/>
              <a:t>It also referred to as an event that occur on a database with read/write operation. </a:t>
            </a:r>
          </a:p>
        </p:txBody>
      </p:sp>
    </p:spTree>
    <p:extLst>
      <p:ext uri="{BB962C8B-B14F-4D97-AF65-F5344CB8AC3E}">
        <p14:creationId xmlns:p14="http://schemas.microsoft.com/office/powerpoint/2010/main" val="718753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7FAF7B-7DF9-4CF4-B0DB-5BF96E768C1A}"/>
              </a:ext>
            </a:extLst>
          </p:cNvPr>
          <p:cNvPicPr>
            <a:picLocks noGrp="1" noChangeAspect="1"/>
          </p:cNvPicPr>
          <p:nvPr>
            <p:ph idx="1"/>
          </p:nvPr>
        </p:nvPicPr>
        <p:blipFill>
          <a:blip r:embed="rId2"/>
          <a:stretch>
            <a:fillRect/>
          </a:stretch>
        </p:blipFill>
        <p:spPr>
          <a:xfrm>
            <a:off x="728745" y="612479"/>
            <a:ext cx="11078941" cy="5633042"/>
          </a:xfrm>
          <a:prstGeom prst="rect">
            <a:avLst/>
          </a:prstGeom>
        </p:spPr>
      </p:pic>
    </p:spTree>
    <p:extLst>
      <p:ext uri="{BB962C8B-B14F-4D97-AF65-F5344CB8AC3E}">
        <p14:creationId xmlns:p14="http://schemas.microsoft.com/office/powerpoint/2010/main" val="395761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19DA-A267-46C4-80C7-73E8FB972952}"/>
              </a:ext>
            </a:extLst>
          </p:cNvPr>
          <p:cNvSpPr>
            <a:spLocks noGrp="1"/>
          </p:cNvSpPr>
          <p:nvPr>
            <p:ph type="title"/>
          </p:nvPr>
        </p:nvSpPr>
        <p:spPr>
          <a:xfrm>
            <a:off x="838200" y="365126"/>
            <a:ext cx="10515600" cy="655292"/>
          </a:xfrm>
        </p:spPr>
        <p:txBody>
          <a:bodyPr>
            <a:normAutofit fontScale="90000"/>
          </a:bodyPr>
          <a:lstStyle/>
          <a:p>
            <a:pPr algn="ctr"/>
            <a:r>
              <a:rPr lang="en-US" b="1" dirty="0">
                <a:latin typeface="+mn-lt"/>
              </a:rPr>
              <a:t>Non- Serial Schedule</a:t>
            </a:r>
          </a:p>
        </p:txBody>
      </p:sp>
      <p:sp>
        <p:nvSpPr>
          <p:cNvPr id="3" name="Content Placeholder 2">
            <a:extLst>
              <a:ext uri="{FF2B5EF4-FFF2-40B4-BE49-F238E27FC236}">
                <a16:creationId xmlns:a16="http://schemas.microsoft.com/office/drawing/2014/main" id="{F471E71F-9CC2-44CD-BDBF-1B7F02A86AE1}"/>
              </a:ext>
            </a:extLst>
          </p:cNvPr>
          <p:cNvSpPr>
            <a:spLocks noGrp="1"/>
          </p:cNvSpPr>
          <p:nvPr>
            <p:ph idx="1"/>
          </p:nvPr>
        </p:nvSpPr>
        <p:spPr>
          <a:xfrm>
            <a:off x="838200" y="1351722"/>
            <a:ext cx="10515600" cy="4825241"/>
          </a:xfrm>
        </p:spPr>
        <p:txBody>
          <a:bodyPr/>
          <a:lstStyle/>
          <a:p>
            <a:endParaRPr lang="en-US" dirty="0"/>
          </a:p>
          <a:p>
            <a:r>
              <a:rPr lang="en-US" dirty="0"/>
              <a:t>In non-serial schedules, multiple transactions execute concurrently. </a:t>
            </a:r>
          </a:p>
          <a:p>
            <a:r>
              <a:rPr lang="en-US" dirty="0"/>
              <a:t>Operations of all/some of the transactions are inter-leaved or mixed with each other. </a:t>
            </a:r>
          </a:p>
          <a:p>
            <a:r>
              <a:rPr lang="en-US" dirty="0"/>
              <a:t>Some non-serial schedules may lead to inconsistency of the database and may produce wrong results. </a:t>
            </a:r>
          </a:p>
          <a:p>
            <a:pPr marL="0" indent="0">
              <a:buNone/>
            </a:pPr>
            <a:endParaRPr lang="en-US" dirty="0"/>
          </a:p>
        </p:txBody>
      </p:sp>
    </p:spTree>
    <p:extLst>
      <p:ext uri="{BB962C8B-B14F-4D97-AF65-F5344CB8AC3E}">
        <p14:creationId xmlns:p14="http://schemas.microsoft.com/office/powerpoint/2010/main" val="2634284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A703AB-7770-42D4-A7FC-979A787E66A1}"/>
              </a:ext>
            </a:extLst>
          </p:cNvPr>
          <p:cNvPicPr>
            <a:picLocks noGrp="1" noChangeAspect="1"/>
          </p:cNvPicPr>
          <p:nvPr>
            <p:ph idx="1"/>
          </p:nvPr>
        </p:nvPicPr>
        <p:blipFill>
          <a:blip r:embed="rId2"/>
          <a:stretch>
            <a:fillRect/>
          </a:stretch>
        </p:blipFill>
        <p:spPr>
          <a:xfrm>
            <a:off x="745636" y="424070"/>
            <a:ext cx="10836763" cy="5805903"/>
          </a:xfrm>
          <a:prstGeom prst="rect">
            <a:avLst/>
          </a:prstGeom>
        </p:spPr>
      </p:pic>
    </p:spTree>
    <p:extLst>
      <p:ext uri="{BB962C8B-B14F-4D97-AF65-F5344CB8AC3E}">
        <p14:creationId xmlns:p14="http://schemas.microsoft.com/office/powerpoint/2010/main" val="399908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DA1B-7360-40DB-A3F9-54ACD9CB304B}"/>
              </a:ext>
            </a:extLst>
          </p:cNvPr>
          <p:cNvSpPr>
            <a:spLocks noGrp="1"/>
          </p:cNvSpPr>
          <p:nvPr>
            <p:ph type="title"/>
          </p:nvPr>
        </p:nvSpPr>
        <p:spPr>
          <a:xfrm>
            <a:off x="838200" y="365126"/>
            <a:ext cx="10515600" cy="642040"/>
          </a:xfrm>
        </p:spPr>
        <p:txBody>
          <a:bodyPr>
            <a:normAutofit fontScale="90000"/>
          </a:bodyPr>
          <a:lstStyle/>
          <a:p>
            <a:pPr algn="ctr"/>
            <a:r>
              <a:rPr lang="en-US" b="1" dirty="0">
                <a:latin typeface="+mn-lt"/>
              </a:rPr>
              <a:t>Serializable Schedules: </a:t>
            </a:r>
            <a:endParaRPr lang="en-US" dirty="0">
              <a:latin typeface="+mn-lt"/>
            </a:endParaRPr>
          </a:p>
        </p:txBody>
      </p:sp>
      <p:sp>
        <p:nvSpPr>
          <p:cNvPr id="3" name="Content Placeholder 2">
            <a:extLst>
              <a:ext uri="{FF2B5EF4-FFF2-40B4-BE49-F238E27FC236}">
                <a16:creationId xmlns:a16="http://schemas.microsoft.com/office/drawing/2014/main" id="{01B6B239-4CA4-47E8-A688-ACC6207C12E1}"/>
              </a:ext>
            </a:extLst>
          </p:cNvPr>
          <p:cNvSpPr>
            <a:spLocks noGrp="1"/>
          </p:cNvSpPr>
          <p:nvPr>
            <p:ph idx="1"/>
          </p:nvPr>
        </p:nvSpPr>
        <p:spPr>
          <a:xfrm>
            <a:off x="838200" y="1139687"/>
            <a:ext cx="10515600" cy="5473148"/>
          </a:xfrm>
        </p:spPr>
        <p:txBody>
          <a:bodyPr>
            <a:normAutofit/>
          </a:bodyPr>
          <a:lstStyle/>
          <a:p>
            <a:endParaRPr lang="en-US" sz="3200" dirty="0"/>
          </a:p>
          <a:p>
            <a:pPr algn="just"/>
            <a:r>
              <a:rPr lang="en-US" sz="4000" dirty="0"/>
              <a:t>A non-serial schedule of ‘n’ transactions is equivalent to some serial schedule of ‘n’ transactions, then it is called as a </a:t>
            </a:r>
            <a:r>
              <a:rPr lang="en-US" sz="4000" b="1" dirty="0"/>
              <a:t>serializable schedule</a:t>
            </a:r>
            <a:r>
              <a:rPr lang="en-US" sz="4000" dirty="0"/>
              <a:t>. </a:t>
            </a:r>
          </a:p>
          <a:p>
            <a:pPr algn="just"/>
            <a:r>
              <a:rPr lang="en-US" sz="4000" dirty="0"/>
              <a:t>In simple words, A transaction is said to be </a:t>
            </a:r>
            <a:r>
              <a:rPr lang="en-US" sz="4000" b="1" dirty="0"/>
              <a:t>Serializable </a:t>
            </a:r>
            <a:r>
              <a:rPr lang="en-US" sz="4000" dirty="0"/>
              <a:t>if it is equivalent to serial schedule</a:t>
            </a:r>
          </a:p>
        </p:txBody>
      </p:sp>
    </p:spTree>
    <p:extLst>
      <p:ext uri="{BB962C8B-B14F-4D97-AF65-F5344CB8AC3E}">
        <p14:creationId xmlns:p14="http://schemas.microsoft.com/office/powerpoint/2010/main" val="125079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7D377-2551-438F-AAAA-5C72C1E9EF18}"/>
              </a:ext>
            </a:extLst>
          </p:cNvPr>
          <p:cNvSpPr>
            <a:spLocks noGrp="1"/>
          </p:cNvSpPr>
          <p:nvPr>
            <p:ph idx="1"/>
          </p:nvPr>
        </p:nvSpPr>
        <p:spPr>
          <a:xfrm>
            <a:off x="636104" y="410816"/>
            <a:ext cx="10717696" cy="6016487"/>
          </a:xfrm>
        </p:spPr>
        <p:txBody>
          <a:bodyPr>
            <a:normAutofit/>
          </a:bodyPr>
          <a:lstStyle/>
          <a:p>
            <a:pPr algn="just"/>
            <a:r>
              <a:rPr lang="en-US" sz="4000" dirty="0"/>
              <a:t>In other words, the results produced by the transactions in a serial schedule are equal to the result produced by the same transactions in some non-serial schedule, then that non-serial schedule is called as serializability. </a:t>
            </a:r>
          </a:p>
          <a:p>
            <a:pPr algn="just"/>
            <a:r>
              <a:rPr lang="en-US" sz="4000" dirty="0"/>
              <a:t>Serializable schedules behave exactly same as serial schedules. </a:t>
            </a:r>
          </a:p>
          <a:p>
            <a:pPr algn="just"/>
            <a:r>
              <a:rPr lang="en-US" sz="4000" dirty="0"/>
              <a:t>Even though, Serial Schedule and Serializable Schedule produce same result, they have some differences.</a:t>
            </a:r>
          </a:p>
          <a:p>
            <a:pPr marL="0" indent="0" algn="just">
              <a:buNone/>
            </a:pPr>
            <a:endParaRPr lang="en-US" sz="4000" dirty="0"/>
          </a:p>
        </p:txBody>
      </p:sp>
    </p:spTree>
    <p:extLst>
      <p:ext uri="{BB962C8B-B14F-4D97-AF65-F5344CB8AC3E}">
        <p14:creationId xmlns:p14="http://schemas.microsoft.com/office/powerpoint/2010/main" val="176348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107B82-4101-4205-B08B-D89150898E67}"/>
              </a:ext>
            </a:extLst>
          </p:cNvPr>
          <p:cNvPicPr>
            <a:picLocks noGrp="1" noChangeAspect="1"/>
          </p:cNvPicPr>
          <p:nvPr>
            <p:ph idx="1"/>
          </p:nvPr>
        </p:nvPicPr>
        <p:blipFill>
          <a:blip r:embed="rId2"/>
          <a:stretch>
            <a:fillRect/>
          </a:stretch>
        </p:blipFill>
        <p:spPr>
          <a:xfrm>
            <a:off x="657435" y="477078"/>
            <a:ext cx="10977974" cy="5892972"/>
          </a:xfrm>
          <a:prstGeom prst="rect">
            <a:avLst/>
          </a:prstGeom>
        </p:spPr>
      </p:pic>
    </p:spTree>
    <p:extLst>
      <p:ext uri="{BB962C8B-B14F-4D97-AF65-F5344CB8AC3E}">
        <p14:creationId xmlns:p14="http://schemas.microsoft.com/office/powerpoint/2010/main" val="1631891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DE26-E4C7-4A0C-B9A6-3CE348922E77}"/>
              </a:ext>
            </a:extLst>
          </p:cNvPr>
          <p:cNvSpPr>
            <a:spLocks noGrp="1"/>
          </p:cNvSpPr>
          <p:nvPr>
            <p:ph type="title"/>
          </p:nvPr>
        </p:nvSpPr>
        <p:spPr/>
        <p:txBody>
          <a:bodyPr/>
          <a:lstStyle/>
          <a:p>
            <a:pPr algn="ctr"/>
            <a:r>
              <a:rPr lang="en-US" b="1" dirty="0">
                <a:latin typeface="+mn-lt"/>
              </a:rPr>
              <a:t>What is Serializability?</a:t>
            </a:r>
          </a:p>
        </p:txBody>
      </p:sp>
      <p:sp>
        <p:nvSpPr>
          <p:cNvPr id="3" name="Content Placeholder 2">
            <a:extLst>
              <a:ext uri="{FF2B5EF4-FFF2-40B4-BE49-F238E27FC236}">
                <a16:creationId xmlns:a16="http://schemas.microsoft.com/office/drawing/2014/main" id="{70026B09-90C1-43CC-B79D-507ECABBEEAC}"/>
              </a:ext>
            </a:extLst>
          </p:cNvPr>
          <p:cNvSpPr>
            <a:spLocks noGrp="1"/>
          </p:cNvSpPr>
          <p:nvPr>
            <p:ph idx="1"/>
          </p:nvPr>
        </p:nvSpPr>
        <p:spPr/>
        <p:txBody>
          <a:bodyPr>
            <a:normAutofit/>
          </a:bodyPr>
          <a:lstStyle/>
          <a:p>
            <a:pPr algn="just"/>
            <a:r>
              <a:rPr lang="en-US" sz="4000" dirty="0"/>
              <a:t>It is a process to find if the given non-serial schedule is a serializable schedule or non-serializable schedule.</a:t>
            </a:r>
          </a:p>
        </p:txBody>
      </p:sp>
    </p:spTree>
    <p:extLst>
      <p:ext uri="{BB962C8B-B14F-4D97-AF65-F5344CB8AC3E}">
        <p14:creationId xmlns:p14="http://schemas.microsoft.com/office/powerpoint/2010/main" val="3324075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C96614-4136-42F9-ABA0-3F846ECB7019}"/>
              </a:ext>
            </a:extLst>
          </p:cNvPr>
          <p:cNvPicPr>
            <a:picLocks noGrp="1" noChangeAspect="1"/>
          </p:cNvPicPr>
          <p:nvPr>
            <p:ph idx="1"/>
          </p:nvPr>
        </p:nvPicPr>
        <p:blipFill>
          <a:blip r:embed="rId2"/>
          <a:stretch>
            <a:fillRect/>
          </a:stretch>
        </p:blipFill>
        <p:spPr>
          <a:xfrm>
            <a:off x="731520" y="506437"/>
            <a:ext cx="10846177" cy="5936566"/>
          </a:xfrm>
          <a:prstGeom prst="rect">
            <a:avLst/>
          </a:prstGeom>
        </p:spPr>
      </p:pic>
    </p:spTree>
    <p:extLst>
      <p:ext uri="{BB962C8B-B14F-4D97-AF65-F5344CB8AC3E}">
        <p14:creationId xmlns:p14="http://schemas.microsoft.com/office/powerpoint/2010/main" val="199529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CCE5-3AB7-4ECB-8D6F-5ECB47DC5F93}"/>
              </a:ext>
            </a:extLst>
          </p:cNvPr>
          <p:cNvSpPr>
            <a:spLocks noGrp="1"/>
          </p:cNvSpPr>
          <p:nvPr>
            <p:ph type="title"/>
          </p:nvPr>
        </p:nvSpPr>
        <p:spPr/>
        <p:txBody>
          <a:bodyPr/>
          <a:lstStyle/>
          <a:p>
            <a:pPr algn="ctr"/>
            <a:r>
              <a:rPr lang="en-US" b="1" dirty="0">
                <a:latin typeface="+mn-lt"/>
              </a:rPr>
              <a:t>Conflict Serializability</a:t>
            </a:r>
          </a:p>
        </p:txBody>
      </p:sp>
      <p:sp>
        <p:nvSpPr>
          <p:cNvPr id="3" name="Content Placeholder 2">
            <a:extLst>
              <a:ext uri="{FF2B5EF4-FFF2-40B4-BE49-F238E27FC236}">
                <a16:creationId xmlns:a16="http://schemas.microsoft.com/office/drawing/2014/main" id="{E3F50233-C1C8-4103-8751-70D77B2E1C29}"/>
              </a:ext>
            </a:extLst>
          </p:cNvPr>
          <p:cNvSpPr>
            <a:spLocks noGrp="1"/>
          </p:cNvSpPr>
          <p:nvPr>
            <p:ph idx="1"/>
          </p:nvPr>
        </p:nvSpPr>
        <p:spPr/>
        <p:txBody>
          <a:bodyPr>
            <a:normAutofit/>
          </a:bodyPr>
          <a:lstStyle/>
          <a:p>
            <a:pPr marL="0" indent="0" algn="just">
              <a:buNone/>
            </a:pPr>
            <a:r>
              <a:rPr lang="en-US" sz="4000" dirty="0"/>
              <a:t>It is used to check whether a given non-serial schedule is conflict serializable or not.</a:t>
            </a:r>
          </a:p>
        </p:txBody>
      </p:sp>
    </p:spTree>
    <p:extLst>
      <p:ext uri="{BB962C8B-B14F-4D97-AF65-F5344CB8AC3E}">
        <p14:creationId xmlns:p14="http://schemas.microsoft.com/office/powerpoint/2010/main" val="2376881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5965-C8A4-40A6-A51A-292324FAF2C4}"/>
              </a:ext>
            </a:extLst>
          </p:cNvPr>
          <p:cNvSpPr>
            <a:spLocks noGrp="1"/>
          </p:cNvSpPr>
          <p:nvPr>
            <p:ph type="title"/>
          </p:nvPr>
        </p:nvSpPr>
        <p:spPr/>
        <p:txBody>
          <a:bodyPr/>
          <a:lstStyle/>
          <a:p>
            <a:pPr algn="ctr"/>
            <a:r>
              <a:rPr lang="en-US" b="1" dirty="0">
                <a:latin typeface="+mn-lt"/>
              </a:rPr>
              <a:t>How it works?</a:t>
            </a:r>
          </a:p>
        </p:txBody>
      </p:sp>
      <p:sp>
        <p:nvSpPr>
          <p:cNvPr id="3" name="Content Placeholder 2">
            <a:extLst>
              <a:ext uri="{FF2B5EF4-FFF2-40B4-BE49-F238E27FC236}">
                <a16:creationId xmlns:a16="http://schemas.microsoft.com/office/drawing/2014/main" id="{67F98E5B-189F-4731-B317-E153DE5EC002}"/>
              </a:ext>
            </a:extLst>
          </p:cNvPr>
          <p:cNvSpPr>
            <a:spLocks noGrp="1"/>
          </p:cNvSpPr>
          <p:nvPr>
            <p:ph idx="1"/>
          </p:nvPr>
        </p:nvSpPr>
        <p:spPr/>
        <p:txBody>
          <a:bodyPr>
            <a:normAutofit/>
          </a:bodyPr>
          <a:lstStyle/>
          <a:p>
            <a:pPr algn="just"/>
            <a:r>
              <a:rPr lang="en-US" sz="4000" dirty="0"/>
              <a:t>It performs the process by converting the given non-serial schedule into a serial schedule by swapping its non-conflicting operations.</a:t>
            </a:r>
          </a:p>
        </p:txBody>
      </p:sp>
    </p:spTree>
    <p:extLst>
      <p:ext uri="{BB962C8B-B14F-4D97-AF65-F5344CB8AC3E}">
        <p14:creationId xmlns:p14="http://schemas.microsoft.com/office/powerpoint/2010/main" val="28182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1894-0E7A-4634-ABE4-59B694FF1BEF}"/>
              </a:ext>
            </a:extLst>
          </p:cNvPr>
          <p:cNvSpPr>
            <a:spLocks noGrp="1"/>
          </p:cNvSpPr>
          <p:nvPr>
            <p:ph type="title"/>
          </p:nvPr>
        </p:nvSpPr>
        <p:spPr/>
        <p:txBody>
          <a:bodyPr>
            <a:normAutofit fontScale="90000"/>
          </a:bodyPr>
          <a:lstStyle/>
          <a:p>
            <a:br>
              <a:rPr lang="en-US" dirty="0"/>
            </a:br>
            <a:r>
              <a:rPr lang="en-US" b="1" dirty="0">
                <a:latin typeface="+mn-lt"/>
              </a:rPr>
              <a:t> Example: </a:t>
            </a:r>
            <a:r>
              <a:rPr lang="en-US" dirty="0"/>
              <a:t>Withdrawing 1000 rupees from ATM. </a:t>
            </a:r>
          </a:p>
        </p:txBody>
      </p:sp>
      <p:sp>
        <p:nvSpPr>
          <p:cNvPr id="3" name="Content Placeholder 2">
            <a:extLst>
              <a:ext uri="{FF2B5EF4-FFF2-40B4-BE49-F238E27FC236}">
                <a16:creationId xmlns:a16="http://schemas.microsoft.com/office/drawing/2014/main" id="{A0263FC9-1081-4391-AD54-2CFD264466BA}"/>
              </a:ext>
            </a:extLst>
          </p:cNvPr>
          <p:cNvSpPr>
            <a:spLocks noGrp="1"/>
          </p:cNvSpPr>
          <p:nvPr>
            <p:ph idx="1"/>
          </p:nvPr>
        </p:nvSpPr>
        <p:spPr/>
        <p:txBody>
          <a:bodyPr/>
          <a:lstStyle/>
          <a:p>
            <a:endParaRPr lang="en-US" dirty="0"/>
          </a:p>
          <a:p>
            <a:pPr marL="0" indent="0">
              <a:buNone/>
            </a:pPr>
            <a:r>
              <a:rPr lang="en-US" i="1" dirty="0"/>
              <a:t>The following set of operations are performed</a:t>
            </a:r>
            <a:endParaRPr lang="en-US" dirty="0"/>
          </a:p>
          <a:p>
            <a:r>
              <a:rPr lang="en-US" dirty="0" err="1"/>
              <a:t>i</a:t>
            </a:r>
            <a:r>
              <a:rPr lang="en-US" dirty="0"/>
              <a:t>. Read current balance from Database (Let say 5000 rupees) </a:t>
            </a:r>
          </a:p>
          <a:p>
            <a:r>
              <a:rPr lang="en-US" dirty="0"/>
              <a:t>ii. Deduct 1000 from current balance ( 5000 – 1000 = 4000)</a:t>
            </a:r>
          </a:p>
          <a:p>
            <a:r>
              <a:rPr lang="en-US" dirty="0"/>
              <a:t>iii. Update current balance in Database (4000 rupees) </a:t>
            </a:r>
          </a:p>
          <a:p>
            <a:pPr marL="0" indent="0">
              <a:buNone/>
            </a:pPr>
            <a:r>
              <a:rPr lang="en-US" dirty="0"/>
              <a:t>The above 3 operations together is called one transaction.</a:t>
            </a:r>
          </a:p>
        </p:txBody>
      </p:sp>
      <p:sp>
        <p:nvSpPr>
          <p:cNvPr id="4" name="Rectangle 3">
            <a:extLst>
              <a:ext uri="{FF2B5EF4-FFF2-40B4-BE49-F238E27FC236}">
                <a16:creationId xmlns:a16="http://schemas.microsoft.com/office/drawing/2014/main" id="{A1FEC405-2E8F-49DC-AD4C-5A5A99BDAB78}"/>
              </a:ext>
            </a:extLst>
          </p:cNvPr>
          <p:cNvSpPr/>
          <p:nvPr/>
        </p:nvSpPr>
        <p:spPr>
          <a:xfrm>
            <a:off x="299469" y="1020247"/>
            <a:ext cx="248786" cy="369332"/>
          </a:xfrm>
          <a:prstGeom prst="rect">
            <a:avLst/>
          </a:prstGeom>
        </p:spPr>
        <p:txBody>
          <a:bodyPr wrap="none">
            <a:spAutoFit/>
          </a:bodyPr>
          <a:lstStyle/>
          <a:p>
            <a:r>
              <a:rPr lang="en-US" b="1" dirty="0"/>
              <a:t>:</a:t>
            </a:r>
            <a:endParaRPr lang="en-US" dirty="0"/>
          </a:p>
        </p:txBody>
      </p:sp>
    </p:spTree>
    <p:extLst>
      <p:ext uri="{BB962C8B-B14F-4D97-AF65-F5344CB8AC3E}">
        <p14:creationId xmlns:p14="http://schemas.microsoft.com/office/powerpoint/2010/main" val="1822329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46BCB-B9F5-419B-BAF4-0E29C0222A38}"/>
              </a:ext>
            </a:extLst>
          </p:cNvPr>
          <p:cNvSpPr>
            <a:spLocks noGrp="1"/>
          </p:cNvSpPr>
          <p:nvPr>
            <p:ph idx="1"/>
          </p:nvPr>
        </p:nvSpPr>
        <p:spPr>
          <a:xfrm>
            <a:off x="647114" y="675248"/>
            <a:ext cx="10706686" cy="5641145"/>
          </a:xfrm>
        </p:spPr>
        <p:txBody>
          <a:bodyPr/>
          <a:lstStyle/>
          <a:p>
            <a:pPr marL="0" indent="0" algn="ctr">
              <a:buNone/>
            </a:pPr>
            <a:endParaRPr lang="en-US" dirty="0"/>
          </a:p>
          <a:p>
            <a:pPr marL="0" indent="0" algn="ctr">
              <a:buNone/>
            </a:pPr>
            <a:endParaRPr lang="en-US" sz="4000" dirty="0"/>
          </a:p>
          <a:p>
            <a:pPr marL="0" indent="0" algn="ctr">
              <a:buNone/>
            </a:pPr>
            <a:endParaRPr lang="en-US" sz="4000" dirty="0"/>
          </a:p>
          <a:p>
            <a:pPr marL="0" indent="0" algn="ctr">
              <a:buNone/>
            </a:pPr>
            <a:r>
              <a:rPr lang="en-US" sz="4000" dirty="0"/>
              <a:t>Conflict operations?</a:t>
            </a:r>
          </a:p>
          <a:p>
            <a:pPr marL="0" indent="0" algn="ctr">
              <a:buNone/>
            </a:pPr>
            <a:r>
              <a:rPr lang="en-US" sz="4000" dirty="0"/>
              <a:t>Non-conflict operations?</a:t>
            </a:r>
          </a:p>
        </p:txBody>
      </p:sp>
    </p:spTree>
    <p:extLst>
      <p:ext uri="{BB962C8B-B14F-4D97-AF65-F5344CB8AC3E}">
        <p14:creationId xmlns:p14="http://schemas.microsoft.com/office/powerpoint/2010/main" val="2645379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281F-FC07-470A-9434-3FBA81D37B0F}"/>
              </a:ext>
            </a:extLst>
          </p:cNvPr>
          <p:cNvSpPr>
            <a:spLocks noGrp="1"/>
          </p:cNvSpPr>
          <p:nvPr>
            <p:ph type="title"/>
          </p:nvPr>
        </p:nvSpPr>
        <p:spPr>
          <a:xfrm>
            <a:off x="838200" y="365125"/>
            <a:ext cx="10515600" cy="816561"/>
          </a:xfrm>
        </p:spPr>
        <p:txBody>
          <a:bodyPr/>
          <a:lstStyle/>
          <a:p>
            <a:r>
              <a:rPr lang="en-US" b="1">
                <a:latin typeface="+mn-lt"/>
              </a:rPr>
              <a:t>Given </a:t>
            </a:r>
            <a:r>
              <a:rPr lang="en-US" b="1" dirty="0">
                <a:latin typeface="+mn-lt"/>
              </a:rPr>
              <a:t>this non-serial schedule, S1</a:t>
            </a:r>
          </a:p>
        </p:txBody>
      </p:sp>
      <p:pic>
        <p:nvPicPr>
          <p:cNvPr id="4" name="Content Placeholder 3">
            <a:extLst>
              <a:ext uri="{FF2B5EF4-FFF2-40B4-BE49-F238E27FC236}">
                <a16:creationId xmlns:a16="http://schemas.microsoft.com/office/drawing/2014/main" id="{4A886BE7-D698-44A9-88FC-143ECEAD8232}"/>
              </a:ext>
            </a:extLst>
          </p:cNvPr>
          <p:cNvPicPr>
            <a:picLocks noGrp="1" noChangeAspect="1"/>
          </p:cNvPicPr>
          <p:nvPr>
            <p:ph idx="1"/>
          </p:nvPr>
        </p:nvPicPr>
        <p:blipFill>
          <a:blip r:embed="rId2"/>
          <a:stretch>
            <a:fillRect/>
          </a:stretch>
        </p:blipFill>
        <p:spPr>
          <a:xfrm>
            <a:off x="2813539" y="1181686"/>
            <a:ext cx="6154194" cy="5069547"/>
          </a:xfrm>
          <a:prstGeom prst="rect">
            <a:avLst/>
          </a:prstGeom>
        </p:spPr>
      </p:pic>
    </p:spTree>
    <p:extLst>
      <p:ext uri="{BB962C8B-B14F-4D97-AF65-F5344CB8AC3E}">
        <p14:creationId xmlns:p14="http://schemas.microsoft.com/office/powerpoint/2010/main" val="2682156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FF3-78BA-42B1-9F40-C95892FF05A7}"/>
              </a:ext>
            </a:extLst>
          </p:cNvPr>
          <p:cNvSpPr>
            <a:spLocks noGrp="1"/>
          </p:cNvSpPr>
          <p:nvPr>
            <p:ph type="title"/>
          </p:nvPr>
        </p:nvSpPr>
        <p:spPr>
          <a:xfrm>
            <a:off x="838200" y="365126"/>
            <a:ext cx="10515600" cy="675883"/>
          </a:xfrm>
        </p:spPr>
        <p:txBody>
          <a:bodyPr>
            <a:normAutofit fontScale="90000"/>
          </a:bodyPr>
          <a:lstStyle/>
          <a:p>
            <a:pPr algn="ctr"/>
            <a:r>
              <a:rPr lang="en-US" b="1" dirty="0">
                <a:latin typeface="+mn-lt"/>
              </a:rPr>
              <a:t>View Serializability</a:t>
            </a:r>
          </a:p>
        </p:txBody>
      </p:sp>
      <p:sp>
        <p:nvSpPr>
          <p:cNvPr id="3" name="Content Placeholder 2">
            <a:extLst>
              <a:ext uri="{FF2B5EF4-FFF2-40B4-BE49-F238E27FC236}">
                <a16:creationId xmlns:a16="http://schemas.microsoft.com/office/drawing/2014/main" id="{F8FAE1B4-5BF4-423F-9E3A-F520D909E927}"/>
              </a:ext>
            </a:extLst>
          </p:cNvPr>
          <p:cNvSpPr>
            <a:spLocks noGrp="1"/>
          </p:cNvSpPr>
          <p:nvPr>
            <p:ph idx="1"/>
          </p:nvPr>
        </p:nvSpPr>
        <p:spPr>
          <a:xfrm>
            <a:off x="478302" y="1392702"/>
            <a:ext cx="10875498" cy="4979963"/>
          </a:xfrm>
        </p:spPr>
        <p:txBody>
          <a:bodyPr>
            <a:normAutofit/>
          </a:bodyPr>
          <a:lstStyle/>
          <a:p>
            <a:pPr algn="just"/>
            <a:r>
              <a:rPr lang="en-US" sz="4000" dirty="0"/>
              <a:t>It is used to check whether a given non-serial schedule is view serializable or not.</a:t>
            </a:r>
          </a:p>
          <a:p>
            <a:pPr marL="0" indent="0" algn="just">
              <a:buNone/>
            </a:pPr>
            <a:endParaRPr lang="en-US" sz="4000" dirty="0"/>
          </a:p>
        </p:txBody>
      </p:sp>
    </p:spTree>
    <p:extLst>
      <p:ext uri="{BB962C8B-B14F-4D97-AF65-F5344CB8AC3E}">
        <p14:creationId xmlns:p14="http://schemas.microsoft.com/office/powerpoint/2010/main" val="4088949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6F3E-6720-47B2-9FB0-C776C700D200}"/>
              </a:ext>
            </a:extLst>
          </p:cNvPr>
          <p:cNvSpPr>
            <a:spLocks noGrp="1"/>
          </p:cNvSpPr>
          <p:nvPr>
            <p:ph type="title"/>
          </p:nvPr>
        </p:nvSpPr>
        <p:spPr/>
        <p:txBody>
          <a:bodyPr/>
          <a:lstStyle/>
          <a:p>
            <a:pPr algn="ctr"/>
            <a:r>
              <a:rPr lang="en-US" b="1" dirty="0">
                <a:latin typeface="+mn-lt"/>
              </a:rPr>
              <a:t>View Serializability</a:t>
            </a:r>
          </a:p>
        </p:txBody>
      </p:sp>
      <p:sp>
        <p:nvSpPr>
          <p:cNvPr id="3" name="Content Placeholder 2">
            <a:extLst>
              <a:ext uri="{FF2B5EF4-FFF2-40B4-BE49-F238E27FC236}">
                <a16:creationId xmlns:a16="http://schemas.microsoft.com/office/drawing/2014/main" id="{3DF60B71-8500-4D45-80FB-4C789EF84E9D}"/>
              </a:ext>
            </a:extLst>
          </p:cNvPr>
          <p:cNvSpPr>
            <a:spLocks noGrp="1"/>
          </p:cNvSpPr>
          <p:nvPr>
            <p:ph idx="1"/>
          </p:nvPr>
        </p:nvSpPr>
        <p:spPr/>
        <p:txBody>
          <a:bodyPr>
            <a:normAutofit/>
          </a:bodyPr>
          <a:lstStyle/>
          <a:p>
            <a:pPr algn="just"/>
            <a:r>
              <a:rPr lang="en-US" sz="4000" dirty="0"/>
              <a:t>If the given non-serial schedule is View Equivalent to its serial schedule, then it is view serializable.</a:t>
            </a:r>
          </a:p>
        </p:txBody>
      </p:sp>
    </p:spTree>
    <p:extLst>
      <p:ext uri="{BB962C8B-B14F-4D97-AF65-F5344CB8AC3E}">
        <p14:creationId xmlns:p14="http://schemas.microsoft.com/office/powerpoint/2010/main" val="1856216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7ADF-36A4-4D5C-AD0A-67C716228B66}"/>
              </a:ext>
            </a:extLst>
          </p:cNvPr>
          <p:cNvSpPr>
            <a:spLocks noGrp="1"/>
          </p:cNvSpPr>
          <p:nvPr>
            <p:ph type="title"/>
          </p:nvPr>
        </p:nvSpPr>
        <p:spPr>
          <a:xfrm>
            <a:off x="838200" y="365126"/>
            <a:ext cx="10515600" cy="886900"/>
          </a:xfrm>
        </p:spPr>
        <p:txBody>
          <a:bodyPr/>
          <a:lstStyle/>
          <a:p>
            <a:pPr algn="ctr"/>
            <a:r>
              <a:rPr lang="en-US" b="1" dirty="0">
                <a:latin typeface="+mn-lt"/>
              </a:rPr>
              <a:t>View Equivalent</a:t>
            </a:r>
          </a:p>
        </p:txBody>
      </p:sp>
      <p:sp>
        <p:nvSpPr>
          <p:cNvPr id="3" name="Content Placeholder 2">
            <a:extLst>
              <a:ext uri="{FF2B5EF4-FFF2-40B4-BE49-F238E27FC236}">
                <a16:creationId xmlns:a16="http://schemas.microsoft.com/office/drawing/2014/main" id="{EDDEDB6B-535C-4A52-95B8-850E979CE3DE}"/>
              </a:ext>
            </a:extLst>
          </p:cNvPr>
          <p:cNvSpPr>
            <a:spLocks noGrp="1"/>
          </p:cNvSpPr>
          <p:nvPr>
            <p:ph idx="1"/>
          </p:nvPr>
        </p:nvSpPr>
        <p:spPr>
          <a:xfrm>
            <a:off x="838200" y="1533378"/>
            <a:ext cx="10515600" cy="5064369"/>
          </a:xfrm>
        </p:spPr>
        <p:txBody>
          <a:bodyPr>
            <a:noAutofit/>
          </a:bodyPr>
          <a:lstStyle/>
          <a:p>
            <a:pPr marL="0" indent="0">
              <a:buNone/>
            </a:pPr>
            <a:r>
              <a:rPr lang="en-US" sz="3200" dirty="0"/>
              <a:t>If two schedules S1 (non-serial schedule) and S2 (serial schedule) are said to be view equivalent if they satisfy the following condition.</a:t>
            </a:r>
          </a:p>
          <a:p>
            <a:pPr marL="0" indent="0">
              <a:buNone/>
            </a:pPr>
            <a:r>
              <a:rPr lang="en-US" sz="3200" b="1" dirty="0"/>
              <a:t>Condition:</a:t>
            </a:r>
          </a:p>
          <a:p>
            <a:pPr marL="0" indent="0">
              <a:buNone/>
            </a:pPr>
            <a:r>
              <a:rPr lang="en-US" sz="3200" dirty="0"/>
              <a:t>In both the schedules s1 &amp; s2, if same transactions perform </a:t>
            </a:r>
          </a:p>
          <a:p>
            <a:pPr lvl="8"/>
            <a:r>
              <a:rPr lang="en-US" sz="3200" dirty="0">
                <a:solidFill>
                  <a:srgbClr val="002060"/>
                </a:solidFill>
              </a:rPr>
              <a:t>Initial Read</a:t>
            </a:r>
          </a:p>
          <a:p>
            <a:pPr lvl="8"/>
            <a:r>
              <a:rPr lang="en-US" sz="3200" dirty="0">
                <a:solidFill>
                  <a:srgbClr val="002060"/>
                </a:solidFill>
              </a:rPr>
              <a:t>Final Write</a:t>
            </a:r>
          </a:p>
          <a:p>
            <a:pPr lvl="8"/>
            <a:r>
              <a:rPr lang="en-US" sz="3200" dirty="0">
                <a:solidFill>
                  <a:srgbClr val="002060"/>
                </a:solidFill>
              </a:rPr>
              <a:t>Update Read</a:t>
            </a:r>
          </a:p>
          <a:p>
            <a:pPr marL="0" indent="0">
              <a:buNone/>
            </a:pPr>
            <a:r>
              <a:rPr lang="en-US" sz="3200" dirty="0"/>
              <a:t>on each data item.</a:t>
            </a:r>
          </a:p>
        </p:txBody>
      </p:sp>
    </p:spTree>
    <p:extLst>
      <p:ext uri="{BB962C8B-B14F-4D97-AF65-F5344CB8AC3E}">
        <p14:creationId xmlns:p14="http://schemas.microsoft.com/office/powerpoint/2010/main" val="2792288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5A57-21DD-42B4-A92B-3A182B413E94}"/>
              </a:ext>
            </a:extLst>
          </p:cNvPr>
          <p:cNvSpPr>
            <a:spLocks noGrp="1"/>
          </p:cNvSpPr>
          <p:nvPr>
            <p:ph type="title"/>
          </p:nvPr>
        </p:nvSpPr>
        <p:spPr>
          <a:xfrm>
            <a:off x="838200" y="365125"/>
            <a:ext cx="10515600" cy="718087"/>
          </a:xfrm>
        </p:spPr>
        <p:txBody>
          <a:bodyPr/>
          <a:lstStyle/>
          <a:p>
            <a:r>
              <a:rPr lang="en-US" b="1" dirty="0">
                <a:latin typeface="+mn-lt"/>
              </a:rPr>
              <a:t>Given this non serial schedule S1</a:t>
            </a:r>
          </a:p>
        </p:txBody>
      </p:sp>
      <p:pic>
        <p:nvPicPr>
          <p:cNvPr id="5" name="Content Placeholder 4">
            <a:extLst>
              <a:ext uri="{FF2B5EF4-FFF2-40B4-BE49-F238E27FC236}">
                <a16:creationId xmlns:a16="http://schemas.microsoft.com/office/drawing/2014/main" id="{BFF56DE2-B171-4AF0-9DA0-87D9A6862A45}"/>
              </a:ext>
            </a:extLst>
          </p:cNvPr>
          <p:cNvPicPr>
            <a:picLocks noGrp="1" noChangeAspect="1"/>
          </p:cNvPicPr>
          <p:nvPr>
            <p:ph idx="1"/>
          </p:nvPr>
        </p:nvPicPr>
        <p:blipFill>
          <a:blip r:embed="rId2"/>
          <a:stretch>
            <a:fillRect/>
          </a:stretch>
        </p:blipFill>
        <p:spPr>
          <a:xfrm>
            <a:off x="3151163" y="1185355"/>
            <a:ext cx="5387926" cy="5152091"/>
          </a:xfrm>
          <a:prstGeom prst="rect">
            <a:avLst/>
          </a:prstGeom>
        </p:spPr>
      </p:pic>
    </p:spTree>
    <p:extLst>
      <p:ext uri="{BB962C8B-B14F-4D97-AF65-F5344CB8AC3E}">
        <p14:creationId xmlns:p14="http://schemas.microsoft.com/office/powerpoint/2010/main" val="414774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8DED-390C-4FC5-945C-6C5E80CCD614}"/>
              </a:ext>
            </a:extLst>
          </p:cNvPr>
          <p:cNvSpPr>
            <a:spLocks noGrp="1"/>
          </p:cNvSpPr>
          <p:nvPr>
            <p:ph type="title"/>
          </p:nvPr>
        </p:nvSpPr>
        <p:spPr>
          <a:xfrm>
            <a:off x="838200" y="365126"/>
            <a:ext cx="10515600" cy="788426"/>
          </a:xfrm>
        </p:spPr>
        <p:txBody>
          <a:bodyPr/>
          <a:lstStyle/>
          <a:p>
            <a:r>
              <a:rPr lang="en-US" dirty="0"/>
              <a:t>Example-2, Given a non-serial schedule</a:t>
            </a:r>
          </a:p>
        </p:txBody>
      </p:sp>
      <p:pic>
        <p:nvPicPr>
          <p:cNvPr id="4" name="Content Placeholder 3">
            <a:extLst>
              <a:ext uri="{FF2B5EF4-FFF2-40B4-BE49-F238E27FC236}">
                <a16:creationId xmlns:a16="http://schemas.microsoft.com/office/drawing/2014/main" id="{75412091-60E4-4451-9642-CDF831EF135E}"/>
              </a:ext>
            </a:extLst>
          </p:cNvPr>
          <p:cNvPicPr>
            <a:picLocks noGrp="1" noChangeAspect="1"/>
          </p:cNvPicPr>
          <p:nvPr>
            <p:ph idx="1"/>
          </p:nvPr>
        </p:nvPicPr>
        <p:blipFill>
          <a:blip r:embed="rId2"/>
          <a:stretch>
            <a:fillRect/>
          </a:stretch>
        </p:blipFill>
        <p:spPr>
          <a:xfrm>
            <a:off x="2489981" y="1581205"/>
            <a:ext cx="7013039" cy="4299089"/>
          </a:xfrm>
          <a:prstGeom prst="rect">
            <a:avLst/>
          </a:prstGeom>
        </p:spPr>
      </p:pic>
    </p:spTree>
    <p:extLst>
      <p:ext uri="{BB962C8B-B14F-4D97-AF65-F5344CB8AC3E}">
        <p14:creationId xmlns:p14="http://schemas.microsoft.com/office/powerpoint/2010/main" val="3081550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DB9B-C98B-4A98-AE07-C9004715DDC7}"/>
              </a:ext>
            </a:extLst>
          </p:cNvPr>
          <p:cNvSpPr>
            <a:spLocks noGrp="1"/>
          </p:cNvSpPr>
          <p:nvPr>
            <p:ph type="title"/>
          </p:nvPr>
        </p:nvSpPr>
        <p:spPr/>
        <p:txBody>
          <a:bodyPr/>
          <a:lstStyle/>
          <a:p>
            <a:pPr algn="ctr"/>
            <a:r>
              <a:rPr lang="en-US" b="1" dirty="0">
                <a:latin typeface="+mn-lt"/>
              </a:rPr>
              <a:t>Non-serializability </a:t>
            </a:r>
          </a:p>
        </p:txBody>
      </p:sp>
      <p:sp>
        <p:nvSpPr>
          <p:cNvPr id="3" name="Content Placeholder 2">
            <a:extLst>
              <a:ext uri="{FF2B5EF4-FFF2-40B4-BE49-F238E27FC236}">
                <a16:creationId xmlns:a16="http://schemas.microsoft.com/office/drawing/2014/main" id="{81D14DBE-180C-4942-AD6E-213F1A64889C}"/>
              </a:ext>
            </a:extLst>
          </p:cNvPr>
          <p:cNvSpPr>
            <a:spLocks noGrp="1"/>
          </p:cNvSpPr>
          <p:nvPr>
            <p:ph idx="1"/>
          </p:nvPr>
        </p:nvSpPr>
        <p:spPr/>
        <p:txBody>
          <a:bodyPr>
            <a:normAutofit/>
          </a:bodyPr>
          <a:lstStyle/>
          <a:p>
            <a:pPr marL="0" indent="0">
              <a:buNone/>
            </a:pPr>
            <a:r>
              <a:rPr lang="en-US" sz="4000" b="1" dirty="0"/>
              <a:t>Characteristics:</a:t>
            </a:r>
          </a:p>
          <a:p>
            <a:r>
              <a:rPr lang="en-US" sz="4000" dirty="0"/>
              <a:t>May or may not be consistent</a:t>
            </a:r>
          </a:p>
          <a:p>
            <a:r>
              <a:rPr lang="en-US" sz="4000" dirty="0"/>
              <a:t>May or may not be recoverable</a:t>
            </a:r>
          </a:p>
        </p:txBody>
      </p:sp>
    </p:spTree>
    <p:extLst>
      <p:ext uri="{BB962C8B-B14F-4D97-AF65-F5344CB8AC3E}">
        <p14:creationId xmlns:p14="http://schemas.microsoft.com/office/powerpoint/2010/main" val="2837748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25BA-84A8-4FE9-BB80-B66379A91B8A}"/>
              </a:ext>
            </a:extLst>
          </p:cNvPr>
          <p:cNvSpPr>
            <a:spLocks noGrp="1"/>
          </p:cNvSpPr>
          <p:nvPr>
            <p:ph type="title"/>
          </p:nvPr>
        </p:nvSpPr>
        <p:spPr/>
        <p:txBody>
          <a:bodyPr/>
          <a:lstStyle/>
          <a:p>
            <a:pPr algn="ctr"/>
            <a:r>
              <a:rPr lang="en-US" b="1" dirty="0">
                <a:latin typeface="+mn-lt"/>
              </a:rPr>
              <a:t>Recoverability </a:t>
            </a:r>
          </a:p>
        </p:txBody>
      </p:sp>
      <p:sp>
        <p:nvSpPr>
          <p:cNvPr id="3" name="Content Placeholder 2">
            <a:extLst>
              <a:ext uri="{FF2B5EF4-FFF2-40B4-BE49-F238E27FC236}">
                <a16:creationId xmlns:a16="http://schemas.microsoft.com/office/drawing/2014/main" id="{3C5D053D-ABBD-4067-A6B3-C1B0C4C5A854}"/>
              </a:ext>
            </a:extLst>
          </p:cNvPr>
          <p:cNvSpPr>
            <a:spLocks noGrp="1"/>
          </p:cNvSpPr>
          <p:nvPr>
            <p:ph idx="1"/>
          </p:nvPr>
        </p:nvSpPr>
        <p:spPr/>
        <p:txBody>
          <a:bodyPr>
            <a:normAutofit/>
          </a:bodyPr>
          <a:lstStyle/>
          <a:p>
            <a:pPr marL="0" indent="0" algn="just">
              <a:buNone/>
            </a:pPr>
            <a:r>
              <a:rPr lang="en-US" sz="4000" dirty="0"/>
              <a:t>Recoverability is a property of database systems that ensures that, in the event of a failure or error, the system can recover the database to a consistent state.</a:t>
            </a:r>
          </a:p>
        </p:txBody>
      </p:sp>
    </p:spTree>
    <p:extLst>
      <p:ext uri="{BB962C8B-B14F-4D97-AF65-F5344CB8AC3E}">
        <p14:creationId xmlns:p14="http://schemas.microsoft.com/office/powerpoint/2010/main" val="3633792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DF8B-1CC5-4B1B-B4FC-440C7FB6B5F7}"/>
              </a:ext>
            </a:extLst>
          </p:cNvPr>
          <p:cNvSpPr>
            <a:spLocks noGrp="1"/>
          </p:cNvSpPr>
          <p:nvPr>
            <p:ph type="title"/>
          </p:nvPr>
        </p:nvSpPr>
        <p:spPr/>
        <p:txBody>
          <a:bodyPr/>
          <a:lstStyle/>
          <a:p>
            <a:pPr algn="ctr"/>
            <a:r>
              <a:rPr lang="en-US" b="1" dirty="0">
                <a:latin typeface="+mn-lt"/>
              </a:rPr>
              <a:t>Recoverability Schedule</a:t>
            </a:r>
          </a:p>
        </p:txBody>
      </p:sp>
      <p:sp>
        <p:nvSpPr>
          <p:cNvPr id="3" name="Content Placeholder 2">
            <a:extLst>
              <a:ext uri="{FF2B5EF4-FFF2-40B4-BE49-F238E27FC236}">
                <a16:creationId xmlns:a16="http://schemas.microsoft.com/office/drawing/2014/main" id="{0B854260-F5F7-4583-9FBA-F35ADA3E1DBA}"/>
              </a:ext>
            </a:extLst>
          </p:cNvPr>
          <p:cNvSpPr>
            <a:spLocks noGrp="1"/>
          </p:cNvSpPr>
          <p:nvPr>
            <p:ph idx="1"/>
          </p:nvPr>
        </p:nvSpPr>
        <p:spPr/>
        <p:txBody>
          <a:bodyPr/>
          <a:lstStyle/>
          <a:p>
            <a:pPr marL="0" indent="0">
              <a:buNone/>
            </a:pPr>
            <a:r>
              <a:rPr lang="en-US" b="1" dirty="0"/>
              <a:t> </a:t>
            </a:r>
            <a:endParaRPr lang="en-US" dirty="0"/>
          </a:p>
          <a:p>
            <a:pPr marL="0" indent="0">
              <a:buNone/>
            </a:pPr>
            <a:r>
              <a:rPr lang="en-US" dirty="0"/>
              <a:t>Based on whether recovery of failure transaction schedules are classified as </a:t>
            </a:r>
          </a:p>
          <a:p>
            <a:pPr marL="0" indent="0">
              <a:buNone/>
            </a:pPr>
            <a:r>
              <a:rPr lang="en-US" dirty="0"/>
              <a:t>1. Irrecoverable schedules. </a:t>
            </a:r>
          </a:p>
          <a:p>
            <a:pPr marL="0" indent="0">
              <a:buNone/>
            </a:pPr>
            <a:r>
              <a:rPr lang="en-US" dirty="0"/>
              <a:t>2. Recoverable schedules with cascade rollback. </a:t>
            </a:r>
          </a:p>
          <a:p>
            <a:pPr marL="0" indent="0">
              <a:buNone/>
            </a:pPr>
            <a:r>
              <a:rPr lang="en-US" dirty="0"/>
              <a:t>3. Cascade less recoverability. </a:t>
            </a:r>
          </a:p>
          <a:p>
            <a:pPr marL="0" indent="0">
              <a:buNone/>
            </a:pPr>
            <a:endParaRPr lang="en-US" dirty="0"/>
          </a:p>
        </p:txBody>
      </p:sp>
    </p:spTree>
    <p:extLst>
      <p:ext uri="{BB962C8B-B14F-4D97-AF65-F5344CB8AC3E}">
        <p14:creationId xmlns:p14="http://schemas.microsoft.com/office/powerpoint/2010/main" val="317279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77CE-BC48-474E-9111-2913029E2F59}"/>
              </a:ext>
            </a:extLst>
          </p:cNvPr>
          <p:cNvSpPr>
            <a:spLocks noGrp="1"/>
          </p:cNvSpPr>
          <p:nvPr>
            <p:ph type="title"/>
          </p:nvPr>
        </p:nvSpPr>
        <p:spPr/>
        <p:txBody>
          <a:bodyPr/>
          <a:lstStyle/>
          <a:p>
            <a:pPr algn="ctr"/>
            <a:r>
              <a:rPr lang="en-US" b="1" dirty="0">
                <a:latin typeface="+mn-lt"/>
              </a:rPr>
              <a:t>PROPERTIES OF TRANSACTION</a:t>
            </a:r>
            <a:br>
              <a:rPr lang="en-US" b="1" dirty="0">
                <a:latin typeface="+mn-lt"/>
              </a:rPr>
            </a:br>
            <a:r>
              <a:rPr lang="en-US" b="1" dirty="0">
                <a:latin typeface="+mn-lt"/>
              </a:rPr>
              <a:t>(ACID PROPERTIES)</a:t>
            </a:r>
          </a:p>
        </p:txBody>
      </p:sp>
      <p:sp>
        <p:nvSpPr>
          <p:cNvPr id="3" name="Content Placeholder 2">
            <a:extLst>
              <a:ext uri="{FF2B5EF4-FFF2-40B4-BE49-F238E27FC236}">
                <a16:creationId xmlns:a16="http://schemas.microsoft.com/office/drawing/2014/main" id="{54A8CFEA-7318-46A0-8D46-8F4814290991}"/>
              </a:ext>
            </a:extLst>
          </p:cNvPr>
          <p:cNvSpPr>
            <a:spLocks noGrp="1"/>
          </p:cNvSpPr>
          <p:nvPr>
            <p:ph idx="1"/>
          </p:nvPr>
        </p:nvSpPr>
        <p:spPr/>
        <p:txBody>
          <a:bodyPr>
            <a:normAutofit/>
          </a:bodyPr>
          <a:lstStyle/>
          <a:p>
            <a:endParaRPr lang="en-US" sz="3600" dirty="0"/>
          </a:p>
          <a:p>
            <a:pPr marL="514350" indent="-514350">
              <a:buAutoNum type="arabicPeriod"/>
            </a:pPr>
            <a:r>
              <a:rPr lang="en-US" sz="3600" dirty="0"/>
              <a:t>Atomicity</a:t>
            </a:r>
          </a:p>
          <a:p>
            <a:pPr marL="514350" indent="-514350">
              <a:buAutoNum type="arabicPeriod"/>
            </a:pPr>
            <a:r>
              <a:rPr lang="en-US" sz="3600" dirty="0"/>
              <a:t>Consistency</a:t>
            </a:r>
          </a:p>
          <a:p>
            <a:pPr marL="514350" indent="-514350">
              <a:buAutoNum type="arabicPeriod"/>
            </a:pPr>
            <a:r>
              <a:rPr lang="en-US" sz="3600" dirty="0"/>
              <a:t>Isolation </a:t>
            </a:r>
          </a:p>
          <a:p>
            <a:pPr marL="514350" indent="-514350">
              <a:buAutoNum type="arabicPeriod"/>
            </a:pPr>
            <a:r>
              <a:rPr lang="en-US" sz="3600" dirty="0"/>
              <a:t>Durability </a:t>
            </a:r>
          </a:p>
          <a:p>
            <a:pPr marL="0" indent="0">
              <a:buNone/>
            </a:pPr>
            <a:endParaRPr lang="en-US" sz="3600" dirty="0"/>
          </a:p>
        </p:txBody>
      </p:sp>
    </p:spTree>
    <p:extLst>
      <p:ext uri="{BB962C8B-B14F-4D97-AF65-F5344CB8AC3E}">
        <p14:creationId xmlns:p14="http://schemas.microsoft.com/office/powerpoint/2010/main" val="172692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7EFC-BC26-44F7-9615-F73C0E4B1E43}"/>
              </a:ext>
            </a:extLst>
          </p:cNvPr>
          <p:cNvSpPr>
            <a:spLocks noGrp="1"/>
          </p:cNvSpPr>
          <p:nvPr>
            <p:ph type="title"/>
          </p:nvPr>
        </p:nvSpPr>
        <p:spPr>
          <a:xfrm>
            <a:off x="838200" y="365125"/>
            <a:ext cx="10515600" cy="746223"/>
          </a:xfrm>
        </p:spPr>
        <p:txBody>
          <a:bodyPr/>
          <a:lstStyle/>
          <a:p>
            <a:r>
              <a:rPr lang="en-US" b="1" dirty="0">
                <a:latin typeface="+mn-lt"/>
              </a:rPr>
              <a:t>Non-Recoverable Schedule (irrecoverable)</a:t>
            </a:r>
          </a:p>
        </p:txBody>
      </p:sp>
      <p:pic>
        <p:nvPicPr>
          <p:cNvPr id="5" name="Content Placeholder 4">
            <a:extLst>
              <a:ext uri="{FF2B5EF4-FFF2-40B4-BE49-F238E27FC236}">
                <a16:creationId xmlns:a16="http://schemas.microsoft.com/office/drawing/2014/main" id="{14278A58-0569-46E7-B413-F0578083E80F}"/>
              </a:ext>
            </a:extLst>
          </p:cNvPr>
          <p:cNvPicPr>
            <a:picLocks noGrp="1" noChangeAspect="1"/>
          </p:cNvPicPr>
          <p:nvPr>
            <p:ph idx="1"/>
          </p:nvPr>
        </p:nvPicPr>
        <p:blipFill>
          <a:blip r:embed="rId2"/>
          <a:stretch>
            <a:fillRect/>
          </a:stretch>
        </p:blipFill>
        <p:spPr>
          <a:xfrm>
            <a:off x="2546252" y="919587"/>
            <a:ext cx="7301133" cy="5366560"/>
          </a:xfrm>
          <a:prstGeom prst="rect">
            <a:avLst/>
          </a:prstGeom>
        </p:spPr>
      </p:pic>
    </p:spTree>
    <p:extLst>
      <p:ext uri="{BB962C8B-B14F-4D97-AF65-F5344CB8AC3E}">
        <p14:creationId xmlns:p14="http://schemas.microsoft.com/office/powerpoint/2010/main" val="2010216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130C-C62A-4D29-BD79-6D85CC9AA75C}"/>
              </a:ext>
            </a:extLst>
          </p:cNvPr>
          <p:cNvSpPr>
            <a:spLocks noGrp="1"/>
          </p:cNvSpPr>
          <p:nvPr>
            <p:ph type="title"/>
          </p:nvPr>
        </p:nvSpPr>
        <p:spPr>
          <a:xfrm>
            <a:off x="838200" y="365126"/>
            <a:ext cx="10515600" cy="1211884"/>
          </a:xfrm>
        </p:spPr>
        <p:txBody>
          <a:bodyPr>
            <a:normAutofit fontScale="90000"/>
          </a:bodyPr>
          <a:lstStyle/>
          <a:p>
            <a:r>
              <a:rPr lang="en-US" b="1" dirty="0">
                <a:latin typeface="+mn-lt"/>
              </a:rPr>
              <a:t>Recoverable schedules with cascade rollback.</a:t>
            </a:r>
          </a:p>
        </p:txBody>
      </p:sp>
      <p:sp>
        <p:nvSpPr>
          <p:cNvPr id="3" name="Content Placeholder 2">
            <a:extLst>
              <a:ext uri="{FF2B5EF4-FFF2-40B4-BE49-F238E27FC236}">
                <a16:creationId xmlns:a16="http://schemas.microsoft.com/office/drawing/2014/main" id="{E7458429-157E-4761-BE68-933C63AE79B3}"/>
              </a:ext>
            </a:extLst>
          </p:cNvPr>
          <p:cNvSpPr>
            <a:spLocks noGrp="1"/>
          </p:cNvSpPr>
          <p:nvPr>
            <p:ph idx="1"/>
          </p:nvPr>
        </p:nvSpPr>
        <p:spPr/>
        <p:txBody>
          <a:bodyPr>
            <a:normAutofit/>
          </a:bodyPr>
          <a:lstStyle/>
          <a:p>
            <a:pPr algn="just"/>
            <a:r>
              <a:rPr lang="en-US" sz="4000" dirty="0"/>
              <a:t>If transaction T2 reading a value updated by T1 &amp; commit of T2 is delay till the commit of T1, it is called recoverable schedule with cascade roll back. </a:t>
            </a:r>
          </a:p>
          <a:p>
            <a:pPr marL="0" indent="0" algn="just">
              <a:buNone/>
            </a:pPr>
            <a:endParaRPr lang="en-US" sz="4000" dirty="0"/>
          </a:p>
        </p:txBody>
      </p:sp>
    </p:spTree>
    <p:extLst>
      <p:ext uri="{BB962C8B-B14F-4D97-AF65-F5344CB8AC3E}">
        <p14:creationId xmlns:p14="http://schemas.microsoft.com/office/powerpoint/2010/main" val="86174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7EFC-BC26-44F7-9615-F73C0E4B1E43}"/>
              </a:ext>
            </a:extLst>
          </p:cNvPr>
          <p:cNvSpPr>
            <a:spLocks noGrp="1"/>
          </p:cNvSpPr>
          <p:nvPr>
            <p:ph type="title"/>
          </p:nvPr>
        </p:nvSpPr>
        <p:spPr>
          <a:xfrm>
            <a:off x="838200" y="365125"/>
            <a:ext cx="10515600" cy="746223"/>
          </a:xfrm>
        </p:spPr>
        <p:txBody>
          <a:bodyPr/>
          <a:lstStyle/>
          <a:p>
            <a:r>
              <a:rPr lang="en-US" b="1" dirty="0">
                <a:latin typeface="+mn-lt"/>
              </a:rPr>
              <a:t>Recoverable Schedule (cascade less)</a:t>
            </a:r>
          </a:p>
        </p:txBody>
      </p:sp>
      <p:pic>
        <p:nvPicPr>
          <p:cNvPr id="6" name="Content Placeholder 5">
            <a:extLst>
              <a:ext uri="{FF2B5EF4-FFF2-40B4-BE49-F238E27FC236}">
                <a16:creationId xmlns:a16="http://schemas.microsoft.com/office/drawing/2014/main" id="{F25B4232-C2F5-4127-9504-52271F071233}"/>
              </a:ext>
            </a:extLst>
          </p:cNvPr>
          <p:cNvPicPr>
            <a:picLocks noGrp="1" noChangeAspect="1"/>
          </p:cNvPicPr>
          <p:nvPr>
            <p:ph idx="1"/>
          </p:nvPr>
        </p:nvPicPr>
        <p:blipFill>
          <a:blip r:embed="rId2"/>
          <a:stretch>
            <a:fillRect/>
          </a:stretch>
        </p:blipFill>
        <p:spPr>
          <a:xfrm>
            <a:off x="2416785" y="1111501"/>
            <a:ext cx="7669750" cy="4634997"/>
          </a:xfrm>
          <a:prstGeom prst="rect">
            <a:avLst/>
          </a:prstGeom>
        </p:spPr>
      </p:pic>
    </p:spTree>
    <p:extLst>
      <p:ext uri="{BB962C8B-B14F-4D97-AF65-F5344CB8AC3E}">
        <p14:creationId xmlns:p14="http://schemas.microsoft.com/office/powerpoint/2010/main" val="2281995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E530-42B8-4EC9-B69F-5C0D42619715}"/>
              </a:ext>
            </a:extLst>
          </p:cNvPr>
          <p:cNvSpPr>
            <a:spLocks noGrp="1"/>
          </p:cNvSpPr>
          <p:nvPr>
            <p:ph type="title"/>
          </p:nvPr>
        </p:nvSpPr>
        <p:spPr>
          <a:xfrm>
            <a:off x="838200" y="365125"/>
            <a:ext cx="10515600" cy="973345"/>
          </a:xfrm>
        </p:spPr>
        <p:txBody>
          <a:bodyPr>
            <a:normAutofit/>
          </a:bodyPr>
          <a:lstStyle/>
          <a:p>
            <a:pPr algn="ctr"/>
            <a:r>
              <a:rPr lang="en-US" b="1" dirty="0">
                <a:latin typeface="+mn-lt"/>
              </a:rPr>
              <a:t>Implementation of Isolation </a:t>
            </a:r>
          </a:p>
        </p:txBody>
      </p:sp>
      <p:sp>
        <p:nvSpPr>
          <p:cNvPr id="3" name="Content Placeholder 2">
            <a:extLst>
              <a:ext uri="{FF2B5EF4-FFF2-40B4-BE49-F238E27FC236}">
                <a16:creationId xmlns:a16="http://schemas.microsoft.com/office/drawing/2014/main" id="{D5AA30C9-3213-4EE1-A2D8-C95F51049B95}"/>
              </a:ext>
            </a:extLst>
          </p:cNvPr>
          <p:cNvSpPr>
            <a:spLocks noGrp="1"/>
          </p:cNvSpPr>
          <p:nvPr>
            <p:ph idx="1"/>
          </p:nvPr>
        </p:nvSpPr>
        <p:spPr>
          <a:xfrm>
            <a:off x="838200" y="1338470"/>
            <a:ext cx="10515600" cy="4838493"/>
          </a:xfrm>
        </p:spPr>
        <p:txBody>
          <a:bodyPr>
            <a:normAutofit/>
          </a:bodyPr>
          <a:lstStyle/>
          <a:p>
            <a:pPr marL="0" indent="0" algn="just">
              <a:buNone/>
            </a:pPr>
            <a:r>
              <a:rPr lang="en-US" sz="4000" dirty="0"/>
              <a:t>It means that a transaction should take place in a system in such a way that it is the only one transaction that is accessing the resources in a database system. </a:t>
            </a:r>
          </a:p>
        </p:txBody>
      </p:sp>
    </p:spTree>
    <p:extLst>
      <p:ext uri="{BB962C8B-B14F-4D97-AF65-F5344CB8AC3E}">
        <p14:creationId xmlns:p14="http://schemas.microsoft.com/office/powerpoint/2010/main" val="889134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FA6-2CD7-4A77-A13B-1F6D87F2A376}"/>
              </a:ext>
            </a:extLst>
          </p:cNvPr>
          <p:cNvSpPr>
            <a:spLocks noGrp="1"/>
          </p:cNvSpPr>
          <p:nvPr>
            <p:ph type="title"/>
          </p:nvPr>
        </p:nvSpPr>
        <p:spPr/>
        <p:txBody>
          <a:bodyPr/>
          <a:lstStyle/>
          <a:p>
            <a:pPr algn="ctr"/>
            <a:r>
              <a:rPr lang="en-US" b="1" dirty="0">
                <a:latin typeface="+mn-lt"/>
              </a:rPr>
              <a:t>3 Isolation Phenomenon</a:t>
            </a:r>
          </a:p>
        </p:txBody>
      </p:sp>
      <p:sp>
        <p:nvSpPr>
          <p:cNvPr id="3" name="Content Placeholder 2">
            <a:extLst>
              <a:ext uri="{FF2B5EF4-FFF2-40B4-BE49-F238E27FC236}">
                <a16:creationId xmlns:a16="http://schemas.microsoft.com/office/drawing/2014/main" id="{42A7E2BC-8AFB-4288-BFD2-9D1462D9A2B5}"/>
              </a:ext>
            </a:extLst>
          </p:cNvPr>
          <p:cNvSpPr>
            <a:spLocks noGrp="1"/>
          </p:cNvSpPr>
          <p:nvPr>
            <p:ph idx="1"/>
          </p:nvPr>
        </p:nvSpPr>
        <p:spPr/>
        <p:txBody>
          <a:bodyPr>
            <a:normAutofit/>
          </a:bodyPr>
          <a:lstStyle/>
          <a:p>
            <a:pPr marL="0" indent="0">
              <a:buNone/>
            </a:pPr>
            <a:endParaRPr lang="en-US" sz="4000" dirty="0"/>
          </a:p>
          <a:p>
            <a:r>
              <a:rPr lang="en-US" sz="4000" dirty="0"/>
              <a:t>A) Dirty Read </a:t>
            </a:r>
          </a:p>
          <a:p>
            <a:r>
              <a:rPr lang="en-US" sz="4000" dirty="0"/>
              <a:t>B) Non-repeatable Read </a:t>
            </a:r>
          </a:p>
          <a:p>
            <a:r>
              <a:rPr lang="en-US" sz="4000" dirty="0"/>
              <a:t>C) Phantom Read </a:t>
            </a:r>
          </a:p>
          <a:p>
            <a:pPr marL="0" indent="0">
              <a:buNone/>
            </a:pPr>
            <a:endParaRPr lang="en-US" sz="4000" dirty="0"/>
          </a:p>
        </p:txBody>
      </p:sp>
    </p:spTree>
    <p:extLst>
      <p:ext uri="{BB962C8B-B14F-4D97-AF65-F5344CB8AC3E}">
        <p14:creationId xmlns:p14="http://schemas.microsoft.com/office/powerpoint/2010/main" val="431742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2E7E-5223-40D7-B1BC-29C8B2C3F532}"/>
              </a:ext>
            </a:extLst>
          </p:cNvPr>
          <p:cNvSpPr>
            <a:spLocks noGrp="1"/>
          </p:cNvSpPr>
          <p:nvPr>
            <p:ph type="title"/>
          </p:nvPr>
        </p:nvSpPr>
        <p:spPr/>
        <p:txBody>
          <a:bodyPr/>
          <a:lstStyle/>
          <a:p>
            <a:pPr algn="ctr"/>
            <a:r>
              <a:rPr lang="en-US" b="1" dirty="0">
                <a:latin typeface="+mn-lt"/>
              </a:rPr>
              <a:t>Dirty Read:</a:t>
            </a:r>
          </a:p>
        </p:txBody>
      </p:sp>
      <p:sp>
        <p:nvSpPr>
          <p:cNvPr id="3" name="Content Placeholder 2">
            <a:extLst>
              <a:ext uri="{FF2B5EF4-FFF2-40B4-BE49-F238E27FC236}">
                <a16:creationId xmlns:a16="http://schemas.microsoft.com/office/drawing/2014/main" id="{10E96E5E-050F-40B3-88D2-B587A1FF4625}"/>
              </a:ext>
            </a:extLst>
          </p:cNvPr>
          <p:cNvSpPr>
            <a:spLocks noGrp="1"/>
          </p:cNvSpPr>
          <p:nvPr>
            <p:ph idx="1"/>
          </p:nvPr>
        </p:nvSpPr>
        <p:spPr/>
        <p:txBody>
          <a:bodyPr>
            <a:normAutofit/>
          </a:bodyPr>
          <a:lstStyle/>
          <a:p>
            <a:pPr algn="just"/>
            <a:r>
              <a:rPr lang="en-US" sz="4000" dirty="0"/>
              <a:t>If a transaction reads a data value updated by an uncommitted transaction, then this type of read is called as dirty read. </a:t>
            </a:r>
          </a:p>
        </p:txBody>
      </p:sp>
    </p:spTree>
    <p:extLst>
      <p:ext uri="{BB962C8B-B14F-4D97-AF65-F5344CB8AC3E}">
        <p14:creationId xmlns:p14="http://schemas.microsoft.com/office/powerpoint/2010/main" val="3030034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B068421-D32A-43AC-BF3D-9F61BF2AFAEE}"/>
              </a:ext>
            </a:extLst>
          </p:cNvPr>
          <p:cNvPicPr>
            <a:picLocks noGrp="1" noChangeAspect="1"/>
          </p:cNvPicPr>
          <p:nvPr>
            <p:ph idx="1"/>
          </p:nvPr>
        </p:nvPicPr>
        <p:blipFill>
          <a:blip r:embed="rId2"/>
          <a:stretch>
            <a:fillRect/>
          </a:stretch>
        </p:blipFill>
        <p:spPr>
          <a:xfrm>
            <a:off x="1412875" y="781877"/>
            <a:ext cx="10043055" cy="5102087"/>
          </a:xfrm>
          <a:prstGeom prst="rect">
            <a:avLst/>
          </a:prstGeom>
        </p:spPr>
      </p:pic>
    </p:spTree>
    <p:extLst>
      <p:ext uri="{BB962C8B-B14F-4D97-AF65-F5344CB8AC3E}">
        <p14:creationId xmlns:p14="http://schemas.microsoft.com/office/powerpoint/2010/main" val="366449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3D24-7B72-4322-A8C0-D8E89C5F8E57}"/>
              </a:ext>
            </a:extLst>
          </p:cNvPr>
          <p:cNvSpPr>
            <a:spLocks noGrp="1"/>
          </p:cNvSpPr>
          <p:nvPr>
            <p:ph type="title"/>
          </p:nvPr>
        </p:nvSpPr>
        <p:spPr>
          <a:xfrm>
            <a:off x="838200" y="365126"/>
            <a:ext cx="10515600" cy="920336"/>
          </a:xfrm>
        </p:spPr>
        <p:txBody>
          <a:bodyPr/>
          <a:lstStyle/>
          <a:p>
            <a:pPr algn="ctr"/>
            <a:r>
              <a:rPr lang="en-US" b="1" dirty="0">
                <a:latin typeface="+mn-lt"/>
              </a:rPr>
              <a:t>Non-Repeatable Read</a:t>
            </a:r>
            <a:endParaRPr lang="en-US" dirty="0">
              <a:latin typeface="+mn-lt"/>
            </a:endParaRPr>
          </a:p>
        </p:txBody>
      </p:sp>
      <p:sp>
        <p:nvSpPr>
          <p:cNvPr id="3" name="Content Placeholder 2">
            <a:extLst>
              <a:ext uri="{FF2B5EF4-FFF2-40B4-BE49-F238E27FC236}">
                <a16:creationId xmlns:a16="http://schemas.microsoft.com/office/drawing/2014/main" id="{9D6A4F66-4271-428F-A857-B2DD0BB1C76D}"/>
              </a:ext>
            </a:extLst>
          </p:cNvPr>
          <p:cNvSpPr>
            <a:spLocks noGrp="1"/>
          </p:cNvSpPr>
          <p:nvPr>
            <p:ph idx="1"/>
          </p:nvPr>
        </p:nvSpPr>
        <p:spPr>
          <a:xfrm>
            <a:off x="838200" y="1444487"/>
            <a:ext cx="10515600" cy="4732476"/>
          </a:xfrm>
        </p:spPr>
        <p:txBody>
          <a:bodyPr>
            <a:normAutofit/>
          </a:bodyPr>
          <a:lstStyle/>
          <a:p>
            <a:pPr algn="just"/>
            <a:r>
              <a:rPr lang="en-US" sz="4000" dirty="0"/>
              <a:t>Non repeatable read occurs when a transaction read same data item twice and get a different value each time. It happens when a transaction reads once before and once after committed </a:t>
            </a:r>
            <a:r>
              <a:rPr lang="en-US" sz="4000" b="1" dirty="0"/>
              <a:t>UPDATES </a:t>
            </a:r>
            <a:r>
              <a:rPr lang="en-US" sz="4000" dirty="0"/>
              <a:t>from another transaction.</a:t>
            </a:r>
          </a:p>
        </p:txBody>
      </p:sp>
    </p:spTree>
    <p:extLst>
      <p:ext uri="{BB962C8B-B14F-4D97-AF65-F5344CB8AC3E}">
        <p14:creationId xmlns:p14="http://schemas.microsoft.com/office/powerpoint/2010/main" val="1464362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62C57A-C368-456D-BC59-8F0B0F3A6BB5}"/>
              </a:ext>
            </a:extLst>
          </p:cNvPr>
          <p:cNvPicPr>
            <a:picLocks noGrp="1" noChangeAspect="1"/>
          </p:cNvPicPr>
          <p:nvPr>
            <p:ph idx="1"/>
          </p:nvPr>
        </p:nvPicPr>
        <p:blipFill>
          <a:blip r:embed="rId2"/>
          <a:stretch>
            <a:fillRect/>
          </a:stretch>
        </p:blipFill>
        <p:spPr>
          <a:xfrm>
            <a:off x="1225513" y="477079"/>
            <a:ext cx="9959322" cy="5618922"/>
          </a:xfrm>
          <a:prstGeom prst="rect">
            <a:avLst/>
          </a:prstGeom>
        </p:spPr>
      </p:pic>
    </p:spTree>
    <p:extLst>
      <p:ext uri="{BB962C8B-B14F-4D97-AF65-F5344CB8AC3E}">
        <p14:creationId xmlns:p14="http://schemas.microsoft.com/office/powerpoint/2010/main" val="1877371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366-88F7-4B02-B4A5-51ED9E9E2680}"/>
              </a:ext>
            </a:extLst>
          </p:cNvPr>
          <p:cNvSpPr>
            <a:spLocks noGrp="1"/>
          </p:cNvSpPr>
          <p:nvPr>
            <p:ph type="title"/>
          </p:nvPr>
        </p:nvSpPr>
        <p:spPr>
          <a:xfrm>
            <a:off x="838200" y="365125"/>
            <a:ext cx="10515600" cy="986597"/>
          </a:xfrm>
        </p:spPr>
        <p:txBody>
          <a:bodyPr/>
          <a:lstStyle/>
          <a:p>
            <a:pPr algn="ctr"/>
            <a:r>
              <a:rPr lang="en-US" b="1" dirty="0">
                <a:latin typeface="+mn-lt"/>
              </a:rPr>
              <a:t>Phantom reads</a:t>
            </a:r>
          </a:p>
        </p:txBody>
      </p:sp>
      <p:sp>
        <p:nvSpPr>
          <p:cNvPr id="3" name="Content Placeholder 2">
            <a:extLst>
              <a:ext uri="{FF2B5EF4-FFF2-40B4-BE49-F238E27FC236}">
                <a16:creationId xmlns:a16="http://schemas.microsoft.com/office/drawing/2014/main" id="{6096CE11-2A28-4DE3-ABE6-17BBB6B677C0}"/>
              </a:ext>
            </a:extLst>
          </p:cNvPr>
          <p:cNvSpPr>
            <a:spLocks noGrp="1"/>
          </p:cNvSpPr>
          <p:nvPr>
            <p:ph idx="1"/>
          </p:nvPr>
        </p:nvSpPr>
        <p:spPr/>
        <p:txBody>
          <a:bodyPr>
            <a:normAutofit/>
          </a:bodyPr>
          <a:lstStyle/>
          <a:p>
            <a:pPr algn="just"/>
            <a:r>
              <a:rPr lang="en-US" sz="4000" dirty="0"/>
              <a:t>Phantom reads occurs when a transaction read same data item twice and get a different value each time. It happens when a transaction reads once before and once after committed </a:t>
            </a:r>
            <a:r>
              <a:rPr lang="en-US" sz="4000" b="1" dirty="0"/>
              <a:t>INSERTS </a:t>
            </a:r>
            <a:r>
              <a:rPr lang="en-US" sz="4000" dirty="0"/>
              <a:t>and/or </a:t>
            </a:r>
            <a:r>
              <a:rPr lang="en-US" sz="4000" b="1" dirty="0"/>
              <a:t>DELETES </a:t>
            </a:r>
            <a:r>
              <a:rPr lang="en-US" sz="4000" dirty="0"/>
              <a:t>from another transaction.</a:t>
            </a:r>
          </a:p>
        </p:txBody>
      </p:sp>
    </p:spTree>
    <p:extLst>
      <p:ext uri="{BB962C8B-B14F-4D97-AF65-F5344CB8AC3E}">
        <p14:creationId xmlns:p14="http://schemas.microsoft.com/office/powerpoint/2010/main" val="266085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05A3-3865-4339-9080-68B3E1A83B3E}"/>
              </a:ext>
            </a:extLst>
          </p:cNvPr>
          <p:cNvSpPr>
            <a:spLocks noGrp="1"/>
          </p:cNvSpPr>
          <p:nvPr>
            <p:ph type="title"/>
          </p:nvPr>
        </p:nvSpPr>
        <p:spPr/>
        <p:txBody>
          <a:bodyPr/>
          <a:lstStyle/>
          <a:p>
            <a:pPr algn="ctr"/>
            <a:r>
              <a:rPr lang="en-US" b="1" dirty="0">
                <a:latin typeface="+mn-lt"/>
              </a:rPr>
              <a:t>ATOMICITY</a:t>
            </a:r>
          </a:p>
        </p:txBody>
      </p:sp>
      <p:sp>
        <p:nvSpPr>
          <p:cNvPr id="4" name="Content Placeholder 3">
            <a:extLst>
              <a:ext uri="{FF2B5EF4-FFF2-40B4-BE49-F238E27FC236}">
                <a16:creationId xmlns:a16="http://schemas.microsoft.com/office/drawing/2014/main" id="{2E444242-E039-402B-925F-AA9C4B8349E5}"/>
              </a:ext>
            </a:extLst>
          </p:cNvPr>
          <p:cNvSpPr>
            <a:spLocks noGrp="1"/>
          </p:cNvSpPr>
          <p:nvPr>
            <p:ph idx="1"/>
          </p:nvPr>
        </p:nvSpPr>
        <p:spPr/>
        <p:txBody>
          <a:bodyPr/>
          <a:lstStyle/>
          <a:p>
            <a:endParaRPr lang="en-US" dirty="0"/>
          </a:p>
          <a:p>
            <a:pPr algn="just"/>
            <a:r>
              <a:rPr lang="en-US" sz="3600" dirty="0"/>
              <a:t>This property states that all of the instructions with in a transaction must be executed or none of them should be executed. </a:t>
            </a:r>
          </a:p>
          <a:p>
            <a:pPr marL="0" indent="0">
              <a:buNone/>
            </a:pPr>
            <a:endParaRPr lang="en-US" dirty="0"/>
          </a:p>
        </p:txBody>
      </p:sp>
    </p:spTree>
    <p:extLst>
      <p:ext uri="{BB962C8B-B14F-4D97-AF65-F5344CB8AC3E}">
        <p14:creationId xmlns:p14="http://schemas.microsoft.com/office/powerpoint/2010/main" val="2168998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533599-FA6B-44AA-85E6-FD2AC027C60C}"/>
              </a:ext>
            </a:extLst>
          </p:cNvPr>
          <p:cNvPicPr>
            <a:picLocks noGrp="1" noChangeAspect="1"/>
          </p:cNvPicPr>
          <p:nvPr>
            <p:ph idx="1"/>
          </p:nvPr>
        </p:nvPicPr>
        <p:blipFill>
          <a:blip r:embed="rId2"/>
          <a:stretch>
            <a:fillRect/>
          </a:stretch>
        </p:blipFill>
        <p:spPr>
          <a:xfrm>
            <a:off x="371061" y="251791"/>
            <a:ext cx="11489635" cy="6149009"/>
          </a:xfrm>
          <a:prstGeom prst="rect">
            <a:avLst/>
          </a:prstGeom>
        </p:spPr>
      </p:pic>
    </p:spTree>
    <p:extLst>
      <p:ext uri="{BB962C8B-B14F-4D97-AF65-F5344CB8AC3E}">
        <p14:creationId xmlns:p14="http://schemas.microsoft.com/office/powerpoint/2010/main" val="732336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FC5-3666-4D21-B3F1-B29CEE310EB4}"/>
              </a:ext>
            </a:extLst>
          </p:cNvPr>
          <p:cNvSpPr>
            <a:spLocks noGrp="1"/>
          </p:cNvSpPr>
          <p:nvPr>
            <p:ph type="title"/>
          </p:nvPr>
        </p:nvSpPr>
        <p:spPr>
          <a:xfrm>
            <a:off x="838200" y="365125"/>
            <a:ext cx="10515600" cy="681797"/>
          </a:xfrm>
        </p:spPr>
        <p:txBody>
          <a:bodyPr>
            <a:normAutofit fontScale="90000"/>
          </a:bodyPr>
          <a:lstStyle/>
          <a:p>
            <a:r>
              <a:rPr lang="en-US" b="1" dirty="0"/>
              <a:t>Difference between Non-repeatable and Phantom:</a:t>
            </a:r>
          </a:p>
        </p:txBody>
      </p:sp>
      <p:graphicFrame>
        <p:nvGraphicFramePr>
          <p:cNvPr id="7" name="Content Placeholder 6">
            <a:extLst>
              <a:ext uri="{FF2B5EF4-FFF2-40B4-BE49-F238E27FC236}">
                <a16:creationId xmlns:a16="http://schemas.microsoft.com/office/drawing/2014/main" id="{5A147779-9935-4B91-B96A-3A67652DC5B0}"/>
              </a:ext>
            </a:extLst>
          </p:cNvPr>
          <p:cNvGraphicFramePr>
            <a:graphicFrameLocks noGrp="1"/>
          </p:cNvGraphicFramePr>
          <p:nvPr>
            <p:ph idx="1"/>
            <p:extLst>
              <p:ext uri="{D42A27DB-BD31-4B8C-83A1-F6EECF244321}">
                <p14:modId xmlns:p14="http://schemas.microsoft.com/office/powerpoint/2010/main" val="3855098829"/>
              </p:ext>
            </p:extLst>
          </p:nvPr>
        </p:nvGraphicFramePr>
        <p:xfrm>
          <a:off x="1192695" y="1378225"/>
          <a:ext cx="10031896" cy="4929810"/>
        </p:xfrm>
        <a:graphic>
          <a:graphicData uri="http://schemas.openxmlformats.org/drawingml/2006/table">
            <a:tbl>
              <a:tblPr firstRow="1" firstCol="1" bandRow="1">
                <a:tableStyleId>{5C22544A-7EE6-4342-B048-85BDC9FD1C3A}</a:tableStyleId>
              </a:tblPr>
              <a:tblGrid>
                <a:gridCol w="3223546">
                  <a:extLst>
                    <a:ext uri="{9D8B030D-6E8A-4147-A177-3AD203B41FA5}">
                      <a16:colId xmlns:a16="http://schemas.microsoft.com/office/drawing/2014/main" val="182497735"/>
                    </a:ext>
                  </a:extLst>
                </a:gridCol>
                <a:gridCol w="3404175">
                  <a:extLst>
                    <a:ext uri="{9D8B030D-6E8A-4147-A177-3AD203B41FA5}">
                      <a16:colId xmlns:a16="http://schemas.microsoft.com/office/drawing/2014/main" val="4235574143"/>
                    </a:ext>
                  </a:extLst>
                </a:gridCol>
                <a:gridCol w="3404175">
                  <a:extLst>
                    <a:ext uri="{9D8B030D-6E8A-4147-A177-3AD203B41FA5}">
                      <a16:colId xmlns:a16="http://schemas.microsoft.com/office/drawing/2014/main" val="703173348"/>
                    </a:ext>
                  </a:extLst>
                </a:gridCol>
              </a:tblGrid>
              <a:tr h="660930">
                <a:tc>
                  <a:txBody>
                    <a:bodyPr/>
                    <a:lstStyle/>
                    <a:p>
                      <a:pPr marL="0" marR="0">
                        <a:spcBef>
                          <a:spcPts val="0"/>
                        </a:spcBef>
                        <a:spcAft>
                          <a:spcPts val="0"/>
                        </a:spcAft>
                      </a:pPr>
                      <a:r>
                        <a:rPr lang="en-US" sz="2800" dirty="0">
                          <a:solidFill>
                            <a:schemeClr val="tx1"/>
                          </a:solidFill>
                          <a:effectLst/>
                        </a:rPr>
                        <a:t>Scenario</a:t>
                      </a:r>
                      <a:endParaRPr lang="en-US" sz="2800" b="1" dirty="0">
                        <a:solidFill>
                          <a:schemeClr val="tx1"/>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solidFill>
                            <a:schemeClr val="tx1"/>
                          </a:solidFill>
                          <a:effectLst/>
                        </a:rPr>
                        <a:t>Non-repeatable read</a:t>
                      </a:r>
                      <a:endParaRPr lang="en-US" sz="2800" b="1" dirty="0">
                        <a:solidFill>
                          <a:schemeClr val="tx1"/>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solidFill>
                            <a:schemeClr val="tx1"/>
                          </a:solidFill>
                          <a:effectLst/>
                        </a:rPr>
                        <a:t>Phantom read</a:t>
                      </a:r>
                      <a:endParaRPr lang="en-US" sz="2800" b="1" dirty="0">
                        <a:solidFill>
                          <a:schemeClr val="tx1"/>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2303615"/>
                  </a:ext>
                </a:extLst>
              </a:tr>
              <a:tr h="1321858">
                <a:tc>
                  <a:txBody>
                    <a:bodyPr/>
                    <a:lstStyle/>
                    <a:p>
                      <a:pPr marL="0" marR="0">
                        <a:spcBef>
                          <a:spcPts val="0"/>
                        </a:spcBef>
                        <a:spcAft>
                          <a:spcPts val="0"/>
                        </a:spcAft>
                      </a:pPr>
                      <a:r>
                        <a:rPr lang="en-US" sz="2800">
                          <a:solidFill>
                            <a:srgbClr val="002060"/>
                          </a:solidFill>
                          <a:effectLst/>
                        </a:rPr>
                        <a:t>When T1 performs a second read</a:t>
                      </a:r>
                      <a:endParaRPr lang="en-US" sz="2800" b="1">
                        <a:solidFill>
                          <a:srgbClr val="002060"/>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effectLst/>
                        </a:rPr>
                        <a:t>No change in the number of rows</a:t>
                      </a:r>
                      <a:endParaRPr lang="en-US" sz="2800" b="1" dirty="0">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a:effectLst/>
                        </a:rPr>
                        <a:t>T1 doesn't see the changes made by T2</a:t>
                      </a:r>
                      <a:endParaRPr lang="en-US" sz="2800" b="1">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9214874"/>
                  </a:ext>
                </a:extLst>
              </a:tr>
              <a:tr h="1321858">
                <a:tc>
                  <a:txBody>
                    <a:bodyPr/>
                    <a:lstStyle/>
                    <a:p>
                      <a:pPr marL="0" marR="0">
                        <a:spcBef>
                          <a:spcPts val="0"/>
                        </a:spcBef>
                        <a:spcAft>
                          <a:spcPts val="0"/>
                        </a:spcAft>
                      </a:pPr>
                      <a:r>
                        <a:rPr lang="en-US" sz="2800" dirty="0">
                          <a:solidFill>
                            <a:srgbClr val="002060"/>
                          </a:solidFill>
                          <a:effectLst/>
                        </a:rPr>
                        <a:t>T2 updates the table</a:t>
                      </a:r>
                      <a:endParaRPr lang="en-US" sz="2800" b="1" dirty="0">
                        <a:solidFill>
                          <a:srgbClr val="002060"/>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effectLst/>
                        </a:rPr>
                        <a:t>T1 may see a different value for the data</a:t>
                      </a:r>
                      <a:endParaRPr lang="en-US" sz="2800" b="1" dirty="0">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a:effectLst/>
                        </a:rPr>
                        <a:t> </a:t>
                      </a:r>
                      <a:endParaRPr lang="en-US" sz="2800" b="1">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97024105"/>
                  </a:ext>
                </a:extLst>
              </a:tr>
              <a:tr h="1625164">
                <a:tc>
                  <a:txBody>
                    <a:bodyPr/>
                    <a:lstStyle/>
                    <a:p>
                      <a:pPr marL="0" marR="0">
                        <a:spcBef>
                          <a:spcPts val="0"/>
                        </a:spcBef>
                        <a:spcAft>
                          <a:spcPts val="0"/>
                        </a:spcAft>
                      </a:pPr>
                      <a:r>
                        <a:rPr lang="en-US" sz="2800" dirty="0">
                          <a:solidFill>
                            <a:srgbClr val="002060"/>
                          </a:solidFill>
                          <a:effectLst/>
                        </a:rPr>
                        <a:t>T2 inserts or deletes a row</a:t>
                      </a:r>
                      <a:endParaRPr lang="en-US" sz="2800" b="1" dirty="0">
                        <a:solidFill>
                          <a:srgbClr val="002060"/>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effectLst/>
                        </a:rPr>
                        <a:t> </a:t>
                      </a:r>
                      <a:endParaRPr lang="en-US" sz="2800" b="1" dirty="0">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spcBef>
                          <a:spcPts val="0"/>
                        </a:spcBef>
                        <a:spcAft>
                          <a:spcPts val="0"/>
                        </a:spcAft>
                      </a:pPr>
                      <a:r>
                        <a:rPr lang="en-US" sz="2800" dirty="0">
                          <a:effectLst/>
                        </a:rPr>
                        <a:t>T1 may see a new row or may not see a deleted row</a:t>
                      </a:r>
                      <a:endParaRPr lang="en-US" sz="2800" b="1" dirty="0">
                        <a:solidFill>
                          <a:srgbClr val="0D0D0D"/>
                        </a:solidFill>
                        <a:effectLst/>
                        <a:latin typeface="Times New Roman" panose="02020603050405020304" pitchFamily="18" charset="0"/>
                        <a:ea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48630308"/>
                  </a:ext>
                </a:extLst>
              </a:tr>
            </a:tbl>
          </a:graphicData>
        </a:graphic>
      </p:graphicFrame>
    </p:spTree>
    <p:extLst>
      <p:ext uri="{BB962C8B-B14F-4D97-AF65-F5344CB8AC3E}">
        <p14:creationId xmlns:p14="http://schemas.microsoft.com/office/powerpoint/2010/main" val="709447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0C3F-2BD2-417E-94C7-46F4802AADFE}"/>
              </a:ext>
            </a:extLst>
          </p:cNvPr>
          <p:cNvSpPr>
            <a:spLocks noGrp="1"/>
          </p:cNvSpPr>
          <p:nvPr>
            <p:ph type="title"/>
          </p:nvPr>
        </p:nvSpPr>
        <p:spPr>
          <a:xfrm>
            <a:off x="838200" y="365126"/>
            <a:ext cx="10515600" cy="1092614"/>
          </a:xfrm>
        </p:spPr>
        <p:txBody>
          <a:bodyPr>
            <a:normAutofit fontScale="90000"/>
          </a:bodyPr>
          <a:lstStyle/>
          <a:p>
            <a:r>
              <a:rPr lang="en-US" b="1" dirty="0">
                <a:latin typeface="+mn-lt"/>
              </a:rPr>
              <a:t>Based on these 3 phenomena, </a:t>
            </a:r>
            <a:br>
              <a:rPr lang="en-US" b="1" dirty="0">
                <a:latin typeface="+mn-lt"/>
              </a:rPr>
            </a:br>
            <a:r>
              <a:rPr lang="en-US" b="1" dirty="0">
                <a:latin typeface="+mn-lt"/>
              </a:rPr>
              <a:t>SQL define FOUR ISOLATION LEVELS</a:t>
            </a:r>
          </a:p>
        </p:txBody>
      </p:sp>
      <p:sp>
        <p:nvSpPr>
          <p:cNvPr id="3" name="Content Placeholder 2">
            <a:extLst>
              <a:ext uri="{FF2B5EF4-FFF2-40B4-BE49-F238E27FC236}">
                <a16:creationId xmlns:a16="http://schemas.microsoft.com/office/drawing/2014/main" id="{26B4D3CB-FEA6-486D-93F2-915ACE263930}"/>
              </a:ext>
            </a:extLst>
          </p:cNvPr>
          <p:cNvSpPr>
            <a:spLocks noGrp="1"/>
          </p:cNvSpPr>
          <p:nvPr>
            <p:ph idx="1"/>
          </p:nvPr>
        </p:nvSpPr>
        <p:spPr>
          <a:xfrm>
            <a:off x="838200" y="1709530"/>
            <a:ext cx="10515600" cy="4783344"/>
          </a:xfrm>
        </p:spPr>
        <p:txBody>
          <a:bodyPr/>
          <a:lstStyle/>
          <a:p>
            <a:pPr marL="0" indent="0">
              <a:buNone/>
            </a:pPr>
            <a:endParaRPr lang="en-US" dirty="0"/>
          </a:p>
          <a:p>
            <a:pPr marL="514350" indent="-514350">
              <a:buFont typeface="+mj-lt"/>
              <a:buAutoNum type="arabicPeriod"/>
            </a:pPr>
            <a:r>
              <a:rPr lang="en-US" sz="4000" dirty="0"/>
              <a:t>Read uncommitted </a:t>
            </a:r>
          </a:p>
          <a:p>
            <a:pPr marL="514350" indent="-514350">
              <a:buFont typeface="+mj-lt"/>
              <a:buAutoNum type="arabicPeriod"/>
            </a:pPr>
            <a:r>
              <a:rPr lang="en-US" sz="4000" dirty="0"/>
              <a:t>Read Committed </a:t>
            </a:r>
          </a:p>
          <a:p>
            <a:pPr marL="514350" indent="-514350">
              <a:buFont typeface="+mj-lt"/>
              <a:buAutoNum type="arabicPeriod"/>
            </a:pPr>
            <a:r>
              <a:rPr lang="en-US" sz="4000" dirty="0"/>
              <a:t>Repeatable Read</a:t>
            </a:r>
          </a:p>
          <a:p>
            <a:pPr marL="514350" indent="-514350">
              <a:buFont typeface="+mj-lt"/>
              <a:buAutoNum type="arabicPeriod"/>
            </a:pPr>
            <a:r>
              <a:rPr lang="en-US" sz="4000" dirty="0"/>
              <a:t>Serializable </a:t>
            </a:r>
          </a:p>
          <a:p>
            <a:endParaRPr lang="en-US" dirty="0"/>
          </a:p>
        </p:txBody>
      </p:sp>
    </p:spTree>
    <p:extLst>
      <p:ext uri="{BB962C8B-B14F-4D97-AF65-F5344CB8AC3E}">
        <p14:creationId xmlns:p14="http://schemas.microsoft.com/office/powerpoint/2010/main" val="4247698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99EC-B601-4F39-A69B-67C85A4A51A8}"/>
              </a:ext>
            </a:extLst>
          </p:cNvPr>
          <p:cNvSpPr>
            <a:spLocks noGrp="1"/>
          </p:cNvSpPr>
          <p:nvPr>
            <p:ph type="title"/>
          </p:nvPr>
        </p:nvSpPr>
        <p:spPr/>
        <p:txBody>
          <a:bodyPr/>
          <a:lstStyle/>
          <a:p>
            <a:pPr algn="ctr"/>
            <a:r>
              <a:rPr lang="en-US" b="1" dirty="0">
                <a:latin typeface="+mn-lt"/>
              </a:rPr>
              <a:t>Read uncommitted</a:t>
            </a:r>
            <a:endParaRPr lang="en-US" dirty="0">
              <a:latin typeface="+mn-lt"/>
            </a:endParaRPr>
          </a:p>
        </p:txBody>
      </p:sp>
      <p:sp>
        <p:nvSpPr>
          <p:cNvPr id="3" name="Content Placeholder 2">
            <a:extLst>
              <a:ext uri="{FF2B5EF4-FFF2-40B4-BE49-F238E27FC236}">
                <a16:creationId xmlns:a16="http://schemas.microsoft.com/office/drawing/2014/main" id="{508690D1-C672-4B89-AE5D-38026FD117CB}"/>
              </a:ext>
            </a:extLst>
          </p:cNvPr>
          <p:cNvSpPr>
            <a:spLocks noGrp="1"/>
          </p:cNvSpPr>
          <p:nvPr>
            <p:ph idx="1"/>
          </p:nvPr>
        </p:nvSpPr>
        <p:spPr/>
        <p:txBody>
          <a:bodyPr>
            <a:normAutofit/>
          </a:bodyPr>
          <a:lstStyle/>
          <a:p>
            <a:pPr algn="just"/>
            <a:r>
              <a:rPr lang="en-US" sz="3600" dirty="0"/>
              <a:t>This is the lowest level of isolation. </a:t>
            </a:r>
          </a:p>
          <a:p>
            <a:pPr algn="just"/>
            <a:r>
              <a:rPr lang="en-US" sz="3600" dirty="0"/>
              <a:t>In this level, one transaction may read the data item modified by other transaction which is not committed. It mean dirty read is allowed. </a:t>
            </a:r>
          </a:p>
          <a:p>
            <a:pPr algn="just"/>
            <a:r>
              <a:rPr lang="en-US" sz="3600" dirty="0"/>
              <a:t>In this level, transactions are not isolated from each other. </a:t>
            </a:r>
          </a:p>
          <a:p>
            <a:pPr algn="just"/>
            <a:endParaRPr lang="en-US" sz="4000" dirty="0"/>
          </a:p>
        </p:txBody>
      </p:sp>
    </p:spTree>
    <p:extLst>
      <p:ext uri="{BB962C8B-B14F-4D97-AF65-F5344CB8AC3E}">
        <p14:creationId xmlns:p14="http://schemas.microsoft.com/office/powerpoint/2010/main" val="1121309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9016-BD42-4189-91C4-E800AD7AF908}"/>
              </a:ext>
            </a:extLst>
          </p:cNvPr>
          <p:cNvSpPr>
            <a:spLocks noGrp="1"/>
          </p:cNvSpPr>
          <p:nvPr>
            <p:ph type="title"/>
          </p:nvPr>
        </p:nvSpPr>
        <p:spPr/>
        <p:txBody>
          <a:bodyPr>
            <a:normAutofit fontScale="90000"/>
          </a:bodyPr>
          <a:lstStyle/>
          <a:p>
            <a:pPr algn="ctr"/>
            <a:br>
              <a:rPr lang="en-US" b="1" dirty="0">
                <a:latin typeface="+mn-lt"/>
              </a:rPr>
            </a:br>
            <a:r>
              <a:rPr lang="en-US" b="1" dirty="0">
                <a:latin typeface="+mn-lt"/>
              </a:rPr>
              <a:t>Read Committed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625E84B-A421-4B03-B75C-04C78979ED4E}"/>
              </a:ext>
            </a:extLst>
          </p:cNvPr>
          <p:cNvSpPr>
            <a:spLocks noGrp="1"/>
          </p:cNvSpPr>
          <p:nvPr>
            <p:ph idx="1"/>
          </p:nvPr>
        </p:nvSpPr>
        <p:spPr/>
        <p:txBody>
          <a:bodyPr/>
          <a:lstStyle/>
          <a:p>
            <a:endParaRPr lang="en-US" dirty="0"/>
          </a:p>
          <a:p>
            <a:r>
              <a:rPr lang="en-US" sz="3200" dirty="0"/>
              <a:t>This isolation level guarantees that any data read is committed at the moment it is read. </a:t>
            </a:r>
          </a:p>
          <a:p>
            <a:r>
              <a:rPr lang="en-US" sz="3200" dirty="0"/>
              <a:t>Thus, it does not allow dirty read. </a:t>
            </a:r>
          </a:p>
          <a:p>
            <a:r>
              <a:rPr lang="en-US" sz="3200" dirty="0"/>
              <a:t>The transaction holds a read/write lock on the data object,</a:t>
            </a:r>
          </a:p>
          <a:p>
            <a:r>
              <a:rPr lang="en-US" sz="3200" dirty="0"/>
              <a:t>Thus prevents other transactions from reading, updating or deleting it. </a:t>
            </a:r>
          </a:p>
          <a:p>
            <a:endParaRPr lang="en-US" dirty="0"/>
          </a:p>
        </p:txBody>
      </p:sp>
    </p:spTree>
    <p:extLst>
      <p:ext uri="{BB962C8B-B14F-4D97-AF65-F5344CB8AC3E}">
        <p14:creationId xmlns:p14="http://schemas.microsoft.com/office/powerpoint/2010/main" val="1044670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7D3B-4331-4711-8918-C6946247EB19}"/>
              </a:ext>
            </a:extLst>
          </p:cNvPr>
          <p:cNvSpPr>
            <a:spLocks noGrp="1"/>
          </p:cNvSpPr>
          <p:nvPr>
            <p:ph type="title"/>
          </p:nvPr>
        </p:nvSpPr>
        <p:spPr>
          <a:xfrm>
            <a:off x="838200" y="365125"/>
            <a:ext cx="10515600" cy="973345"/>
          </a:xfrm>
        </p:spPr>
        <p:txBody>
          <a:bodyPr>
            <a:normAutofit fontScale="90000"/>
          </a:bodyPr>
          <a:lstStyle/>
          <a:p>
            <a:pPr algn="ctr"/>
            <a:br>
              <a:rPr lang="en-US" dirty="0">
                <a:latin typeface="+mn-lt"/>
              </a:rPr>
            </a:br>
            <a:r>
              <a:rPr lang="en-US" b="1" dirty="0">
                <a:latin typeface="+mn-lt"/>
              </a:rPr>
              <a:t>Repeatable Read </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36C11582-EBC9-427A-8210-7CFC4557FB15}"/>
              </a:ext>
            </a:extLst>
          </p:cNvPr>
          <p:cNvSpPr>
            <a:spLocks noGrp="1"/>
          </p:cNvSpPr>
          <p:nvPr>
            <p:ph idx="1"/>
          </p:nvPr>
        </p:nvSpPr>
        <p:spPr>
          <a:xfrm>
            <a:off x="838200" y="1696278"/>
            <a:ext cx="10515600" cy="4480685"/>
          </a:xfrm>
        </p:spPr>
        <p:txBody>
          <a:bodyPr/>
          <a:lstStyle/>
          <a:p>
            <a:endParaRPr lang="en-US" dirty="0"/>
          </a:p>
          <a:p>
            <a:r>
              <a:rPr lang="en-US" dirty="0"/>
              <a:t>This is the most restrictive isolation level. </a:t>
            </a:r>
          </a:p>
          <a:p>
            <a:r>
              <a:rPr lang="en-US" dirty="0"/>
              <a:t>The transaction holds read locks on all rows it references and writes locks on all rows it inserts, updates, or deletes. </a:t>
            </a:r>
          </a:p>
          <a:p>
            <a:r>
              <a:rPr lang="en-US" dirty="0"/>
              <a:t>other transactions cannot read, update or delete these data items. </a:t>
            </a:r>
          </a:p>
          <a:p>
            <a:endParaRPr lang="en-US" dirty="0"/>
          </a:p>
        </p:txBody>
      </p:sp>
    </p:spTree>
    <p:extLst>
      <p:ext uri="{BB962C8B-B14F-4D97-AF65-F5344CB8AC3E}">
        <p14:creationId xmlns:p14="http://schemas.microsoft.com/office/powerpoint/2010/main" val="3598327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3688-1B94-469B-9E6E-D77B5D0BADBA}"/>
              </a:ext>
            </a:extLst>
          </p:cNvPr>
          <p:cNvSpPr>
            <a:spLocks noGrp="1"/>
          </p:cNvSpPr>
          <p:nvPr>
            <p:ph type="title"/>
          </p:nvPr>
        </p:nvSpPr>
        <p:spPr/>
        <p:txBody>
          <a:bodyPr>
            <a:normAutofit fontScale="90000"/>
          </a:bodyPr>
          <a:lstStyle/>
          <a:p>
            <a:pPr algn="ctr"/>
            <a:br>
              <a:rPr lang="en-US" dirty="0">
                <a:latin typeface="+mn-lt"/>
              </a:rPr>
            </a:br>
            <a:r>
              <a:rPr lang="en-US" b="1" dirty="0">
                <a:latin typeface="+mn-lt"/>
              </a:rPr>
              <a:t>Serializable: </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A307B6EE-B141-409C-99EB-55235A1B4C71}"/>
              </a:ext>
            </a:extLst>
          </p:cNvPr>
          <p:cNvSpPr>
            <a:spLocks noGrp="1"/>
          </p:cNvSpPr>
          <p:nvPr>
            <p:ph idx="1"/>
          </p:nvPr>
        </p:nvSpPr>
        <p:spPr/>
        <p:txBody>
          <a:bodyPr>
            <a:normAutofit/>
          </a:bodyPr>
          <a:lstStyle/>
          <a:p>
            <a:pPr algn="just"/>
            <a:endParaRPr lang="en-US" sz="3200" dirty="0"/>
          </a:p>
          <a:p>
            <a:pPr algn="just"/>
            <a:r>
              <a:rPr lang="en-US" sz="3200" dirty="0"/>
              <a:t>This is the highest isolation level. </a:t>
            </a:r>
          </a:p>
          <a:p>
            <a:pPr algn="just"/>
            <a:r>
              <a:rPr lang="en-US" sz="3200" dirty="0"/>
              <a:t>A </a:t>
            </a:r>
            <a:r>
              <a:rPr lang="en-US" sz="3200" i="1" dirty="0"/>
              <a:t>serializable </a:t>
            </a:r>
            <a:r>
              <a:rPr lang="en-US" sz="3200" dirty="0"/>
              <a:t>execution is guaranteed to be a serial schedule. Serializable execution is defined to be an execution of operations in which concurrently executing transactions appears to be serially executing. </a:t>
            </a:r>
          </a:p>
          <a:p>
            <a:pPr marL="0" indent="0" algn="just">
              <a:buNone/>
            </a:pPr>
            <a:endParaRPr lang="en-US" sz="3200" dirty="0"/>
          </a:p>
        </p:txBody>
      </p:sp>
    </p:spTree>
    <p:extLst>
      <p:ext uri="{BB962C8B-B14F-4D97-AF65-F5344CB8AC3E}">
        <p14:creationId xmlns:p14="http://schemas.microsoft.com/office/powerpoint/2010/main" val="2363839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DC34-A223-4F3E-A0DE-62EE20DE3964}"/>
              </a:ext>
            </a:extLst>
          </p:cNvPr>
          <p:cNvSpPr>
            <a:spLocks noGrp="1"/>
          </p:cNvSpPr>
          <p:nvPr>
            <p:ph type="title"/>
          </p:nvPr>
        </p:nvSpPr>
        <p:spPr>
          <a:xfrm>
            <a:off x="838200" y="365125"/>
            <a:ext cx="10515600" cy="801066"/>
          </a:xfrm>
        </p:spPr>
        <p:txBody>
          <a:bodyPr>
            <a:normAutofit fontScale="90000"/>
          </a:bodyPr>
          <a:lstStyle/>
          <a:p>
            <a:pPr algn="ctr"/>
            <a:br>
              <a:rPr lang="en-US" b="1" dirty="0">
                <a:latin typeface="+mn-lt"/>
              </a:rPr>
            </a:br>
            <a:r>
              <a:rPr lang="en-US" b="1" dirty="0">
                <a:latin typeface="+mn-lt"/>
              </a:rPr>
              <a:t> Testing for Serializability</a:t>
            </a:r>
          </a:p>
        </p:txBody>
      </p:sp>
      <p:sp>
        <p:nvSpPr>
          <p:cNvPr id="3" name="Content Placeholder 2">
            <a:extLst>
              <a:ext uri="{FF2B5EF4-FFF2-40B4-BE49-F238E27FC236}">
                <a16:creationId xmlns:a16="http://schemas.microsoft.com/office/drawing/2014/main" id="{28690AAE-F15C-464E-A3DE-CC2BC99E4B79}"/>
              </a:ext>
            </a:extLst>
          </p:cNvPr>
          <p:cNvSpPr>
            <a:spLocks noGrp="1"/>
          </p:cNvSpPr>
          <p:nvPr>
            <p:ph idx="1"/>
          </p:nvPr>
        </p:nvSpPr>
        <p:spPr>
          <a:xfrm>
            <a:off x="838200" y="1630017"/>
            <a:ext cx="10515600" cy="4546946"/>
          </a:xfrm>
        </p:spPr>
        <p:txBody>
          <a:bodyPr>
            <a:normAutofit/>
          </a:bodyPr>
          <a:lstStyle/>
          <a:p>
            <a:pPr marL="0" indent="0">
              <a:buNone/>
            </a:pPr>
            <a:r>
              <a:rPr lang="en-US" sz="4000" dirty="0"/>
              <a:t>Why Serializability Check?</a:t>
            </a:r>
          </a:p>
          <a:p>
            <a:pPr marL="0" indent="0">
              <a:buNone/>
            </a:pPr>
            <a:r>
              <a:rPr lang="en-US" sz="4000" dirty="0"/>
              <a:t>Serializability process is used to check whether the given schedule is serializable or not. (whether it produces consistent result or not) </a:t>
            </a:r>
          </a:p>
          <a:p>
            <a:pPr marL="0" indent="0">
              <a:buNone/>
            </a:pPr>
            <a:endParaRPr lang="en-US" sz="4000" dirty="0"/>
          </a:p>
          <a:p>
            <a:pPr marL="0" indent="0">
              <a:buNone/>
            </a:pPr>
            <a:r>
              <a:rPr lang="en-US" sz="4000" dirty="0"/>
              <a:t>We use </a:t>
            </a:r>
            <a:r>
              <a:rPr lang="en-US" sz="4000" b="1" dirty="0"/>
              <a:t>precedence graph </a:t>
            </a:r>
            <a:r>
              <a:rPr lang="en-US" sz="4000" dirty="0"/>
              <a:t>to test serializability.</a:t>
            </a:r>
          </a:p>
        </p:txBody>
      </p:sp>
    </p:spTree>
    <p:extLst>
      <p:ext uri="{BB962C8B-B14F-4D97-AF65-F5344CB8AC3E}">
        <p14:creationId xmlns:p14="http://schemas.microsoft.com/office/powerpoint/2010/main" val="2634194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3797-9377-4024-8C99-77F67051EE8E}"/>
              </a:ext>
            </a:extLst>
          </p:cNvPr>
          <p:cNvSpPr>
            <a:spLocks noGrp="1"/>
          </p:cNvSpPr>
          <p:nvPr>
            <p:ph type="title"/>
          </p:nvPr>
        </p:nvSpPr>
        <p:spPr>
          <a:xfrm>
            <a:off x="838200" y="365126"/>
            <a:ext cx="10515600" cy="920336"/>
          </a:xfrm>
        </p:spPr>
        <p:txBody>
          <a:bodyPr/>
          <a:lstStyle/>
          <a:p>
            <a:pPr algn="ctr"/>
            <a:r>
              <a:rPr lang="en-US" b="1" dirty="0">
                <a:latin typeface="+mn-lt"/>
              </a:rPr>
              <a:t>Precedence Graph</a:t>
            </a:r>
          </a:p>
        </p:txBody>
      </p:sp>
      <p:sp>
        <p:nvSpPr>
          <p:cNvPr id="3" name="Content Placeholder 2">
            <a:extLst>
              <a:ext uri="{FF2B5EF4-FFF2-40B4-BE49-F238E27FC236}">
                <a16:creationId xmlns:a16="http://schemas.microsoft.com/office/drawing/2014/main" id="{A21FC41A-BB56-4AFE-B467-B43846D58F06}"/>
              </a:ext>
            </a:extLst>
          </p:cNvPr>
          <p:cNvSpPr>
            <a:spLocks noGrp="1"/>
          </p:cNvSpPr>
          <p:nvPr>
            <p:ph idx="1"/>
          </p:nvPr>
        </p:nvSpPr>
        <p:spPr>
          <a:xfrm>
            <a:off x="838200" y="1537252"/>
            <a:ext cx="10515600" cy="4639711"/>
          </a:xfrm>
        </p:spPr>
        <p:txBody>
          <a:bodyPr/>
          <a:lstStyle/>
          <a:p>
            <a:r>
              <a:rPr lang="en-US" dirty="0"/>
              <a:t>Precedence graph is a directed graph </a:t>
            </a:r>
          </a:p>
          <a:p>
            <a:pPr marL="0" indent="0">
              <a:buNone/>
            </a:pPr>
            <a:r>
              <a:rPr lang="en-US" dirty="0"/>
              <a:t>which consists of a pair </a:t>
            </a:r>
            <a:r>
              <a:rPr lang="en-US" b="1" dirty="0"/>
              <a:t>G = (V,E) </a:t>
            </a:r>
          </a:p>
          <a:p>
            <a:pPr marL="0" indent="0">
              <a:buNone/>
            </a:pPr>
            <a:r>
              <a:rPr lang="en-US" dirty="0"/>
              <a:t>				where </a:t>
            </a:r>
            <a:r>
              <a:rPr lang="en-US" b="1" dirty="0"/>
              <a:t>V</a:t>
            </a:r>
            <a:r>
              <a:rPr lang="en-US" dirty="0"/>
              <a:t> denotes all the transactions in a 					schedule</a:t>
            </a:r>
          </a:p>
          <a:p>
            <a:pPr marL="0" indent="0">
              <a:buNone/>
            </a:pPr>
            <a:r>
              <a:rPr lang="en-US" dirty="0"/>
              <a:t> 				</a:t>
            </a:r>
            <a:r>
              <a:rPr lang="en-US" b="1" dirty="0"/>
              <a:t>E</a:t>
            </a:r>
            <a:r>
              <a:rPr lang="en-US" dirty="0"/>
              <a:t> denotes directed edge constructed between 				nodes </a:t>
            </a:r>
            <a:r>
              <a:rPr lang="en-US" dirty="0" err="1"/>
              <a:t>T</a:t>
            </a:r>
            <a:r>
              <a:rPr lang="en-US" baseline="-25000" dirty="0" err="1"/>
              <a:t>i</a:t>
            </a:r>
            <a:r>
              <a:rPr lang="en-US" dirty="0"/>
              <a:t> to </a:t>
            </a:r>
            <a:r>
              <a:rPr lang="en-US" dirty="0" err="1"/>
              <a:t>T</a:t>
            </a:r>
            <a:r>
              <a:rPr lang="en-US" baseline="-25000" dirty="0" err="1"/>
              <a:t>j</a:t>
            </a:r>
            <a:r>
              <a:rPr lang="en-US" dirty="0"/>
              <a:t> ( if </a:t>
            </a:r>
            <a:r>
              <a:rPr lang="en-US" dirty="0" err="1"/>
              <a:t>Ti</a:t>
            </a:r>
            <a:r>
              <a:rPr lang="en-US" dirty="0"/>
              <a:t> performs conflict   						operation before </a:t>
            </a:r>
            <a:r>
              <a:rPr lang="en-US" dirty="0" err="1"/>
              <a:t>T</a:t>
            </a:r>
            <a:r>
              <a:rPr lang="en-US" baseline="-25000" dirty="0" err="1"/>
              <a:t>j</a:t>
            </a:r>
            <a:r>
              <a:rPr lang="en-US" baseline="-25000" dirty="0"/>
              <a:t>  </a:t>
            </a:r>
            <a:r>
              <a:rPr lang="en-US" dirty="0"/>
              <a:t>performs )</a:t>
            </a:r>
          </a:p>
        </p:txBody>
      </p:sp>
      <p:pic>
        <p:nvPicPr>
          <p:cNvPr id="4" name="Picture 3">
            <a:extLst>
              <a:ext uri="{FF2B5EF4-FFF2-40B4-BE49-F238E27FC236}">
                <a16:creationId xmlns:a16="http://schemas.microsoft.com/office/drawing/2014/main" id="{08B536E9-B22F-44E4-8FF7-5F6780915EC7}"/>
              </a:ext>
            </a:extLst>
          </p:cNvPr>
          <p:cNvPicPr>
            <a:picLocks noChangeAspect="1"/>
          </p:cNvPicPr>
          <p:nvPr/>
        </p:nvPicPr>
        <p:blipFill>
          <a:blip r:embed="rId2"/>
          <a:stretch>
            <a:fillRect/>
          </a:stretch>
        </p:blipFill>
        <p:spPr>
          <a:xfrm>
            <a:off x="3825323" y="5031127"/>
            <a:ext cx="2920034" cy="1145836"/>
          </a:xfrm>
          <a:prstGeom prst="rect">
            <a:avLst/>
          </a:prstGeom>
        </p:spPr>
      </p:pic>
    </p:spTree>
    <p:extLst>
      <p:ext uri="{BB962C8B-B14F-4D97-AF65-F5344CB8AC3E}">
        <p14:creationId xmlns:p14="http://schemas.microsoft.com/office/powerpoint/2010/main" val="28466955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61B8-1221-4882-8F2A-732A3D438497}"/>
              </a:ext>
            </a:extLst>
          </p:cNvPr>
          <p:cNvSpPr>
            <a:spLocks noGrp="1"/>
          </p:cNvSpPr>
          <p:nvPr>
            <p:ph type="title"/>
          </p:nvPr>
        </p:nvSpPr>
        <p:spPr/>
        <p:txBody>
          <a:bodyPr/>
          <a:lstStyle/>
          <a:p>
            <a:r>
              <a:rPr lang="en-US" b="1" dirty="0">
                <a:latin typeface="+mn-lt"/>
              </a:rPr>
              <a:t>Conflicts</a:t>
            </a:r>
            <a:endParaRPr lang="en-US" dirty="0">
              <a:latin typeface="+mn-lt"/>
            </a:endParaRPr>
          </a:p>
        </p:txBody>
      </p:sp>
      <p:sp>
        <p:nvSpPr>
          <p:cNvPr id="3" name="Content Placeholder 2">
            <a:extLst>
              <a:ext uri="{FF2B5EF4-FFF2-40B4-BE49-F238E27FC236}">
                <a16:creationId xmlns:a16="http://schemas.microsoft.com/office/drawing/2014/main" id="{86E4DDA3-D7D4-463C-8E70-32B3CB682229}"/>
              </a:ext>
            </a:extLst>
          </p:cNvPr>
          <p:cNvSpPr>
            <a:spLocks noGrp="1"/>
          </p:cNvSpPr>
          <p:nvPr>
            <p:ph idx="1"/>
          </p:nvPr>
        </p:nvSpPr>
        <p:spPr/>
        <p:txBody>
          <a:bodyPr>
            <a:normAutofit lnSpcReduction="10000"/>
          </a:bodyPr>
          <a:lstStyle/>
          <a:p>
            <a:pPr algn="just"/>
            <a:r>
              <a:rPr lang="en-US" sz="4000" dirty="0"/>
              <a:t>Conflicts occur when two transactions access the same data item and at least one of them is a write operation. </a:t>
            </a:r>
          </a:p>
          <a:p>
            <a:pPr algn="just"/>
            <a:r>
              <a:rPr lang="en-US" sz="4000" dirty="0"/>
              <a:t>There are three types of conflicts:</a:t>
            </a:r>
          </a:p>
          <a:p>
            <a:pPr marL="0" indent="0" algn="just">
              <a:buNone/>
            </a:pPr>
            <a:r>
              <a:rPr lang="en-US" sz="4000" dirty="0"/>
              <a:t>	Write(Q)		Read(Q)</a:t>
            </a:r>
          </a:p>
          <a:p>
            <a:pPr marL="0" indent="0" algn="just">
              <a:buNone/>
            </a:pPr>
            <a:r>
              <a:rPr lang="en-US" sz="4000" dirty="0"/>
              <a:t>	Read(Q)		Write(Q)</a:t>
            </a:r>
          </a:p>
          <a:p>
            <a:pPr marL="0" indent="0" algn="just">
              <a:buNone/>
            </a:pPr>
            <a:r>
              <a:rPr lang="en-US" sz="4000" dirty="0"/>
              <a:t>	Write(Q)		Write(Q)</a:t>
            </a:r>
          </a:p>
          <a:p>
            <a:endParaRPr lang="en-US" dirty="0"/>
          </a:p>
        </p:txBody>
      </p:sp>
    </p:spTree>
    <p:extLst>
      <p:ext uri="{BB962C8B-B14F-4D97-AF65-F5344CB8AC3E}">
        <p14:creationId xmlns:p14="http://schemas.microsoft.com/office/powerpoint/2010/main" val="116617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FAA140-B851-4D55-B0FC-5123CDC1D7A2}"/>
              </a:ext>
            </a:extLst>
          </p:cNvPr>
          <p:cNvSpPr>
            <a:spLocks noGrp="1"/>
          </p:cNvSpPr>
          <p:nvPr>
            <p:ph type="title"/>
          </p:nvPr>
        </p:nvSpPr>
        <p:spPr/>
        <p:txBody>
          <a:bodyPr/>
          <a:lstStyle/>
          <a:p>
            <a:pPr algn="ctr"/>
            <a:r>
              <a:rPr lang="en-US" b="1" dirty="0">
                <a:latin typeface="+mn-lt"/>
              </a:rPr>
              <a:t>ATOMICITY</a:t>
            </a:r>
          </a:p>
        </p:txBody>
      </p:sp>
      <p:sp>
        <p:nvSpPr>
          <p:cNvPr id="3" name="Content Placeholder 2">
            <a:extLst>
              <a:ext uri="{FF2B5EF4-FFF2-40B4-BE49-F238E27FC236}">
                <a16:creationId xmlns:a16="http://schemas.microsoft.com/office/drawing/2014/main" id="{9CA1A3FD-CAD6-41F0-AB8E-C97F2DCC270F}"/>
              </a:ext>
            </a:extLst>
          </p:cNvPr>
          <p:cNvSpPr>
            <a:spLocks noGrp="1"/>
          </p:cNvSpPr>
          <p:nvPr>
            <p:ph idx="1"/>
          </p:nvPr>
        </p:nvSpPr>
        <p:spPr>
          <a:xfrm>
            <a:off x="838200" y="1484243"/>
            <a:ext cx="10515600" cy="5008632"/>
          </a:xfrm>
        </p:spPr>
        <p:txBody>
          <a:bodyPr>
            <a:noAutofit/>
          </a:bodyPr>
          <a:lstStyle/>
          <a:p>
            <a:pPr marL="0" indent="0">
              <a:buNone/>
            </a:pPr>
            <a:r>
              <a:rPr lang="en-US" sz="3200" b="1" dirty="0"/>
              <a:t>Example: </a:t>
            </a:r>
            <a:r>
              <a:rPr lang="en-US" sz="3200" dirty="0"/>
              <a:t>Transferring $100 from account A to </a:t>
            </a:r>
          </a:p>
          <a:p>
            <a:pPr marL="0" indent="0">
              <a:buNone/>
            </a:pPr>
            <a:r>
              <a:rPr lang="en-US" sz="3200" dirty="0"/>
              <a:t>account B. </a:t>
            </a:r>
          </a:p>
          <a:p>
            <a:r>
              <a:rPr lang="en-US" sz="3200" dirty="0"/>
              <a:t>(Assume account A balance = $400 and account B balance </a:t>
            </a:r>
            <a:r>
              <a:rPr lang="en-US" sz="3200" b="1" dirty="0"/>
              <a:t>= </a:t>
            </a:r>
            <a:r>
              <a:rPr lang="en-US" sz="3200" dirty="0"/>
              <a:t>700</a:t>
            </a:r>
          </a:p>
          <a:p>
            <a:r>
              <a:rPr lang="en-US" sz="3200" dirty="0"/>
              <a:t>Transferring $100 from account A to account B has two operations </a:t>
            </a:r>
          </a:p>
          <a:p>
            <a:pPr marL="1200150" lvl="1" indent="-742950">
              <a:buAutoNum type="alphaLcParenR"/>
            </a:pPr>
            <a:r>
              <a:rPr lang="en-US" sz="3200" dirty="0"/>
              <a:t>Debiting 100$ from A’s balance</a:t>
            </a:r>
          </a:p>
          <a:p>
            <a:pPr marL="457200" lvl="1" indent="0">
              <a:buNone/>
            </a:pPr>
            <a:r>
              <a:rPr lang="en-US" sz="3200" dirty="0"/>
              <a:t>	 ($400 -$100 = $300) </a:t>
            </a:r>
          </a:p>
          <a:p>
            <a:pPr marL="457200" lvl="1" indent="0">
              <a:buNone/>
            </a:pPr>
            <a:r>
              <a:rPr lang="en-US" sz="3200" dirty="0"/>
              <a:t>b) Crediting 100$ to B’s balance </a:t>
            </a:r>
          </a:p>
          <a:p>
            <a:pPr marL="457200" lvl="1" indent="0">
              <a:buNone/>
            </a:pPr>
            <a:r>
              <a:rPr lang="en-US" sz="3200" dirty="0"/>
              <a:t>	($700+$100 = $800) </a:t>
            </a:r>
          </a:p>
          <a:p>
            <a:pPr marL="0" indent="0">
              <a:buNone/>
            </a:pPr>
            <a:endParaRPr lang="en-US" dirty="0"/>
          </a:p>
        </p:txBody>
      </p:sp>
    </p:spTree>
    <p:extLst>
      <p:ext uri="{BB962C8B-B14F-4D97-AF65-F5344CB8AC3E}">
        <p14:creationId xmlns:p14="http://schemas.microsoft.com/office/powerpoint/2010/main" val="2450770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75B-4636-429A-A83E-5B3534FECEFB}"/>
              </a:ext>
            </a:extLst>
          </p:cNvPr>
          <p:cNvSpPr>
            <a:spLocks noGrp="1"/>
          </p:cNvSpPr>
          <p:nvPr>
            <p:ph type="title"/>
          </p:nvPr>
        </p:nvSpPr>
        <p:spPr/>
        <p:txBody>
          <a:bodyPr/>
          <a:lstStyle/>
          <a:p>
            <a:r>
              <a:rPr lang="en-US" b="1" dirty="0">
                <a:latin typeface="+mn-lt"/>
              </a:rPr>
              <a:t>Steps for Creating Precedence Graph:</a:t>
            </a:r>
          </a:p>
        </p:txBody>
      </p:sp>
      <p:sp>
        <p:nvSpPr>
          <p:cNvPr id="3" name="Content Placeholder 2">
            <a:extLst>
              <a:ext uri="{FF2B5EF4-FFF2-40B4-BE49-F238E27FC236}">
                <a16:creationId xmlns:a16="http://schemas.microsoft.com/office/drawing/2014/main" id="{867C1148-A645-44F0-A55B-320AD484CE70}"/>
              </a:ext>
            </a:extLst>
          </p:cNvPr>
          <p:cNvSpPr>
            <a:spLocks noGrp="1"/>
          </p:cNvSpPr>
          <p:nvPr>
            <p:ph idx="1"/>
          </p:nvPr>
        </p:nvSpPr>
        <p:spPr/>
        <p:txBody>
          <a:bodyPr>
            <a:normAutofit/>
          </a:bodyPr>
          <a:lstStyle/>
          <a:p>
            <a:pPr marL="514350" indent="-514350">
              <a:buAutoNum type="arabicPeriod"/>
            </a:pPr>
            <a:r>
              <a:rPr lang="en-US" sz="4000" dirty="0"/>
              <a:t>Find Vertices</a:t>
            </a:r>
          </a:p>
          <a:p>
            <a:pPr marL="514350" indent="-514350">
              <a:buAutoNum type="arabicPeriod"/>
            </a:pPr>
            <a:r>
              <a:rPr lang="en-US" sz="4000" dirty="0"/>
              <a:t>Draw edges by finding conflicting pairs.</a:t>
            </a:r>
          </a:p>
          <a:p>
            <a:pPr marL="514350" indent="-514350">
              <a:buAutoNum type="arabicPeriod"/>
            </a:pPr>
            <a:r>
              <a:rPr lang="en-US" sz="4000" dirty="0"/>
              <a:t>If there is no cycle, it’s a serializable schedule otherwise not serializable.</a:t>
            </a:r>
          </a:p>
          <a:p>
            <a:pPr marL="514350" indent="-514350">
              <a:buAutoNum type="arabicPeriod"/>
            </a:pPr>
            <a:r>
              <a:rPr lang="en-US" sz="4000" dirty="0"/>
              <a:t>Perform Topological Sorting to determine serializability order.</a:t>
            </a:r>
          </a:p>
        </p:txBody>
      </p:sp>
    </p:spTree>
    <p:extLst>
      <p:ext uri="{BB962C8B-B14F-4D97-AF65-F5344CB8AC3E}">
        <p14:creationId xmlns:p14="http://schemas.microsoft.com/office/powerpoint/2010/main" val="148721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4C0040-C719-4301-B2CB-3EAD0BA3C2AE}"/>
              </a:ext>
            </a:extLst>
          </p:cNvPr>
          <p:cNvPicPr>
            <a:picLocks noGrp="1" noChangeAspect="1"/>
          </p:cNvPicPr>
          <p:nvPr>
            <p:ph idx="1"/>
          </p:nvPr>
        </p:nvPicPr>
        <p:blipFill>
          <a:blip r:embed="rId2"/>
          <a:stretch>
            <a:fillRect/>
          </a:stretch>
        </p:blipFill>
        <p:spPr>
          <a:xfrm>
            <a:off x="2729948" y="592320"/>
            <a:ext cx="5486400" cy="5196370"/>
          </a:xfrm>
          <a:prstGeom prst="rect">
            <a:avLst/>
          </a:prstGeom>
        </p:spPr>
      </p:pic>
    </p:spTree>
    <p:extLst>
      <p:ext uri="{BB962C8B-B14F-4D97-AF65-F5344CB8AC3E}">
        <p14:creationId xmlns:p14="http://schemas.microsoft.com/office/powerpoint/2010/main" val="46718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18BB-CA0D-4EF5-94D0-F8BE8BB11EC0}"/>
              </a:ext>
            </a:extLst>
          </p:cNvPr>
          <p:cNvSpPr>
            <a:spLocks noGrp="1"/>
          </p:cNvSpPr>
          <p:nvPr>
            <p:ph type="title"/>
          </p:nvPr>
        </p:nvSpPr>
        <p:spPr/>
        <p:txBody>
          <a:bodyPr/>
          <a:lstStyle/>
          <a:p>
            <a:r>
              <a:rPr lang="en-US" b="1" dirty="0">
                <a:latin typeface="+mn-lt"/>
              </a:rPr>
              <a:t>Precedence Graph for conflict operations</a:t>
            </a:r>
          </a:p>
        </p:txBody>
      </p:sp>
      <p:pic>
        <p:nvPicPr>
          <p:cNvPr id="4" name="Content Placeholder 3">
            <a:extLst>
              <a:ext uri="{FF2B5EF4-FFF2-40B4-BE49-F238E27FC236}">
                <a16:creationId xmlns:a16="http://schemas.microsoft.com/office/drawing/2014/main" id="{FA3EBF47-2BEC-4F79-8047-5052BF505F5F}"/>
              </a:ext>
            </a:extLst>
          </p:cNvPr>
          <p:cNvPicPr>
            <a:picLocks noGrp="1" noChangeAspect="1"/>
          </p:cNvPicPr>
          <p:nvPr>
            <p:ph idx="1"/>
          </p:nvPr>
        </p:nvPicPr>
        <p:blipFill>
          <a:blip r:embed="rId2"/>
          <a:stretch>
            <a:fillRect/>
          </a:stretch>
        </p:blipFill>
        <p:spPr>
          <a:xfrm>
            <a:off x="2486070" y="3275392"/>
            <a:ext cx="7219860" cy="2303773"/>
          </a:xfrm>
          <a:prstGeom prst="rect">
            <a:avLst/>
          </a:prstGeom>
        </p:spPr>
      </p:pic>
    </p:spTree>
    <p:extLst>
      <p:ext uri="{BB962C8B-B14F-4D97-AF65-F5344CB8AC3E}">
        <p14:creationId xmlns:p14="http://schemas.microsoft.com/office/powerpoint/2010/main" val="2145431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7BEC65-E28D-4786-9FF7-A5C1C8C509A8}"/>
              </a:ext>
            </a:extLst>
          </p:cNvPr>
          <p:cNvPicPr>
            <a:picLocks noGrp="1" noChangeAspect="1"/>
          </p:cNvPicPr>
          <p:nvPr>
            <p:ph idx="1"/>
          </p:nvPr>
        </p:nvPicPr>
        <p:blipFill>
          <a:blip r:embed="rId2"/>
          <a:stretch>
            <a:fillRect/>
          </a:stretch>
        </p:blipFill>
        <p:spPr>
          <a:xfrm>
            <a:off x="1842053" y="501330"/>
            <a:ext cx="7871790" cy="5475400"/>
          </a:xfrm>
          <a:prstGeom prst="rect">
            <a:avLst/>
          </a:prstGeom>
        </p:spPr>
      </p:pic>
    </p:spTree>
    <p:extLst>
      <p:ext uri="{BB962C8B-B14F-4D97-AF65-F5344CB8AC3E}">
        <p14:creationId xmlns:p14="http://schemas.microsoft.com/office/powerpoint/2010/main" val="2251619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A9BE-B3B7-4E83-8152-EFA1E8DB5344}"/>
              </a:ext>
            </a:extLst>
          </p:cNvPr>
          <p:cNvSpPr>
            <a:spLocks noGrp="1"/>
          </p:cNvSpPr>
          <p:nvPr>
            <p:ph type="title"/>
          </p:nvPr>
        </p:nvSpPr>
        <p:spPr>
          <a:xfrm>
            <a:off x="838200" y="365126"/>
            <a:ext cx="10515600" cy="602284"/>
          </a:xfrm>
        </p:spPr>
        <p:txBody>
          <a:bodyPr>
            <a:normAutofit fontScale="90000"/>
          </a:bodyPr>
          <a:lstStyle/>
          <a:p>
            <a:r>
              <a:rPr lang="en-US" b="1" dirty="0">
                <a:latin typeface="+mn-lt"/>
              </a:rPr>
              <a:t>Steps for Topological Sorting:</a:t>
            </a:r>
          </a:p>
        </p:txBody>
      </p:sp>
      <p:sp>
        <p:nvSpPr>
          <p:cNvPr id="3" name="Content Placeholder 2">
            <a:extLst>
              <a:ext uri="{FF2B5EF4-FFF2-40B4-BE49-F238E27FC236}">
                <a16:creationId xmlns:a16="http://schemas.microsoft.com/office/drawing/2014/main" id="{202EF623-919F-4CE4-8F31-CF3778D9330E}"/>
              </a:ext>
            </a:extLst>
          </p:cNvPr>
          <p:cNvSpPr>
            <a:spLocks noGrp="1"/>
          </p:cNvSpPr>
          <p:nvPr>
            <p:ph idx="1"/>
          </p:nvPr>
        </p:nvSpPr>
        <p:spPr>
          <a:xfrm>
            <a:off x="838200" y="1166190"/>
            <a:ext cx="10515600" cy="5221357"/>
          </a:xfrm>
        </p:spPr>
        <p:txBody>
          <a:bodyPr>
            <a:normAutofit/>
          </a:bodyPr>
          <a:lstStyle/>
          <a:p>
            <a:pPr marL="514350" indent="-514350">
              <a:buAutoNum type="arabicPeriod"/>
            </a:pPr>
            <a:r>
              <a:rPr lang="en-US" sz="4000" dirty="0"/>
              <a:t>Choose the vertex with indegree 0.</a:t>
            </a:r>
          </a:p>
          <a:p>
            <a:pPr marL="514350" indent="-514350">
              <a:buAutoNum type="arabicPeriod"/>
            </a:pPr>
            <a:r>
              <a:rPr lang="en-US" sz="4000" dirty="0"/>
              <a:t>Remove the outgoing edges from that vertex.</a:t>
            </a:r>
          </a:p>
          <a:p>
            <a:pPr marL="514350" indent="-514350">
              <a:buAutoNum type="arabicPeriod"/>
            </a:pPr>
            <a:r>
              <a:rPr lang="en-US" sz="4000" dirty="0"/>
              <a:t>Repeat the steps 1 and 2 until no vertex with indegree 0 exits.</a:t>
            </a:r>
          </a:p>
          <a:p>
            <a:pPr marL="0" indent="0">
              <a:buNone/>
            </a:pPr>
            <a:endParaRPr lang="en-US" sz="4000" dirty="0"/>
          </a:p>
        </p:txBody>
      </p:sp>
    </p:spTree>
    <p:extLst>
      <p:ext uri="{BB962C8B-B14F-4D97-AF65-F5344CB8AC3E}">
        <p14:creationId xmlns:p14="http://schemas.microsoft.com/office/powerpoint/2010/main" val="2474010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02C-47E2-4ACD-8445-0D80F89E36F4}"/>
              </a:ext>
            </a:extLst>
          </p:cNvPr>
          <p:cNvSpPr>
            <a:spLocks noGrp="1"/>
          </p:cNvSpPr>
          <p:nvPr>
            <p:ph type="title"/>
          </p:nvPr>
        </p:nvSpPr>
        <p:spPr>
          <a:xfrm>
            <a:off x="838200" y="365125"/>
            <a:ext cx="10515600" cy="708301"/>
          </a:xfrm>
        </p:spPr>
        <p:txBody>
          <a:bodyPr/>
          <a:lstStyle/>
          <a:p>
            <a:r>
              <a:rPr lang="en-US" b="1" dirty="0">
                <a:latin typeface="+mn-lt"/>
              </a:rPr>
              <a:t>Concurrency Control</a:t>
            </a:r>
          </a:p>
        </p:txBody>
      </p:sp>
      <p:sp>
        <p:nvSpPr>
          <p:cNvPr id="3" name="Content Placeholder 2">
            <a:extLst>
              <a:ext uri="{FF2B5EF4-FFF2-40B4-BE49-F238E27FC236}">
                <a16:creationId xmlns:a16="http://schemas.microsoft.com/office/drawing/2014/main" id="{32918381-945B-4134-B3F8-7564DDC9FFA8}"/>
              </a:ext>
            </a:extLst>
          </p:cNvPr>
          <p:cNvSpPr>
            <a:spLocks noGrp="1"/>
          </p:cNvSpPr>
          <p:nvPr>
            <p:ph idx="1"/>
          </p:nvPr>
        </p:nvSpPr>
        <p:spPr>
          <a:xfrm>
            <a:off x="838200" y="1431235"/>
            <a:ext cx="10515600" cy="4745728"/>
          </a:xfrm>
        </p:spPr>
        <p:txBody>
          <a:bodyPr>
            <a:normAutofit/>
          </a:bodyPr>
          <a:lstStyle/>
          <a:p>
            <a:r>
              <a:rPr lang="en-US" sz="3600" dirty="0"/>
              <a:t>It is a process of managing simultaneous execution of transactions in a database.</a:t>
            </a:r>
          </a:p>
          <a:p>
            <a:endParaRPr lang="en-US" sz="3600" dirty="0"/>
          </a:p>
          <a:p>
            <a:pPr marL="0" indent="0">
              <a:buNone/>
            </a:pPr>
            <a:endParaRPr lang="en-US" sz="3600" dirty="0"/>
          </a:p>
        </p:txBody>
      </p:sp>
    </p:spTree>
    <p:extLst>
      <p:ext uri="{BB962C8B-B14F-4D97-AF65-F5344CB8AC3E}">
        <p14:creationId xmlns:p14="http://schemas.microsoft.com/office/powerpoint/2010/main" val="3944415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7E29-688B-4F5A-A518-39DBC74C4B0E}"/>
              </a:ext>
            </a:extLst>
          </p:cNvPr>
          <p:cNvSpPr>
            <a:spLocks noGrp="1"/>
          </p:cNvSpPr>
          <p:nvPr>
            <p:ph type="title"/>
          </p:nvPr>
        </p:nvSpPr>
        <p:spPr/>
        <p:txBody>
          <a:bodyPr/>
          <a:lstStyle/>
          <a:p>
            <a:r>
              <a:rPr lang="en-US" b="1" dirty="0">
                <a:latin typeface="+mn-lt"/>
              </a:rPr>
              <a:t>Purpose of concurrency control:</a:t>
            </a:r>
          </a:p>
        </p:txBody>
      </p:sp>
      <p:sp>
        <p:nvSpPr>
          <p:cNvPr id="3" name="Content Placeholder 2">
            <a:extLst>
              <a:ext uri="{FF2B5EF4-FFF2-40B4-BE49-F238E27FC236}">
                <a16:creationId xmlns:a16="http://schemas.microsoft.com/office/drawing/2014/main" id="{340CFABC-7203-43C4-A8EC-623237C25569}"/>
              </a:ext>
            </a:extLst>
          </p:cNvPr>
          <p:cNvSpPr>
            <a:spLocks noGrp="1"/>
          </p:cNvSpPr>
          <p:nvPr>
            <p:ph idx="1"/>
          </p:nvPr>
        </p:nvSpPr>
        <p:spPr/>
        <p:txBody>
          <a:bodyPr>
            <a:normAutofit/>
          </a:bodyPr>
          <a:lstStyle/>
          <a:p>
            <a:r>
              <a:rPr lang="en-US" sz="4000" dirty="0"/>
              <a:t>To enforce isolation.</a:t>
            </a:r>
          </a:p>
          <a:p>
            <a:r>
              <a:rPr lang="en-US" sz="4000" dirty="0"/>
              <a:t>To preserve database consistency.</a:t>
            </a:r>
          </a:p>
          <a:p>
            <a:r>
              <a:rPr lang="en-US" sz="4000" dirty="0"/>
              <a:t>To resolve conflicts (RW, WR, WW)</a:t>
            </a:r>
          </a:p>
        </p:txBody>
      </p:sp>
    </p:spTree>
    <p:extLst>
      <p:ext uri="{BB962C8B-B14F-4D97-AF65-F5344CB8AC3E}">
        <p14:creationId xmlns:p14="http://schemas.microsoft.com/office/powerpoint/2010/main" val="1256364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B31-8B6E-403A-8E62-C9D1C0E34400}"/>
              </a:ext>
            </a:extLst>
          </p:cNvPr>
          <p:cNvSpPr>
            <a:spLocks noGrp="1"/>
          </p:cNvSpPr>
          <p:nvPr>
            <p:ph type="title"/>
          </p:nvPr>
        </p:nvSpPr>
        <p:spPr/>
        <p:txBody>
          <a:bodyPr/>
          <a:lstStyle/>
          <a:p>
            <a:r>
              <a:rPr lang="en-US" b="1" dirty="0">
                <a:latin typeface="+mn-lt"/>
              </a:rPr>
              <a:t>Concurrency Control Protocols</a:t>
            </a:r>
          </a:p>
        </p:txBody>
      </p:sp>
      <p:sp>
        <p:nvSpPr>
          <p:cNvPr id="3" name="Content Placeholder 2">
            <a:extLst>
              <a:ext uri="{FF2B5EF4-FFF2-40B4-BE49-F238E27FC236}">
                <a16:creationId xmlns:a16="http://schemas.microsoft.com/office/drawing/2014/main" id="{46130D89-BD17-4958-9382-C8EE2600D1CB}"/>
              </a:ext>
            </a:extLst>
          </p:cNvPr>
          <p:cNvSpPr>
            <a:spLocks noGrp="1"/>
          </p:cNvSpPr>
          <p:nvPr>
            <p:ph idx="1"/>
          </p:nvPr>
        </p:nvSpPr>
        <p:spPr/>
        <p:txBody>
          <a:bodyPr>
            <a:normAutofit/>
          </a:bodyPr>
          <a:lstStyle/>
          <a:p>
            <a:r>
              <a:rPr lang="en-US" sz="4000" dirty="0"/>
              <a:t>Lock Based Protocols</a:t>
            </a:r>
          </a:p>
          <a:p>
            <a:r>
              <a:rPr lang="en-US" sz="4000" dirty="0"/>
              <a:t>Timestamp Based Protocols</a:t>
            </a:r>
          </a:p>
          <a:p>
            <a:r>
              <a:rPr lang="en-US" sz="4000" dirty="0"/>
              <a:t>Validation Based Protocols</a:t>
            </a:r>
          </a:p>
          <a:p>
            <a:pPr marL="0" indent="0">
              <a:buNone/>
            </a:pPr>
            <a:endParaRPr lang="en-US" sz="4000" dirty="0"/>
          </a:p>
        </p:txBody>
      </p:sp>
    </p:spTree>
    <p:extLst>
      <p:ext uri="{BB962C8B-B14F-4D97-AF65-F5344CB8AC3E}">
        <p14:creationId xmlns:p14="http://schemas.microsoft.com/office/powerpoint/2010/main" val="818798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3B57-030D-41C6-9B51-54ED2B878877}"/>
              </a:ext>
            </a:extLst>
          </p:cNvPr>
          <p:cNvSpPr>
            <a:spLocks noGrp="1"/>
          </p:cNvSpPr>
          <p:nvPr>
            <p:ph type="title"/>
          </p:nvPr>
        </p:nvSpPr>
        <p:spPr>
          <a:xfrm>
            <a:off x="838200" y="365126"/>
            <a:ext cx="10515600" cy="655292"/>
          </a:xfrm>
        </p:spPr>
        <p:txBody>
          <a:bodyPr>
            <a:normAutofit fontScale="90000"/>
          </a:bodyPr>
          <a:lstStyle/>
          <a:p>
            <a:pPr algn="ctr"/>
            <a:r>
              <a:rPr lang="en-US" b="1" dirty="0">
                <a:latin typeface="+mn-lt"/>
              </a:rPr>
              <a:t>Lock Based Protocol</a:t>
            </a:r>
          </a:p>
        </p:txBody>
      </p:sp>
      <p:sp>
        <p:nvSpPr>
          <p:cNvPr id="3" name="Content Placeholder 2">
            <a:extLst>
              <a:ext uri="{FF2B5EF4-FFF2-40B4-BE49-F238E27FC236}">
                <a16:creationId xmlns:a16="http://schemas.microsoft.com/office/drawing/2014/main" id="{2F7781CA-778D-4367-A251-E01BB8CEEF41}"/>
              </a:ext>
            </a:extLst>
          </p:cNvPr>
          <p:cNvSpPr>
            <a:spLocks noGrp="1"/>
          </p:cNvSpPr>
          <p:nvPr>
            <p:ph idx="1"/>
          </p:nvPr>
        </p:nvSpPr>
        <p:spPr>
          <a:xfrm>
            <a:off x="838200" y="1258957"/>
            <a:ext cx="10515600" cy="4918006"/>
          </a:xfrm>
        </p:spPr>
        <p:txBody>
          <a:bodyPr>
            <a:normAutofit/>
          </a:bodyPr>
          <a:lstStyle/>
          <a:p>
            <a:pPr marL="0" indent="0" algn="just">
              <a:buNone/>
            </a:pPr>
            <a:r>
              <a:rPr lang="en-US" sz="3600" dirty="0"/>
              <a:t>In this type of protocol, </a:t>
            </a:r>
          </a:p>
          <a:p>
            <a:pPr marL="0" indent="0" algn="just">
              <a:buNone/>
            </a:pPr>
            <a:r>
              <a:rPr lang="en-US" sz="3600" dirty="0"/>
              <a:t>Any transaction cannot read or write data until it acquires an appropriate lock on it.</a:t>
            </a:r>
          </a:p>
          <a:p>
            <a:pPr marL="0" indent="0" algn="just">
              <a:buNone/>
            </a:pPr>
            <a:endParaRPr lang="en-US" sz="3600" dirty="0"/>
          </a:p>
        </p:txBody>
      </p:sp>
    </p:spTree>
    <p:extLst>
      <p:ext uri="{BB962C8B-B14F-4D97-AF65-F5344CB8AC3E}">
        <p14:creationId xmlns:p14="http://schemas.microsoft.com/office/powerpoint/2010/main" val="3670731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53D6-8F43-464B-9AA6-DB4AD159F045}"/>
              </a:ext>
            </a:extLst>
          </p:cNvPr>
          <p:cNvSpPr>
            <a:spLocks noGrp="1"/>
          </p:cNvSpPr>
          <p:nvPr>
            <p:ph type="title"/>
          </p:nvPr>
        </p:nvSpPr>
        <p:spPr/>
        <p:txBody>
          <a:bodyPr/>
          <a:lstStyle/>
          <a:p>
            <a:r>
              <a:rPr lang="en-US" b="1" dirty="0">
                <a:latin typeface="+mn-lt"/>
              </a:rPr>
              <a:t>Two Lock Modes</a:t>
            </a:r>
          </a:p>
        </p:txBody>
      </p:sp>
      <p:sp>
        <p:nvSpPr>
          <p:cNvPr id="3" name="Content Placeholder 2">
            <a:extLst>
              <a:ext uri="{FF2B5EF4-FFF2-40B4-BE49-F238E27FC236}">
                <a16:creationId xmlns:a16="http://schemas.microsoft.com/office/drawing/2014/main" id="{568A4A68-2FE4-42D2-B791-4625C121935E}"/>
              </a:ext>
            </a:extLst>
          </p:cNvPr>
          <p:cNvSpPr>
            <a:spLocks noGrp="1"/>
          </p:cNvSpPr>
          <p:nvPr>
            <p:ph idx="1"/>
          </p:nvPr>
        </p:nvSpPr>
        <p:spPr/>
        <p:txBody>
          <a:bodyPr>
            <a:normAutofit/>
          </a:bodyPr>
          <a:lstStyle/>
          <a:p>
            <a:pPr marL="0" indent="0">
              <a:buNone/>
            </a:pPr>
            <a:r>
              <a:rPr lang="en-US" sz="3600" dirty="0"/>
              <a:t>There are two lock modes: </a:t>
            </a:r>
          </a:p>
          <a:p>
            <a:pPr marL="0" indent="0">
              <a:buNone/>
            </a:pPr>
            <a:r>
              <a:rPr lang="en-US" sz="3600" dirty="0"/>
              <a:t>(1). Shared Lock </a:t>
            </a:r>
          </a:p>
          <a:p>
            <a:pPr marL="0" indent="0">
              <a:buNone/>
            </a:pPr>
            <a:r>
              <a:rPr lang="en-US" sz="3600" dirty="0"/>
              <a:t>(2). Exclusive Lock</a:t>
            </a:r>
          </a:p>
        </p:txBody>
      </p:sp>
    </p:spTree>
    <p:extLst>
      <p:ext uri="{BB962C8B-B14F-4D97-AF65-F5344CB8AC3E}">
        <p14:creationId xmlns:p14="http://schemas.microsoft.com/office/powerpoint/2010/main" val="184152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FAA140-B851-4D55-B0FC-5123CDC1D7A2}"/>
              </a:ext>
            </a:extLst>
          </p:cNvPr>
          <p:cNvSpPr>
            <a:spLocks noGrp="1"/>
          </p:cNvSpPr>
          <p:nvPr>
            <p:ph type="title"/>
          </p:nvPr>
        </p:nvSpPr>
        <p:spPr/>
        <p:txBody>
          <a:bodyPr/>
          <a:lstStyle/>
          <a:p>
            <a:pPr algn="ctr"/>
            <a:r>
              <a:rPr lang="en-US" b="1" dirty="0">
                <a:latin typeface="+mn-lt"/>
              </a:rPr>
              <a:t>ATOMICITY</a:t>
            </a:r>
          </a:p>
        </p:txBody>
      </p:sp>
      <p:pic>
        <p:nvPicPr>
          <p:cNvPr id="2" name="Content Placeholder 1">
            <a:extLst>
              <a:ext uri="{FF2B5EF4-FFF2-40B4-BE49-F238E27FC236}">
                <a16:creationId xmlns:a16="http://schemas.microsoft.com/office/drawing/2014/main" id="{98A08B67-896F-491F-8BD1-FEFEF9B1F19D}"/>
              </a:ext>
            </a:extLst>
          </p:cNvPr>
          <p:cNvPicPr>
            <a:picLocks noGrp="1" noChangeAspect="1"/>
          </p:cNvPicPr>
          <p:nvPr>
            <p:ph idx="1"/>
          </p:nvPr>
        </p:nvPicPr>
        <p:blipFill>
          <a:blip r:embed="rId2"/>
          <a:stretch>
            <a:fillRect/>
          </a:stretch>
        </p:blipFill>
        <p:spPr>
          <a:xfrm>
            <a:off x="1508238" y="1802295"/>
            <a:ext cx="9146510" cy="4253947"/>
          </a:xfrm>
          <a:prstGeom prst="rect">
            <a:avLst/>
          </a:prstGeom>
        </p:spPr>
      </p:pic>
    </p:spTree>
    <p:extLst>
      <p:ext uri="{BB962C8B-B14F-4D97-AF65-F5344CB8AC3E}">
        <p14:creationId xmlns:p14="http://schemas.microsoft.com/office/powerpoint/2010/main" val="4251706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CA26-57D6-4CB3-A249-3CF0653A7767}"/>
              </a:ext>
            </a:extLst>
          </p:cNvPr>
          <p:cNvSpPr>
            <a:spLocks noGrp="1"/>
          </p:cNvSpPr>
          <p:nvPr>
            <p:ph type="title"/>
          </p:nvPr>
        </p:nvSpPr>
        <p:spPr/>
        <p:txBody>
          <a:bodyPr/>
          <a:lstStyle/>
          <a:p>
            <a:r>
              <a:rPr lang="en-US" b="1" dirty="0">
                <a:latin typeface="+mn-lt"/>
              </a:rPr>
              <a:t>1. Shared lock:</a:t>
            </a:r>
          </a:p>
        </p:txBody>
      </p:sp>
      <p:sp>
        <p:nvSpPr>
          <p:cNvPr id="3" name="Content Placeholder 2">
            <a:extLst>
              <a:ext uri="{FF2B5EF4-FFF2-40B4-BE49-F238E27FC236}">
                <a16:creationId xmlns:a16="http://schemas.microsoft.com/office/drawing/2014/main" id="{2C9D1111-D644-4CBD-8DF3-AFA5148A9110}"/>
              </a:ext>
            </a:extLst>
          </p:cNvPr>
          <p:cNvSpPr>
            <a:spLocks noGrp="1"/>
          </p:cNvSpPr>
          <p:nvPr>
            <p:ph idx="1"/>
          </p:nvPr>
        </p:nvSpPr>
        <p:spPr/>
        <p:txBody>
          <a:bodyPr>
            <a:normAutofit lnSpcReduction="10000"/>
          </a:bodyPr>
          <a:lstStyle/>
          <a:p>
            <a:r>
              <a:rPr lang="en-US" dirty="0"/>
              <a:t>It is also known as a Read-only lock. </a:t>
            </a:r>
          </a:p>
          <a:p>
            <a:r>
              <a:rPr lang="en-US" dirty="0"/>
              <a:t>A transaction with a shared lock can only perform read only operation.</a:t>
            </a:r>
          </a:p>
          <a:p>
            <a:r>
              <a:rPr lang="en-US" dirty="0"/>
              <a:t>It is indicated using LOCK-S</a:t>
            </a:r>
          </a:p>
          <a:p>
            <a:pPr marL="0" indent="0">
              <a:buNone/>
            </a:pPr>
            <a:r>
              <a:rPr lang="en-US" b="1" dirty="0"/>
              <a:t>Example:</a:t>
            </a:r>
          </a:p>
          <a:p>
            <a:pPr marL="0" indent="0">
              <a:buNone/>
            </a:pPr>
            <a:r>
              <a:rPr lang="en-US" dirty="0"/>
              <a:t>If a transaction acquires shared lock on data item A. Then it is indicated</a:t>
            </a:r>
          </a:p>
          <a:p>
            <a:pPr marL="0" indent="0">
              <a:buNone/>
            </a:pPr>
            <a:r>
              <a:rPr lang="en-US" dirty="0"/>
              <a:t>Like below</a:t>
            </a:r>
          </a:p>
          <a:p>
            <a:pPr marL="0" indent="0">
              <a:buNone/>
            </a:pPr>
            <a:r>
              <a:rPr lang="en-US" dirty="0"/>
              <a:t>			</a:t>
            </a:r>
            <a:r>
              <a:rPr lang="en-US" b="1" dirty="0"/>
              <a:t>LOCK-S(A)</a:t>
            </a:r>
          </a:p>
          <a:p>
            <a:pPr marL="0" indent="0">
              <a:buNone/>
            </a:pPr>
            <a:r>
              <a:rPr lang="en-US" b="1" dirty="0"/>
              <a:t>			Read(A)</a:t>
            </a:r>
          </a:p>
          <a:p>
            <a:endParaRPr lang="en-US" dirty="0"/>
          </a:p>
        </p:txBody>
      </p:sp>
    </p:spTree>
    <p:extLst>
      <p:ext uri="{BB962C8B-B14F-4D97-AF65-F5344CB8AC3E}">
        <p14:creationId xmlns:p14="http://schemas.microsoft.com/office/powerpoint/2010/main" val="2393788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CA26-57D6-4CB3-A249-3CF0653A7767}"/>
              </a:ext>
            </a:extLst>
          </p:cNvPr>
          <p:cNvSpPr>
            <a:spLocks noGrp="1"/>
          </p:cNvSpPr>
          <p:nvPr>
            <p:ph type="title"/>
          </p:nvPr>
        </p:nvSpPr>
        <p:spPr/>
        <p:txBody>
          <a:bodyPr/>
          <a:lstStyle/>
          <a:p>
            <a:r>
              <a:rPr lang="en-US" b="1" dirty="0">
                <a:latin typeface="+mn-lt"/>
              </a:rPr>
              <a:t>2. Exclusive lock:</a:t>
            </a:r>
          </a:p>
        </p:txBody>
      </p:sp>
      <p:sp>
        <p:nvSpPr>
          <p:cNvPr id="3" name="Content Placeholder 2">
            <a:extLst>
              <a:ext uri="{FF2B5EF4-FFF2-40B4-BE49-F238E27FC236}">
                <a16:creationId xmlns:a16="http://schemas.microsoft.com/office/drawing/2014/main" id="{2C9D1111-D644-4CBD-8DF3-AFA5148A9110}"/>
              </a:ext>
            </a:extLst>
          </p:cNvPr>
          <p:cNvSpPr>
            <a:spLocks noGrp="1"/>
          </p:cNvSpPr>
          <p:nvPr>
            <p:ph idx="1"/>
          </p:nvPr>
        </p:nvSpPr>
        <p:spPr/>
        <p:txBody>
          <a:bodyPr>
            <a:normAutofit lnSpcReduction="10000"/>
          </a:bodyPr>
          <a:lstStyle/>
          <a:p>
            <a:pPr marL="0" indent="0">
              <a:buNone/>
            </a:pPr>
            <a:r>
              <a:rPr lang="en-US" dirty="0"/>
              <a:t> </a:t>
            </a:r>
          </a:p>
          <a:p>
            <a:r>
              <a:rPr lang="en-US" dirty="0"/>
              <a:t>A transaction with an exclusive lock can perform both read and write operation.</a:t>
            </a:r>
          </a:p>
          <a:p>
            <a:r>
              <a:rPr lang="en-US" dirty="0"/>
              <a:t>It is indicated using LOCK-X</a:t>
            </a:r>
          </a:p>
          <a:p>
            <a:pPr marL="0" indent="0">
              <a:buNone/>
            </a:pPr>
            <a:r>
              <a:rPr lang="en-US" b="1" dirty="0"/>
              <a:t>Example:</a:t>
            </a:r>
          </a:p>
          <a:p>
            <a:pPr marL="0" indent="0">
              <a:buNone/>
            </a:pPr>
            <a:r>
              <a:rPr lang="en-US" b="1" dirty="0"/>
              <a:t>			LOCK-X(A)</a:t>
            </a:r>
          </a:p>
          <a:p>
            <a:pPr marL="0" indent="0">
              <a:buNone/>
            </a:pPr>
            <a:r>
              <a:rPr lang="en-US" dirty="0"/>
              <a:t>			</a:t>
            </a:r>
            <a:r>
              <a:rPr lang="en-US" b="1" dirty="0"/>
              <a:t>Read(A)</a:t>
            </a:r>
          </a:p>
          <a:p>
            <a:pPr marL="0" indent="0">
              <a:buNone/>
            </a:pPr>
            <a:r>
              <a:rPr lang="en-US" b="1" dirty="0"/>
              <a:t>			A = A + 100</a:t>
            </a:r>
          </a:p>
          <a:p>
            <a:pPr marL="0" indent="0">
              <a:buNone/>
            </a:pPr>
            <a:r>
              <a:rPr lang="en-US" b="1" dirty="0"/>
              <a:t>			Write(A)</a:t>
            </a:r>
            <a:endParaRPr lang="en-US" dirty="0"/>
          </a:p>
        </p:txBody>
      </p:sp>
    </p:spTree>
    <p:extLst>
      <p:ext uri="{BB962C8B-B14F-4D97-AF65-F5344CB8AC3E}">
        <p14:creationId xmlns:p14="http://schemas.microsoft.com/office/powerpoint/2010/main" val="1064188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D4D4-F378-4B41-8521-D7CC91BBE56B}"/>
              </a:ext>
            </a:extLst>
          </p:cNvPr>
          <p:cNvSpPr>
            <a:spLocks noGrp="1"/>
          </p:cNvSpPr>
          <p:nvPr>
            <p:ph type="title"/>
          </p:nvPr>
        </p:nvSpPr>
        <p:spPr>
          <a:xfrm>
            <a:off x="838200" y="365125"/>
            <a:ext cx="10515600" cy="695049"/>
          </a:xfrm>
        </p:spPr>
        <p:txBody>
          <a:bodyPr/>
          <a:lstStyle/>
          <a:p>
            <a:r>
              <a:rPr lang="en-US" b="1" dirty="0">
                <a:latin typeface="+mn-lt"/>
              </a:rPr>
              <a:t>Lock Compatibility Matrix: </a:t>
            </a:r>
          </a:p>
        </p:txBody>
      </p:sp>
      <p:pic>
        <p:nvPicPr>
          <p:cNvPr id="11" name="Content Placeholder 10">
            <a:extLst>
              <a:ext uri="{FF2B5EF4-FFF2-40B4-BE49-F238E27FC236}">
                <a16:creationId xmlns:a16="http://schemas.microsoft.com/office/drawing/2014/main" id="{94105EE7-DBFF-4426-929F-B68FF4CB4B68}"/>
              </a:ext>
            </a:extLst>
          </p:cNvPr>
          <p:cNvPicPr>
            <a:picLocks noGrp="1" noChangeAspect="1"/>
          </p:cNvPicPr>
          <p:nvPr>
            <p:ph idx="1"/>
          </p:nvPr>
        </p:nvPicPr>
        <p:blipFill>
          <a:blip r:embed="rId2"/>
          <a:stretch>
            <a:fillRect/>
          </a:stretch>
        </p:blipFill>
        <p:spPr>
          <a:xfrm>
            <a:off x="2023312" y="1829368"/>
            <a:ext cx="7460068" cy="3789553"/>
          </a:xfrm>
          <a:prstGeom prst="rect">
            <a:avLst/>
          </a:prstGeom>
        </p:spPr>
      </p:pic>
    </p:spTree>
    <p:extLst>
      <p:ext uri="{BB962C8B-B14F-4D97-AF65-F5344CB8AC3E}">
        <p14:creationId xmlns:p14="http://schemas.microsoft.com/office/powerpoint/2010/main" val="6802664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3643-61F1-4381-B1DE-C86366E4C91F}"/>
              </a:ext>
            </a:extLst>
          </p:cNvPr>
          <p:cNvSpPr>
            <a:spLocks noGrp="1"/>
          </p:cNvSpPr>
          <p:nvPr>
            <p:ph type="title"/>
          </p:nvPr>
        </p:nvSpPr>
        <p:spPr/>
        <p:txBody>
          <a:bodyPr/>
          <a:lstStyle/>
          <a:p>
            <a:r>
              <a:rPr lang="en-US" b="1" dirty="0">
                <a:latin typeface="+mn-lt"/>
              </a:rPr>
              <a:t>Four types of lock based protocols</a:t>
            </a:r>
          </a:p>
        </p:txBody>
      </p:sp>
      <p:sp>
        <p:nvSpPr>
          <p:cNvPr id="3" name="Content Placeholder 2">
            <a:extLst>
              <a:ext uri="{FF2B5EF4-FFF2-40B4-BE49-F238E27FC236}">
                <a16:creationId xmlns:a16="http://schemas.microsoft.com/office/drawing/2014/main" id="{1E440DCD-D1C2-41BB-B191-D0238BB974F5}"/>
              </a:ext>
            </a:extLst>
          </p:cNvPr>
          <p:cNvSpPr>
            <a:spLocks noGrp="1"/>
          </p:cNvSpPr>
          <p:nvPr>
            <p:ph idx="1"/>
          </p:nvPr>
        </p:nvSpPr>
        <p:spPr/>
        <p:txBody>
          <a:bodyPr>
            <a:normAutofit/>
          </a:bodyPr>
          <a:lstStyle/>
          <a:p>
            <a:pPr marL="742950" indent="-742950">
              <a:buFont typeface="+mj-lt"/>
              <a:buAutoNum type="arabicPeriod"/>
            </a:pPr>
            <a:r>
              <a:rPr lang="en-US" sz="3600" dirty="0"/>
              <a:t>Simplistic lock protocol </a:t>
            </a:r>
          </a:p>
          <a:p>
            <a:pPr marL="742950" indent="-742950">
              <a:buFont typeface="+mj-lt"/>
              <a:buAutoNum type="arabicPeriod"/>
            </a:pPr>
            <a:r>
              <a:rPr lang="en-US" sz="3600" dirty="0"/>
              <a:t>Pre-claiming Lock Protocol </a:t>
            </a:r>
          </a:p>
          <a:p>
            <a:pPr marL="742950" indent="-742950">
              <a:buFont typeface="+mj-lt"/>
              <a:buAutoNum type="arabicPeriod"/>
            </a:pPr>
            <a:r>
              <a:rPr lang="en-US" sz="3600" dirty="0"/>
              <a:t>Two-phase locking (2PL) protocol </a:t>
            </a:r>
          </a:p>
          <a:p>
            <a:pPr marL="742950" indent="-742950">
              <a:buFont typeface="+mj-lt"/>
              <a:buAutoNum type="arabicPeriod"/>
            </a:pPr>
            <a:r>
              <a:rPr lang="en-US" sz="3600" dirty="0"/>
              <a:t>Strict Two-phase locking (Strict-2PL) protocol</a:t>
            </a:r>
          </a:p>
        </p:txBody>
      </p:sp>
    </p:spTree>
    <p:extLst>
      <p:ext uri="{BB962C8B-B14F-4D97-AF65-F5344CB8AC3E}">
        <p14:creationId xmlns:p14="http://schemas.microsoft.com/office/powerpoint/2010/main" val="4046320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5E6-6C18-4DDE-8C56-092ABD4FDEF7}"/>
              </a:ext>
            </a:extLst>
          </p:cNvPr>
          <p:cNvSpPr>
            <a:spLocks noGrp="1"/>
          </p:cNvSpPr>
          <p:nvPr>
            <p:ph type="title"/>
          </p:nvPr>
        </p:nvSpPr>
        <p:spPr>
          <a:xfrm>
            <a:off x="838200" y="346764"/>
            <a:ext cx="10515600" cy="668545"/>
          </a:xfrm>
        </p:spPr>
        <p:txBody>
          <a:bodyPr>
            <a:normAutofit fontScale="90000"/>
          </a:bodyPr>
          <a:lstStyle/>
          <a:p>
            <a:br>
              <a:rPr lang="en-US" b="1" dirty="0">
                <a:latin typeface="+mn-lt"/>
              </a:rPr>
            </a:br>
            <a:r>
              <a:rPr lang="en-US" b="1" dirty="0">
                <a:latin typeface="+mn-lt"/>
              </a:rPr>
              <a:t>1. Simplistic lock protocol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357CC261-7500-4E39-B2DB-EFC857DF4F1C}"/>
              </a:ext>
            </a:extLst>
          </p:cNvPr>
          <p:cNvSpPr>
            <a:spLocks noGrp="1"/>
          </p:cNvSpPr>
          <p:nvPr>
            <p:ph idx="1"/>
          </p:nvPr>
        </p:nvSpPr>
        <p:spPr>
          <a:xfrm>
            <a:off x="838200" y="1375050"/>
            <a:ext cx="10515600" cy="5039001"/>
          </a:xfrm>
        </p:spPr>
        <p:txBody>
          <a:bodyPr>
            <a:normAutofit/>
          </a:bodyPr>
          <a:lstStyle/>
          <a:p>
            <a:pPr algn="just"/>
            <a:r>
              <a:rPr lang="en-US" sz="3600" dirty="0"/>
              <a:t>It allows transactions to perform write/read operation on a data item only after obtaining a lock on that data item. </a:t>
            </a:r>
          </a:p>
          <a:p>
            <a:pPr algn="just"/>
            <a:r>
              <a:rPr lang="en-US" sz="3600" dirty="0"/>
              <a:t>Transactions unlock the data item immediately after completing the write/read operation. </a:t>
            </a:r>
          </a:p>
          <a:p>
            <a:pPr marL="0" indent="0" algn="just">
              <a:buNone/>
            </a:pPr>
            <a:endParaRPr lang="en-US" sz="3600" dirty="0"/>
          </a:p>
        </p:txBody>
      </p:sp>
    </p:spTree>
    <p:extLst>
      <p:ext uri="{BB962C8B-B14F-4D97-AF65-F5344CB8AC3E}">
        <p14:creationId xmlns:p14="http://schemas.microsoft.com/office/powerpoint/2010/main" val="16677072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AB9D-E7EB-4CFF-90D7-8C517652C2B1}"/>
              </a:ext>
            </a:extLst>
          </p:cNvPr>
          <p:cNvSpPr>
            <a:spLocks noGrp="1"/>
          </p:cNvSpPr>
          <p:nvPr>
            <p:ph type="title"/>
          </p:nvPr>
        </p:nvSpPr>
        <p:spPr/>
        <p:txBody>
          <a:bodyPr/>
          <a:lstStyle/>
          <a:p>
            <a:r>
              <a:rPr lang="en-US" b="1" dirty="0">
                <a:latin typeface="+mn-lt"/>
              </a:rPr>
              <a:t>2. Pre-claiming Lock Protocol </a:t>
            </a:r>
            <a:endParaRPr lang="en-US" dirty="0">
              <a:latin typeface="+mn-lt"/>
            </a:endParaRPr>
          </a:p>
        </p:txBody>
      </p:sp>
      <p:sp>
        <p:nvSpPr>
          <p:cNvPr id="3" name="Content Placeholder 2">
            <a:extLst>
              <a:ext uri="{FF2B5EF4-FFF2-40B4-BE49-F238E27FC236}">
                <a16:creationId xmlns:a16="http://schemas.microsoft.com/office/drawing/2014/main" id="{527AE70D-1565-46A4-887D-6CF328C9159E}"/>
              </a:ext>
            </a:extLst>
          </p:cNvPr>
          <p:cNvSpPr>
            <a:spLocks noGrp="1"/>
          </p:cNvSpPr>
          <p:nvPr>
            <p:ph idx="1"/>
          </p:nvPr>
        </p:nvSpPr>
        <p:spPr/>
        <p:txBody>
          <a:bodyPr>
            <a:normAutofit/>
          </a:bodyPr>
          <a:lstStyle/>
          <a:p>
            <a:pPr marL="0" indent="0" algn="just">
              <a:buNone/>
            </a:pPr>
            <a:endParaRPr lang="en-US" sz="3600" dirty="0"/>
          </a:p>
          <a:p>
            <a:pPr algn="just"/>
            <a:r>
              <a:rPr lang="en-US" sz="3600" dirty="0"/>
              <a:t>For each transaction a list is prepared consisting of the data items and type of lock required on each of the data item. </a:t>
            </a:r>
          </a:p>
          <a:p>
            <a:pPr algn="just"/>
            <a:r>
              <a:rPr lang="en-US" sz="3600" dirty="0"/>
              <a:t>Before initiating an execution of the transaction, it requests DBMS to issue all the required locks as per the list. </a:t>
            </a:r>
          </a:p>
          <a:p>
            <a:pPr algn="just"/>
            <a:endParaRPr lang="en-US" sz="3600" dirty="0"/>
          </a:p>
        </p:txBody>
      </p:sp>
    </p:spTree>
    <p:extLst>
      <p:ext uri="{BB962C8B-B14F-4D97-AF65-F5344CB8AC3E}">
        <p14:creationId xmlns:p14="http://schemas.microsoft.com/office/powerpoint/2010/main" val="6890691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5030-D787-4056-9C39-0D2C15E78BD9}"/>
              </a:ext>
            </a:extLst>
          </p:cNvPr>
          <p:cNvSpPr>
            <a:spLocks noGrp="1"/>
          </p:cNvSpPr>
          <p:nvPr>
            <p:ph type="title"/>
          </p:nvPr>
        </p:nvSpPr>
        <p:spPr/>
        <p:txBody>
          <a:bodyPr/>
          <a:lstStyle/>
          <a:p>
            <a:r>
              <a:rPr lang="en-US" b="1" dirty="0"/>
              <a:t>Pre-claiming Lock Protocol </a:t>
            </a:r>
            <a:endParaRPr lang="en-US" dirty="0"/>
          </a:p>
        </p:txBody>
      </p:sp>
      <p:sp>
        <p:nvSpPr>
          <p:cNvPr id="3" name="Content Placeholder 2">
            <a:extLst>
              <a:ext uri="{FF2B5EF4-FFF2-40B4-BE49-F238E27FC236}">
                <a16:creationId xmlns:a16="http://schemas.microsoft.com/office/drawing/2014/main" id="{2114B5B3-EDC4-4F01-BFE8-57C7669B4A26}"/>
              </a:ext>
            </a:extLst>
          </p:cNvPr>
          <p:cNvSpPr>
            <a:spLocks noGrp="1"/>
          </p:cNvSpPr>
          <p:nvPr>
            <p:ph idx="1"/>
          </p:nvPr>
        </p:nvSpPr>
        <p:spPr/>
        <p:txBody>
          <a:bodyPr/>
          <a:lstStyle/>
          <a:p>
            <a:endParaRPr lang="en-US" dirty="0"/>
          </a:p>
          <a:p>
            <a:r>
              <a:rPr lang="en-US" b="1" dirty="0"/>
              <a:t>If all the locks are granted </a:t>
            </a:r>
          </a:p>
          <a:p>
            <a:pPr marL="0" indent="0">
              <a:buNone/>
            </a:pPr>
            <a:r>
              <a:rPr lang="en-US" dirty="0"/>
              <a:t>			then this protocol allows the transaction to begin. 				When the transaction is completed then it releases 			all the lock. </a:t>
            </a:r>
          </a:p>
          <a:p>
            <a:r>
              <a:rPr lang="en-US" b="1" dirty="0"/>
              <a:t>If all the locks are not granted </a:t>
            </a:r>
          </a:p>
          <a:p>
            <a:pPr marL="0" indent="0">
              <a:buNone/>
            </a:pPr>
            <a:r>
              <a:rPr lang="en-US" dirty="0"/>
              <a:t>			then this protocol allows the transaction to rolls 				back and waits until all the locks are granted. </a:t>
            </a:r>
          </a:p>
          <a:p>
            <a:endParaRPr lang="en-US" dirty="0"/>
          </a:p>
        </p:txBody>
      </p:sp>
    </p:spTree>
    <p:extLst>
      <p:ext uri="{BB962C8B-B14F-4D97-AF65-F5344CB8AC3E}">
        <p14:creationId xmlns:p14="http://schemas.microsoft.com/office/powerpoint/2010/main" val="1143437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46CC53-7306-4AF8-AAE2-70C41890667E}"/>
              </a:ext>
            </a:extLst>
          </p:cNvPr>
          <p:cNvSpPr>
            <a:spLocks noGrp="1"/>
          </p:cNvSpPr>
          <p:nvPr>
            <p:ph type="title"/>
          </p:nvPr>
        </p:nvSpPr>
        <p:spPr/>
        <p:txBody>
          <a:bodyPr/>
          <a:lstStyle/>
          <a:p>
            <a:r>
              <a:rPr lang="en-US" b="1" dirty="0"/>
              <a:t>Pre-claiming Lock Protocol </a:t>
            </a:r>
            <a:endParaRPr lang="en-US" dirty="0"/>
          </a:p>
        </p:txBody>
      </p:sp>
      <p:pic>
        <p:nvPicPr>
          <p:cNvPr id="4" name="Content Placeholder 3">
            <a:extLst>
              <a:ext uri="{FF2B5EF4-FFF2-40B4-BE49-F238E27FC236}">
                <a16:creationId xmlns:a16="http://schemas.microsoft.com/office/drawing/2014/main" id="{7BDD9234-94B0-41ED-81C9-DDC74963D337}"/>
              </a:ext>
            </a:extLst>
          </p:cNvPr>
          <p:cNvPicPr>
            <a:picLocks noGrp="1" noChangeAspect="1"/>
          </p:cNvPicPr>
          <p:nvPr>
            <p:ph idx="1"/>
          </p:nvPr>
        </p:nvPicPr>
        <p:blipFill>
          <a:blip r:embed="rId2"/>
          <a:stretch>
            <a:fillRect/>
          </a:stretch>
        </p:blipFill>
        <p:spPr>
          <a:xfrm>
            <a:off x="838200" y="2018415"/>
            <a:ext cx="9992139" cy="3918486"/>
          </a:xfrm>
          <a:prstGeom prst="rect">
            <a:avLst/>
          </a:prstGeom>
        </p:spPr>
      </p:pic>
    </p:spTree>
    <p:extLst>
      <p:ext uri="{BB962C8B-B14F-4D97-AF65-F5344CB8AC3E}">
        <p14:creationId xmlns:p14="http://schemas.microsoft.com/office/powerpoint/2010/main" val="40797110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E335-2B51-4E31-A072-ACB596BD207A}"/>
              </a:ext>
            </a:extLst>
          </p:cNvPr>
          <p:cNvSpPr>
            <a:spLocks noGrp="1"/>
          </p:cNvSpPr>
          <p:nvPr>
            <p:ph type="title"/>
          </p:nvPr>
        </p:nvSpPr>
        <p:spPr>
          <a:xfrm>
            <a:off x="838200" y="365125"/>
            <a:ext cx="10515600" cy="721553"/>
          </a:xfrm>
        </p:spPr>
        <p:txBody>
          <a:bodyPr>
            <a:normAutofit fontScale="90000"/>
          </a:bodyPr>
          <a:lstStyle/>
          <a:p>
            <a:br>
              <a:rPr lang="en-US" b="1" dirty="0">
                <a:latin typeface="+mn-lt"/>
              </a:rPr>
            </a:br>
            <a:r>
              <a:rPr lang="en-US" b="1" dirty="0">
                <a:latin typeface="+mn-lt"/>
              </a:rPr>
              <a:t>3. Two-phase locking (2PL)</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E576FFA0-A954-4168-8D1C-05712069120C}"/>
              </a:ext>
            </a:extLst>
          </p:cNvPr>
          <p:cNvSpPr>
            <a:spLocks noGrp="1"/>
          </p:cNvSpPr>
          <p:nvPr>
            <p:ph idx="1"/>
          </p:nvPr>
        </p:nvSpPr>
        <p:spPr>
          <a:xfrm>
            <a:off x="838200" y="1431235"/>
            <a:ext cx="10515600" cy="4745728"/>
          </a:xfrm>
        </p:spPr>
        <p:txBody>
          <a:bodyPr/>
          <a:lstStyle/>
          <a:p>
            <a:r>
              <a:rPr lang="en-US" dirty="0"/>
              <a:t>The two-phase locking protocol divides the execution phase of the transaction into three parts.</a:t>
            </a:r>
          </a:p>
          <a:p>
            <a:r>
              <a:rPr lang="en-US" b="1" dirty="0"/>
              <a:t>In the first part, </a:t>
            </a:r>
            <a:r>
              <a:rPr lang="en-US" dirty="0"/>
              <a:t>when the execution of the transaction starts, it seeks permission for the lock it requires.</a:t>
            </a:r>
          </a:p>
          <a:p>
            <a:r>
              <a:rPr lang="en-US" b="1" dirty="0"/>
              <a:t>In the second part</a:t>
            </a:r>
            <a:r>
              <a:rPr lang="en-US" dirty="0"/>
              <a:t>, the transaction acquires all the locks. The third phase is started as soon as the transaction releases its first lock.</a:t>
            </a:r>
          </a:p>
          <a:p>
            <a:r>
              <a:rPr lang="en-US" b="1" dirty="0"/>
              <a:t>In the third phase, </a:t>
            </a:r>
            <a:r>
              <a:rPr lang="en-US" dirty="0"/>
              <a:t>the transaction cannot demand any new locks. It only releases the acquired locks.</a:t>
            </a:r>
          </a:p>
          <a:p>
            <a:endParaRPr lang="en-US" dirty="0"/>
          </a:p>
        </p:txBody>
      </p:sp>
    </p:spTree>
    <p:extLst>
      <p:ext uri="{BB962C8B-B14F-4D97-AF65-F5344CB8AC3E}">
        <p14:creationId xmlns:p14="http://schemas.microsoft.com/office/powerpoint/2010/main" val="7559476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C12D-ADB2-4616-989B-163363E20AF0}"/>
              </a:ext>
            </a:extLst>
          </p:cNvPr>
          <p:cNvSpPr>
            <a:spLocks noGrp="1"/>
          </p:cNvSpPr>
          <p:nvPr>
            <p:ph type="title"/>
          </p:nvPr>
        </p:nvSpPr>
        <p:spPr>
          <a:xfrm>
            <a:off x="838200" y="365126"/>
            <a:ext cx="10515600" cy="589032"/>
          </a:xfrm>
        </p:spPr>
        <p:txBody>
          <a:bodyPr>
            <a:normAutofit fontScale="90000"/>
          </a:bodyPr>
          <a:lstStyle/>
          <a:p>
            <a:br>
              <a:rPr lang="en-US" b="1" dirty="0"/>
            </a:br>
            <a:r>
              <a:rPr lang="en-US" b="1" dirty="0"/>
              <a:t>Two-phase locking (2PL)</a:t>
            </a:r>
            <a:br>
              <a:rPr lang="en-US" b="1" dirty="0"/>
            </a:br>
            <a:endParaRPr lang="en-US" dirty="0"/>
          </a:p>
        </p:txBody>
      </p:sp>
      <p:pic>
        <p:nvPicPr>
          <p:cNvPr id="4" name="Content Placeholder 3">
            <a:extLst>
              <a:ext uri="{FF2B5EF4-FFF2-40B4-BE49-F238E27FC236}">
                <a16:creationId xmlns:a16="http://schemas.microsoft.com/office/drawing/2014/main" id="{28F7A033-8870-456A-BB6A-AD0DB8142C48}"/>
              </a:ext>
            </a:extLst>
          </p:cNvPr>
          <p:cNvPicPr>
            <a:picLocks noGrp="1" noChangeAspect="1"/>
          </p:cNvPicPr>
          <p:nvPr>
            <p:ph idx="1"/>
          </p:nvPr>
        </p:nvPicPr>
        <p:blipFill>
          <a:blip r:embed="rId2"/>
          <a:stretch>
            <a:fillRect/>
          </a:stretch>
        </p:blipFill>
        <p:spPr>
          <a:xfrm>
            <a:off x="930023" y="1421296"/>
            <a:ext cx="10331954" cy="4015408"/>
          </a:xfrm>
          <a:prstGeom prst="rect">
            <a:avLst/>
          </a:prstGeom>
        </p:spPr>
      </p:pic>
    </p:spTree>
    <p:extLst>
      <p:ext uri="{BB962C8B-B14F-4D97-AF65-F5344CB8AC3E}">
        <p14:creationId xmlns:p14="http://schemas.microsoft.com/office/powerpoint/2010/main" val="28255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FAA140-B851-4D55-B0FC-5123CDC1D7A2}"/>
              </a:ext>
            </a:extLst>
          </p:cNvPr>
          <p:cNvSpPr>
            <a:spLocks noGrp="1"/>
          </p:cNvSpPr>
          <p:nvPr>
            <p:ph type="title"/>
          </p:nvPr>
        </p:nvSpPr>
        <p:spPr/>
        <p:txBody>
          <a:bodyPr/>
          <a:lstStyle/>
          <a:p>
            <a:pPr algn="ctr"/>
            <a:r>
              <a:rPr lang="en-US" b="1" dirty="0">
                <a:latin typeface="+mn-lt"/>
              </a:rPr>
              <a:t>CONSISTENCY</a:t>
            </a:r>
          </a:p>
        </p:txBody>
      </p:sp>
      <p:sp>
        <p:nvSpPr>
          <p:cNvPr id="3" name="Content Placeholder 2">
            <a:extLst>
              <a:ext uri="{FF2B5EF4-FFF2-40B4-BE49-F238E27FC236}">
                <a16:creationId xmlns:a16="http://schemas.microsoft.com/office/drawing/2014/main" id="{9CA1A3FD-CAD6-41F0-AB8E-C97F2DCC270F}"/>
              </a:ext>
            </a:extLst>
          </p:cNvPr>
          <p:cNvSpPr>
            <a:spLocks noGrp="1"/>
          </p:cNvSpPr>
          <p:nvPr>
            <p:ph idx="1"/>
          </p:nvPr>
        </p:nvSpPr>
        <p:spPr>
          <a:xfrm>
            <a:off x="838200" y="1484243"/>
            <a:ext cx="10515600" cy="5008632"/>
          </a:xfrm>
        </p:spPr>
        <p:txBody>
          <a:bodyPr>
            <a:noAutofit/>
          </a:bodyPr>
          <a:lstStyle/>
          <a:p>
            <a:pPr algn="just"/>
            <a:endParaRPr lang="en-US" dirty="0"/>
          </a:p>
          <a:p>
            <a:pPr algn="just"/>
            <a:r>
              <a:rPr lang="en-US" sz="4000" dirty="0"/>
              <a:t>The consistency property ensures that the database must be in consistent state before and after the transaction. </a:t>
            </a:r>
          </a:p>
          <a:p>
            <a:pPr marL="0" indent="0" algn="just">
              <a:buNone/>
            </a:pPr>
            <a:endParaRPr lang="en-US" dirty="0"/>
          </a:p>
        </p:txBody>
      </p:sp>
    </p:spTree>
    <p:extLst>
      <p:ext uri="{BB962C8B-B14F-4D97-AF65-F5344CB8AC3E}">
        <p14:creationId xmlns:p14="http://schemas.microsoft.com/office/powerpoint/2010/main" val="1340242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9166-D770-46C7-AD1F-2402833E8065}"/>
              </a:ext>
            </a:extLst>
          </p:cNvPr>
          <p:cNvSpPr>
            <a:spLocks noGrp="1"/>
          </p:cNvSpPr>
          <p:nvPr>
            <p:ph type="title"/>
          </p:nvPr>
        </p:nvSpPr>
        <p:spPr>
          <a:xfrm>
            <a:off x="838200" y="365126"/>
            <a:ext cx="10515600" cy="615536"/>
          </a:xfrm>
        </p:spPr>
        <p:txBody>
          <a:bodyPr>
            <a:normAutofit fontScale="90000"/>
          </a:bodyPr>
          <a:lstStyle/>
          <a:p>
            <a:br>
              <a:rPr lang="en-US" b="1" dirty="0">
                <a:latin typeface="+mn-lt"/>
              </a:rPr>
            </a:br>
            <a:r>
              <a:rPr lang="en-US" b="1" dirty="0">
                <a:latin typeface="+mn-lt"/>
              </a:rPr>
              <a:t>Two Phase Locking (2PL) has two phases.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95587A23-2A05-4C01-A8D4-FC5993850747}"/>
              </a:ext>
            </a:extLst>
          </p:cNvPr>
          <p:cNvSpPr>
            <a:spLocks noGrp="1"/>
          </p:cNvSpPr>
          <p:nvPr>
            <p:ph idx="1"/>
          </p:nvPr>
        </p:nvSpPr>
        <p:spPr>
          <a:xfrm>
            <a:off x="838200" y="1431235"/>
            <a:ext cx="10515600" cy="4745728"/>
          </a:xfrm>
        </p:spPr>
        <p:txBody>
          <a:bodyPr>
            <a:normAutofit/>
          </a:bodyPr>
          <a:lstStyle/>
          <a:p>
            <a:r>
              <a:rPr lang="en-US" sz="3600" b="1" dirty="0"/>
              <a:t>Growing phase:</a:t>
            </a:r>
            <a:r>
              <a:rPr lang="en-US" sz="3600" dirty="0"/>
              <a:t> In the growing phase, a new lock on the data item may be acquired by the transaction, but none can be released.</a:t>
            </a:r>
          </a:p>
          <a:p>
            <a:pPr marL="0" indent="0">
              <a:buNone/>
            </a:pPr>
            <a:endParaRPr lang="en-US" sz="3600" dirty="0"/>
          </a:p>
          <a:p>
            <a:r>
              <a:rPr lang="en-US" sz="3600" b="1" dirty="0"/>
              <a:t>Shrinking phase:</a:t>
            </a:r>
            <a:r>
              <a:rPr lang="en-US" sz="3600" dirty="0"/>
              <a:t> In the shrinking phase, existing lock held by the transaction may be released, but no new locks can be acquired.</a:t>
            </a:r>
          </a:p>
          <a:p>
            <a:pPr marL="0" indent="0">
              <a:buNone/>
            </a:pPr>
            <a:endParaRPr lang="en-US" sz="3600" dirty="0"/>
          </a:p>
        </p:txBody>
      </p:sp>
    </p:spTree>
    <p:extLst>
      <p:ext uri="{BB962C8B-B14F-4D97-AF65-F5344CB8AC3E}">
        <p14:creationId xmlns:p14="http://schemas.microsoft.com/office/powerpoint/2010/main" val="37072681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C12D-ADB2-4616-989B-163363E20AF0}"/>
              </a:ext>
            </a:extLst>
          </p:cNvPr>
          <p:cNvSpPr>
            <a:spLocks noGrp="1"/>
          </p:cNvSpPr>
          <p:nvPr>
            <p:ph type="title"/>
          </p:nvPr>
        </p:nvSpPr>
        <p:spPr>
          <a:xfrm>
            <a:off x="838200" y="365126"/>
            <a:ext cx="10515600" cy="589032"/>
          </a:xfrm>
        </p:spPr>
        <p:txBody>
          <a:bodyPr>
            <a:normAutofit fontScale="90000"/>
          </a:bodyPr>
          <a:lstStyle/>
          <a:p>
            <a:br>
              <a:rPr lang="en-US" b="1" dirty="0"/>
            </a:br>
            <a:r>
              <a:rPr lang="en-US" b="1" dirty="0"/>
              <a:t>Two-phase locking (2PL)</a:t>
            </a:r>
            <a:br>
              <a:rPr lang="en-US" b="1" dirty="0"/>
            </a:br>
            <a:endParaRPr lang="en-US" dirty="0"/>
          </a:p>
        </p:txBody>
      </p:sp>
      <p:pic>
        <p:nvPicPr>
          <p:cNvPr id="4" name="Content Placeholder 3">
            <a:extLst>
              <a:ext uri="{FF2B5EF4-FFF2-40B4-BE49-F238E27FC236}">
                <a16:creationId xmlns:a16="http://schemas.microsoft.com/office/drawing/2014/main" id="{2C8C2FDD-2F4D-4260-8C6A-D2AA9616F05A}"/>
              </a:ext>
            </a:extLst>
          </p:cNvPr>
          <p:cNvPicPr>
            <a:picLocks noGrp="1" noChangeAspect="1"/>
          </p:cNvPicPr>
          <p:nvPr>
            <p:ph idx="1"/>
          </p:nvPr>
        </p:nvPicPr>
        <p:blipFill>
          <a:blip r:embed="rId2"/>
          <a:stretch>
            <a:fillRect/>
          </a:stretch>
        </p:blipFill>
        <p:spPr>
          <a:xfrm>
            <a:off x="1248381" y="1454426"/>
            <a:ext cx="10251829" cy="3949148"/>
          </a:xfrm>
          <a:prstGeom prst="rect">
            <a:avLst/>
          </a:prstGeom>
        </p:spPr>
      </p:pic>
    </p:spTree>
    <p:extLst>
      <p:ext uri="{BB962C8B-B14F-4D97-AF65-F5344CB8AC3E}">
        <p14:creationId xmlns:p14="http://schemas.microsoft.com/office/powerpoint/2010/main" val="4569790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408E-4624-4ACF-AA23-507F6E387E47}"/>
              </a:ext>
            </a:extLst>
          </p:cNvPr>
          <p:cNvSpPr>
            <a:spLocks noGrp="1"/>
          </p:cNvSpPr>
          <p:nvPr>
            <p:ph type="title"/>
          </p:nvPr>
        </p:nvSpPr>
        <p:spPr>
          <a:xfrm>
            <a:off x="838200" y="365126"/>
            <a:ext cx="10515600" cy="509518"/>
          </a:xfrm>
        </p:spPr>
        <p:txBody>
          <a:bodyPr>
            <a:normAutofit fontScale="90000"/>
          </a:bodyPr>
          <a:lstStyle/>
          <a:p>
            <a:r>
              <a:rPr lang="en-US" b="1" dirty="0">
                <a:latin typeface="+mn-lt"/>
              </a:rPr>
              <a:t>Example</a:t>
            </a:r>
          </a:p>
        </p:txBody>
      </p:sp>
      <p:pic>
        <p:nvPicPr>
          <p:cNvPr id="4" name="Content Placeholder 3">
            <a:extLst>
              <a:ext uri="{FF2B5EF4-FFF2-40B4-BE49-F238E27FC236}">
                <a16:creationId xmlns:a16="http://schemas.microsoft.com/office/drawing/2014/main" id="{F31F78D1-20D7-40C9-9CF9-44032D8A6AB3}"/>
              </a:ext>
            </a:extLst>
          </p:cNvPr>
          <p:cNvPicPr>
            <a:picLocks noGrp="1" noChangeAspect="1"/>
          </p:cNvPicPr>
          <p:nvPr>
            <p:ph idx="1"/>
          </p:nvPr>
        </p:nvPicPr>
        <p:blipFill>
          <a:blip r:embed="rId2"/>
          <a:stretch>
            <a:fillRect/>
          </a:stretch>
        </p:blipFill>
        <p:spPr>
          <a:xfrm>
            <a:off x="2716696" y="1196974"/>
            <a:ext cx="5451199" cy="5175189"/>
          </a:xfrm>
          <a:prstGeom prst="rect">
            <a:avLst/>
          </a:prstGeom>
        </p:spPr>
      </p:pic>
    </p:spTree>
    <p:extLst>
      <p:ext uri="{BB962C8B-B14F-4D97-AF65-F5344CB8AC3E}">
        <p14:creationId xmlns:p14="http://schemas.microsoft.com/office/powerpoint/2010/main" val="29806695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336B-1EF1-4352-B312-E6D76B49F5DF}"/>
              </a:ext>
            </a:extLst>
          </p:cNvPr>
          <p:cNvSpPr>
            <a:spLocks noGrp="1"/>
          </p:cNvSpPr>
          <p:nvPr>
            <p:ph type="title"/>
          </p:nvPr>
        </p:nvSpPr>
        <p:spPr>
          <a:xfrm>
            <a:off x="838200" y="365125"/>
            <a:ext cx="10515600" cy="840823"/>
          </a:xfrm>
        </p:spPr>
        <p:txBody>
          <a:bodyPr/>
          <a:lstStyle/>
          <a:p>
            <a:endParaRPr lang="en-US" dirty="0"/>
          </a:p>
        </p:txBody>
      </p:sp>
      <p:sp>
        <p:nvSpPr>
          <p:cNvPr id="3" name="Content Placeholder 2">
            <a:extLst>
              <a:ext uri="{FF2B5EF4-FFF2-40B4-BE49-F238E27FC236}">
                <a16:creationId xmlns:a16="http://schemas.microsoft.com/office/drawing/2014/main" id="{411F84EB-7233-4661-B7BA-3D5D3F8C82CF}"/>
              </a:ext>
            </a:extLst>
          </p:cNvPr>
          <p:cNvSpPr>
            <a:spLocks noGrp="1"/>
          </p:cNvSpPr>
          <p:nvPr>
            <p:ph idx="1"/>
          </p:nvPr>
        </p:nvSpPr>
        <p:spPr>
          <a:xfrm>
            <a:off x="838200" y="1550504"/>
            <a:ext cx="10515600" cy="4626459"/>
          </a:xfrm>
        </p:spPr>
        <p:txBody>
          <a:bodyPr>
            <a:normAutofit/>
          </a:bodyPr>
          <a:lstStyle/>
          <a:p>
            <a:pPr marL="0" indent="0">
              <a:buNone/>
            </a:pPr>
            <a:r>
              <a:rPr lang="en-US" b="1" dirty="0"/>
              <a:t>Transaction T1:</a:t>
            </a:r>
          </a:p>
          <a:p>
            <a:r>
              <a:rPr lang="en-US" b="1" dirty="0"/>
              <a:t>Growing phase:</a:t>
            </a:r>
            <a:r>
              <a:rPr lang="en-US" dirty="0"/>
              <a:t> from step 1-3</a:t>
            </a:r>
          </a:p>
          <a:p>
            <a:r>
              <a:rPr lang="en-US" b="1" dirty="0"/>
              <a:t>Shrinking phase:</a:t>
            </a:r>
            <a:r>
              <a:rPr lang="en-US" dirty="0"/>
              <a:t> from step 5-7</a:t>
            </a:r>
          </a:p>
          <a:p>
            <a:r>
              <a:rPr lang="en-US" b="1" dirty="0"/>
              <a:t>Lock point:</a:t>
            </a:r>
            <a:r>
              <a:rPr lang="en-US" dirty="0"/>
              <a:t> at 3</a:t>
            </a:r>
          </a:p>
          <a:p>
            <a:endParaRPr lang="en-US" dirty="0"/>
          </a:p>
          <a:p>
            <a:pPr marL="0" indent="0">
              <a:buNone/>
            </a:pPr>
            <a:r>
              <a:rPr lang="en-US" b="1" dirty="0"/>
              <a:t>Transaction T2:</a:t>
            </a:r>
            <a:endParaRPr lang="en-US" dirty="0"/>
          </a:p>
          <a:p>
            <a:r>
              <a:rPr lang="en-US" b="1" dirty="0"/>
              <a:t>Growing phase:</a:t>
            </a:r>
            <a:r>
              <a:rPr lang="en-US" dirty="0"/>
              <a:t> from step 2-6</a:t>
            </a:r>
          </a:p>
          <a:p>
            <a:r>
              <a:rPr lang="en-US" b="1" dirty="0"/>
              <a:t>Shrinking phase:</a:t>
            </a:r>
            <a:r>
              <a:rPr lang="en-US" dirty="0"/>
              <a:t> from step 8-9</a:t>
            </a:r>
          </a:p>
          <a:p>
            <a:pPr marL="0" indent="0">
              <a:buNone/>
            </a:pPr>
            <a:endParaRPr lang="en-US" dirty="0"/>
          </a:p>
        </p:txBody>
      </p:sp>
    </p:spTree>
    <p:extLst>
      <p:ext uri="{BB962C8B-B14F-4D97-AF65-F5344CB8AC3E}">
        <p14:creationId xmlns:p14="http://schemas.microsoft.com/office/powerpoint/2010/main" val="905733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6598-15E4-46DE-99C8-2A9EA5C7FA72}"/>
              </a:ext>
            </a:extLst>
          </p:cNvPr>
          <p:cNvSpPr>
            <a:spLocks noGrp="1"/>
          </p:cNvSpPr>
          <p:nvPr>
            <p:ph type="title"/>
          </p:nvPr>
        </p:nvSpPr>
        <p:spPr>
          <a:xfrm>
            <a:off x="838200" y="365125"/>
            <a:ext cx="10515600" cy="695049"/>
          </a:xfrm>
        </p:spPr>
        <p:txBody>
          <a:bodyPr/>
          <a:lstStyle/>
          <a:p>
            <a:r>
              <a:rPr lang="en-US" b="1" dirty="0">
                <a:latin typeface="+mn-lt"/>
              </a:rPr>
              <a:t>Strict Two-phase locking (Strict-2PL)</a:t>
            </a:r>
          </a:p>
        </p:txBody>
      </p:sp>
      <p:sp>
        <p:nvSpPr>
          <p:cNvPr id="3" name="Content Placeholder 2">
            <a:extLst>
              <a:ext uri="{FF2B5EF4-FFF2-40B4-BE49-F238E27FC236}">
                <a16:creationId xmlns:a16="http://schemas.microsoft.com/office/drawing/2014/main" id="{796D42DB-38F1-4FF3-90BE-EF8FE0FF975E}"/>
              </a:ext>
            </a:extLst>
          </p:cNvPr>
          <p:cNvSpPr>
            <a:spLocks noGrp="1"/>
          </p:cNvSpPr>
          <p:nvPr>
            <p:ph idx="1"/>
          </p:nvPr>
        </p:nvSpPr>
        <p:spPr>
          <a:xfrm>
            <a:off x="838200" y="1311965"/>
            <a:ext cx="10515600" cy="4864998"/>
          </a:xfrm>
        </p:spPr>
        <p:txBody>
          <a:bodyPr>
            <a:normAutofit/>
          </a:bodyPr>
          <a:lstStyle/>
          <a:p>
            <a:r>
              <a:rPr lang="en-US" sz="3600" dirty="0"/>
              <a:t>The first phase of Strict-2PL is similar to 2PL. In the first phase, after acquiring all the locks, the transaction continues to execute normally.</a:t>
            </a:r>
          </a:p>
          <a:p>
            <a:pPr marL="0" indent="0">
              <a:buNone/>
            </a:pPr>
            <a:endParaRPr lang="en-US" sz="3600" dirty="0"/>
          </a:p>
          <a:p>
            <a:r>
              <a:rPr lang="en-US" sz="3600" dirty="0"/>
              <a:t>The only difference between 2PL and strict 2PL is that Strict-2PL does not release a lock after using it.</a:t>
            </a:r>
          </a:p>
          <a:p>
            <a:endParaRPr lang="en-US" sz="3600" dirty="0"/>
          </a:p>
        </p:txBody>
      </p:sp>
    </p:spTree>
    <p:extLst>
      <p:ext uri="{BB962C8B-B14F-4D97-AF65-F5344CB8AC3E}">
        <p14:creationId xmlns:p14="http://schemas.microsoft.com/office/powerpoint/2010/main" val="2047993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649-5903-4FFF-A377-88D33D222AC3}"/>
              </a:ext>
            </a:extLst>
          </p:cNvPr>
          <p:cNvSpPr>
            <a:spLocks noGrp="1"/>
          </p:cNvSpPr>
          <p:nvPr>
            <p:ph type="title"/>
          </p:nvPr>
        </p:nvSpPr>
        <p:spPr>
          <a:xfrm>
            <a:off x="838200" y="365126"/>
            <a:ext cx="10515600" cy="748058"/>
          </a:xfrm>
        </p:spPr>
        <p:txBody>
          <a:bodyPr/>
          <a:lstStyle/>
          <a:p>
            <a:r>
              <a:rPr lang="en-US" b="1" dirty="0"/>
              <a:t>Strict Two-phase locking (Strict-2PL)</a:t>
            </a:r>
            <a:endParaRPr lang="en-US" dirty="0"/>
          </a:p>
        </p:txBody>
      </p:sp>
      <p:sp>
        <p:nvSpPr>
          <p:cNvPr id="3" name="Content Placeholder 2">
            <a:extLst>
              <a:ext uri="{FF2B5EF4-FFF2-40B4-BE49-F238E27FC236}">
                <a16:creationId xmlns:a16="http://schemas.microsoft.com/office/drawing/2014/main" id="{A0410BD0-0B28-4BDF-86B5-E1CB2137B269}"/>
              </a:ext>
            </a:extLst>
          </p:cNvPr>
          <p:cNvSpPr>
            <a:spLocks noGrp="1"/>
          </p:cNvSpPr>
          <p:nvPr>
            <p:ph idx="1"/>
          </p:nvPr>
        </p:nvSpPr>
        <p:spPr>
          <a:xfrm>
            <a:off x="838200" y="1457739"/>
            <a:ext cx="10515600" cy="4719224"/>
          </a:xfrm>
        </p:spPr>
        <p:txBody>
          <a:bodyPr>
            <a:normAutofit/>
          </a:bodyPr>
          <a:lstStyle/>
          <a:p>
            <a:r>
              <a:rPr lang="en-US" sz="3600" dirty="0"/>
              <a:t>Strict-2PL waits until the whole transaction to commit, and then it releases all the locks at a time.</a:t>
            </a:r>
          </a:p>
          <a:p>
            <a:r>
              <a:rPr lang="en-US" sz="3600" dirty="0"/>
              <a:t>Strict-2PL protocol does not have shrinking phase of lock release.</a:t>
            </a:r>
          </a:p>
          <a:p>
            <a:endParaRPr lang="en-US" sz="3600" dirty="0"/>
          </a:p>
        </p:txBody>
      </p:sp>
    </p:spTree>
    <p:extLst>
      <p:ext uri="{BB962C8B-B14F-4D97-AF65-F5344CB8AC3E}">
        <p14:creationId xmlns:p14="http://schemas.microsoft.com/office/powerpoint/2010/main" val="20597732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CA82-B9B4-494E-ACAB-6025F5D0B62D}"/>
              </a:ext>
            </a:extLst>
          </p:cNvPr>
          <p:cNvSpPr>
            <a:spLocks noGrp="1"/>
          </p:cNvSpPr>
          <p:nvPr>
            <p:ph type="title"/>
          </p:nvPr>
        </p:nvSpPr>
        <p:spPr>
          <a:xfrm>
            <a:off x="838200" y="365125"/>
            <a:ext cx="10515600" cy="734805"/>
          </a:xfrm>
        </p:spPr>
        <p:txBody>
          <a:bodyPr/>
          <a:lstStyle/>
          <a:p>
            <a:r>
              <a:rPr lang="en-US" b="1" dirty="0"/>
              <a:t>Strict Two-phase locking (Strict-2PL)</a:t>
            </a:r>
            <a:endParaRPr lang="en-US" dirty="0"/>
          </a:p>
        </p:txBody>
      </p:sp>
      <p:pic>
        <p:nvPicPr>
          <p:cNvPr id="4" name="Content Placeholder 3">
            <a:extLst>
              <a:ext uri="{FF2B5EF4-FFF2-40B4-BE49-F238E27FC236}">
                <a16:creationId xmlns:a16="http://schemas.microsoft.com/office/drawing/2014/main" id="{F568F8D6-0DEB-47CF-BA99-262CB4AF21E7}"/>
              </a:ext>
            </a:extLst>
          </p:cNvPr>
          <p:cNvPicPr>
            <a:picLocks noGrp="1" noChangeAspect="1"/>
          </p:cNvPicPr>
          <p:nvPr>
            <p:ph idx="1"/>
          </p:nvPr>
        </p:nvPicPr>
        <p:blipFill>
          <a:blip r:embed="rId2"/>
          <a:stretch>
            <a:fillRect/>
          </a:stretch>
        </p:blipFill>
        <p:spPr>
          <a:xfrm>
            <a:off x="1321724" y="1630018"/>
            <a:ext cx="9548551" cy="4134678"/>
          </a:xfrm>
          <a:prstGeom prst="rect">
            <a:avLst/>
          </a:prstGeom>
        </p:spPr>
      </p:pic>
    </p:spTree>
    <p:extLst>
      <p:ext uri="{BB962C8B-B14F-4D97-AF65-F5344CB8AC3E}">
        <p14:creationId xmlns:p14="http://schemas.microsoft.com/office/powerpoint/2010/main" val="37006691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CA82-B9B4-494E-ACAB-6025F5D0B62D}"/>
              </a:ext>
            </a:extLst>
          </p:cNvPr>
          <p:cNvSpPr>
            <a:spLocks noGrp="1"/>
          </p:cNvSpPr>
          <p:nvPr>
            <p:ph type="title"/>
          </p:nvPr>
        </p:nvSpPr>
        <p:spPr>
          <a:xfrm>
            <a:off x="838200" y="365125"/>
            <a:ext cx="10515600" cy="734805"/>
          </a:xfrm>
        </p:spPr>
        <p:txBody>
          <a:bodyPr/>
          <a:lstStyle/>
          <a:p>
            <a:r>
              <a:rPr lang="en-US" b="1" dirty="0"/>
              <a:t>Strict Two-phase locking (Strict-2PL)</a:t>
            </a:r>
            <a:endParaRPr lang="en-US" dirty="0"/>
          </a:p>
        </p:txBody>
      </p:sp>
      <p:pic>
        <p:nvPicPr>
          <p:cNvPr id="6" name="Content Placeholder 5">
            <a:extLst>
              <a:ext uri="{FF2B5EF4-FFF2-40B4-BE49-F238E27FC236}">
                <a16:creationId xmlns:a16="http://schemas.microsoft.com/office/drawing/2014/main" id="{A37575B5-FA60-40CA-ACEC-B2368ED17FB3}"/>
              </a:ext>
            </a:extLst>
          </p:cNvPr>
          <p:cNvPicPr>
            <a:picLocks noGrp="1" noChangeAspect="1"/>
          </p:cNvPicPr>
          <p:nvPr>
            <p:ph idx="1"/>
          </p:nvPr>
        </p:nvPicPr>
        <p:blipFill>
          <a:blip r:embed="rId2"/>
          <a:stretch>
            <a:fillRect/>
          </a:stretch>
        </p:blipFill>
        <p:spPr>
          <a:xfrm>
            <a:off x="1019466" y="1537252"/>
            <a:ext cx="9158204" cy="3922644"/>
          </a:xfrm>
          <a:prstGeom prst="rect">
            <a:avLst/>
          </a:prstGeom>
        </p:spPr>
      </p:pic>
    </p:spTree>
    <p:extLst>
      <p:ext uri="{BB962C8B-B14F-4D97-AF65-F5344CB8AC3E}">
        <p14:creationId xmlns:p14="http://schemas.microsoft.com/office/powerpoint/2010/main" val="24678863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8710-6D04-43B3-B57A-8C6384BC33CC}"/>
              </a:ext>
            </a:extLst>
          </p:cNvPr>
          <p:cNvSpPr>
            <a:spLocks noGrp="1"/>
          </p:cNvSpPr>
          <p:nvPr>
            <p:ph type="title"/>
          </p:nvPr>
        </p:nvSpPr>
        <p:spPr>
          <a:xfrm>
            <a:off x="838200" y="365126"/>
            <a:ext cx="10515600" cy="761310"/>
          </a:xfrm>
        </p:spPr>
        <p:txBody>
          <a:bodyPr>
            <a:normAutofit fontScale="90000"/>
          </a:bodyPr>
          <a:lstStyle/>
          <a:p>
            <a:br>
              <a:rPr lang="en-US" b="1" dirty="0">
                <a:latin typeface="+mn-lt"/>
              </a:rPr>
            </a:br>
            <a:r>
              <a:rPr lang="en-US" b="1" dirty="0">
                <a:latin typeface="+mn-lt"/>
              </a:rPr>
              <a:t>Timestamp Based Protocol</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2FF151D6-52C9-4D65-B20A-D3A55EF47EC6}"/>
              </a:ext>
            </a:extLst>
          </p:cNvPr>
          <p:cNvSpPr>
            <a:spLocks noGrp="1"/>
          </p:cNvSpPr>
          <p:nvPr>
            <p:ph idx="1"/>
          </p:nvPr>
        </p:nvSpPr>
        <p:spPr>
          <a:xfrm>
            <a:off x="838200" y="1351722"/>
            <a:ext cx="10515600" cy="4825241"/>
          </a:xfrm>
        </p:spPr>
        <p:txBody>
          <a:bodyPr/>
          <a:lstStyle/>
          <a:p>
            <a:endParaRPr lang="en-US" dirty="0"/>
          </a:p>
          <a:p>
            <a:r>
              <a:rPr lang="en-US" dirty="0"/>
              <a:t>It is most commonly used concurrency protocol.</a:t>
            </a:r>
          </a:p>
          <a:p>
            <a:r>
              <a:rPr lang="en-US" dirty="0"/>
              <a:t>A timestamp is issued to each transaction when it enters into the system. </a:t>
            </a:r>
          </a:p>
          <a:p>
            <a:r>
              <a:rPr lang="en-US" dirty="0"/>
              <a:t>It uses either system time or logical counter as a timestamp. </a:t>
            </a:r>
          </a:p>
          <a:p>
            <a:r>
              <a:rPr lang="en-US" dirty="0"/>
              <a:t>The timestamp of transaction T is denoted as </a:t>
            </a:r>
            <a:r>
              <a:rPr lang="en-US" b="1" dirty="0"/>
              <a:t>TS(T)</a:t>
            </a:r>
            <a:r>
              <a:rPr lang="en-US" dirty="0"/>
              <a:t>. </a:t>
            </a:r>
          </a:p>
          <a:p>
            <a:pPr marL="0" indent="0">
              <a:buNone/>
            </a:pPr>
            <a:endParaRPr lang="en-US" dirty="0"/>
          </a:p>
        </p:txBody>
      </p:sp>
    </p:spTree>
    <p:extLst>
      <p:ext uri="{BB962C8B-B14F-4D97-AF65-F5344CB8AC3E}">
        <p14:creationId xmlns:p14="http://schemas.microsoft.com/office/powerpoint/2010/main" val="29534172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EC47-6C60-4F5B-84A6-8FE52E41480E}"/>
              </a:ext>
            </a:extLst>
          </p:cNvPr>
          <p:cNvSpPr>
            <a:spLocks noGrp="1"/>
          </p:cNvSpPr>
          <p:nvPr>
            <p:ph type="title"/>
          </p:nvPr>
        </p:nvSpPr>
        <p:spPr>
          <a:xfrm>
            <a:off x="838200" y="365125"/>
            <a:ext cx="10515600" cy="562527"/>
          </a:xfrm>
        </p:spPr>
        <p:txBody>
          <a:bodyPr>
            <a:normAutofit fontScale="90000"/>
          </a:bodyPr>
          <a:lstStyle/>
          <a:p>
            <a:br>
              <a:rPr lang="en-US" b="1" dirty="0"/>
            </a:br>
            <a:r>
              <a:rPr lang="en-US" b="1" dirty="0"/>
              <a:t>Timestamp Based Protocol</a:t>
            </a:r>
            <a:br>
              <a:rPr lang="en-US" b="1" dirty="0"/>
            </a:br>
            <a:endParaRPr lang="en-US" dirty="0"/>
          </a:p>
        </p:txBody>
      </p:sp>
      <p:sp>
        <p:nvSpPr>
          <p:cNvPr id="3" name="Content Placeholder 2">
            <a:extLst>
              <a:ext uri="{FF2B5EF4-FFF2-40B4-BE49-F238E27FC236}">
                <a16:creationId xmlns:a16="http://schemas.microsoft.com/office/drawing/2014/main" id="{D2496225-344B-4BFA-B9B4-93645C5ACE34}"/>
              </a:ext>
            </a:extLst>
          </p:cNvPr>
          <p:cNvSpPr>
            <a:spLocks noGrp="1"/>
          </p:cNvSpPr>
          <p:nvPr>
            <p:ph idx="1"/>
          </p:nvPr>
        </p:nvSpPr>
        <p:spPr>
          <a:xfrm>
            <a:off x="838200" y="1245704"/>
            <a:ext cx="10515600" cy="4929809"/>
          </a:xfrm>
        </p:spPr>
        <p:txBody>
          <a:bodyPr/>
          <a:lstStyle/>
          <a:p>
            <a:endParaRPr lang="en-US" dirty="0"/>
          </a:p>
          <a:p>
            <a:r>
              <a:rPr lang="en-US" dirty="0"/>
              <a:t>The system order the transactions based on their arrival time.</a:t>
            </a:r>
          </a:p>
          <a:p>
            <a:r>
              <a:rPr lang="en-US" dirty="0"/>
              <a:t>For example, let the arrival times of transactions T1, T2 and T3 be 9:00AM, 9:01AM and 9:02AM respectively. </a:t>
            </a:r>
          </a:p>
          <a:p>
            <a:r>
              <a:rPr lang="en-US" dirty="0"/>
              <a:t>Then, timestamp ordering will be</a:t>
            </a:r>
          </a:p>
          <a:p>
            <a:pPr marL="0" indent="0">
              <a:buNone/>
            </a:pPr>
            <a:r>
              <a:rPr lang="en-US" dirty="0"/>
              <a:t>			</a:t>
            </a:r>
            <a:r>
              <a:rPr lang="en-US" b="1" dirty="0"/>
              <a:t>TS(T1) &lt; TS(T2) &lt; TS(T3)</a:t>
            </a:r>
          </a:p>
          <a:p>
            <a:pPr marL="0" indent="0">
              <a:buNone/>
            </a:pPr>
            <a:r>
              <a:rPr lang="en-US" b="1" dirty="0"/>
              <a:t>			</a:t>
            </a:r>
            <a:r>
              <a:rPr lang="en-US" dirty="0"/>
              <a:t>(</a:t>
            </a:r>
            <a:r>
              <a:rPr lang="en-US" i="1" dirty="0"/>
              <a:t>9:00AM &lt; 9:01AM &lt; 9:02AM</a:t>
            </a:r>
            <a:r>
              <a:rPr lang="en-US" dirty="0"/>
              <a:t>) </a:t>
            </a:r>
          </a:p>
          <a:p>
            <a:r>
              <a:rPr lang="en-US" dirty="0"/>
              <a:t>By using timestamp, the system prepares the serializability order. i.e., T1→T2→T3 </a:t>
            </a:r>
          </a:p>
          <a:p>
            <a:endParaRPr lang="en-US" dirty="0"/>
          </a:p>
        </p:txBody>
      </p:sp>
    </p:spTree>
    <p:extLst>
      <p:ext uri="{BB962C8B-B14F-4D97-AF65-F5344CB8AC3E}">
        <p14:creationId xmlns:p14="http://schemas.microsoft.com/office/powerpoint/2010/main" val="2997221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3612</Words>
  <Application>Microsoft Office PowerPoint</Application>
  <PresentationFormat>Widescreen</PresentationFormat>
  <Paragraphs>379</Paragraphs>
  <Slides>111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Arial Black</vt:lpstr>
      <vt:lpstr>Calibri</vt:lpstr>
      <vt:lpstr>Calibri Light</vt:lpstr>
      <vt:lpstr>Segoe UI</vt:lpstr>
      <vt:lpstr>Times New Roman</vt:lpstr>
      <vt:lpstr>Office Theme</vt:lpstr>
      <vt:lpstr>UNIT-4</vt:lpstr>
      <vt:lpstr>Transaction</vt:lpstr>
      <vt:lpstr>Definitions</vt:lpstr>
      <vt:lpstr>  Example: Withdrawing 1000 rupees from ATM. </vt:lpstr>
      <vt:lpstr>PROPERTIES OF TRANSACTION (ACID PROPERTIES)</vt:lpstr>
      <vt:lpstr>ATOMICITY</vt:lpstr>
      <vt:lpstr>ATOMICITY</vt:lpstr>
      <vt:lpstr>ATOMICITY</vt:lpstr>
      <vt:lpstr>CONSISTENCY</vt:lpstr>
      <vt:lpstr>CONSISTENCY</vt:lpstr>
      <vt:lpstr>PowerPoint Presentation</vt:lpstr>
      <vt:lpstr>ISOLATION</vt:lpstr>
      <vt:lpstr>ISOLATION</vt:lpstr>
      <vt:lpstr>DURABILITY</vt:lpstr>
      <vt:lpstr>DURABILITY</vt:lpstr>
      <vt:lpstr>STATES OF TRANSACTION</vt:lpstr>
      <vt:lpstr>Active State</vt:lpstr>
      <vt:lpstr>Partially Committed State</vt:lpstr>
      <vt:lpstr>Committed State</vt:lpstr>
      <vt:lpstr>Failed State</vt:lpstr>
      <vt:lpstr>Aborted State</vt:lpstr>
      <vt:lpstr>Terminated State</vt:lpstr>
      <vt:lpstr>Implementation of Durability &amp; Atomicity</vt:lpstr>
      <vt:lpstr>Implementation of Atomicity</vt:lpstr>
      <vt:lpstr>Shadow Copying Technique</vt:lpstr>
      <vt:lpstr>Implementation of Durability</vt:lpstr>
      <vt:lpstr>LOGS</vt:lpstr>
      <vt:lpstr>Concurrent Execution</vt:lpstr>
      <vt:lpstr>Serial Schedule</vt:lpstr>
      <vt:lpstr>PowerPoint Presentation</vt:lpstr>
      <vt:lpstr>Non- Serial Schedule</vt:lpstr>
      <vt:lpstr>PowerPoint Presentation</vt:lpstr>
      <vt:lpstr>Serializable Schedules: </vt:lpstr>
      <vt:lpstr>PowerPoint Presentation</vt:lpstr>
      <vt:lpstr>PowerPoint Presentation</vt:lpstr>
      <vt:lpstr>What is Serializability?</vt:lpstr>
      <vt:lpstr>PowerPoint Presentation</vt:lpstr>
      <vt:lpstr>Conflict Serializability</vt:lpstr>
      <vt:lpstr>How it works?</vt:lpstr>
      <vt:lpstr>PowerPoint Presentation</vt:lpstr>
      <vt:lpstr>Given this non-serial schedule, S1</vt:lpstr>
      <vt:lpstr>View Serializability</vt:lpstr>
      <vt:lpstr>View Serializability</vt:lpstr>
      <vt:lpstr>View Equivalent</vt:lpstr>
      <vt:lpstr>Given this non serial schedule S1</vt:lpstr>
      <vt:lpstr>Example-2, Given a non-serial schedule</vt:lpstr>
      <vt:lpstr>Non-serializability </vt:lpstr>
      <vt:lpstr>Recoverability </vt:lpstr>
      <vt:lpstr>Recoverability Schedule</vt:lpstr>
      <vt:lpstr>Non-Recoverable Schedule (irrecoverable)</vt:lpstr>
      <vt:lpstr>Recoverable schedules with cascade rollback.</vt:lpstr>
      <vt:lpstr>Recoverable Schedule (cascade less)</vt:lpstr>
      <vt:lpstr>Implementation of Isolation </vt:lpstr>
      <vt:lpstr>3 Isolation Phenomenon</vt:lpstr>
      <vt:lpstr>Dirty Read:</vt:lpstr>
      <vt:lpstr>PowerPoint Presentation</vt:lpstr>
      <vt:lpstr>Non-Repeatable Read</vt:lpstr>
      <vt:lpstr>PowerPoint Presentation</vt:lpstr>
      <vt:lpstr>Phantom reads</vt:lpstr>
      <vt:lpstr>PowerPoint Presentation</vt:lpstr>
      <vt:lpstr>Difference between Non-repeatable and Phantom:</vt:lpstr>
      <vt:lpstr>Based on these 3 phenomena,  SQL define FOUR ISOLATION LEVELS</vt:lpstr>
      <vt:lpstr>Read uncommitted</vt:lpstr>
      <vt:lpstr> Read Committed  </vt:lpstr>
      <vt:lpstr> Repeatable Read  </vt:lpstr>
      <vt:lpstr> Serializable:  </vt:lpstr>
      <vt:lpstr>  Testing for Serializability</vt:lpstr>
      <vt:lpstr>Precedence Graph</vt:lpstr>
      <vt:lpstr>Conflicts</vt:lpstr>
      <vt:lpstr>Steps for Creating Precedence Graph:</vt:lpstr>
      <vt:lpstr>PowerPoint Presentation</vt:lpstr>
      <vt:lpstr>Precedence Graph for conflict operations</vt:lpstr>
      <vt:lpstr>PowerPoint Presentation</vt:lpstr>
      <vt:lpstr>Steps for Topological Sorting:</vt:lpstr>
      <vt:lpstr>Concurrency Control</vt:lpstr>
      <vt:lpstr>Purpose of concurrency control:</vt:lpstr>
      <vt:lpstr>Concurrency Control Protocols</vt:lpstr>
      <vt:lpstr>Lock Based Protocol</vt:lpstr>
      <vt:lpstr>Two Lock Modes</vt:lpstr>
      <vt:lpstr>1. Shared lock:</vt:lpstr>
      <vt:lpstr>2. Exclusive lock:</vt:lpstr>
      <vt:lpstr>Lock Compatibility Matrix: </vt:lpstr>
      <vt:lpstr>Four types of lock based protocols</vt:lpstr>
      <vt:lpstr> 1. Simplistic lock protocol  </vt:lpstr>
      <vt:lpstr>2. Pre-claiming Lock Protocol </vt:lpstr>
      <vt:lpstr>Pre-claiming Lock Protocol </vt:lpstr>
      <vt:lpstr>Pre-claiming Lock Protocol </vt:lpstr>
      <vt:lpstr> 3. Two-phase locking (2PL) </vt:lpstr>
      <vt:lpstr> Two-phase locking (2PL) </vt:lpstr>
      <vt:lpstr> Two Phase Locking (2PL) has two phases.  </vt:lpstr>
      <vt:lpstr> Two-phase locking (2PL) </vt:lpstr>
      <vt:lpstr>Example</vt:lpstr>
      <vt:lpstr>PowerPoint Presentation</vt:lpstr>
      <vt:lpstr>Strict Two-phase locking (Strict-2PL)</vt:lpstr>
      <vt:lpstr>Strict Two-phase locking (Strict-2PL)</vt:lpstr>
      <vt:lpstr>Strict Two-phase locking (Strict-2PL)</vt:lpstr>
      <vt:lpstr>Strict Two-phase locking (Strict-2PL)</vt:lpstr>
      <vt:lpstr> Timestamp Based Protocol </vt:lpstr>
      <vt:lpstr> Timestamp Based Protocol </vt:lpstr>
      <vt:lpstr>PowerPoint Presentation</vt:lpstr>
      <vt:lpstr>PowerPoint Presentation</vt:lpstr>
      <vt:lpstr>Two Timestamp Ordering Algorithms </vt:lpstr>
      <vt:lpstr> 1.Basic Timestamp Ordering  </vt:lpstr>
      <vt:lpstr>Example:</vt:lpstr>
      <vt:lpstr> Basic Timestamp Ordering  </vt:lpstr>
      <vt:lpstr>Example:</vt:lpstr>
      <vt:lpstr> 2.Thomas Write Rule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
  <cp:lastModifiedBy>ammu_mani</cp:lastModifiedBy>
  <cp:revision>255</cp:revision>
  <dcterms:created xsi:type="dcterms:W3CDTF">2024-04-30T03:54:00Z</dcterms:created>
  <dcterms:modified xsi:type="dcterms:W3CDTF">2024-06-12T03:38:45Z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2EAC11F9CEDE4292BFDC3F980D86FE2D_12</vt:lpwstr>
  </property>
  <property fmtid="{D5CDD505-2E9C-101B-9397-08002B2CF9AE}" pid="3" name="KSOProductBuildVer">
    <vt:lpwstr>1033-12.2.0.16731</vt:lpwstr>
  </property>
</Properties>
</file>