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2" r:id="rId4"/>
    <p:sldId id="323" r:id="rId5"/>
    <p:sldId id="326" r:id="rId6"/>
    <p:sldId id="327" r:id="rId7"/>
    <p:sldId id="328" r:id="rId8"/>
    <p:sldId id="329" r:id="rId9"/>
    <p:sldId id="324" r:id="rId10"/>
    <p:sldId id="325" r:id="rId11"/>
    <p:sldId id="330" r:id="rId12"/>
    <p:sldId id="331" r:id="rId13"/>
    <p:sldId id="332" r:id="rId14"/>
    <p:sldId id="333" r:id="rId15"/>
    <p:sldId id="335" r:id="rId16"/>
    <p:sldId id="334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384" r:id="rId64"/>
    <p:sldId id="385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396" r:id="rId76"/>
    <p:sldId id="397" r:id="rId77"/>
    <p:sldId id="398" r:id="rId78"/>
    <p:sldId id="399" r:id="rId79"/>
    <p:sldId id="400" r:id="rId80"/>
    <p:sldId id="401" r:id="rId81"/>
    <p:sldId id="402" r:id="rId82"/>
    <p:sldId id="403" r:id="rId83"/>
    <p:sldId id="404" r:id="rId84"/>
    <p:sldId id="405" r:id="rId85"/>
    <p:sldId id="406" r:id="rId86"/>
    <p:sldId id="407" r:id="rId87"/>
    <p:sldId id="408" r:id="rId88"/>
    <p:sldId id="409" r:id="rId89"/>
    <p:sldId id="410" r:id="rId90"/>
    <p:sldId id="411" r:id="rId91"/>
    <p:sldId id="412" r:id="rId92"/>
    <p:sldId id="413" r:id="rId93"/>
    <p:sldId id="414" r:id="rId94"/>
    <p:sldId id="415" r:id="rId95"/>
    <p:sldId id="416" r:id="rId96"/>
    <p:sldId id="417" r:id="rId97"/>
    <p:sldId id="418" r:id="rId98"/>
    <p:sldId id="419" r:id="rId99"/>
    <p:sldId id="420" r:id="rId100"/>
    <p:sldId id="421" r:id="rId101"/>
    <p:sldId id="422" r:id="rId102"/>
    <p:sldId id="423" r:id="rId103"/>
    <p:sldId id="424" r:id="rId104"/>
    <p:sldId id="425" r:id="rId105"/>
    <p:sldId id="426" r:id="rId106"/>
    <p:sldId id="427" r:id="rId107"/>
    <p:sldId id="428" r:id="rId108"/>
    <p:sldId id="429" r:id="rId109"/>
    <p:sldId id="430" r:id="rId110"/>
    <p:sldId id="431" r:id="rId111"/>
    <p:sldId id="432" r:id="rId112"/>
    <p:sldId id="433" r:id="rId113"/>
    <p:sldId id="434" r:id="rId114"/>
    <p:sldId id="435" r:id="rId115"/>
    <p:sldId id="436" r:id="rId116"/>
    <p:sldId id="437" r:id="rId117"/>
    <p:sldId id="438" r:id="rId118"/>
    <p:sldId id="439" r:id="rId119"/>
    <p:sldId id="440" r:id="rId120"/>
    <p:sldId id="441" r:id="rId121"/>
    <p:sldId id="442" r:id="rId122"/>
    <p:sldId id="443" r:id="rId123"/>
    <p:sldId id="444" r:id="rId124"/>
    <p:sldId id="445" r:id="rId125"/>
    <p:sldId id="446" r:id="rId126"/>
    <p:sldId id="447" r:id="rId127"/>
    <p:sldId id="448" r:id="rId1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4660"/>
  </p:normalViewPr>
  <p:slideViewPr>
    <p:cSldViewPr showGuides="1">
      <p:cViewPr varScale="1">
        <p:scale>
          <a:sx n="81" d="100"/>
          <a:sy n="81" d="100"/>
        </p:scale>
        <p:origin x="1272" y="53"/>
      </p:cViewPr>
      <p:guideLst>
        <p:guide orient="horz" pos="215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2" Type="http://schemas.openxmlformats.org/officeDocument/2006/relationships/commentAuthors" Target="commentAuthors.xml"/><Relationship Id="rId131" Type="http://schemas.openxmlformats.org/officeDocument/2006/relationships/tableStyles" Target="tableStyles.xml"/><Relationship Id="rId130" Type="http://schemas.openxmlformats.org/officeDocument/2006/relationships/viewProps" Target="viewProps.xml"/><Relationship Id="rId13" Type="http://schemas.openxmlformats.org/officeDocument/2006/relationships/slide" Target="slides/slide11.xml"/><Relationship Id="rId129" Type="http://schemas.openxmlformats.org/officeDocument/2006/relationships/presProps" Target="presProps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1T11:36:35.596" idx="1">
    <p:pos x="347" y="1041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1T11:37:08.774" idx="2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25D8-711A-4B54-A014-7D09C8B058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119A-56FB-4640-AF5D-77193A1EAA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25D8-711A-4B54-A014-7D09C8B058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B119A-56FB-4640-AF5D-77193A1EAAF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DATABASE MANAGEMENT SYSTEMS</a:t>
            </a:r>
            <a:endParaRPr lang="en-IN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3962400" cy="381000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K.M.BABU (Asst. Professor)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Subtitle 5"/>
          <p:cNvSpPr txBox="1"/>
          <p:nvPr/>
        </p:nvSpPr>
        <p:spPr>
          <a:xfrm>
            <a:off x="4114800" y="4175878"/>
            <a:ext cx="39624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tx1"/>
                </a:solidFill>
              </a:rPr>
              <a:t>CSE (AI &amp; ML)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Subtitle 5"/>
          <p:cNvSpPr txBox="1"/>
          <p:nvPr/>
        </p:nvSpPr>
        <p:spPr>
          <a:xfrm>
            <a:off x="3886200" y="4552950"/>
            <a:ext cx="39624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tx1"/>
                </a:solidFill>
              </a:rPr>
              <a:t> VITS, TS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Domain Constraints</a:t>
            </a:r>
            <a:endParaRPr lang="en-US"/>
          </a:p>
        </p:txBody>
      </p:sp>
      <p:pic>
        <p:nvPicPr>
          <p:cNvPr id="426123239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1600" y="1524000"/>
            <a:ext cx="6212205" cy="493649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Cartesian Product: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2105" y="1295400"/>
            <a:ext cx="8693785" cy="442976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69315"/>
          </a:xfrm>
        </p:spPr>
        <p:txBody>
          <a:bodyPr/>
          <a:p>
            <a:r>
              <a:rPr lang="en-US"/>
              <a:t>Example: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0610" y="1600200"/>
            <a:ext cx="6481445" cy="3237865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2670" y="1694815"/>
            <a:ext cx="6584315" cy="3377565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On applying CROSS PRODUCT on STUDENT and DETAIL: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1995" y="1768475"/>
            <a:ext cx="7699375" cy="439928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sz="4000" b="1"/>
              <a:t>Cardinality = m*n</a:t>
            </a:r>
            <a:endParaRPr lang="en-US" sz="4000" b="1"/>
          </a:p>
          <a:p>
            <a:pPr marL="1828800" lvl="4" indent="0">
              <a:buNone/>
            </a:pPr>
            <a:r>
              <a:rPr lang="en-US" sz="4000"/>
              <a:t>where </a:t>
            </a:r>
            <a:endParaRPr lang="en-US" sz="4000"/>
          </a:p>
          <a:p>
            <a:pPr marL="1828800" lvl="4" indent="0">
              <a:buNone/>
            </a:pPr>
            <a:r>
              <a:rPr lang="en-US" sz="4000"/>
              <a:t>m=</a:t>
            </a:r>
            <a:r>
              <a:rPr lang="en-US" sz="4000">
                <a:sym typeface="+mn-ea"/>
              </a:rPr>
              <a:t> number of attributes in 1st relation </a:t>
            </a:r>
            <a:endParaRPr lang="en-US" sz="4000"/>
          </a:p>
          <a:p>
            <a:pPr marL="1828800" lvl="4" indent="0">
              <a:buNone/>
            </a:pPr>
            <a:r>
              <a:rPr lang="en-US" sz="4000">
                <a:sym typeface="+mn-ea"/>
              </a:rPr>
              <a:t>n=</a:t>
            </a:r>
            <a:r>
              <a:rPr lang="en-US" sz="4000">
                <a:sym typeface="+mn-ea"/>
              </a:rPr>
              <a:t> number of attributes in 1st relation</a:t>
            </a:r>
            <a:endParaRPr lang="en-US" sz="4000">
              <a:sym typeface="+mn-ea"/>
            </a:endParaRPr>
          </a:p>
          <a:p>
            <a:pPr marL="914400" lvl="2" indent="457200">
              <a:buNone/>
            </a:pPr>
            <a:endParaRPr lang="en-US" sz="40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37565"/>
          </a:xfrm>
        </p:spPr>
        <p:txBody>
          <a:bodyPr/>
          <a:p>
            <a:r>
              <a:rPr lang="en-US"/>
              <a:t>Set Operations:</a:t>
            </a:r>
            <a:endParaRPr lang="en-US"/>
          </a:p>
        </p:txBody>
      </p:sp>
      <p:pic>
        <p:nvPicPr>
          <p:cNvPr id="42" name="image35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524000" y="1371600"/>
            <a:ext cx="5315585" cy="2418715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Union (U) - </a:t>
            </a:r>
            <a:endParaRPr lang="en-US"/>
          </a:p>
        </p:txBody>
      </p:sp>
      <p:pic>
        <p:nvPicPr>
          <p:cNvPr id="27" name="image22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44170" y="1588770"/>
            <a:ext cx="8366125" cy="491109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image26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7200" y="579120"/>
            <a:ext cx="8194675" cy="563118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29005"/>
          </a:xfrm>
        </p:spPr>
        <p:txBody>
          <a:bodyPr/>
          <a:p>
            <a:r>
              <a:rPr lang="en-US" b="1"/>
              <a:t>Intersection:</a:t>
            </a:r>
            <a:endParaRPr lang="en-US" b="1"/>
          </a:p>
        </p:txBody>
      </p:sp>
      <p:pic>
        <p:nvPicPr>
          <p:cNvPr id="16" name="image21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85800" y="2133600"/>
            <a:ext cx="7208520" cy="2613025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87070"/>
          </a:xfrm>
        </p:spPr>
        <p:txBody>
          <a:bodyPr>
            <a:normAutofit fontScale="90000"/>
          </a:bodyPr>
          <a:p>
            <a:r>
              <a:rPr lang="en-US"/>
              <a:t>Set Difference:</a:t>
            </a:r>
            <a:endParaRPr lang="en-US"/>
          </a:p>
        </p:txBody>
      </p:sp>
      <p:pic>
        <p:nvPicPr>
          <p:cNvPr id="7" name="image2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14680" y="1261110"/>
            <a:ext cx="6847840" cy="52812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Types of Domain Constraints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Not Null Domain Constraint </a:t>
            </a:r>
            <a:endParaRPr lang="en-US"/>
          </a:p>
          <a:p>
            <a:r>
              <a:rPr lang="en-US"/>
              <a:t>Check Domain Constraint</a:t>
            </a:r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Joins: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● It is denoted by ⨝.</a:t>
            </a:r>
            <a:endParaRPr lang="en-US"/>
          </a:p>
          <a:p>
            <a:pPr marL="0" indent="0">
              <a:buNone/>
            </a:pPr>
            <a:r>
              <a:rPr lang="en-US" b="1"/>
              <a:t>Types of Join</a:t>
            </a:r>
            <a:endParaRPr lang="en-US" b="1"/>
          </a:p>
          <a:p>
            <a:pPr marL="914400" lvl="2" indent="0">
              <a:buNone/>
            </a:pPr>
            <a:r>
              <a:rPr lang="en-US" sz="3600"/>
              <a:t>1.Inner Join</a:t>
            </a:r>
            <a:endParaRPr lang="en-US" sz="3600"/>
          </a:p>
          <a:p>
            <a:pPr marL="914400" lvl="2" indent="0">
              <a:buNone/>
            </a:pPr>
            <a:r>
              <a:rPr lang="en-US" sz="3600"/>
              <a:t>2.Outer join</a:t>
            </a:r>
            <a:endParaRPr lang="en-US" sz="36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4400"/>
              <a:t>Inner join of two types.</a:t>
            </a:r>
            <a:endParaRPr lang="en-US" sz="4400"/>
          </a:p>
          <a:p>
            <a:pPr marL="914400" lvl="2" indent="0">
              <a:buNone/>
            </a:pPr>
            <a:r>
              <a:rPr lang="en-US" sz="4000"/>
              <a:t>●Equi Join</a:t>
            </a:r>
            <a:endParaRPr lang="en-US" sz="4000"/>
          </a:p>
          <a:p>
            <a:pPr marL="914400" lvl="2" indent="0">
              <a:buNone/>
            </a:pPr>
            <a:r>
              <a:rPr lang="en-US" sz="4000"/>
              <a:t>●Natural Join</a:t>
            </a:r>
            <a:endParaRPr lang="en-US" sz="40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Equi Join (=):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Let’s say we have two tables:</a:t>
            </a:r>
            <a:endParaRPr lang="en-US"/>
          </a:p>
          <a:p>
            <a:pPr marL="0" indent="0">
              <a:buNone/>
            </a:pPr>
            <a:r>
              <a:rPr lang="en-US" b="1"/>
              <a:t>Customers table with columns: </a:t>
            </a:r>
            <a:endParaRPr lang="en-US" b="1"/>
          </a:p>
          <a:p>
            <a:pPr marL="0" indent="0">
              <a:buNone/>
            </a:pPr>
            <a:r>
              <a:rPr lang="en-US"/>
              <a:t>customer_id, customer_name, and city</a:t>
            </a:r>
            <a:endParaRPr lang="en-US"/>
          </a:p>
          <a:p>
            <a:pPr marL="0" indent="0">
              <a:buNone/>
            </a:pPr>
            <a:r>
              <a:rPr lang="en-US" b="1"/>
              <a:t>Orders table with columns: </a:t>
            </a:r>
            <a:endParaRPr lang="en-US" b="1"/>
          </a:p>
          <a:p>
            <a:pPr marL="0" indent="0">
              <a:buNone/>
            </a:pPr>
            <a:r>
              <a:rPr lang="en-US"/>
              <a:t>order_id, customer_no, and order_date</a:t>
            </a:r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For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SELECT c.customer_name, o.order_id, o.order_date</a:t>
            </a:r>
            <a:endParaRPr lang="en-US"/>
          </a:p>
          <a:p>
            <a:pPr marL="0" indent="0">
              <a:buNone/>
            </a:pPr>
            <a:r>
              <a:rPr lang="en-US"/>
              <a:t>FROM Customers c</a:t>
            </a:r>
            <a:endParaRPr lang="en-US"/>
          </a:p>
          <a:p>
            <a:pPr marL="0" indent="0">
              <a:buNone/>
            </a:pPr>
            <a:r>
              <a:rPr lang="en-US"/>
              <a:t>INNER JOIN Orders o </a:t>
            </a:r>
            <a:endParaRPr lang="en-US"/>
          </a:p>
          <a:p>
            <a:pPr marL="0" indent="0">
              <a:buNone/>
            </a:pPr>
            <a:r>
              <a:rPr lang="en-US"/>
              <a:t>ON c.customer_id = o.customer_no  </a:t>
            </a:r>
            <a:endParaRPr lang="en-US"/>
          </a:p>
          <a:p>
            <a:pPr marL="0" indent="0">
              <a:buNone/>
            </a:pPr>
            <a:r>
              <a:rPr lang="en-US"/>
              <a:t>WHERE c.customer_name = 'Alice';</a:t>
            </a:r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Natural Join: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Let’s say we have two tables:</a:t>
            </a:r>
            <a:endParaRPr lang="en-US"/>
          </a:p>
          <a:p>
            <a:pPr marL="0" indent="0">
              <a:buNone/>
            </a:pPr>
            <a:r>
              <a:rPr lang="en-US" b="1"/>
              <a:t>Customers table with columns:</a:t>
            </a:r>
            <a:endParaRPr lang="en-US" b="1"/>
          </a:p>
          <a:p>
            <a:pPr marL="0" indent="0">
              <a:buNone/>
            </a:pPr>
            <a:r>
              <a:rPr lang="en-US"/>
              <a:t> customer_id, customer_name, and city</a:t>
            </a:r>
            <a:endParaRPr lang="en-US"/>
          </a:p>
          <a:p>
            <a:pPr marL="0" indent="0">
              <a:buNone/>
            </a:pPr>
            <a:r>
              <a:rPr lang="en-US" b="1"/>
              <a:t>Orders table with columns: </a:t>
            </a:r>
            <a:endParaRPr lang="en-US" b="1"/>
          </a:p>
          <a:p>
            <a:pPr marL="0" indent="0">
              <a:buNone/>
            </a:pPr>
            <a:r>
              <a:rPr lang="en-US"/>
              <a:t>order_id, customer_id, and order_date</a:t>
            </a:r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For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SELECT *</a:t>
            </a:r>
            <a:endParaRPr lang="en-US"/>
          </a:p>
          <a:p>
            <a:pPr marL="0" indent="0">
              <a:buNone/>
            </a:pPr>
            <a:r>
              <a:rPr lang="en-US"/>
              <a:t>FROM Customers</a:t>
            </a:r>
            <a:endParaRPr lang="en-US"/>
          </a:p>
          <a:p>
            <a:pPr marL="0" indent="0">
              <a:buNone/>
            </a:pPr>
            <a:r>
              <a:rPr lang="en-US"/>
              <a:t>NATURAL JOIN Orders;</a:t>
            </a:r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Outer Joins: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●Left Outer Join</a:t>
            </a:r>
            <a:endParaRPr lang="en-US"/>
          </a:p>
          <a:p>
            <a:pPr marL="0" indent="0">
              <a:buNone/>
            </a:pPr>
            <a:r>
              <a:rPr lang="en-US"/>
              <a:t>●Right Outer Join</a:t>
            </a:r>
            <a:endParaRPr lang="en-US"/>
          </a:p>
          <a:p>
            <a:pPr marL="0" indent="0">
              <a:buNone/>
            </a:pPr>
            <a:r>
              <a:rPr lang="en-US"/>
              <a:t>●Full Outer Join</a:t>
            </a:r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46150"/>
          </a:xfrm>
        </p:spPr>
        <p:txBody>
          <a:bodyPr/>
          <a:p>
            <a:r>
              <a:rPr lang="en-US" b="1"/>
              <a:t>Left Outer Join: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Imagine you have a library  database with two tables: </a:t>
            </a:r>
            <a:endParaRPr lang="en-US" b="1"/>
          </a:p>
          <a:p>
            <a:pPr marL="0" indent="0">
              <a:buNone/>
            </a:pPr>
            <a:r>
              <a:rPr lang="en-US"/>
              <a:t>Books (book_id, title, author_id) and Authors (author_id, author_name). </a:t>
            </a:r>
            <a:endParaRPr lang="en-US"/>
          </a:p>
          <a:p>
            <a:pPr marL="0" indent="0">
              <a:buNone/>
            </a:pPr>
            <a:r>
              <a:rPr lang="en-US"/>
              <a:t>You want to see a list of all books, including those by authors who might not be in the Authors table yet.</a:t>
            </a:r>
            <a:endParaRPr 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SELECT b.title, a.author_name</a:t>
            </a:r>
            <a:endParaRPr lang="en-US"/>
          </a:p>
          <a:p>
            <a:pPr marL="0" indent="0">
              <a:buNone/>
            </a:pPr>
            <a:r>
              <a:rPr lang="en-US"/>
              <a:t>FROM Books b</a:t>
            </a:r>
            <a:endParaRPr lang="en-US"/>
          </a:p>
          <a:p>
            <a:pPr marL="0" indent="0">
              <a:buNone/>
            </a:pPr>
            <a:r>
              <a:rPr lang="en-US"/>
              <a:t>LEFT OUTER JOIN Authors a ON b.author_id = a.author_id;</a:t>
            </a:r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Right Outer Join: 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Now, suppose you're tracking website traffic with tables </a:t>
            </a:r>
            <a:endParaRPr lang="en-US"/>
          </a:p>
          <a:p>
            <a:pPr marL="0" indent="0">
              <a:buNone/>
            </a:pPr>
            <a:r>
              <a:rPr lang="en-US"/>
              <a:t>●Visitors (visitor_id, visit_time) and</a:t>
            </a:r>
            <a:endParaRPr lang="en-US"/>
          </a:p>
          <a:p>
            <a:pPr marL="0" indent="0">
              <a:buNone/>
            </a:pPr>
            <a:r>
              <a:rPr lang="en-US"/>
              <a:t>● Locations (location_id, country). 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Not Null Domain Constraint:</a:t>
            </a:r>
            <a:br>
              <a:rPr lang="en-US"/>
            </a:br>
            <a:r>
              <a:rPr lang="en-US"/>
              <a:t>Example-1:</a:t>
            </a:r>
            <a:endParaRPr lang="en-US"/>
          </a:p>
        </p:txBody>
      </p:sp>
      <p:pic>
        <p:nvPicPr>
          <p:cNvPr id="1843068874" name="Picture 2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600200"/>
            <a:ext cx="80200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SELECT v.visitor_id, l.country</a:t>
            </a:r>
            <a:endParaRPr lang="en-US"/>
          </a:p>
          <a:p>
            <a:pPr marL="0" indent="0">
              <a:buNone/>
            </a:pPr>
            <a:r>
              <a:rPr lang="en-US"/>
              <a:t>FROM Visitors v</a:t>
            </a:r>
            <a:endParaRPr lang="en-US"/>
          </a:p>
          <a:p>
            <a:pPr marL="0" indent="0">
              <a:buNone/>
            </a:pPr>
            <a:r>
              <a:rPr lang="en-US"/>
              <a:t>RIGHT OUTER JOIN Locations l ON v.visitor_id = l.location_id;</a:t>
            </a:r>
            <a:endParaRPr 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Full Outer Join: 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SELECT s.name, c.course_name</a:t>
            </a:r>
            <a:endParaRPr lang="en-US"/>
          </a:p>
          <a:p>
            <a:pPr marL="0" indent="0">
              <a:buNone/>
            </a:pPr>
            <a:r>
              <a:rPr lang="en-US"/>
              <a:t>FROM Students s</a:t>
            </a:r>
            <a:endParaRPr lang="en-US"/>
          </a:p>
          <a:p>
            <a:pPr marL="0" indent="0">
              <a:buNone/>
            </a:pPr>
            <a:r>
              <a:rPr lang="en-US"/>
              <a:t>FULL OUTER JOIN Courses c ON s.student_id = c.course_id;</a:t>
            </a:r>
            <a:endParaRPr lang="en-US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Relational Calculus: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Relational Calculus exist in two forms:</a:t>
            </a:r>
            <a:endParaRPr lang="en-US"/>
          </a:p>
          <a:p>
            <a:pPr marL="0" indent="0">
              <a:buNone/>
            </a:pPr>
            <a:r>
              <a:rPr lang="en-US"/>
              <a:t>●Tuple Relational Calculus</a:t>
            </a:r>
            <a:endParaRPr lang="en-US"/>
          </a:p>
          <a:p>
            <a:pPr marL="0" indent="0">
              <a:buNone/>
            </a:pPr>
            <a:r>
              <a:rPr lang="en-US"/>
              <a:t>●Domain Relational Calculus</a:t>
            </a:r>
            <a:endParaRPr lang="en-US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1. Tuple Relational Calculus (TRC)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3600" b="1"/>
              <a:t>{T | P (T)}   or {T | Condition (T)}     </a:t>
            </a:r>
            <a:endParaRPr lang="en-US" sz="3600" b="1"/>
          </a:p>
          <a:p>
            <a:pPr marL="2286000" lvl="5" indent="0">
              <a:buNone/>
            </a:pPr>
            <a:r>
              <a:rPr lang="en-US" sz="4000"/>
              <a:t>Where</a:t>
            </a:r>
            <a:endParaRPr lang="en-US" sz="4000"/>
          </a:p>
          <a:p>
            <a:pPr marL="2286000" lvl="5" indent="0">
              <a:buNone/>
            </a:pPr>
            <a:r>
              <a:rPr lang="en-US" sz="4000"/>
              <a:t>T is the resulting tuples</a:t>
            </a:r>
            <a:endParaRPr lang="en-US" sz="4000"/>
          </a:p>
          <a:p>
            <a:pPr marL="2286000" lvl="5" indent="0">
              <a:buNone/>
            </a:pPr>
            <a:r>
              <a:rPr lang="en-US" sz="4000"/>
              <a:t>P(T) is the condition used to fetch T.</a:t>
            </a:r>
            <a:endParaRPr lang="en-US" sz="400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For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4000" b="1"/>
          </a:p>
          <a:p>
            <a:pPr marL="0" indent="0">
              <a:buNone/>
            </a:pPr>
            <a:endParaRPr lang="en-US" sz="4000" b="1"/>
          </a:p>
          <a:p>
            <a:pPr marL="0" indent="0">
              <a:buNone/>
            </a:pPr>
            <a:r>
              <a:rPr lang="en-US" sz="4000" b="1"/>
              <a:t>{t | STUDENTS(t) ∧ t.name = "Alice"}</a:t>
            </a:r>
            <a:endParaRPr lang="en-US" sz="4000" b="1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2. Domain Relational Calculus (DRC)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Notation:</a:t>
            </a:r>
            <a:endParaRPr lang="en-US" b="1"/>
          </a:p>
          <a:p>
            <a:pPr marL="0" indent="0">
              <a:buNone/>
            </a:pPr>
            <a:r>
              <a:rPr lang="en-US"/>
              <a:t>1.{ a1, a2, a3, ..., an | P (a1, a2, a3, ... ,an)}  </a:t>
            </a:r>
            <a:endParaRPr lang="en-US"/>
          </a:p>
          <a:p>
            <a:pPr marL="0" indent="0">
              <a:buNone/>
            </a:pPr>
            <a:r>
              <a:rPr lang="en-US"/>
              <a:t>Where</a:t>
            </a:r>
            <a:endParaRPr lang="en-US"/>
          </a:p>
          <a:p>
            <a:pPr marL="0" indent="0">
              <a:buNone/>
            </a:pPr>
            <a:r>
              <a:rPr lang="en-US"/>
              <a:t>a1, a2 are attributes</a:t>
            </a:r>
            <a:endParaRPr lang="en-US"/>
          </a:p>
          <a:p>
            <a:pPr marL="0" indent="0">
              <a:buNone/>
            </a:pPr>
            <a:r>
              <a:rPr lang="en-US"/>
              <a:t>P stands for formula built by inner attributes</a:t>
            </a:r>
            <a:endParaRPr 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For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4800"/>
          </a:p>
          <a:p>
            <a:pPr marL="0" indent="0">
              <a:buNone/>
            </a:pPr>
            <a:r>
              <a:rPr lang="en-US" sz="4800"/>
              <a:t>{age | STUDENTS(s) ∧ s.name = "Alice" ∧ age = s.age}</a:t>
            </a:r>
            <a:endParaRPr lang="en-US"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Example-2: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CREATE TABLE customers (</a:t>
            </a:r>
            <a:endParaRPr lang="en-US"/>
          </a:p>
          <a:p>
            <a:pPr marL="0" indent="0">
              <a:buNone/>
            </a:pPr>
            <a:r>
              <a:rPr lang="en-US"/>
              <a:t>  customer_id INT NOT NULL,</a:t>
            </a:r>
            <a:endParaRPr lang="en-US"/>
          </a:p>
          <a:p>
            <a:pPr marL="0" indent="0">
              <a:buNone/>
            </a:pPr>
            <a:r>
              <a:rPr lang="en-US"/>
              <a:t>  customer_name VARCHAR (255) NOT NULL</a:t>
            </a:r>
            <a:endParaRPr lang="en-US"/>
          </a:p>
          <a:p>
            <a:pPr marL="0" indent="0">
              <a:buNone/>
            </a:pPr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Check Domain Constraint:</a:t>
            </a:r>
            <a:br>
              <a:rPr lang="en-US"/>
            </a:br>
            <a:r>
              <a:rPr lang="en-US"/>
              <a:t>Example-1:</a:t>
            </a:r>
            <a:endParaRPr lang="en-US"/>
          </a:p>
        </p:txBody>
      </p:sp>
      <p:pic>
        <p:nvPicPr>
          <p:cNvPr id="1415617328" name="Picture 3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4715" y="1950085"/>
            <a:ext cx="762254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EXAMPLE-2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CREATE TABLE products (</a:t>
            </a:r>
            <a:endParaRPr lang="en-US"/>
          </a:p>
          <a:p>
            <a:pPr marL="0" indent="0">
              <a:buNone/>
            </a:pPr>
            <a:r>
              <a:rPr lang="en-US"/>
              <a:t>  product_id INT NOT NULL,</a:t>
            </a:r>
            <a:endParaRPr lang="en-US"/>
          </a:p>
          <a:p>
            <a:pPr marL="0" indent="0">
              <a:buNone/>
            </a:pPr>
            <a:r>
              <a:rPr lang="en-US"/>
              <a:t>  product_name VARCHAR(255) NOT NULL,</a:t>
            </a:r>
            <a:endParaRPr lang="en-US"/>
          </a:p>
          <a:p>
            <a:pPr marL="0" indent="0">
              <a:buNone/>
            </a:pPr>
            <a:r>
              <a:rPr lang="en-US"/>
              <a:t>  price DECIMAL(10,2) CHECK (price &gt;= 0)</a:t>
            </a:r>
            <a:endParaRPr lang="en-US"/>
          </a:p>
          <a:p>
            <a:pPr marL="0" indent="0">
              <a:buNone/>
            </a:pPr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Entity Integrity Constraints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Example:</a:t>
            </a:r>
            <a:endParaRPr lang="en-US"/>
          </a:p>
          <a:p>
            <a:pPr marL="0" indent="0">
              <a:buNone/>
            </a:pPr>
            <a:r>
              <a:rPr lang="en-US"/>
              <a:t>CREATE TABLE customers (</a:t>
            </a:r>
            <a:endParaRPr lang="en-US"/>
          </a:p>
          <a:p>
            <a:pPr marL="0" indent="0">
              <a:buNone/>
            </a:pPr>
            <a:r>
              <a:rPr lang="en-US"/>
              <a:t>  customer_id INT PRIMARY KEY,</a:t>
            </a:r>
            <a:endParaRPr lang="en-US"/>
          </a:p>
          <a:p>
            <a:pPr marL="0" indent="0">
              <a:buNone/>
            </a:pPr>
            <a:r>
              <a:rPr lang="en-US"/>
              <a:t>  customer_name VARCHAR(255) NOT NULL</a:t>
            </a:r>
            <a:endParaRPr lang="en-US"/>
          </a:p>
          <a:p>
            <a:pPr marL="0" indent="0">
              <a:buNone/>
            </a:pPr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Example-2</a:t>
            </a:r>
            <a:endParaRPr lang="en-US"/>
          </a:p>
        </p:txBody>
      </p:sp>
      <p:pic>
        <p:nvPicPr>
          <p:cNvPr id="225807032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9200" y="1524000"/>
            <a:ext cx="7071360" cy="45142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Referential Integrity Constraints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1760"/>
            <a:ext cx="8674100" cy="483933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/>
              <a:t>Example-1:</a:t>
            </a:r>
            <a:endParaRPr lang="en-US"/>
          </a:p>
          <a:p>
            <a:pPr marL="0" indent="0">
              <a:buNone/>
            </a:pPr>
            <a:r>
              <a:rPr lang="en-US"/>
              <a:t>CREATE TABLE orders (</a:t>
            </a:r>
            <a:endParaRPr lang="en-US"/>
          </a:p>
          <a:p>
            <a:pPr marL="0" indent="0">
              <a:buNone/>
            </a:pPr>
            <a:r>
              <a:rPr lang="en-US"/>
              <a:t>  order_id INT PRIMARY KEY,</a:t>
            </a:r>
            <a:endParaRPr lang="en-US"/>
          </a:p>
          <a:p>
            <a:pPr marL="0" indent="0">
              <a:buNone/>
            </a:pPr>
            <a:r>
              <a:rPr lang="en-US"/>
              <a:t>  customer_id INT NOT NULL,</a:t>
            </a:r>
            <a:endParaRPr lang="en-US"/>
          </a:p>
          <a:p>
            <a:pPr marL="0" indent="0">
              <a:buNone/>
            </a:pPr>
            <a:r>
              <a:rPr lang="en-US"/>
              <a:t>);</a:t>
            </a:r>
            <a:endParaRPr lang="en-US"/>
          </a:p>
          <a:p>
            <a:pPr marL="0" indent="0">
              <a:buNone/>
            </a:pPr>
            <a:r>
              <a:rPr lang="en-US"/>
              <a:t>CREATE TABLE customers (</a:t>
            </a:r>
            <a:endParaRPr lang="en-US"/>
          </a:p>
          <a:p>
            <a:pPr marL="0" indent="0">
              <a:buNone/>
            </a:pPr>
            <a:r>
              <a:rPr lang="en-US"/>
              <a:t>  customer_id INT PRIMARY KEY,</a:t>
            </a:r>
            <a:endParaRPr lang="en-US"/>
          </a:p>
          <a:p>
            <a:pPr marL="0" indent="0">
              <a:buNone/>
            </a:pPr>
            <a:r>
              <a:rPr lang="en-US"/>
              <a:t>  customer_name VARCHAR(255) NOT NULL,</a:t>
            </a:r>
            <a:endParaRPr lang="en-US"/>
          </a:p>
          <a:p>
            <a:pPr marL="0" indent="0">
              <a:buNone/>
            </a:pPr>
            <a:r>
              <a:rPr lang="en-US"/>
              <a:t>);</a:t>
            </a:r>
            <a:endParaRPr lang="en-US"/>
          </a:p>
          <a:p>
            <a:pPr marL="0" indent="0">
              <a:buNone/>
            </a:pPr>
            <a:r>
              <a:rPr lang="en-US"/>
              <a:t>ALTER TABLE orders</a:t>
            </a:r>
            <a:endParaRPr lang="en-US"/>
          </a:p>
          <a:p>
            <a:pPr marL="0" indent="0">
              <a:buNone/>
            </a:pPr>
            <a:r>
              <a:rPr lang="en-US"/>
              <a:t>ADD FOREIGN KEY (customer_id) REFERENCES customers (customer_id) ON DELETE CASCADE;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080"/>
            <a:ext cx="8229600" cy="404495"/>
          </a:xfrm>
        </p:spPr>
        <p:txBody>
          <a:bodyPr>
            <a:normAutofit fontScale="90000"/>
          </a:bodyPr>
          <a:p>
            <a:r>
              <a:rPr lang="en-US"/>
              <a:t>Example-2:</a:t>
            </a:r>
            <a:endParaRPr lang="en-US"/>
          </a:p>
        </p:txBody>
      </p:sp>
      <p:pic>
        <p:nvPicPr>
          <p:cNvPr id="251809090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095" y="838200"/>
            <a:ext cx="8086090" cy="58127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Relational Data Model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/>
              <a:t>Ted Codd, a computer scientist and mathematician, introduced this concept in 1970.  </a:t>
            </a:r>
            <a:endParaRPr lang="en-US"/>
          </a:p>
          <a:p>
            <a:pPr algn="just"/>
            <a:r>
              <a:rPr lang="en-US"/>
              <a:t>Uses the concept of mathematical relation.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Types of Key Constraints: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1.Unique Key</a:t>
            </a:r>
            <a:endParaRPr lang="en-US"/>
          </a:p>
          <a:p>
            <a:pPr marL="0" indent="0">
              <a:buNone/>
            </a:pPr>
            <a:r>
              <a:rPr lang="en-US"/>
              <a:t>2.Primary Key</a:t>
            </a:r>
            <a:endParaRPr lang="en-US"/>
          </a:p>
          <a:p>
            <a:pPr marL="0" indent="0">
              <a:buNone/>
            </a:pPr>
            <a:r>
              <a:rPr lang="en-US"/>
              <a:t>3.Candidate Key</a:t>
            </a:r>
            <a:endParaRPr lang="en-US"/>
          </a:p>
          <a:p>
            <a:pPr marL="0" indent="0">
              <a:buNone/>
            </a:pPr>
            <a:r>
              <a:rPr lang="en-US"/>
              <a:t>4.Super Key</a:t>
            </a:r>
            <a:endParaRPr lang="en-US"/>
          </a:p>
          <a:p>
            <a:pPr marL="0" indent="0">
              <a:buNone/>
            </a:pPr>
            <a:r>
              <a:rPr lang="en-US"/>
              <a:t>5.Composite Key</a:t>
            </a:r>
            <a:endParaRPr lang="en-US"/>
          </a:p>
          <a:p>
            <a:pPr marL="0" indent="0">
              <a:buNone/>
            </a:pPr>
            <a:r>
              <a:rPr lang="en-US"/>
              <a:t>6.Alternate Key</a:t>
            </a:r>
            <a:endParaRPr lang="en-US"/>
          </a:p>
          <a:p>
            <a:pPr marL="0" indent="0">
              <a:buNone/>
            </a:pPr>
            <a:r>
              <a:rPr lang="en-US"/>
              <a:t>7.Foreign Key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Unique Key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CREATE TABLE Persons (</a:t>
            </a:r>
            <a:endParaRPr lang="en-US"/>
          </a:p>
          <a:p>
            <a:pPr marL="0" indent="0">
              <a:buNone/>
            </a:pPr>
            <a:r>
              <a:rPr lang="en-US"/>
              <a:t>	ID int NOT NULL,</a:t>
            </a:r>
            <a:endParaRPr lang="en-US"/>
          </a:p>
          <a:p>
            <a:pPr marL="0" indent="0">
              <a:buNone/>
            </a:pPr>
            <a:r>
              <a:rPr lang="en-US"/>
              <a:t>	LastName varchar(255) NOT NULL,</a:t>
            </a:r>
            <a:endParaRPr lang="en-US"/>
          </a:p>
          <a:p>
            <a:pPr marL="0" indent="0">
              <a:buNone/>
            </a:pPr>
            <a:r>
              <a:rPr lang="en-US"/>
              <a:t>	FirstName varchar(255),</a:t>
            </a:r>
            <a:endParaRPr lang="en-US"/>
          </a:p>
          <a:p>
            <a:pPr marL="0" indent="0">
              <a:buNone/>
            </a:pPr>
            <a:r>
              <a:rPr lang="en-US"/>
              <a:t>	Age int,</a:t>
            </a:r>
            <a:endParaRPr lang="en-US"/>
          </a:p>
          <a:p>
            <a:pPr marL="0" indent="0">
              <a:buNone/>
            </a:pPr>
            <a:r>
              <a:rPr lang="en-US"/>
              <a:t>    UNIQUE (ID)</a:t>
            </a:r>
            <a:endParaRPr lang="en-US"/>
          </a:p>
          <a:p>
            <a:pPr marL="0" indent="0">
              <a:buNone/>
            </a:pPr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CREATE TABLE Persons (</a:t>
            </a:r>
            <a:endParaRPr lang="en-US"/>
          </a:p>
          <a:p>
            <a:pPr marL="0" indent="0">
              <a:buNone/>
            </a:pPr>
            <a:r>
              <a:rPr lang="en-US"/>
              <a:t>	ID int NOT NULL,</a:t>
            </a:r>
            <a:endParaRPr lang="en-US"/>
          </a:p>
          <a:p>
            <a:pPr marL="0" indent="0">
              <a:buNone/>
            </a:pPr>
            <a:r>
              <a:rPr lang="en-US"/>
              <a:t>	LastName varchar(255) NOT NULL,</a:t>
            </a:r>
            <a:endParaRPr lang="en-US"/>
          </a:p>
          <a:p>
            <a:pPr marL="0" indent="0">
              <a:buNone/>
            </a:pPr>
            <a:r>
              <a:rPr lang="en-US"/>
              <a:t>	FirstName varchar(255),</a:t>
            </a:r>
            <a:endParaRPr lang="en-US"/>
          </a:p>
          <a:p>
            <a:pPr marL="0" indent="0">
              <a:buNone/>
            </a:pPr>
            <a:r>
              <a:rPr lang="en-US"/>
              <a:t>	Age int,</a:t>
            </a:r>
            <a:endParaRPr lang="en-US"/>
          </a:p>
          <a:p>
            <a:pPr marL="0" indent="0">
              <a:buNone/>
            </a:pPr>
            <a:r>
              <a:rPr lang="en-US"/>
              <a:t>    CONSTRAINT UC_Person UNIQUE (ID,LastName)</a:t>
            </a:r>
            <a:endParaRPr lang="en-US"/>
          </a:p>
          <a:p>
            <a:pPr marL="0" indent="0">
              <a:buNone/>
            </a:pPr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Primary Key:</a:t>
            </a:r>
            <a:endParaRPr lang="en-US" b="1"/>
          </a:p>
        </p:txBody>
      </p:sp>
      <p:pic>
        <p:nvPicPr>
          <p:cNvPr id="20" name="image10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90600" y="1676400"/>
            <a:ext cx="7291705" cy="43364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CREATE TABLE EMPLOYEE (</a:t>
            </a:r>
            <a:endParaRPr lang="en-US"/>
          </a:p>
          <a:p>
            <a:pPr marL="0" indent="0">
              <a:buNone/>
            </a:pPr>
            <a:r>
              <a:rPr lang="en-US"/>
              <a:t>  Employee_ID INT NOT NULL PRIMARY KEY,</a:t>
            </a:r>
            <a:endParaRPr lang="en-US"/>
          </a:p>
          <a:p>
            <a:pPr marL="0" indent="0">
              <a:buNone/>
            </a:pPr>
            <a:r>
              <a:rPr lang="en-US"/>
              <a:t>  Employee_Name VARCHAR(255) NOT NULL,</a:t>
            </a:r>
            <a:endParaRPr lang="en-US"/>
          </a:p>
          <a:p>
            <a:pPr marL="0" indent="0">
              <a:buNone/>
            </a:pPr>
            <a:r>
              <a:rPr lang="en-US"/>
              <a:t>  Employee_Address VARCHAR(255),</a:t>
            </a:r>
            <a:endParaRPr lang="en-US"/>
          </a:p>
          <a:p>
            <a:pPr marL="0" indent="0">
              <a:buNone/>
            </a:pPr>
            <a:r>
              <a:rPr lang="en-US"/>
              <a:t>  Passport_Number VARCHAR(20),</a:t>
            </a:r>
            <a:endParaRPr lang="en-US"/>
          </a:p>
          <a:p>
            <a:pPr marL="0" indent="0">
              <a:buNone/>
            </a:pPr>
            <a:r>
              <a:rPr lang="en-US"/>
              <a:t>  License_Number VARCHAR(20),</a:t>
            </a:r>
            <a:endParaRPr lang="en-US"/>
          </a:p>
          <a:p>
            <a:pPr marL="0" indent="0">
              <a:buNone/>
            </a:pPr>
            <a:r>
              <a:rPr lang="en-US"/>
              <a:t>  SSN CHAR(11)</a:t>
            </a:r>
            <a:endParaRPr lang="en-US"/>
          </a:p>
          <a:p>
            <a:pPr marL="0" indent="0">
              <a:buNone/>
            </a:pPr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Candidate Key</a:t>
            </a:r>
            <a:endParaRPr lang="en-US" b="1"/>
          </a:p>
        </p:txBody>
      </p:sp>
      <p:pic>
        <p:nvPicPr>
          <p:cNvPr id="39" name="image34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99795" y="1524000"/>
            <a:ext cx="7344410" cy="494474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94385"/>
          </a:xfrm>
        </p:spPr>
        <p:txBody>
          <a:bodyPr/>
          <a:p>
            <a:r>
              <a:rPr lang="en-US" b="1"/>
              <a:t> Super Key:</a:t>
            </a:r>
            <a:endParaRPr lang="en-US" b="1"/>
          </a:p>
        </p:txBody>
      </p:sp>
      <p:pic>
        <p:nvPicPr>
          <p:cNvPr id="11" name="image15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09600" y="1295400"/>
            <a:ext cx="8424545" cy="50927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1" name="image27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7200" y="1417955"/>
            <a:ext cx="8229600" cy="48571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CREATE TABLE EMPLOYEE (</a:t>
            </a:r>
            <a:endParaRPr lang="en-US"/>
          </a:p>
          <a:p>
            <a:pPr marL="0" indent="0">
              <a:buNone/>
            </a:pPr>
            <a:r>
              <a:rPr lang="en-US"/>
              <a:t>  Employee_ID INT NOT NULL,</a:t>
            </a:r>
            <a:endParaRPr lang="en-US"/>
          </a:p>
          <a:p>
            <a:pPr marL="0" indent="0">
              <a:buNone/>
            </a:pPr>
            <a:r>
              <a:rPr lang="en-US"/>
              <a:t>  Employee_Name VARCHAR(255) NOT NULL,</a:t>
            </a:r>
            <a:endParaRPr lang="en-US"/>
          </a:p>
          <a:p>
            <a:pPr marL="0" indent="0">
              <a:buNone/>
            </a:pPr>
            <a:r>
              <a:rPr lang="en-US"/>
              <a:t>  Employee_Address VARCHAR(255),</a:t>
            </a:r>
            <a:endParaRPr lang="en-US"/>
          </a:p>
          <a:p>
            <a:pPr marL="0" indent="0">
              <a:buNone/>
            </a:pPr>
            <a:r>
              <a:rPr lang="en-US"/>
              <a:t>  Passport_Number VARCHAR(50),</a:t>
            </a:r>
            <a:endParaRPr lang="en-US"/>
          </a:p>
          <a:p>
            <a:pPr marL="0" indent="0">
              <a:buNone/>
            </a:pPr>
            <a:r>
              <a:rPr lang="en-US"/>
              <a:t>  License_Number VARCHAR(50),</a:t>
            </a:r>
            <a:endParaRPr lang="en-US"/>
          </a:p>
          <a:p>
            <a:pPr marL="0" indent="0">
              <a:buNone/>
            </a:pPr>
            <a:r>
              <a:rPr lang="en-US"/>
              <a:t>  SSN VARCHAR(50),</a:t>
            </a:r>
            <a:endParaRPr lang="en-US"/>
          </a:p>
          <a:p>
            <a:pPr marL="0" indent="0">
              <a:buNone/>
            </a:pPr>
            <a:r>
              <a:rPr lang="en-US"/>
              <a:t>  PRIMARY KEY (Employee_ID, Employee_Name)</a:t>
            </a:r>
            <a:endParaRPr lang="en-US"/>
          </a:p>
          <a:p>
            <a:pPr marL="0" indent="0">
              <a:buNone/>
            </a:pPr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Composite Key: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/>
              <a:t>Example-1:</a:t>
            </a:r>
            <a:endParaRPr lang="en-US"/>
          </a:p>
          <a:p>
            <a:pPr marL="0" indent="0">
              <a:buNone/>
            </a:pPr>
            <a:r>
              <a:rPr lang="en-US"/>
              <a:t>CREATE TABLE EMPLOYEE (</a:t>
            </a:r>
            <a:endParaRPr lang="en-US"/>
          </a:p>
          <a:p>
            <a:pPr marL="0" indent="0">
              <a:buNone/>
            </a:pPr>
            <a:r>
              <a:rPr lang="en-US"/>
              <a:t>  Employee_ID INT NOT NULL,</a:t>
            </a:r>
            <a:endParaRPr lang="en-US"/>
          </a:p>
          <a:p>
            <a:pPr marL="0" indent="0">
              <a:buNone/>
            </a:pPr>
            <a:r>
              <a:rPr lang="en-US"/>
              <a:t>  Employee_Name VARCHAR(255) NOT NULL,</a:t>
            </a:r>
            <a:endParaRPr lang="en-US"/>
          </a:p>
          <a:p>
            <a:pPr marL="0" indent="0">
              <a:buNone/>
            </a:pPr>
            <a:r>
              <a:rPr lang="en-US"/>
              <a:t>  Employee_Address VARCHAR(255),</a:t>
            </a:r>
            <a:endParaRPr lang="en-US"/>
          </a:p>
          <a:p>
            <a:pPr marL="0" indent="0">
              <a:buNone/>
            </a:pPr>
            <a:r>
              <a:rPr lang="en-US"/>
              <a:t>  Passport_Number VARCHAR(50),</a:t>
            </a:r>
            <a:endParaRPr lang="en-US"/>
          </a:p>
          <a:p>
            <a:pPr marL="0" indent="0">
              <a:buNone/>
            </a:pPr>
            <a:r>
              <a:rPr lang="en-US"/>
              <a:t>  License_Number VARCHAR(50),</a:t>
            </a:r>
            <a:endParaRPr lang="en-US"/>
          </a:p>
          <a:p>
            <a:pPr marL="0" indent="0">
              <a:buNone/>
            </a:pPr>
            <a:r>
              <a:rPr lang="en-US"/>
              <a:t>  SSN VARCHAR(50),</a:t>
            </a:r>
            <a:endParaRPr lang="en-US"/>
          </a:p>
          <a:p>
            <a:pPr marL="0" indent="0">
              <a:buNone/>
            </a:pPr>
            <a:r>
              <a:rPr lang="en-US"/>
              <a:t>  PRIMARY KEY (Employee_ID, Employee_Name)</a:t>
            </a:r>
            <a:endParaRPr lang="en-US"/>
          </a:p>
          <a:p>
            <a:pPr marL="0" indent="0">
              <a:buNone/>
            </a:pPr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Terminologies related to RDBMS: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a. Relation</a:t>
            </a:r>
            <a:endParaRPr lang="en-US"/>
          </a:p>
          <a:p>
            <a:r>
              <a:rPr lang="en-US"/>
              <a:t>b. Tuple</a:t>
            </a:r>
            <a:endParaRPr lang="en-US"/>
          </a:p>
          <a:p>
            <a:r>
              <a:rPr lang="en-US"/>
              <a:t>c. Attributes</a:t>
            </a:r>
            <a:endParaRPr lang="en-US"/>
          </a:p>
          <a:p>
            <a:r>
              <a:rPr lang="en-US"/>
              <a:t>d. Domain</a:t>
            </a:r>
            <a:endParaRPr lang="en-US"/>
          </a:p>
          <a:p>
            <a:r>
              <a:rPr lang="en-US"/>
              <a:t>e. Relation Schema</a:t>
            </a:r>
            <a:endParaRPr lang="en-US"/>
          </a:p>
          <a:p>
            <a:r>
              <a:rPr lang="en-US"/>
              <a:t>f. Degree of a relation</a:t>
            </a:r>
            <a:endParaRPr lang="en-US"/>
          </a:p>
          <a:p>
            <a:r>
              <a:rPr lang="en-US"/>
              <a:t>g. Cardinality of a relation</a:t>
            </a:r>
            <a:endParaRPr lang="en-US"/>
          </a:p>
          <a:p>
            <a:r>
              <a:rPr lang="en-US"/>
              <a:t>h. Relational Database Schema</a:t>
            </a:r>
            <a:endParaRPr lang="en-US"/>
          </a:p>
          <a:p>
            <a:r>
              <a:rPr lang="en-US"/>
              <a:t>i. Relation instance (Relational database sta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08355"/>
          </a:xfrm>
        </p:spPr>
        <p:txBody>
          <a:bodyPr/>
          <a:p>
            <a:r>
              <a:rPr lang="en-US"/>
              <a:t>example-2:</a:t>
            </a:r>
            <a:endParaRPr lang="en-US"/>
          </a:p>
        </p:txBody>
      </p:sp>
      <p:pic>
        <p:nvPicPr>
          <p:cNvPr id="37" name="image31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85800" y="1524000"/>
            <a:ext cx="8258175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CREATE TABLE EMPLOYEE (</a:t>
            </a:r>
            <a:endParaRPr lang="en-US"/>
          </a:p>
          <a:p>
            <a:pPr marL="0" indent="0">
              <a:buNone/>
            </a:pPr>
            <a:r>
              <a:rPr lang="en-US"/>
              <a:t>  Emp_Id INT NOT NULL;</a:t>
            </a:r>
            <a:endParaRPr lang="en-US"/>
          </a:p>
          <a:p>
            <a:pPr marL="0" indent="0">
              <a:buNone/>
            </a:pPr>
            <a:r>
              <a:rPr lang="en-US"/>
              <a:t>	……</a:t>
            </a:r>
            <a:endParaRPr lang="en-US"/>
          </a:p>
          <a:p>
            <a:pPr marL="0" indent="0">
              <a:buNone/>
            </a:pPr>
            <a:r>
              <a:rPr lang="en-US"/>
              <a:t>	……</a:t>
            </a:r>
            <a:endParaRPr lang="en-US"/>
          </a:p>
          <a:p>
            <a:pPr marL="0" indent="0">
              <a:buNone/>
            </a:pPr>
            <a:r>
              <a:rPr lang="en-US"/>
              <a:t>  Emp_Role VARCHAR(50) NOT NULL,</a:t>
            </a:r>
            <a:endParaRPr lang="en-US"/>
          </a:p>
          <a:p>
            <a:pPr marL="0" indent="0">
              <a:buNone/>
            </a:pPr>
            <a:r>
              <a:rPr lang="en-US"/>
              <a:t>  Proj_Id VARCHAR(50) NOT NULL,</a:t>
            </a:r>
            <a:endParaRPr lang="en-US"/>
          </a:p>
          <a:p>
            <a:pPr marL="0" indent="0">
              <a:buNone/>
            </a:pPr>
            <a:r>
              <a:rPr lang="en-US"/>
              <a:t>  PRIMARY KEY (Emp_Id, Emp_Role, Proj_Id)</a:t>
            </a:r>
            <a:endParaRPr lang="en-US"/>
          </a:p>
          <a:p>
            <a:pPr marL="0" indent="0">
              <a:buNone/>
            </a:pPr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Alternate Key:</a:t>
            </a:r>
            <a:endParaRPr lang="en-US" b="1"/>
          </a:p>
        </p:txBody>
      </p:sp>
      <p:pic>
        <p:nvPicPr>
          <p:cNvPr id="14" name="image12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03530" y="1143000"/>
            <a:ext cx="8550910" cy="455358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Foreign Key:</a:t>
            </a:r>
            <a:endParaRPr lang="en-US" b="1"/>
          </a:p>
        </p:txBody>
      </p:sp>
      <p:pic>
        <p:nvPicPr>
          <p:cNvPr id="43" name="image41.jp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33400" y="1676400"/>
            <a:ext cx="7992745" cy="434149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CREATE TABLE DEPARTMENT (</a:t>
            </a:r>
            <a:endParaRPr lang="en-US"/>
          </a:p>
          <a:p>
            <a:pPr marL="0" indent="0">
              <a:buNone/>
            </a:pPr>
            <a:r>
              <a:rPr lang="en-US"/>
              <a:t>  Department_ID INT PRIMARY KEY,</a:t>
            </a:r>
            <a:endParaRPr lang="en-US"/>
          </a:p>
          <a:p>
            <a:pPr marL="0" indent="0">
              <a:buNone/>
            </a:pPr>
            <a:r>
              <a:rPr lang="en-US"/>
              <a:t>  Department_Name VARCHAR(255) NOT NULL</a:t>
            </a:r>
            <a:endParaRPr lang="en-US"/>
          </a:p>
          <a:p>
            <a:pPr marL="0" indent="0">
              <a:buNone/>
            </a:pPr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en-US"/>
              <a:t>CREATE TABLE EMPLOYEE (</a:t>
            </a:r>
            <a:endParaRPr lang="en-US"/>
          </a:p>
          <a:p>
            <a:pPr marL="0" indent="0">
              <a:buNone/>
            </a:pPr>
            <a:r>
              <a:rPr lang="en-US"/>
              <a:t>  Employee_ID INT PRIMARY KEY,</a:t>
            </a:r>
            <a:endParaRPr lang="en-US"/>
          </a:p>
          <a:p>
            <a:pPr marL="0" indent="0">
              <a:buNone/>
            </a:pPr>
            <a:r>
              <a:rPr lang="en-US"/>
              <a:t>  Employee_Name VARCHAR(255) NOT NULL,</a:t>
            </a:r>
            <a:endParaRPr lang="en-US"/>
          </a:p>
          <a:p>
            <a:pPr marL="0" indent="0">
              <a:buNone/>
            </a:pPr>
            <a:r>
              <a:rPr lang="en-US"/>
              <a:t>  Employee_Address VARCHAR(255),</a:t>
            </a:r>
            <a:endParaRPr lang="en-US"/>
          </a:p>
          <a:p>
            <a:pPr marL="0" indent="0">
              <a:buNone/>
            </a:pPr>
            <a:r>
              <a:rPr lang="en-US"/>
              <a:t>  Passport_Number VARCHAR(50),</a:t>
            </a:r>
            <a:endParaRPr lang="en-US"/>
          </a:p>
          <a:p>
            <a:pPr marL="0" indent="0">
              <a:buNone/>
            </a:pPr>
            <a:r>
              <a:rPr lang="en-US"/>
              <a:t>  License_Number VARCHAR(50),</a:t>
            </a:r>
            <a:endParaRPr lang="en-US"/>
          </a:p>
          <a:p>
            <a:pPr marL="0" indent="0">
              <a:buNone/>
            </a:pPr>
            <a:r>
              <a:rPr lang="en-US"/>
              <a:t>  SSN VARCHAR(50),</a:t>
            </a:r>
            <a:endParaRPr lang="en-US"/>
          </a:p>
          <a:p>
            <a:pPr marL="0" indent="0">
              <a:buNone/>
            </a:pPr>
            <a:r>
              <a:rPr lang="en-US"/>
              <a:t>  Department_ID INT NOT NULL,</a:t>
            </a:r>
            <a:endParaRPr lang="en-US"/>
          </a:p>
          <a:p>
            <a:pPr marL="0" indent="0">
              <a:buNone/>
            </a:pPr>
            <a:r>
              <a:rPr lang="en-US"/>
              <a:t>  FOREIGN KEY (Department_ID) REFERENCES DEPARTMENT(Department_ID)</a:t>
            </a:r>
            <a:endParaRPr lang="en-US"/>
          </a:p>
          <a:p>
            <a:pPr marL="0" indent="0">
              <a:buNone/>
            </a:pPr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Logical Database Design: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Here, we will see how to convert </a:t>
            </a:r>
            <a:endParaRPr lang="en-US"/>
          </a:p>
          <a:p>
            <a:pPr marL="0" indent="0">
              <a:buNone/>
            </a:pPr>
            <a:r>
              <a:rPr lang="en-US"/>
              <a:t>●Regular (Strong) Entity Sets to Tables</a:t>
            </a:r>
            <a:endParaRPr lang="en-US"/>
          </a:p>
          <a:p>
            <a:pPr marL="0" indent="0">
              <a:buNone/>
            </a:pPr>
            <a:r>
              <a:rPr lang="en-US"/>
              <a:t>●Weak Entity Sets to Tables</a:t>
            </a:r>
            <a:endParaRPr lang="en-US"/>
          </a:p>
          <a:p>
            <a:pPr marL="0" indent="0">
              <a:buNone/>
            </a:pPr>
            <a:r>
              <a:rPr lang="en-US"/>
              <a:t>●Relationship Sets to Tables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Converting Regular Entity Set to Table:</a:t>
            </a:r>
            <a:endParaRPr lang="en-US" b="1"/>
          </a:p>
        </p:txBody>
      </p:sp>
      <p:pic>
        <p:nvPicPr>
          <p:cNvPr id="12" name="image13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87705" y="1884045"/>
            <a:ext cx="8292465" cy="389382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Process of Converting  “Employee” ER Diagram to “Employee” Table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Step 1</a:t>
            </a:r>
            <a:r>
              <a:rPr lang="en-US"/>
              <a:t>: Identify the entity name. The entity name in ER Diagram is simply the table name for the table.</a:t>
            </a:r>
            <a:endParaRPr lang="en-US"/>
          </a:p>
          <a:p>
            <a:pPr marL="0" indent="0">
              <a:buNone/>
            </a:pPr>
            <a:r>
              <a:rPr lang="en-US" b="1"/>
              <a:t>Step 2:</a:t>
            </a:r>
            <a:r>
              <a:rPr lang="en-US"/>
              <a:t> Identify the attributes of the entity. Attributes are the column names for the table.</a:t>
            </a:r>
            <a:endParaRPr lang="en-US"/>
          </a:p>
          <a:p>
            <a:pPr marL="0" indent="0">
              <a:buNone/>
            </a:pPr>
            <a:r>
              <a:rPr lang="en-US" b="1"/>
              <a:t>Step 3:</a:t>
            </a:r>
            <a:r>
              <a:rPr lang="en-US"/>
              <a:t> Draw the table.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5" name="image29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85800" y="1752600"/>
            <a:ext cx="7115175" cy="42627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Degree and Cardinality of a Relation</a:t>
            </a:r>
            <a:endParaRPr lang="en-US" b="1"/>
          </a:p>
        </p:txBody>
      </p:sp>
      <p:pic>
        <p:nvPicPr>
          <p:cNvPr id="613793141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0515" y="2578735"/>
            <a:ext cx="5981700" cy="256794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Converting Weak Entity Set to Table:</a:t>
            </a:r>
            <a:endParaRPr lang="en-US" b="1"/>
          </a:p>
        </p:txBody>
      </p:sp>
      <p:pic>
        <p:nvPicPr>
          <p:cNvPr id="32" name="image36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47065" y="1905000"/>
            <a:ext cx="7849870" cy="361124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CREATE TABLE Employee (</a:t>
            </a:r>
            <a:endParaRPr lang="en-US"/>
          </a:p>
          <a:p>
            <a:pPr marL="0" indent="0">
              <a:buNone/>
            </a:pPr>
            <a:r>
              <a:rPr lang="en-US"/>
              <a:t>  Emp_Id INT NOT NULL AUTO_INCREMENT,  </a:t>
            </a:r>
            <a:endParaRPr lang="en-US"/>
          </a:p>
          <a:p>
            <a:pPr marL="0" indent="0">
              <a:buNone/>
            </a:pPr>
            <a:r>
              <a:rPr lang="en-US"/>
              <a:t>  Emp_Name VARCHAR(50) NOT NULL,</a:t>
            </a:r>
            <a:endParaRPr lang="en-US"/>
          </a:p>
          <a:p>
            <a:pPr marL="0" indent="0">
              <a:buNone/>
            </a:pPr>
            <a:r>
              <a:rPr lang="en-US"/>
              <a:t>  Emp_Designation VARCHAR(50) NOT NULL,</a:t>
            </a:r>
            <a:endParaRPr lang="en-US"/>
          </a:p>
          <a:p>
            <a:pPr marL="0" indent="0">
              <a:buNone/>
            </a:pPr>
            <a:r>
              <a:rPr lang="en-US"/>
              <a:t>  Emp_Salary DECIMAL(10,2) NOT NULL,</a:t>
            </a:r>
            <a:endParaRPr lang="en-US"/>
          </a:p>
          <a:p>
            <a:pPr marL="0" indent="0">
              <a:buNone/>
            </a:pPr>
            <a:r>
              <a:rPr lang="en-US"/>
              <a:t>  PRIMARY KEY (Emp_Id)  </a:t>
            </a:r>
            <a:endParaRPr lang="en-US"/>
          </a:p>
          <a:p>
            <a:pPr marL="0" indent="0">
              <a:buNone/>
            </a:pPr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CREATE TABLE Dependents (</a:t>
            </a:r>
            <a:endParaRPr lang="en-US"/>
          </a:p>
          <a:p>
            <a:pPr marL="0" indent="0">
              <a:buNone/>
            </a:pPr>
            <a:r>
              <a:rPr lang="en-US"/>
              <a:t>  Emp_ID INT NOT NULL,</a:t>
            </a:r>
            <a:endParaRPr lang="en-US"/>
          </a:p>
          <a:p>
            <a:pPr marL="0" indent="0">
              <a:buNone/>
            </a:pPr>
            <a:r>
              <a:rPr lang="en-US"/>
              <a:t>  D_Name VARCHAR(50) NOT NULL,</a:t>
            </a:r>
            <a:endParaRPr lang="en-US"/>
          </a:p>
          <a:p>
            <a:pPr marL="0" indent="0">
              <a:buNone/>
            </a:pPr>
            <a:r>
              <a:rPr lang="en-US"/>
              <a:t>  D_Relation VARCHAR(50) NOT NULL,</a:t>
            </a:r>
            <a:endParaRPr lang="en-US"/>
          </a:p>
          <a:p>
            <a:pPr marL="0" indent="0">
              <a:buNone/>
            </a:pPr>
            <a:r>
              <a:rPr lang="en-US"/>
              <a:t>  FOREIGN KEY (Emp_ID) REFERENCES Employee(Emp_Id), </a:t>
            </a:r>
            <a:endParaRPr lang="en-US"/>
          </a:p>
          <a:p>
            <a:pPr marL="0" indent="0">
              <a:buNone/>
            </a:pPr>
            <a:r>
              <a:rPr lang="en-US"/>
              <a:t>  PRIMARY KEY (Emp_ID, D_Name)  </a:t>
            </a:r>
            <a:endParaRPr lang="en-US"/>
          </a:p>
          <a:p>
            <a:pPr marL="0" indent="0">
              <a:buNone/>
            </a:pPr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Converting Relationship Set to Table:</a:t>
            </a:r>
            <a:endParaRPr lang="en-US" b="1"/>
          </a:p>
        </p:txBody>
      </p:sp>
      <p:pic>
        <p:nvPicPr>
          <p:cNvPr id="33" name="image39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85800" y="1905000"/>
            <a:ext cx="7439025" cy="416687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image25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81330" y="304800"/>
            <a:ext cx="7872095" cy="615696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CREATE TABLE Department (</a:t>
            </a:r>
            <a:endParaRPr lang="en-US"/>
          </a:p>
          <a:p>
            <a:pPr marL="0" indent="0">
              <a:buNone/>
            </a:pPr>
            <a:r>
              <a:rPr lang="en-US"/>
              <a:t>  Dept_Id INT NOT NULL AUTO_INCREMENT,</a:t>
            </a:r>
            <a:endParaRPr lang="en-US"/>
          </a:p>
          <a:p>
            <a:pPr marL="0" indent="0">
              <a:buNone/>
            </a:pPr>
            <a:r>
              <a:rPr lang="en-US"/>
              <a:t>  Dept_Name VARCHAR(50) NOT NULL,</a:t>
            </a:r>
            <a:endParaRPr lang="en-US"/>
          </a:p>
          <a:p>
            <a:pPr marL="0" indent="0">
              <a:buNone/>
            </a:pPr>
            <a:r>
              <a:rPr lang="en-US"/>
              <a:t>  PRIMARY KEY (Dept_Id)</a:t>
            </a:r>
            <a:endParaRPr lang="en-US"/>
          </a:p>
          <a:p>
            <a:pPr marL="0" indent="0">
              <a:buNone/>
            </a:pPr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CREATE TABLE Employee (</a:t>
            </a:r>
            <a:endParaRPr lang="en-US"/>
          </a:p>
          <a:p>
            <a:pPr marL="0" indent="0">
              <a:buNone/>
            </a:pPr>
            <a:r>
              <a:rPr lang="en-US"/>
              <a:t>  Emp_Id INT NOT NULL AUTO_INCREMENT,  </a:t>
            </a:r>
            <a:endParaRPr lang="en-US"/>
          </a:p>
          <a:p>
            <a:pPr marL="0" indent="0">
              <a:buNone/>
            </a:pPr>
            <a:r>
              <a:rPr lang="en-US"/>
              <a:t>  Emp_Name VARCHAR(50) NOT NULL,</a:t>
            </a:r>
            <a:endParaRPr lang="en-US"/>
          </a:p>
          <a:p>
            <a:pPr marL="0" indent="0">
              <a:buNone/>
            </a:pPr>
            <a:r>
              <a:rPr lang="en-US"/>
              <a:t>  Emp_Designation VARCHAR(50) NOT NULL,</a:t>
            </a:r>
            <a:endParaRPr lang="en-US"/>
          </a:p>
          <a:p>
            <a:pPr marL="0" indent="0">
              <a:buNone/>
            </a:pPr>
            <a:r>
              <a:rPr lang="en-US"/>
              <a:t>  Dept_Id INT NOT NULL,</a:t>
            </a:r>
            <a:endParaRPr lang="en-US"/>
          </a:p>
          <a:p>
            <a:pPr marL="0" indent="0">
              <a:buNone/>
            </a:pPr>
            <a:r>
              <a:rPr lang="en-US"/>
              <a:t>  PRIMARY KEY (Emp_Id),</a:t>
            </a:r>
            <a:endParaRPr lang="en-US"/>
          </a:p>
          <a:p>
            <a:pPr marL="0" indent="0">
              <a:buNone/>
            </a:pPr>
            <a:r>
              <a:rPr lang="en-US"/>
              <a:t>  FOREIGN KEY (Dept_Id) REFERENCES Department(Dept_Id) </a:t>
            </a:r>
            <a:endParaRPr lang="en-US"/>
          </a:p>
          <a:p>
            <a:pPr marL="0" indent="0">
              <a:buNone/>
            </a:pPr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/>
              <a:t>CREATE TABLE works_in (</a:t>
            </a:r>
            <a:endParaRPr lang="en-US"/>
          </a:p>
          <a:p>
            <a:pPr marL="0" indent="0">
              <a:buNone/>
            </a:pPr>
            <a:r>
              <a:rPr lang="en-US"/>
              <a:t>  Emp_Id INT NOT NULL,</a:t>
            </a:r>
            <a:endParaRPr lang="en-US"/>
          </a:p>
          <a:p>
            <a:pPr marL="0" indent="0">
              <a:buNone/>
            </a:pPr>
            <a:r>
              <a:rPr lang="en-US"/>
              <a:t>  Dept_Id INT NOT NULL,</a:t>
            </a:r>
            <a:endParaRPr lang="en-US"/>
          </a:p>
          <a:p>
            <a:pPr marL="0" indent="0">
              <a:buNone/>
            </a:pPr>
            <a:r>
              <a:rPr lang="en-US"/>
              <a:t>  Since DATE NOT NULL,</a:t>
            </a:r>
            <a:endParaRPr lang="en-US"/>
          </a:p>
          <a:p>
            <a:pPr marL="0" indent="0">
              <a:buNone/>
            </a:pPr>
            <a:r>
              <a:rPr lang="en-US"/>
              <a:t>  PRIMARY KEY (Emp_Id, Dept_Id), </a:t>
            </a:r>
            <a:endParaRPr lang="en-US"/>
          </a:p>
          <a:p>
            <a:pPr marL="0" indent="0">
              <a:buNone/>
            </a:pPr>
            <a:r>
              <a:rPr lang="en-US"/>
              <a:t>  FOREIGN KEY (Emp_Id) REFERENCES Employee(Emp_Id),</a:t>
            </a:r>
            <a:endParaRPr lang="en-US"/>
          </a:p>
          <a:p>
            <a:pPr marL="0" indent="0">
              <a:buNone/>
            </a:pPr>
            <a:r>
              <a:rPr lang="en-US"/>
              <a:t>  FOREIGN KEY (Dept_Id) REFERENCES Department(Dept_Id)</a:t>
            </a:r>
            <a:endParaRPr lang="en-US"/>
          </a:p>
          <a:p>
            <a:pPr marL="0" indent="0">
              <a:buNone/>
            </a:pPr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Querying Relational Data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sz="6000"/>
              <a:t>Query?</a:t>
            </a:r>
            <a:endParaRPr lang="en-US" sz="6000"/>
          </a:p>
          <a:p>
            <a:pPr marL="0" indent="0" algn="ctr">
              <a:buNone/>
            </a:pPr>
            <a:r>
              <a:rPr lang="en-US" sz="6000"/>
              <a:t>Querying?</a:t>
            </a:r>
            <a:endParaRPr lang="en-US" sz="6000"/>
          </a:p>
          <a:p>
            <a:pPr marL="0" indent="0" algn="ctr">
              <a:buNone/>
            </a:pPr>
            <a:r>
              <a:rPr lang="en-US" sz="6000"/>
              <a:t>SQL?</a:t>
            </a:r>
            <a:endParaRPr lang="en-US" sz="6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" name="image19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37515" y="304800"/>
            <a:ext cx="8028305" cy="5672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6456010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600" y="152400"/>
            <a:ext cx="8159115" cy="644779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Definition Language (DDL)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Commands of DDL are:</a:t>
            </a:r>
            <a:endParaRPr lang="en-US"/>
          </a:p>
          <a:p>
            <a:r>
              <a:rPr lang="en-US"/>
              <a:t>CREATE, </a:t>
            </a:r>
            <a:endParaRPr lang="en-US"/>
          </a:p>
          <a:p>
            <a:r>
              <a:rPr lang="en-US"/>
              <a:t>ALTER, </a:t>
            </a:r>
            <a:endParaRPr lang="en-US"/>
          </a:p>
          <a:p>
            <a:r>
              <a:rPr lang="en-US"/>
              <a:t>DROP,</a:t>
            </a:r>
            <a:endParaRPr lang="en-US"/>
          </a:p>
          <a:p>
            <a:r>
              <a:rPr lang="en-US"/>
              <a:t>TRUNCATE, </a:t>
            </a:r>
            <a:endParaRPr lang="en-US"/>
          </a:p>
          <a:p>
            <a:r>
              <a:rPr lang="en-US"/>
              <a:t>RENAME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CREATE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Syntax for Creating a database:</a:t>
            </a:r>
            <a:endParaRPr lang="en-US" b="1"/>
          </a:p>
          <a:p>
            <a:pPr marL="0" indent="0">
              <a:buNone/>
            </a:pPr>
            <a:r>
              <a:rPr lang="en-US"/>
              <a:t>CREATE DATABASE databasename;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/>
              <a:t>CREATE DATABASE company;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87020"/>
            <a:ext cx="8412480" cy="631507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b="1"/>
              <a:t>Syntax for Creating a table:</a:t>
            </a:r>
            <a:endParaRPr lang="en-US" b="1"/>
          </a:p>
          <a:p>
            <a:pPr marL="0" indent="0">
              <a:buNone/>
            </a:pPr>
            <a:r>
              <a:rPr lang="en-US"/>
              <a:t>CREATE TABLE table_name (</a:t>
            </a:r>
            <a:endParaRPr lang="en-US"/>
          </a:p>
          <a:p>
            <a:pPr marL="0" indent="0">
              <a:buNone/>
            </a:pPr>
            <a:r>
              <a:rPr lang="en-US"/>
              <a:t>	column1 datatype,</a:t>
            </a:r>
            <a:endParaRPr lang="en-US"/>
          </a:p>
          <a:p>
            <a:pPr marL="0" indent="0">
              <a:buNone/>
            </a:pPr>
            <a:r>
              <a:rPr lang="en-US"/>
              <a:t>	column2 datatype,</a:t>
            </a:r>
            <a:endParaRPr lang="en-US"/>
          </a:p>
          <a:p>
            <a:pPr marL="0" indent="0">
              <a:buNone/>
            </a:pPr>
            <a:r>
              <a:rPr lang="en-US"/>
              <a:t>   ....</a:t>
            </a:r>
            <a:endParaRPr lang="en-US"/>
          </a:p>
          <a:p>
            <a:pPr marL="0" indent="0">
              <a:buNone/>
            </a:pPr>
            <a:r>
              <a:rPr lang="en-US"/>
              <a:t>);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/>
              <a:t>CREATE TABLE Employee (</a:t>
            </a:r>
            <a:endParaRPr lang="en-US"/>
          </a:p>
          <a:p>
            <a:pPr marL="0" indent="0">
              <a:buNone/>
            </a:pPr>
            <a:r>
              <a:rPr lang="en-US"/>
              <a:t>  Emp_Id INT,  </a:t>
            </a:r>
            <a:endParaRPr lang="en-US"/>
          </a:p>
          <a:p>
            <a:pPr marL="0" indent="0">
              <a:buNone/>
            </a:pPr>
            <a:r>
              <a:rPr lang="en-US"/>
              <a:t>  Emp_Name VARCHAR(50),</a:t>
            </a:r>
            <a:endParaRPr lang="en-US"/>
          </a:p>
          <a:p>
            <a:pPr marL="0" indent="0">
              <a:buNone/>
            </a:pPr>
            <a:r>
              <a:rPr lang="en-US"/>
              <a:t>  Emp_Designation VARCHAR(50),</a:t>
            </a:r>
            <a:endParaRPr lang="en-US"/>
          </a:p>
          <a:p>
            <a:pPr marL="0" indent="0">
              <a:buNone/>
            </a:pPr>
            <a:r>
              <a:rPr lang="en-US"/>
              <a:t>  Emp_Salary DECIMAL(10,2)</a:t>
            </a:r>
            <a:endParaRPr lang="en-US"/>
          </a:p>
          <a:p>
            <a:pPr marL="0" indent="0">
              <a:buNone/>
            </a:pPr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83920"/>
          </a:xfrm>
        </p:spPr>
        <p:txBody>
          <a:bodyPr/>
          <a:p>
            <a:r>
              <a:rPr lang="en-US" b="1"/>
              <a:t>ALTER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Using ALTER, We can achieve the following operations in a table:</a:t>
            </a:r>
            <a:endParaRPr lang="en-US"/>
          </a:p>
          <a:p>
            <a:pPr marL="0" indent="0">
              <a:buNone/>
            </a:pPr>
            <a:r>
              <a:rPr lang="en-US"/>
              <a:t>●Add Column (Adding a new column)</a:t>
            </a:r>
            <a:endParaRPr lang="en-US"/>
          </a:p>
          <a:p>
            <a:pPr marL="0" indent="0">
              <a:buNone/>
            </a:pPr>
            <a:r>
              <a:rPr lang="en-US"/>
              <a:t>●Drop Column (Deleting a Column)</a:t>
            </a:r>
            <a:endParaRPr lang="en-US"/>
          </a:p>
          <a:p>
            <a:pPr marL="0" indent="0">
              <a:buNone/>
            </a:pPr>
            <a:r>
              <a:rPr lang="en-US"/>
              <a:t>●Modify Column Name (Changing the name of a column)</a:t>
            </a:r>
            <a:endParaRPr lang="en-US"/>
          </a:p>
          <a:p>
            <a:pPr marL="0" indent="0">
              <a:buNone/>
            </a:pPr>
            <a:r>
              <a:rPr lang="en-US"/>
              <a:t>●Modify Column Datatype (Changing the datatype of a column)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78510"/>
          </a:xfrm>
        </p:spPr>
        <p:txBody>
          <a:bodyPr/>
          <a:p>
            <a:r>
              <a:rPr lang="en-US"/>
              <a:t>ADD COLUMN: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5390"/>
            <a:ext cx="8229600" cy="4911090"/>
          </a:xfrm>
        </p:spPr>
        <p:txBody>
          <a:bodyPr/>
          <a:p>
            <a:pPr marL="0" indent="0">
              <a:buNone/>
            </a:pPr>
            <a:r>
              <a:rPr lang="en-US" b="1"/>
              <a:t>Syntax for Adding a New Column in a Table;</a:t>
            </a:r>
            <a:endParaRPr lang="en-US" b="1"/>
          </a:p>
          <a:p>
            <a:pPr marL="0" indent="0">
              <a:buNone/>
            </a:pPr>
            <a:r>
              <a:rPr lang="en-US"/>
              <a:t>ALTER TABLE table_name </a:t>
            </a:r>
            <a:endParaRPr lang="en-US"/>
          </a:p>
          <a:p>
            <a:pPr marL="0" indent="0">
              <a:buNone/>
            </a:pPr>
            <a:r>
              <a:rPr lang="en-US"/>
              <a:t>ADD column_name datatype;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/>
              <a:t>ALTER TABLE Employee </a:t>
            </a:r>
            <a:endParaRPr lang="en-US"/>
          </a:p>
          <a:p>
            <a:pPr marL="0" indent="0">
              <a:buNone/>
            </a:pPr>
            <a:r>
              <a:rPr lang="en-US"/>
              <a:t>ADD date_of_birth DATE;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435860" y="36931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08355"/>
          </a:xfrm>
        </p:spPr>
        <p:txBody>
          <a:bodyPr/>
          <a:p>
            <a:r>
              <a:rPr lang="en-US"/>
              <a:t>DROP COLUMN: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805680"/>
          </a:xfrm>
        </p:spPr>
        <p:txBody>
          <a:bodyPr/>
          <a:p>
            <a:pPr marL="0" indent="0">
              <a:buNone/>
            </a:pPr>
            <a:r>
              <a:rPr lang="en-US" b="1"/>
              <a:t>Syntax for Dropping a Column in a Table;</a:t>
            </a:r>
            <a:endParaRPr lang="en-US" b="1"/>
          </a:p>
          <a:p>
            <a:pPr marL="0" indent="0">
              <a:buNone/>
            </a:pPr>
            <a:r>
              <a:rPr lang="en-US"/>
              <a:t>ALTER TABLE table_name</a:t>
            </a:r>
            <a:endParaRPr lang="en-US"/>
          </a:p>
          <a:p>
            <a:pPr marL="0" indent="0">
              <a:buNone/>
            </a:pPr>
            <a:r>
              <a:rPr lang="en-US"/>
              <a:t>DROP COLUMN column_name;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/>
              <a:t>ALTER TABLE Employee </a:t>
            </a:r>
            <a:endParaRPr lang="en-US"/>
          </a:p>
          <a:p>
            <a:pPr marL="0" indent="0">
              <a:buNone/>
            </a:pPr>
            <a:r>
              <a:rPr lang="en-US"/>
              <a:t>DROP COLUMN date_of_birth;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08355"/>
          </a:xfrm>
        </p:spPr>
        <p:txBody>
          <a:bodyPr/>
          <a:p>
            <a:r>
              <a:rPr lang="en-US"/>
              <a:t>RENAME COLUMN: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5024120"/>
          </a:xfrm>
        </p:spPr>
        <p:txBody>
          <a:bodyPr/>
          <a:p>
            <a:pPr marL="0" indent="0">
              <a:buNone/>
            </a:pPr>
            <a:r>
              <a:rPr lang="en-US" b="1"/>
              <a:t>Syntax for Modifying a Column Name;</a:t>
            </a:r>
            <a:endParaRPr lang="en-US" b="1"/>
          </a:p>
          <a:p>
            <a:pPr marL="0" indent="0">
              <a:buNone/>
            </a:pPr>
            <a:r>
              <a:rPr lang="en-US"/>
              <a:t>ALTER TABLE table_name RENAME COLUMN old_column_name TO new_column_name;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/>
              <a:t>ALTER TABLE Employee RENAME COLUMN Emp_Designation TO Emp_Role;</a:t>
            </a: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02920"/>
          </a:xfrm>
        </p:spPr>
        <p:txBody>
          <a:bodyPr>
            <a:normAutofit fontScale="90000"/>
          </a:bodyPr>
          <a:p>
            <a:r>
              <a:rPr lang="en-US"/>
              <a:t>MODIFY COLUMN DATATYPE: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6155"/>
            <a:ext cx="8229600" cy="5341620"/>
          </a:xfrm>
        </p:spPr>
        <p:txBody>
          <a:bodyPr/>
          <a:p>
            <a:pPr marL="0" indent="0">
              <a:buNone/>
            </a:pPr>
            <a:r>
              <a:rPr lang="en-US" b="1"/>
              <a:t>Syntax for Modifying a Column Datatype;</a:t>
            </a:r>
            <a:endParaRPr lang="en-US" b="1"/>
          </a:p>
          <a:p>
            <a:pPr marL="0" indent="0">
              <a:buNone/>
            </a:pPr>
            <a:r>
              <a:rPr lang="en-US"/>
              <a:t>ALTER TABLE table_name</a:t>
            </a:r>
            <a:endParaRPr lang="en-US"/>
          </a:p>
          <a:p>
            <a:pPr marL="0" indent="0">
              <a:buNone/>
            </a:pPr>
            <a:r>
              <a:rPr lang="en-US"/>
              <a:t>MODIFY COLUMN column_name datatype;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/>
              <a:t>ALTER TABLE Employee </a:t>
            </a:r>
            <a:endParaRPr lang="en-US"/>
          </a:p>
          <a:p>
            <a:pPr marL="0" indent="0">
              <a:buNone/>
            </a:pPr>
            <a:r>
              <a:rPr lang="en-US"/>
              <a:t>MODIFY COLUMN Emp_Salary FLOAT;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DROP: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7465"/>
            <a:ext cx="8229600" cy="4819015"/>
          </a:xfrm>
        </p:spPr>
        <p:txBody>
          <a:bodyPr/>
          <a:p>
            <a:pPr marL="0" indent="0">
              <a:buNone/>
            </a:pPr>
            <a:r>
              <a:rPr lang="en-US" b="1"/>
              <a:t>Syntax for deleting a database:</a:t>
            </a:r>
            <a:endParaRPr lang="en-US" b="1"/>
          </a:p>
          <a:p>
            <a:pPr marL="0" indent="0">
              <a:buNone/>
            </a:pPr>
            <a:r>
              <a:rPr lang="en-US"/>
              <a:t>DROP DATABASE databasename;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/>
              <a:t>DROP DATABASE company;</a:t>
            </a: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TRUNCATE 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Syntax for making a table empty:</a:t>
            </a:r>
            <a:endParaRPr lang="en-US" b="1"/>
          </a:p>
          <a:p>
            <a:pPr marL="0" indent="0">
              <a:buNone/>
            </a:pPr>
            <a:r>
              <a:rPr lang="en-US"/>
              <a:t>TRUNCATE TABLE table_name;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/>
              <a:t>TRUNCATE TABLE Employee;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18782029" name="Picture 1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580390"/>
            <a:ext cx="8229600" cy="572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RENAME 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Syntax for renaming a table:</a:t>
            </a:r>
            <a:endParaRPr lang="en-US" b="1"/>
          </a:p>
          <a:p>
            <a:pPr marL="0" indent="0">
              <a:buNone/>
            </a:pPr>
            <a:r>
              <a:rPr lang="en-US"/>
              <a:t>RENAME old_table _name TO new_table_name;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r>
              <a:rPr lang="en-US"/>
              <a:t>:</a:t>
            </a:r>
            <a:endParaRPr lang="en-US"/>
          </a:p>
          <a:p>
            <a:pPr marL="0" indent="0">
              <a:buNone/>
            </a:pPr>
            <a:r>
              <a:rPr lang="en-US"/>
              <a:t>RENAME Employee TO Emp;</a:t>
            </a: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87070"/>
          </a:xfrm>
        </p:spPr>
        <p:txBody>
          <a:bodyPr>
            <a:normAutofit fontScale="90000"/>
          </a:bodyPr>
          <a:p>
            <a:br>
              <a:rPr lang="en-US" b="1"/>
            </a:br>
            <a:r>
              <a:rPr lang="en-US" b="1"/>
              <a:t>DML (Data Manipulation Language):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Commands of DML are:</a:t>
            </a:r>
            <a:endParaRPr lang="en-US"/>
          </a:p>
          <a:p>
            <a:r>
              <a:rPr lang="en-US"/>
              <a:t>SELECT,</a:t>
            </a:r>
            <a:endParaRPr lang="en-US"/>
          </a:p>
          <a:p>
            <a:r>
              <a:rPr lang="en-US"/>
              <a:t>INSERT, </a:t>
            </a:r>
            <a:endParaRPr lang="en-US"/>
          </a:p>
          <a:p>
            <a:r>
              <a:rPr lang="en-US"/>
              <a:t>UPDATE, </a:t>
            </a:r>
            <a:endParaRPr lang="en-US"/>
          </a:p>
          <a:p>
            <a:r>
              <a:rPr lang="en-US"/>
              <a:t>DELETE</a:t>
            </a: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69315"/>
          </a:xfrm>
        </p:spPr>
        <p:txBody>
          <a:bodyPr/>
          <a:p>
            <a:r>
              <a:rPr lang="en-US" b="1"/>
              <a:t>SELECT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030"/>
            <a:ext cx="8229600" cy="4743450"/>
          </a:xfrm>
        </p:spPr>
        <p:txBody>
          <a:bodyPr/>
          <a:p>
            <a:pPr marL="0" indent="0">
              <a:buNone/>
            </a:pPr>
            <a:r>
              <a:rPr lang="en-US" b="1"/>
              <a:t>Syntax to access all the rows(records) from a table:</a:t>
            </a:r>
            <a:endParaRPr lang="en-US" b="1"/>
          </a:p>
          <a:p>
            <a:pPr marL="0" indent="0">
              <a:buNone/>
            </a:pPr>
            <a:r>
              <a:rPr lang="en-US"/>
              <a:t>SELECT * FROM table_name; 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/>
              <a:t>SELECT * FROM Employee;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Syntax to access selected rows(records) from a table:</a:t>
            </a:r>
            <a:endParaRPr lang="en-US" b="1"/>
          </a:p>
          <a:p>
            <a:pPr marL="0" indent="0">
              <a:buNone/>
            </a:pPr>
            <a:r>
              <a:rPr lang="en-US"/>
              <a:t>SELECT column1, column2 FROM table_name; 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/>
              <a:t>SELECT Emp_Name, Emp_Salary FROM Employee;  </a:t>
            </a:r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69950"/>
          </a:xfrm>
        </p:spPr>
        <p:txBody>
          <a:bodyPr/>
          <a:p>
            <a:r>
              <a:rPr lang="en-US" b="1"/>
              <a:t>INSERT: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We can perform insertion of records in two ways:</a:t>
            </a:r>
            <a:endParaRPr lang="en-US"/>
          </a:p>
          <a:p>
            <a:pPr marL="0" indent="0">
              <a:buNone/>
            </a:pPr>
            <a:r>
              <a:rPr lang="en-US"/>
              <a:t>●Insert record in a single row</a:t>
            </a:r>
            <a:endParaRPr lang="en-US"/>
          </a:p>
          <a:p>
            <a:pPr marL="0" indent="0">
              <a:buNone/>
            </a:pPr>
            <a:r>
              <a:rPr lang="en-US"/>
              <a:t>●Insert record in multiple rows</a:t>
            </a:r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1470"/>
            <a:ext cx="8229600" cy="619379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b="1"/>
              <a:t>Syntax to insert a single record in table:</a:t>
            </a:r>
            <a:endParaRPr lang="en-US" b="1"/>
          </a:p>
          <a:p>
            <a:pPr marL="0" indent="0">
              <a:buNone/>
            </a:pPr>
            <a:r>
              <a:rPr lang="en-US"/>
              <a:t>INSERT INTO table_name ( field1, field2,...fieldN )    </a:t>
            </a:r>
            <a:endParaRPr lang="en-US"/>
          </a:p>
          <a:p>
            <a:pPr marL="0" indent="0">
              <a:buNone/>
            </a:pPr>
            <a:r>
              <a:rPr lang="en-US"/>
              <a:t>VALUES    ( value1, value2,...valueN ); 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Example</a:t>
            </a:r>
            <a:r>
              <a:rPr lang="en-US"/>
              <a:t>:</a:t>
            </a:r>
            <a:endParaRPr lang="en-US"/>
          </a:p>
          <a:p>
            <a:pPr marL="0" indent="0">
              <a:buNone/>
            </a:pPr>
            <a:r>
              <a:rPr lang="en-US"/>
              <a:t>Let's say we created a table like shown below:</a:t>
            </a:r>
            <a:endParaRPr lang="en-US"/>
          </a:p>
          <a:p>
            <a:pPr marL="0" indent="0">
              <a:buNone/>
            </a:pPr>
            <a:r>
              <a:rPr lang="en-US"/>
              <a:t>CREATE TABLE People(  </a:t>
            </a:r>
            <a:endParaRPr lang="en-US"/>
          </a:p>
          <a:p>
            <a:pPr marL="0" indent="0">
              <a:buNone/>
            </a:pPr>
            <a:r>
              <a:rPr lang="en-US"/>
              <a:t>    id int NOT NULL PRIMARY KEY,  </a:t>
            </a:r>
            <a:endParaRPr lang="en-US"/>
          </a:p>
          <a:p>
            <a:pPr marL="0" indent="0">
              <a:buNone/>
            </a:pPr>
            <a:r>
              <a:rPr lang="en-US"/>
              <a:t>    name varchar(45) NOT NULL,  </a:t>
            </a:r>
            <a:endParaRPr lang="en-US"/>
          </a:p>
          <a:p>
            <a:pPr marL="0" indent="0">
              <a:buNone/>
            </a:pPr>
            <a:r>
              <a:rPr lang="en-US"/>
              <a:t>    occupation varchar(35) NOT NULL,  </a:t>
            </a:r>
            <a:endParaRPr lang="en-US"/>
          </a:p>
          <a:p>
            <a:pPr marL="0" indent="0">
              <a:buNone/>
            </a:pPr>
            <a:r>
              <a:rPr lang="en-US"/>
              <a:t>    age int</a:t>
            </a:r>
            <a:endParaRPr lang="en-US"/>
          </a:p>
          <a:p>
            <a:pPr marL="0" indent="0">
              <a:buNone/>
            </a:pPr>
            <a:r>
              <a:rPr lang="en-US"/>
              <a:t>);  </a:t>
            </a:r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45515"/>
          </a:xfrm>
        </p:spPr>
        <p:txBody>
          <a:bodyPr>
            <a:normAutofit/>
          </a:bodyPr>
          <a:p>
            <a:r>
              <a:rPr lang="en-US" b="1"/>
              <a:t>If we want to store single record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INSERT INTO People (id, name, occupation, age)   </a:t>
            </a:r>
            <a:endParaRPr lang="en-US"/>
          </a:p>
          <a:p>
            <a:pPr marL="0" indent="0">
              <a:buNone/>
            </a:pPr>
            <a:r>
              <a:rPr lang="en-US"/>
              <a:t>VALUES (101, 'Peter', 'Engineer', 32);  </a:t>
            </a:r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007110"/>
          </a:xfrm>
        </p:spPr>
        <p:txBody>
          <a:bodyPr>
            <a:normAutofit fontScale="90000"/>
          </a:bodyPr>
          <a:p>
            <a:r>
              <a:rPr lang="en-US" b="1"/>
              <a:t>If we want to store multiple records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INSERT INTO People VALUES  </a:t>
            </a:r>
            <a:endParaRPr lang="en-US"/>
          </a:p>
          <a:p>
            <a:pPr marL="0" indent="0">
              <a:buNone/>
            </a:pPr>
            <a:r>
              <a:rPr lang="en-US"/>
              <a:t>(102, 'Joseph', 'Developer', 30),  </a:t>
            </a:r>
            <a:endParaRPr lang="en-US"/>
          </a:p>
          <a:p>
            <a:pPr marL="0" indent="0">
              <a:buNone/>
            </a:pPr>
            <a:r>
              <a:rPr lang="en-US"/>
              <a:t>(103, 'Mike', 'Leader', 28),  </a:t>
            </a:r>
            <a:endParaRPr lang="en-US"/>
          </a:p>
          <a:p>
            <a:pPr marL="0" indent="0">
              <a:buNone/>
            </a:pPr>
            <a:r>
              <a:rPr lang="en-US"/>
              <a:t>(104, 'Stephen', 'Scientist', 45);  </a:t>
            </a:r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UPDATE: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Syntax:</a:t>
            </a:r>
            <a:endParaRPr lang="en-US" b="1"/>
          </a:p>
          <a:p>
            <a:pPr marL="0" indent="0">
              <a:buNone/>
            </a:pPr>
            <a:r>
              <a:rPr lang="en-US"/>
              <a:t>UPDATE table_name     </a:t>
            </a:r>
            <a:endParaRPr lang="en-US"/>
          </a:p>
          <a:p>
            <a:pPr marL="0" indent="0">
              <a:buNone/>
            </a:pPr>
            <a:r>
              <a:rPr lang="en-US"/>
              <a:t>SET column_name1 = new-value1,   </a:t>
            </a:r>
            <a:endParaRPr lang="en-US"/>
          </a:p>
          <a:p>
            <a:pPr marL="0" indent="0">
              <a:buNone/>
            </a:pPr>
            <a:r>
              <a:rPr lang="en-US"/>
              <a:t>        column_name2 = new-value2, ...    </a:t>
            </a:r>
            <a:endParaRPr lang="en-US"/>
          </a:p>
          <a:p>
            <a:pPr marL="0" indent="0">
              <a:buNone/>
            </a:pPr>
            <a:r>
              <a:rPr lang="en-US"/>
              <a:t>[WHERE Clause] </a:t>
            </a:r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5" name="image7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77545" y="2000885"/>
            <a:ext cx="8379460" cy="4006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27281523" name="Picture 3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533400"/>
            <a:ext cx="8006080" cy="5551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08355"/>
          </a:xfrm>
        </p:spPr>
        <p:txBody>
          <a:bodyPr/>
          <a:p>
            <a:r>
              <a:rPr lang="en-US" b="1"/>
              <a:t>Scenario-1: Update Single Column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58080"/>
          </a:xfrm>
        </p:spPr>
        <p:txBody>
          <a:bodyPr/>
          <a:p>
            <a:pPr marL="0" indent="0">
              <a:buNone/>
            </a:pPr>
            <a:r>
              <a:rPr lang="en-US"/>
              <a:t>UPDATE institute   </a:t>
            </a:r>
            <a:endParaRPr lang="en-US"/>
          </a:p>
          <a:p>
            <a:pPr marL="0" indent="0">
              <a:buNone/>
            </a:pPr>
            <a:r>
              <a:rPr lang="en-US"/>
              <a:t>SET email = 'mike@yahoo.com'    </a:t>
            </a:r>
            <a:endParaRPr lang="en-US"/>
          </a:p>
          <a:p>
            <a:pPr marL="0" indent="0">
              <a:buNone/>
            </a:pPr>
            <a:r>
              <a:rPr lang="en-US"/>
              <a:t>WHERE course_name = 'Java';</a:t>
            </a:r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sym typeface="+mn-ea"/>
              </a:rPr>
              <a:t>Scenario-2: Update Multiple Columns</a:t>
            </a:r>
            <a:endParaRPr lang="en-US" b="1"/>
          </a:p>
        </p:txBody>
      </p:sp>
      <p:pic>
        <p:nvPicPr>
          <p:cNvPr id="34" name="image24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19430" y="1822450"/>
            <a:ext cx="8404225" cy="423100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UPDATE Society</a:t>
            </a:r>
            <a:endParaRPr lang="en-US"/>
          </a:p>
          <a:p>
            <a:pPr marL="0" indent="0">
              <a:buNone/>
            </a:pPr>
            <a:r>
              <a:rPr lang="en-US"/>
              <a:t>SET status = 'inactive' </a:t>
            </a:r>
            <a:endParaRPr lang="en-US"/>
          </a:p>
          <a:p>
            <a:pPr marL="0" indent="0">
              <a:buNone/>
            </a:pPr>
            <a:r>
              <a:rPr lang="en-US"/>
              <a:t>WHERE occupation = 'Engineer'; 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39470"/>
          </a:xfrm>
        </p:spPr>
        <p:txBody>
          <a:bodyPr/>
          <a:p>
            <a:r>
              <a:rPr lang="en-US" b="1"/>
              <a:t>DELETE: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958080"/>
          </a:xfrm>
        </p:spPr>
        <p:txBody>
          <a:bodyPr/>
          <a:p>
            <a:pPr marL="0" indent="0">
              <a:buNone/>
            </a:pPr>
            <a:r>
              <a:rPr lang="en-US" b="1"/>
              <a:t>Syntax:</a:t>
            </a:r>
            <a:endParaRPr lang="en-US" b="1"/>
          </a:p>
          <a:p>
            <a:pPr marL="0" indent="0">
              <a:buNone/>
            </a:pPr>
            <a:r>
              <a:rPr lang="en-US"/>
              <a:t>DELETE FROM table_name WHERE condition;  </a:t>
            </a:r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pic>
        <p:nvPicPr>
          <p:cNvPr id="30" name="image30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90830" y="1727200"/>
            <a:ext cx="8707120" cy="4344035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DELETE FROM student WHERE payment_status=’failed’;</a:t>
            </a:r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92480"/>
          </a:xfrm>
        </p:spPr>
        <p:txBody>
          <a:bodyPr/>
          <a:p>
            <a:r>
              <a:rPr lang="en-US" b="1"/>
              <a:t>Views: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380"/>
            <a:ext cx="8229600" cy="5156200"/>
          </a:xfrm>
        </p:spPr>
        <p:txBody>
          <a:bodyPr/>
          <a:p>
            <a:pPr marL="0" indent="0">
              <a:buNone/>
            </a:pPr>
            <a:r>
              <a:rPr lang="en-US" b="1"/>
              <a:t>Syntax to create a view:</a:t>
            </a:r>
            <a:endParaRPr lang="en-US" b="1"/>
          </a:p>
          <a:p>
            <a:pPr marL="0" indent="0">
              <a:buNone/>
            </a:pPr>
            <a:r>
              <a:rPr lang="en-US"/>
              <a:t>CREATE VIEW view_name AS    </a:t>
            </a:r>
            <a:endParaRPr lang="en-US"/>
          </a:p>
          <a:p>
            <a:pPr marL="0" indent="0">
              <a:buNone/>
            </a:pPr>
            <a:r>
              <a:rPr lang="en-US"/>
              <a:t>SELECT columns    </a:t>
            </a:r>
            <a:endParaRPr lang="en-US"/>
          </a:p>
          <a:p>
            <a:pPr marL="0" indent="0">
              <a:buNone/>
            </a:pPr>
            <a:r>
              <a:rPr lang="en-US"/>
              <a:t>FROM tables    </a:t>
            </a:r>
            <a:endParaRPr lang="en-US"/>
          </a:p>
          <a:p>
            <a:pPr marL="0" indent="0">
              <a:buNone/>
            </a:pPr>
            <a:r>
              <a:rPr lang="en-US"/>
              <a:t>[WHERE conditions];   	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- - - Here WHERE condition is optional</a:t>
            </a:r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pic>
        <p:nvPicPr>
          <p:cNvPr id="19" name="image17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26060" y="1518285"/>
            <a:ext cx="8691880" cy="430784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Creating 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CREATE VIEW trainer AS    </a:t>
            </a:r>
            <a:endParaRPr lang="en-US"/>
          </a:p>
          <a:p>
            <a:pPr marL="0" indent="0">
              <a:buNone/>
            </a:pPr>
            <a:r>
              <a:rPr lang="en-US"/>
              <a:t>SELECT trainer, trainer_experience</a:t>
            </a:r>
            <a:endParaRPr lang="en-US"/>
          </a:p>
          <a:p>
            <a:pPr marL="0" indent="0">
              <a:buNone/>
            </a:pPr>
            <a:r>
              <a:rPr lang="en-US"/>
              <a:t> FROM courses;    </a:t>
            </a:r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 see the created 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7465"/>
            <a:ext cx="8229600" cy="5154930"/>
          </a:xfrm>
        </p:spPr>
        <p:txBody>
          <a:bodyPr/>
          <a:p>
            <a:pPr marL="0" indent="0">
              <a:buNone/>
            </a:pPr>
            <a:r>
              <a:rPr lang="en-US"/>
              <a:t>SELECT * FROM view_name;  </a:t>
            </a: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/>
              <a:t>SELECT * FROM trainer; 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36" name="image40.png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1143000" y="3200400"/>
            <a:ext cx="6973570" cy="3146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Integrity Constraints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Domain Constraints</a:t>
            </a:r>
            <a:endParaRPr lang="en-US"/>
          </a:p>
          <a:p>
            <a:pPr marL="0" indent="0">
              <a:buNone/>
            </a:pPr>
            <a:r>
              <a:rPr lang="en-US"/>
              <a:t>2. Entity Integrity Constraints</a:t>
            </a:r>
            <a:endParaRPr lang="en-US"/>
          </a:p>
          <a:p>
            <a:pPr marL="0" indent="0">
              <a:buNone/>
            </a:pPr>
            <a:r>
              <a:rPr lang="en-US"/>
              <a:t>3. Referential Integrity Constraints</a:t>
            </a:r>
            <a:endParaRPr lang="en-US"/>
          </a:p>
          <a:p>
            <a:pPr marL="0" indent="0">
              <a:buNone/>
            </a:pPr>
            <a:r>
              <a:rPr lang="en-US"/>
              <a:t>4. Key Constraints</a:t>
            </a:r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02310"/>
          </a:xfrm>
        </p:spPr>
        <p:txBody>
          <a:bodyPr>
            <a:normAutofit fontScale="90000"/>
          </a:bodyPr>
          <a:p>
            <a:r>
              <a:rPr lang="en-US"/>
              <a:t>Update View: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515"/>
            <a:ext cx="8229600" cy="5294630"/>
          </a:xfrm>
        </p:spPr>
        <p:txBody>
          <a:bodyPr/>
          <a:p>
            <a:pPr marL="0" indent="0">
              <a:buNone/>
            </a:pPr>
            <a:r>
              <a:rPr lang="en-US" b="1"/>
              <a:t>Syntax to update the existing view in MySQL:</a:t>
            </a:r>
            <a:endParaRPr lang="en-US" b="1"/>
          </a:p>
          <a:p>
            <a:pPr marL="0" indent="0">
              <a:buNone/>
            </a:pPr>
            <a:r>
              <a:rPr lang="en-US"/>
              <a:t>ALTER VIEW view_name AS    </a:t>
            </a:r>
            <a:endParaRPr lang="en-US"/>
          </a:p>
          <a:p>
            <a:pPr marL="0" indent="0">
              <a:buNone/>
            </a:pPr>
            <a:r>
              <a:rPr lang="en-US"/>
              <a:t>SELECT columns    </a:t>
            </a:r>
            <a:endParaRPr lang="en-US"/>
          </a:p>
          <a:p>
            <a:pPr marL="0" indent="0">
              <a:buNone/>
            </a:pPr>
            <a:r>
              <a:rPr lang="en-US"/>
              <a:t>FROM table    </a:t>
            </a:r>
            <a:endParaRPr lang="en-US"/>
          </a:p>
          <a:p>
            <a:pPr marL="0" indent="0">
              <a:buNone/>
            </a:pPr>
            <a:r>
              <a:rPr lang="en-US"/>
              <a:t>WHERE conditions; </a:t>
            </a:r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ALTER VIEW trainer AS    </a:t>
            </a:r>
            <a:endParaRPr lang="en-US"/>
          </a:p>
          <a:p>
            <a:pPr marL="0" indent="0">
              <a:buNone/>
            </a:pPr>
            <a:r>
              <a:rPr lang="en-US"/>
              <a:t>SELECT trainer, trainer_experience, course_id</a:t>
            </a:r>
            <a:endParaRPr lang="en-US"/>
          </a:p>
          <a:p>
            <a:pPr marL="0" indent="0">
              <a:buNone/>
            </a:pPr>
            <a:r>
              <a:rPr lang="en-US"/>
              <a:t>FROM courses;  </a:t>
            </a:r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29005"/>
          </a:xfrm>
        </p:spPr>
        <p:txBody>
          <a:bodyPr/>
          <a:p>
            <a:r>
              <a:rPr lang="en-US">
                <a:sym typeface="+mn-ea"/>
              </a:rPr>
              <a:t>To see the 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SELECT * FROM trainer; 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image23.png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565150" y="2371725"/>
            <a:ext cx="8230870" cy="3950335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55345"/>
          </a:xfrm>
        </p:spPr>
        <p:txBody>
          <a:bodyPr/>
          <a:p>
            <a:r>
              <a:rPr lang="en-US"/>
              <a:t>Drop VIEW: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5081270"/>
          </a:xfrm>
        </p:spPr>
        <p:txBody>
          <a:bodyPr/>
          <a:p>
            <a:pPr marL="0" indent="0">
              <a:buNone/>
            </a:pPr>
            <a:r>
              <a:rPr lang="en-US" b="1"/>
              <a:t>Syntax:</a:t>
            </a:r>
            <a:endParaRPr lang="en-US" b="1"/>
          </a:p>
          <a:p>
            <a:pPr marL="0" indent="0">
              <a:buNone/>
            </a:pPr>
            <a:r>
              <a:rPr lang="en-US"/>
              <a:t>DROP VIEW view_name;   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Example:</a:t>
            </a:r>
            <a:endParaRPr lang="en-US" b="1"/>
          </a:p>
          <a:p>
            <a:pPr marL="0" indent="0">
              <a:buNone/>
            </a:pPr>
            <a:r>
              <a:rPr lang="en-US"/>
              <a:t>DROP VIEW trainer; </a:t>
            </a:r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39470"/>
          </a:xfrm>
        </p:spPr>
        <p:txBody>
          <a:bodyPr/>
          <a:p>
            <a:r>
              <a:rPr lang="en-US" b="1"/>
              <a:t>Relational Algebra: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590"/>
            <a:ext cx="8229600" cy="5110480"/>
          </a:xfrm>
        </p:spPr>
        <p:txBody>
          <a:bodyPr/>
          <a:p>
            <a:r>
              <a:rPr lang="en-US"/>
              <a:t>Relational Algebra is a procedural query language i.e. it focuses on what to do and how to do it.</a:t>
            </a:r>
            <a:endParaRPr lang="en-US"/>
          </a:p>
          <a:p>
            <a:r>
              <a:rPr lang="en-US"/>
              <a:t>Relational Algebra was introduced by Edgar F.Codd.</a:t>
            </a:r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Types of Relational Operations: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1.Unary relational operations</a:t>
            </a:r>
            <a:endParaRPr lang="en-US"/>
          </a:p>
          <a:p>
            <a:pPr marL="0" indent="0">
              <a:buNone/>
            </a:pPr>
            <a:r>
              <a:rPr lang="en-US"/>
              <a:t>2.Cartesian Product </a:t>
            </a:r>
            <a:endParaRPr lang="en-US"/>
          </a:p>
          <a:p>
            <a:pPr marL="0" indent="0">
              <a:buNone/>
            </a:pPr>
            <a:r>
              <a:rPr lang="en-US"/>
              <a:t>3.Set Operations</a:t>
            </a:r>
            <a:endParaRPr lang="en-US"/>
          </a:p>
          <a:p>
            <a:pPr marL="0" indent="0">
              <a:buNone/>
            </a:pPr>
            <a:r>
              <a:rPr lang="en-US"/>
              <a:t>4.Joins</a:t>
            </a:r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1. Unary relational operations:</a:t>
            </a:r>
            <a:endParaRPr lang="en-US" b="1"/>
          </a:p>
        </p:txBody>
      </p:sp>
      <p:pic>
        <p:nvPicPr>
          <p:cNvPr id="4" name="image16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62000" y="1828800"/>
            <a:ext cx="7498715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419100"/>
          </a:xfrm>
        </p:spPr>
        <p:txBody>
          <a:bodyPr>
            <a:normAutofit fontScale="90000"/>
          </a:bodyPr>
          <a:p>
            <a:r>
              <a:rPr lang="en-US"/>
              <a:t>Example</a:t>
            </a:r>
            <a:endParaRPr lang="en-US"/>
          </a:p>
        </p:txBody>
      </p:sp>
      <p:pic>
        <p:nvPicPr>
          <p:cNvPr id="38" name="image32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81000" y="1219200"/>
            <a:ext cx="8214995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Selection</a:t>
            </a:r>
            <a:endParaRPr lang="en-US" b="1"/>
          </a:p>
        </p:txBody>
      </p:sp>
      <p:pic>
        <p:nvPicPr>
          <p:cNvPr id="13" name="image14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66800" y="2286000"/>
            <a:ext cx="6704965" cy="175641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result will be</a:t>
            </a:r>
            <a:endParaRPr lang="en-US"/>
          </a:p>
        </p:txBody>
      </p:sp>
      <p:pic>
        <p:nvPicPr>
          <p:cNvPr id="8" name="image4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52400" y="1600200"/>
            <a:ext cx="8787765" cy="4856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5949431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1395" y="577215"/>
            <a:ext cx="7139940" cy="561213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For example, if we are interested in books published after 1960 as well as books by the author with author_id equal to 6, we could write: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24" name="image38.png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1094105" y="3810000"/>
            <a:ext cx="6233160" cy="2074545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3947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7945"/>
            <a:ext cx="8229600" cy="5033010"/>
          </a:xfrm>
        </p:spPr>
        <p:txBody>
          <a:bodyPr/>
          <a:p>
            <a:pPr marL="0" indent="0">
              <a:buNone/>
            </a:pPr>
            <a:r>
              <a:rPr lang="en-US"/>
              <a:t>For example, we could find the books published after 1950, and then select from that result the books with author_id equal to 6: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0" name="image33.png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960755" y="3123565"/>
            <a:ext cx="6751955" cy="246253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This would give us a result with one tuple:</a:t>
            </a:r>
            <a:endParaRPr lang="en-US"/>
          </a:p>
        </p:txBody>
      </p:sp>
      <p:pic>
        <p:nvPicPr>
          <p:cNvPr id="4" name="image8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70585" y="1667510"/>
            <a:ext cx="7403465" cy="353441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Projection</a:t>
            </a:r>
            <a:endParaRPr lang="en-US" b="1"/>
          </a:p>
        </p:txBody>
      </p:sp>
      <p:pic>
        <p:nvPicPr>
          <p:cNvPr id="4" name="image5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47800" y="2286000"/>
            <a:ext cx="5842635" cy="1501775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then the result will be</a:t>
            </a:r>
            <a:endParaRPr lang="en-US"/>
          </a:p>
        </p:txBody>
      </p:sp>
      <p:pic>
        <p:nvPicPr>
          <p:cNvPr id="18" name="image3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47800" y="1752600"/>
            <a:ext cx="5856605" cy="3886835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Since the result of projection is a relation, we can apply selection to the result:</a:t>
            </a:r>
            <a:endParaRPr lang="en-US"/>
          </a:p>
          <a:p>
            <a:pPr marL="0" indent="0">
              <a:buNone/>
            </a:pPr>
            <a:r>
              <a:rPr lang="en-US"/>
              <a:t>	</a:t>
            </a:r>
            <a:endParaRPr lang="en-US"/>
          </a:p>
        </p:txBody>
      </p:sp>
      <p:pic>
        <p:nvPicPr>
          <p:cNvPr id="23" name="image20.png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1981200" y="3124200"/>
            <a:ext cx="4697095" cy="198247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Similarly, since the result of a selection is a relation, we can apply projection after selection. The above expression is equivalent to: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9" name="image6.png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1555115" y="3352800"/>
            <a:ext cx="4968240" cy="1927225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result in both cases:</a:t>
            </a:r>
            <a:endParaRPr lang="en-US"/>
          </a:p>
        </p:txBody>
      </p:sp>
      <p:pic>
        <p:nvPicPr>
          <p:cNvPr id="6" name="image9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41730" y="2228850"/>
            <a:ext cx="6756400" cy="3218815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Renaming</a:t>
            </a:r>
            <a:endParaRPr lang="en-US"/>
          </a:p>
        </p:txBody>
      </p:sp>
      <p:pic>
        <p:nvPicPr>
          <p:cNvPr id="26" name="image28.png"/>
          <p:cNvPicPr preferRelativeResize="0"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09600" y="2286000"/>
            <a:ext cx="7167245" cy="1237615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A non-standard alternative notation allows us to rename only the attributes we want to change: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1" name="image42.png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1238250" y="3048000"/>
            <a:ext cx="6273165" cy="2533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11852</Words>
  <Application>WPS Presentation</Application>
  <PresentationFormat>On-screen Show (4:3)</PresentationFormat>
  <Paragraphs>653</Paragraphs>
  <Slides>126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126</vt:i4>
      </vt:variant>
    </vt:vector>
  </HeadingPairs>
  <TitlesOfParts>
    <vt:vector size="133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DATABASE MANAGEMENT SYSTEMS</vt:lpstr>
      <vt:lpstr>Relational Data Model</vt:lpstr>
      <vt:lpstr>Terminologies related to RDBMS:</vt:lpstr>
      <vt:lpstr>Degree and Cardinality of a Relation</vt:lpstr>
      <vt:lpstr>PowerPoint 演示文稿</vt:lpstr>
      <vt:lpstr>PowerPoint 演示文稿</vt:lpstr>
      <vt:lpstr>PowerPoint 演示文稿</vt:lpstr>
      <vt:lpstr>Integrity Constraints</vt:lpstr>
      <vt:lpstr>PowerPoint 演示文稿</vt:lpstr>
      <vt:lpstr>Domain Constraints</vt:lpstr>
      <vt:lpstr>Types of Domain Constraints</vt:lpstr>
      <vt:lpstr>Not Null Domain Constraint: Example-1:</vt:lpstr>
      <vt:lpstr>Example-2:</vt:lpstr>
      <vt:lpstr>Check Domain Constraint: Example-1:</vt:lpstr>
      <vt:lpstr>EXAMPLE-2</vt:lpstr>
      <vt:lpstr>Entity Integrity Constraints</vt:lpstr>
      <vt:lpstr>Example-2</vt:lpstr>
      <vt:lpstr>Referential Integrity Constraints</vt:lpstr>
      <vt:lpstr>Example-2:</vt:lpstr>
      <vt:lpstr>Types of Key Constraints:</vt:lpstr>
      <vt:lpstr>Unique Key</vt:lpstr>
      <vt:lpstr>PowerPoint 演示文稿</vt:lpstr>
      <vt:lpstr>Primary Key:</vt:lpstr>
      <vt:lpstr>PowerPoint 演示文稿</vt:lpstr>
      <vt:lpstr>Candidate Key</vt:lpstr>
      <vt:lpstr> Super Key:</vt:lpstr>
      <vt:lpstr>PowerPoint 演示文稿</vt:lpstr>
      <vt:lpstr>PowerPoint 演示文稿</vt:lpstr>
      <vt:lpstr>Composite Key:</vt:lpstr>
      <vt:lpstr>example-2:</vt:lpstr>
      <vt:lpstr>PowerPoint 演示文稿</vt:lpstr>
      <vt:lpstr>Alternate Key:</vt:lpstr>
      <vt:lpstr>Foreign Key:</vt:lpstr>
      <vt:lpstr>PowerPoint 演示文稿</vt:lpstr>
      <vt:lpstr>PowerPoint 演示文稿</vt:lpstr>
      <vt:lpstr>Logical Database Design:</vt:lpstr>
      <vt:lpstr>Converting Regular Entity Set to Table:</vt:lpstr>
      <vt:lpstr>Process of Converting  “Employee” ER Diagram to “Employee” Table</vt:lpstr>
      <vt:lpstr>PowerPoint 演示文稿</vt:lpstr>
      <vt:lpstr>Converting Weak Entity Set to Table:</vt:lpstr>
      <vt:lpstr>PowerPoint 演示文稿</vt:lpstr>
      <vt:lpstr>PowerPoint 演示文稿</vt:lpstr>
      <vt:lpstr>Converting Relationship Set to Table:</vt:lpstr>
      <vt:lpstr>PowerPoint 演示文稿</vt:lpstr>
      <vt:lpstr>PowerPoint 演示文稿</vt:lpstr>
      <vt:lpstr>PowerPoint 演示文稿</vt:lpstr>
      <vt:lpstr>PowerPoint 演示文稿</vt:lpstr>
      <vt:lpstr>Querying Relational Data</vt:lpstr>
      <vt:lpstr>PowerPoint 演示文稿</vt:lpstr>
      <vt:lpstr>Data Definition Language (DDL)</vt:lpstr>
      <vt:lpstr>CREATE</vt:lpstr>
      <vt:lpstr>PowerPoint 演示文稿</vt:lpstr>
      <vt:lpstr>ALTER</vt:lpstr>
      <vt:lpstr>ADD COLUMN:</vt:lpstr>
      <vt:lpstr>DROP COLUMN:</vt:lpstr>
      <vt:lpstr>RENAME COLUMN:</vt:lpstr>
      <vt:lpstr>MODIFY COLUMN DATATYPE:</vt:lpstr>
      <vt:lpstr>DROP:</vt:lpstr>
      <vt:lpstr>TRUNCATE </vt:lpstr>
      <vt:lpstr>RENAME </vt:lpstr>
      <vt:lpstr> DML (Data Manipulation Language):</vt:lpstr>
      <vt:lpstr>SELECT</vt:lpstr>
      <vt:lpstr>PowerPoint 演示文稿</vt:lpstr>
      <vt:lpstr>INSERT:</vt:lpstr>
      <vt:lpstr>PowerPoint 演示文稿</vt:lpstr>
      <vt:lpstr>If we want to store single record</vt:lpstr>
      <vt:lpstr>If we want to store multiple records</vt:lpstr>
      <vt:lpstr>UPDATE:</vt:lpstr>
      <vt:lpstr>PowerPoint 演示文稿</vt:lpstr>
      <vt:lpstr>Scenario-1: Update Single Column</vt:lpstr>
      <vt:lpstr>Scenario-2: Update Multiple Columns</vt:lpstr>
      <vt:lpstr>PowerPoint 演示文稿</vt:lpstr>
      <vt:lpstr>DELETE:</vt:lpstr>
      <vt:lpstr>Example</vt:lpstr>
      <vt:lpstr>PowerPoint 演示文稿</vt:lpstr>
      <vt:lpstr>Views:</vt:lpstr>
      <vt:lpstr>Example</vt:lpstr>
      <vt:lpstr>Creating View</vt:lpstr>
      <vt:lpstr>To see the created VIEW</vt:lpstr>
      <vt:lpstr>Update View:</vt:lpstr>
      <vt:lpstr>Example</vt:lpstr>
      <vt:lpstr>To see the view</vt:lpstr>
      <vt:lpstr>Drop VIEW:</vt:lpstr>
      <vt:lpstr>Relational Algebra:</vt:lpstr>
      <vt:lpstr>Types of Relational Operations:</vt:lpstr>
      <vt:lpstr>1. Unary relational operations:</vt:lpstr>
      <vt:lpstr>Example</vt:lpstr>
      <vt:lpstr>Selection</vt:lpstr>
      <vt:lpstr>the result will be</vt:lpstr>
      <vt:lpstr>PowerPoint 演示文稿</vt:lpstr>
      <vt:lpstr>PowerPoint 演示文稿</vt:lpstr>
      <vt:lpstr>This would give us a result with one tuple:</vt:lpstr>
      <vt:lpstr>Projection</vt:lpstr>
      <vt:lpstr>then the result will be</vt:lpstr>
      <vt:lpstr>PowerPoint 演示文稿</vt:lpstr>
      <vt:lpstr>PowerPoint 演示文稿</vt:lpstr>
      <vt:lpstr>The result in both cases:</vt:lpstr>
      <vt:lpstr>Renaming</vt:lpstr>
      <vt:lpstr>PowerPoint 演示文稿</vt:lpstr>
      <vt:lpstr>Cartesian Product:</vt:lpstr>
      <vt:lpstr>Example:</vt:lpstr>
      <vt:lpstr>PowerPoint 演示文稿</vt:lpstr>
      <vt:lpstr>On applying CROSS PRODUCT on STUDENT and DETAIL:</vt:lpstr>
      <vt:lpstr>PowerPoint 演示文稿</vt:lpstr>
      <vt:lpstr>Set Operations:</vt:lpstr>
      <vt:lpstr>Union (U) - </vt:lpstr>
      <vt:lpstr>PowerPoint 演示文稿</vt:lpstr>
      <vt:lpstr>Intersection:</vt:lpstr>
      <vt:lpstr>Set Difference:</vt:lpstr>
      <vt:lpstr>Joins:</vt:lpstr>
      <vt:lpstr>PowerPoint 演示文稿</vt:lpstr>
      <vt:lpstr>Equi Join (=):</vt:lpstr>
      <vt:lpstr>For example</vt:lpstr>
      <vt:lpstr>Natural Join:</vt:lpstr>
      <vt:lpstr>For Example</vt:lpstr>
      <vt:lpstr>Outer Joins:</vt:lpstr>
      <vt:lpstr>Left Outer Join:</vt:lpstr>
      <vt:lpstr>Example</vt:lpstr>
      <vt:lpstr>Right Outer Join: </vt:lpstr>
      <vt:lpstr>Example</vt:lpstr>
      <vt:lpstr>Full Outer Join: </vt:lpstr>
      <vt:lpstr>Relational Calculus:</vt:lpstr>
      <vt:lpstr>1. Tuple Relational Calculus (TRC)</vt:lpstr>
      <vt:lpstr>For example</vt:lpstr>
      <vt:lpstr>2. Domain Relational Calculus (DRC)</vt:lpstr>
      <vt:lpstr>For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240</cp:revision>
  <dcterms:created xsi:type="dcterms:W3CDTF">2019-10-24T17:14:00Z</dcterms:created>
  <dcterms:modified xsi:type="dcterms:W3CDTF">2024-04-01T14:08:59Z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FE4FD13279CB47309E86CAB9484FDD66_12</vt:lpwstr>
  </property>
  <property fmtid="{D5CDD505-2E9C-101B-9397-08002B2CF9AE}" pid="3" name="KSOProductBuildVer">
    <vt:lpwstr>1033-12.2.0.13489</vt:lpwstr>
  </property>
</Properties>
</file>