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26" r:id="rId58"/>
    <p:sldId id="312" r:id="rId59"/>
    <p:sldId id="313" r:id="rId60"/>
    <p:sldId id="328" r:id="rId61"/>
    <p:sldId id="314" r:id="rId62"/>
    <p:sldId id="329" r:id="rId63"/>
    <p:sldId id="318" r:id="rId64"/>
    <p:sldId id="330" r:id="rId65"/>
    <p:sldId id="331" r:id="rId66"/>
    <p:sldId id="332" r:id="rId67"/>
    <p:sldId id="335" r:id="rId68"/>
    <p:sldId id="333" r:id="rId69"/>
    <p:sldId id="336" r:id="rId70"/>
    <p:sldId id="337" r:id="rId71"/>
    <p:sldId id="338" r:id="rId72"/>
    <p:sldId id="339" r:id="rId73"/>
    <p:sldId id="340" r:id="rId74"/>
    <p:sldId id="341" r:id="rId75"/>
    <p:sldId id="345" r:id="rId76"/>
    <p:sldId id="344" r:id="rId77"/>
    <p:sldId id="343" r:id="rId78"/>
    <p:sldId id="346" r:id="rId79"/>
    <p:sldId id="34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D40F-983B-44F5-88AE-AB174C947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4014B-0425-47F7-9FDB-E6B54DEEB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6781C9-BB4B-4BC9-B866-9903F92B1942}"/>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8AA27401-A9DF-4218-9005-D9958CE42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74037-42E2-4C48-9B07-27A552E0A2A5}"/>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92894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4F0D-6521-48A7-ACF1-7B2EC78F2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922969-790F-447A-B838-9F691B9267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DC69F-9147-46DE-A852-45B506F2BD21}"/>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CE51CFF5-D550-4197-9BC0-40B748F83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E9B69-BA36-4146-9367-9494F8C1C9C0}"/>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72947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3D1BC-1F15-47FF-B76C-1C6BE6A9E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F5F63-10D5-47B9-8598-50591752B5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50845-E332-4077-BD97-718344C81642}"/>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B10D3DB3-A564-4BC2-87AA-E5A1ECCEC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6B488-7BEF-4821-9B20-FB84ACB99C10}"/>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10226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2CF7-4450-463E-B2C3-1195CA9B0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37974-1823-497D-A375-0EA2CDACF9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9E9E5-4AD9-4994-96DA-3AA1F290BBC9}"/>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037E36F6-7B87-4547-83D8-3CCCC00B2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7F31-3074-406F-B56C-1789C0AA4648}"/>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35861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31FD-E2F4-48AD-95AA-CC2DA907E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4BD97-FF5F-4F4F-B642-D5A17AAF2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1FF231-93C8-4B67-B3BE-9F6BB5A38ABF}"/>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89359832-ACBD-42E8-BA0F-ABD04CE95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95BC4-7634-419F-9D45-1BDCE5A362FA}"/>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35099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B1E5-08F3-459D-96AC-07D2DC217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CBB8E-0942-4EB6-91D7-CA276EECD5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1A2F14-3706-4258-A6DD-7A11DD6C5F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A10FB-77F2-43CA-BBCF-3818D6EB0E6D}"/>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6" name="Footer Placeholder 5">
            <a:extLst>
              <a:ext uri="{FF2B5EF4-FFF2-40B4-BE49-F238E27FC236}">
                <a16:creationId xmlns:a16="http://schemas.microsoft.com/office/drawing/2014/main" id="{A7E2187D-22A3-4823-A5E6-D31922F83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42185-5F3C-45B9-8E83-CA6E752ED473}"/>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297862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AFE8-E625-4F03-ABAE-C7017CAF7D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8AFBA-2267-4617-827D-7C6B1A79F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6666B8-DE81-4A4F-9690-7339F3A051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B59057-0444-416F-B7CA-72B1B72DE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C8DAC9-80D5-4BC4-8E1A-15DB5BD69E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0C84FD-2902-4EBB-8017-BB2052386D65}"/>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8" name="Footer Placeholder 7">
            <a:extLst>
              <a:ext uri="{FF2B5EF4-FFF2-40B4-BE49-F238E27FC236}">
                <a16:creationId xmlns:a16="http://schemas.microsoft.com/office/drawing/2014/main" id="{ED54E333-FC8A-4CEC-9CE9-C1E5FD4F9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3D2FF-4543-41AF-A253-4C58460EB48D}"/>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37267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55FB-006E-4C1E-89E8-1A9ABFA77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9E5D6-CBB1-40F0-8736-28377D895248}"/>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4" name="Footer Placeholder 3">
            <a:extLst>
              <a:ext uri="{FF2B5EF4-FFF2-40B4-BE49-F238E27FC236}">
                <a16:creationId xmlns:a16="http://schemas.microsoft.com/office/drawing/2014/main" id="{42B3B433-A3DB-4A7B-B059-0399B261B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BF8C8-51BD-4E8E-AB0E-B3C0779EE3C3}"/>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368625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0D099-ED9F-4ACB-B9D6-BC5B2A44EDEA}"/>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3" name="Footer Placeholder 2">
            <a:extLst>
              <a:ext uri="{FF2B5EF4-FFF2-40B4-BE49-F238E27FC236}">
                <a16:creationId xmlns:a16="http://schemas.microsoft.com/office/drawing/2014/main" id="{1732F53C-8E0C-44B7-9B90-395078028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A5CE2-82B3-4793-B63A-855DEDADA9A1}"/>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72535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9A0F-A482-4186-9DCC-65B755B5D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88671-BCA2-4C5A-A53D-CE7A7780A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C3CA6-353F-4E11-8B98-93B06DCAD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10B323-D547-4B0B-ACA5-C60A9BFE7847}"/>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6" name="Footer Placeholder 5">
            <a:extLst>
              <a:ext uri="{FF2B5EF4-FFF2-40B4-BE49-F238E27FC236}">
                <a16:creationId xmlns:a16="http://schemas.microsoft.com/office/drawing/2014/main" id="{3E726740-BE95-4883-BF0A-AF9B4F1F2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B10E6-2CE3-48E3-888A-4B790D97492E}"/>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263602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9EE0-0FAB-4E47-8EC7-58B6EBAE9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3413E6-2171-4E57-9545-495008633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79B33-A310-4ED5-9070-3A3646480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578016-DE6E-445A-94AD-E837A0FC1189}"/>
              </a:ext>
            </a:extLst>
          </p:cNvPr>
          <p:cNvSpPr>
            <a:spLocks noGrp="1"/>
          </p:cNvSpPr>
          <p:nvPr>
            <p:ph type="dt" sz="half" idx="10"/>
          </p:nvPr>
        </p:nvSpPr>
        <p:spPr/>
        <p:txBody>
          <a:bodyPr/>
          <a:lstStyle/>
          <a:p>
            <a:fld id="{497CB25C-CC89-43D9-91AB-0956BA9E77C3}" type="datetimeFigureOut">
              <a:rPr lang="en-US" smtClean="0"/>
              <a:t>6/20/2024</a:t>
            </a:fld>
            <a:endParaRPr lang="en-US"/>
          </a:p>
        </p:txBody>
      </p:sp>
      <p:sp>
        <p:nvSpPr>
          <p:cNvPr id="6" name="Footer Placeholder 5">
            <a:extLst>
              <a:ext uri="{FF2B5EF4-FFF2-40B4-BE49-F238E27FC236}">
                <a16:creationId xmlns:a16="http://schemas.microsoft.com/office/drawing/2014/main" id="{D6ED25F1-A430-4672-B72A-B303415B1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3B10C-5CE0-46F3-AA86-7F84FEA3D7CE}"/>
              </a:ext>
            </a:extLst>
          </p:cNvPr>
          <p:cNvSpPr>
            <a:spLocks noGrp="1"/>
          </p:cNvSpPr>
          <p:nvPr>
            <p:ph type="sldNum" sz="quarter" idx="12"/>
          </p:nvPr>
        </p:nvSpPr>
        <p:spPr/>
        <p:txBody>
          <a:bodyPr/>
          <a:lstStyle/>
          <a:p>
            <a:fld id="{E97D487E-6650-4C82-BD29-2D54A4280F38}" type="slidenum">
              <a:rPr lang="en-US" smtClean="0"/>
              <a:t>‹#›</a:t>
            </a:fld>
            <a:endParaRPr lang="en-US"/>
          </a:p>
        </p:txBody>
      </p:sp>
    </p:spTree>
    <p:extLst>
      <p:ext uri="{BB962C8B-B14F-4D97-AF65-F5344CB8AC3E}">
        <p14:creationId xmlns:p14="http://schemas.microsoft.com/office/powerpoint/2010/main" val="33431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C7EF6-3F54-4919-ADD2-522C42C62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9956-20A7-4023-9D14-783205574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7ED17-BC06-40D2-870D-7FDAD658F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CB25C-CC89-43D9-91AB-0956BA9E77C3}" type="datetimeFigureOut">
              <a:rPr lang="en-US" smtClean="0"/>
              <a:t>6/20/2024</a:t>
            </a:fld>
            <a:endParaRPr lang="en-US"/>
          </a:p>
        </p:txBody>
      </p:sp>
      <p:sp>
        <p:nvSpPr>
          <p:cNvPr id="5" name="Footer Placeholder 4">
            <a:extLst>
              <a:ext uri="{FF2B5EF4-FFF2-40B4-BE49-F238E27FC236}">
                <a16:creationId xmlns:a16="http://schemas.microsoft.com/office/drawing/2014/main" id="{EA4BB8E2-A220-4AC7-8A1D-FDB8AC21C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6C8840-DDCE-43D0-B060-216625BFB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D487E-6650-4C82-BD29-2D54A4280F38}" type="slidenum">
              <a:rPr lang="en-US" smtClean="0"/>
              <a:t>‹#›</a:t>
            </a:fld>
            <a:endParaRPr lang="en-US"/>
          </a:p>
        </p:txBody>
      </p:sp>
    </p:spTree>
    <p:extLst>
      <p:ext uri="{BB962C8B-B14F-4D97-AF65-F5344CB8AC3E}">
        <p14:creationId xmlns:p14="http://schemas.microsoft.com/office/powerpoint/2010/main" val="35623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B841-E850-4A4D-B008-AC1AFC2DA5D2}"/>
              </a:ext>
            </a:extLst>
          </p:cNvPr>
          <p:cNvSpPr>
            <a:spLocks noGrp="1"/>
          </p:cNvSpPr>
          <p:nvPr>
            <p:ph type="ctrTitle"/>
          </p:nvPr>
        </p:nvSpPr>
        <p:spPr/>
        <p:txBody>
          <a:bodyPr/>
          <a:lstStyle/>
          <a:p>
            <a:r>
              <a:rPr lang="en-US" dirty="0">
                <a:latin typeface="Arial Black" panose="020B0A04020102020204" pitchFamily="34" charset="0"/>
                <a:cs typeface="Aharoni" panose="02010803020104030203" pitchFamily="2" charset="-79"/>
              </a:rPr>
              <a:t>UNIT-5</a:t>
            </a:r>
          </a:p>
        </p:txBody>
      </p:sp>
      <p:sp>
        <p:nvSpPr>
          <p:cNvPr id="3" name="Subtitle 2">
            <a:extLst>
              <a:ext uri="{FF2B5EF4-FFF2-40B4-BE49-F238E27FC236}">
                <a16:creationId xmlns:a16="http://schemas.microsoft.com/office/drawing/2014/main" id="{0EA5642F-E63E-47EB-BBE2-1F7A57B7A59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4376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B6EC-21DB-4B2C-A9BA-94BAA53930E8}"/>
              </a:ext>
            </a:extLst>
          </p:cNvPr>
          <p:cNvSpPr>
            <a:spLocks noGrp="1"/>
          </p:cNvSpPr>
          <p:nvPr>
            <p:ph type="title"/>
          </p:nvPr>
        </p:nvSpPr>
        <p:spPr>
          <a:xfrm>
            <a:off x="838200" y="365125"/>
            <a:ext cx="10515600" cy="1196389"/>
          </a:xfrm>
        </p:spPr>
        <p:txBody>
          <a:bodyPr/>
          <a:lstStyle/>
          <a:p>
            <a:r>
              <a:rPr lang="en-US" b="1" dirty="0"/>
              <a:t>Pile File Method</a:t>
            </a:r>
            <a:endParaRPr lang="en-US" dirty="0"/>
          </a:p>
        </p:txBody>
      </p:sp>
      <p:sp>
        <p:nvSpPr>
          <p:cNvPr id="3" name="Content Placeholder 2">
            <a:extLst>
              <a:ext uri="{FF2B5EF4-FFF2-40B4-BE49-F238E27FC236}">
                <a16:creationId xmlns:a16="http://schemas.microsoft.com/office/drawing/2014/main" id="{F9FE1E08-179E-4CDA-84D7-86B203D781E1}"/>
              </a:ext>
            </a:extLst>
          </p:cNvPr>
          <p:cNvSpPr>
            <a:spLocks noGrp="1"/>
          </p:cNvSpPr>
          <p:nvPr>
            <p:ph idx="1"/>
          </p:nvPr>
        </p:nvSpPr>
        <p:spPr/>
        <p:txBody>
          <a:bodyPr>
            <a:normAutofit/>
          </a:bodyPr>
          <a:lstStyle/>
          <a:p>
            <a:pPr fontAlgn="base"/>
            <a:r>
              <a:rPr lang="en-US" sz="3200" dirty="0"/>
              <a:t>Whenever a new record is added then it will automatically append itself to the end of the existing file in a sequential manner.</a:t>
            </a:r>
          </a:p>
          <a:p>
            <a:pPr fontAlgn="base"/>
            <a:r>
              <a:rPr lang="en-US" sz="3200" dirty="0"/>
              <a:t>In this, the files are not stored in a sorted manner.</a:t>
            </a:r>
          </a:p>
          <a:p>
            <a:pPr fontAlgn="base"/>
            <a:r>
              <a:rPr lang="en-US" sz="3200" dirty="0"/>
              <a:t>Suppose in this the record R5 will be added to the end of the file, i.e., after record R10.</a:t>
            </a:r>
          </a:p>
          <a:p>
            <a:endParaRPr lang="en-US" sz="3200" dirty="0"/>
          </a:p>
        </p:txBody>
      </p:sp>
    </p:spTree>
    <p:extLst>
      <p:ext uri="{BB962C8B-B14F-4D97-AF65-F5344CB8AC3E}">
        <p14:creationId xmlns:p14="http://schemas.microsoft.com/office/powerpoint/2010/main" val="308465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EB76-BCE7-4058-973A-D68A070B3B61}"/>
              </a:ext>
            </a:extLst>
          </p:cNvPr>
          <p:cNvSpPr>
            <a:spLocks noGrp="1"/>
          </p:cNvSpPr>
          <p:nvPr>
            <p:ph type="title"/>
          </p:nvPr>
        </p:nvSpPr>
        <p:spPr>
          <a:xfrm>
            <a:off x="838200" y="365126"/>
            <a:ext cx="10515600" cy="591478"/>
          </a:xfrm>
        </p:spPr>
        <p:txBody>
          <a:bodyPr>
            <a:noAutofit/>
          </a:bodyPr>
          <a:lstStyle/>
          <a:p>
            <a:br>
              <a:rPr lang="en-US" sz="2400" b="1" dirty="0">
                <a:latin typeface="+mn-lt"/>
              </a:rPr>
            </a:br>
            <a:r>
              <a:rPr lang="en-US" sz="2400" b="1" dirty="0">
                <a:latin typeface="+mn-lt"/>
              </a:rPr>
              <a:t>Sorted File Method: </a:t>
            </a:r>
            <a:r>
              <a:rPr lang="en-US" sz="2400" b="1" dirty="0"/>
              <a:t>files are sorted in </a:t>
            </a:r>
            <a:r>
              <a:rPr lang="en-US" sz="2400" dirty="0"/>
              <a:t>ascending or descending order</a:t>
            </a:r>
            <a:endParaRPr lang="en-US" sz="2400" b="1" dirty="0">
              <a:latin typeface="+mn-lt"/>
            </a:endParaRPr>
          </a:p>
        </p:txBody>
      </p:sp>
      <p:sp>
        <p:nvSpPr>
          <p:cNvPr id="3" name="Content Placeholder 2">
            <a:extLst>
              <a:ext uri="{FF2B5EF4-FFF2-40B4-BE49-F238E27FC236}">
                <a16:creationId xmlns:a16="http://schemas.microsoft.com/office/drawing/2014/main" id="{F1FDB3CA-E66A-4417-A97E-FE1FE28E5C7E}"/>
              </a:ext>
            </a:extLst>
          </p:cNvPr>
          <p:cNvSpPr>
            <a:spLocks noGrp="1"/>
          </p:cNvSpPr>
          <p:nvPr>
            <p:ph idx="1"/>
          </p:nvPr>
        </p:nvSpPr>
        <p:spPr>
          <a:xfrm>
            <a:off x="714138" y="1181686"/>
            <a:ext cx="9639684" cy="4995277"/>
          </a:xfrm>
        </p:spPr>
        <p:txBody>
          <a:bodyPr/>
          <a:lstStyle/>
          <a:p>
            <a:pPr marL="0" indent="0">
              <a:buNone/>
            </a:pPr>
            <a:endParaRPr lang="en-US" dirty="0"/>
          </a:p>
        </p:txBody>
      </p:sp>
      <p:pic>
        <p:nvPicPr>
          <p:cNvPr id="2050" name="Picture 2" descr="Lightbox">
            <a:extLst>
              <a:ext uri="{FF2B5EF4-FFF2-40B4-BE49-F238E27FC236}">
                <a16:creationId xmlns:a16="http://schemas.microsoft.com/office/drawing/2014/main" id="{CACDC88C-FBD6-4CAE-8E90-8ACA00472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38" y="1282132"/>
            <a:ext cx="9850699" cy="542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54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AC17-87C8-4034-8E01-D4F6957DAECC}"/>
              </a:ext>
            </a:extLst>
          </p:cNvPr>
          <p:cNvSpPr>
            <a:spLocks noGrp="1"/>
          </p:cNvSpPr>
          <p:nvPr>
            <p:ph type="title"/>
          </p:nvPr>
        </p:nvSpPr>
        <p:spPr>
          <a:xfrm>
            <a:off x="838200" y="365126"/>
            <a:ext cx="10515600" cy="577410"/>
          </a:xfrm>
        </p:spPr>
        <p:txBody>
          <a:bodyPr>
            <a:normAutofit fontScale="90000"/>
          </a:bodyPr>
          <a:lstStyle/>
          <a:p>
            <a:br>
              <a:rPr lang="en-US" b="1" dirty="0">
                <a:latin typeface="+mn-lt"/>
              </a:rPr>
            </a:br>
            <a:r>
              <a:rPr lang="en-US" b="1" dirty="0">
                <a:latin typeface="+mn-lt"/>
              </a:rPr>
              <a:t>2. Heap File Organization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6BD95BDA-8BD9-4159-89F2-AF4A5B380B2B}"/>
              </a:ext>
            </a:extLst>
          </p:cNvPr>
          <p:cNvSpPr>
            <a:spLocks noGrp="1"/>
          </p:cNvSpPr>
          <p:nvPr>
            <p:ph idx="1"/>
          </p:nvPr>
        </p:nvSpPr>
        <p:spPr>
          <a:xfrm>
            <a:off x="838200" y="1308294"/>
            <a:ext cx="10515600" cy="5184579"/>
          </a:xfrm>
        </p:spPr>
        <p:txBody>
          <a:bodyPr>
            <a:normAutofit/>
          </a:bodyPr>
          <a:lstStyle/>
          <a:p>
            <a:pPr algn="just"/>
            <a:r>
              <a:rPr lang="en-US" sz="3200" dirty="0"/>
              <a:t>It works with data blocks. In heap file organization, the records are inserted at the file's end. When the records are inserted, it doesn't require the sorting and ordering of records.</a:t>
            </a:r>
          </a:p>
          <a:p>
            <a:pPr algn="just"/>
            <a:r>
              <a:rPr lang="en-US" sz="3200" dirty="0"/>
              <a:t>When the data block is full, the new record is stored in some other block. </a:t>
            </a:r>
          </a:p>
          <a:p>
            <a:pPr algn="just"/>
            <a:r>
              <a:rPr lang="en-US" sz="3200" dirty="0"/>
              <a:t>This new data block need not to be the very next data block, but it can select any data block in the memory to store new records. </a:t>
            </a:r>
          </a:p>
        </p:txBody>
      </p:sp>
    </p:spTree>
    <p:extLst>
      <p:ext uri="{BB962C8B-B14F-4D97-AF65-F5344CB8AC3E}">
        <p14:creationId xmlns:p14="http://schemas.microsoft.com/office/powerpoint/2010/main" val="306593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AC17-87C8-4034-8E01-D4F6957DAECC}"/>
              </a:ext>
            </a:extLst>
          </p:cNvPr>
          <p:cNvSpPr>
            <a:spLocks noGrp="1"/>
          </p:cNvSpPr>
          <p:nvPr>
            <p:ph type="title"/>
          </p:nvPr>
        </p:nvSpPr>
        <p:spPr>
          <a:xfrm>
            <a:off x="838200" y="365126"/>
            <a:ext cx="10515600" cy="577410"/>
          </a:xfrm>
        </p:spPr>
        <p:txBody>
          <a:bodyPr>
            <a:normAutofit fontScale="90000"/>
          </a:bodyPr>
          <a:lstStyle/>
          <a:p>
            <a:br>
              <a:rPr lang="en-US" dirty="0">
                <a:latin typeface="+mn-lt"/>
              </a:rPr>
            </a:br>
            <a:r>
              <a:rPr lang="en-US" dirty="0">
                <a:latin typeface="+mn-lt"/>
              </a:rPr>
              <a:t>2. Heap File Organization </a:t>
            </a:r>
            <a:br>
              <a:rPr lang="en-US" dirty="0">
                <a:latin typeface="+mn-lt"/>
              </a:rPr>
            </a:br>
            <a:endParaRPr lang="en-US" dirty="0">
              <a:latin typeface="+mn-lt"/>
            </a:endParaRPr>
          </a:p>
        </p:txBody>
      </p:sp>
      <p:pic>
        <p:nvPicPr>
          <p:cNvPr id="4" name="Content Placeholder 3">
            <a:extLst>
              <a:ext uri="{FF2B5EF4-FFF2-40B4-BE49-F238E27FC236}">
                <a16:creationId xmlns:a16="http://schemas.microsoft.com/office/drawing/2014/main" id="{368646A8-3B36-468C-B56E-E4B60D137BBF}"/>
              </a:ext>
            </a:extLst>
          </p:cNvPr>
          <p:cNvPicPr>
            <a:picLocks noGrp="1" noChangeAspect="1"/>
          </p:cNvPicPr>
          <p:nvPr>
            <p:ph idx="1"/>
          </p:nvPr>
        </p:nvPicPr>
        <p:blipFill>
          <a:blip r:embed="rId2"/>
          <a:stretch>
            <a:fillRect/>
          </a:stretch>
        </p:blipFill>
        <p:spPr>
          <a:xfrm>
            <a:off x="1375117" y="942536"/>
            <a:ext cx="9441766" cy="5679476"/>
          </a:xfrm>
          <a:prstGeom prst="rect">
            <a:avLst/>
          </a:prstGeom>
        </p:spPr>
      </p:pic>
    </p:spTree>
    <p:extLst>
      <p:ext uri="{BB962C8B-B14F-4D97-AF65-F5344CB8AC3E}">
        <p14:creationId xmlns:p14="http://schemas.microsoft.com/office/powerpoint/2010/main" val="2143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296B-6FE4-4858-963C-F965060C589E}"/>
              </a:ext>
            </a:extLst>
          </p:cNvPr>
          <p:cNvSpPr>
            <a:spLocks noGrp="1"/>
          </p:cNvSpPr>
          <p:nvPr>
            <p:ph type="title"/>
          </p:nvPr>
        </p:nvSpPr>
        <p:spPr>
          <a:xfrm>
            <a:off x="838200" y="365126"/>
            <a:ext cx="10515600" cy="577410"/>
          </a:xfrm>
        </p:spPr>
        <p:txBody>
          <a:bodyPr>
            <a:normAutofit fontScale="90000"/>
          </a:bodyPr>
          <a:lstStyle/>
          <a:p>
            <a:br>
              <a:rPr lang="en-US" b="1" dirty="0">
                <a:latin typeface="+mn-lt"/>
              </a:rPr>
            </a:br>
            <a:r>
              <a:rPr lang="en-US" b="1" dirty="0">
                <a:latin typeface="+mn-lt"/>
              </a:rPr>
              <a:t>3. Hash File Organization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46E98BBD-580B-4261-B2DA-25F0F08EA148}"/>
              </a:ext>
            </a:extLst>
          </p:cNvPr>
          <p:cNvSpPr>
            <a:spLocks noGrp="1"/>
          </p:cNvSpPr>
          <p:nvPr>
            <p:ph idx="1"/>
          </p:nvPr>
        </p:nvSpPr>
        <p:spPr>
          <a:xfrm>
            <a:off x="838200" y="1167618"/>
            <a:ext cx="10515600" cy="5325256"/>
          </a:xfrm>
        </p:spPr>
        <p:txBody>
          <a:bodyPr/>
          <a:lstStyle/>
          <a:p>
            <a:r>
              <a:rPr lang="en-US" dirty="0"/>
              <a:t>Hash File Organization uses the computation of hash function on some fields of the records. </a:t>
            </a:r>
          </a:p>
          <a:p>
            <a:r>
              <a:rPr lang="en-US" dirty="0"/>
              <a:t>The hash function's output determines the location of disk block where the records are to be placed.</a:t>
            </a:r>
          </a:p>
          <a:p>
            <a:r>
              <a:rPr lang="en-US" dirty="0"/>
              <a:t>When a record has to be received using the hash key columns, then the address is generated, and the whole record is retrieved using that address. </a:t>
            </a:r>
          </a:p>
          <a:p>
            <a:r>
              <a:rPr lang="en-US" dirty="0"/>
              <a:t>In the same way, when a new record has to be inserted, then the address is generated using the hash key and record is directly inserted. The same process is applied in the case of delete and update.</a:t>
            </a:r>
          </a:p>
        </p:txBody>
      </p:sp>
    </p:spTree>
    <p:extLst>
      <p:ext uri="{BB962C8B-B14F-4D97-AF65-F5344CB8AC3E}">
        <p14:creationId xmlns:p14="http://schemas.microsoft.com/office/powerpoint/2010/main" val="258919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16B2B1-B5D4-45BE-9BF4-8D08EB654DCB}"/>
              </a:ext>
            </a:extLst>
          </p:cNvPr>
          <p:cNvPicPr>
            <a:picLocks noGrp="1" noChangeAspect="1"/>
          </p:cNvPicPr>
          <p:nvPr>
            <p:ph idx="1"/>
          </p:nvPr>
        </p:nvPicPr>
        <p:blipFill>
          <a:blip r:embed="rId2"/>
          <a:stretch>
            <a:fillRect/>
          </a:stretch>
        </p:blipFill>
        <p:spPr>
          <a:xfrm>
            <a:off x="534572" y="496997"/>
            <a:ext cx="10775852" cy="5864006"/>
          </a:xfrm>
          <a:prstGeom prst="rect">
            <a:avLst/>
          </a:prstGeom>
        </p:spPr>
      </p:pic>
    </p:spTree>
    <p:extLst>
      <p:ext uri="{BB962C8B-B14F-4D97-AF65-F5344CB8AC3E}">
        <p14:creationId xmlns:p14="http://schemas.microsoft.com/office/powerpoint/2010/main" val="27398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D97D-5558-40E9-B8FE-14C3B6D8AF8E}"/>
              </a:ext>
            </a:extLst>
          </p:cNvPr>
          <p:cNvSpPr>
            <a:spLocks noGrp="1"/>
          </p:cNvSpPr>
          <p:nvPr>
            <p:ph type="title"/>
          </p:nvPr>
        </p:nvSpPr>
        <p:spPr>
          <a:xfrm>
            <a:off x="838200" y="365126"/>
            <a:ext cx="10515600" cy="605546"/>
          </a:xfrm>
        </p:spPr>
        <p:txBody>
          <a:bodyPr>
            <a:normAutofit fontScale="90000"/>
          </a:bodyPr>
          <a:lstStyle/>
          <a:p>
            <a:br>
              <a:rPr lang="en-US" b="1" dirty="0">
                <a:latin typeface="+mn-lt"/>
              </a:rPr>
            </a:br>
            <a:r>
              <a:rPr lang="en-US" b="1" dirty="0">
                <a:latin typeface="+mn-lt"/>
              </a:rPr>
              <a:t>4. Clustered File Organization</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8498112E-BDD3-40FE-AED0-947B8A894BEC}"/>
              </a:ext>
            </a:extLst>
          </p:cNvPr>
          <p:cNvSpPr>
            <a:spLocks noGrp="1"/>
          </p:cNvSpPr>
          <p:nvPr>
            <p:ph idx="1"/>
          </p:nvPr>
        </p:nvSpPr>
        <p:spPr>
          <a:xfrm>
            <a:off x="838200" y="1294228"/>
            <a:ext cx="10936458" cy="5198646"/>
          </a:xfrm>
        </p:spPr>
        <p:txBody>
          <a:bodyPr>
            <a:normAutofit/>
          </a:bodyPr>
          <a:lstStyle/>
          <a:p>
            <a:r>
              <a:rPr lang="en-US" dirty="0"/>
              <a:t>When the two or more records are stored in the same file, it is known as clusters. These files will have two or more tables in the same data block, and key attributes which are used to map these tables together are stored only once.</a:t>
            </a:r>
          </a:p>
          <a:p>
            <a:r>
              <a:rPr lang="en-US" dirty="0"/>
              <a:t>This method reduces the cost of searching for various records in different files.</a:t>
            </a:r>
          </a:p>
          <a:p>
            <a:r>
              <a:rPr lang="en-US" dirty="0"/>
              <a:t>The cluster file organization is used when there is a frequent need for joining the tables with the same condition. These joins will give only a few records from both tables.</a:t>
            </a:r>
          </a:p>
          <a:p>
            <a:endParaRPr lang="en-US" dirty="0"/>
          </a:p>
          <a:p>
            <a:endParaRPr lang="en-US" dirty="0"/>
          </a:p>
        </p:txBody>
      </p:sp>
    </p:spTree>
    <p:extLst>
      <p:ext uri="{BB962C8B-B14F-4D97-AF65-F5344CB8AC3E}">
        <p14:creationId xmlns:p14="http://schemas.microsoft.com/office/powerpoint/2010/main" val="413592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1BBD57-153F-4932-9EC6-540083B3C04A}"/>
              </a:ext>
            </a:extLst>
          </p:cNvPr>
          <p:cNvPicPr>
            <a:picLocks noGrp="1" noChangeAspect="1"/>
          </p:cNvPicPr>
          <p:nvPr>
            <p:ph idx="1"/>
          </p:nvPr>
        </p:nvPicPr>
        <p:blipFill>
          <a:blip r:embed="rId2"/>
          <a:stretch>
            <a:fillRect/>
          </a:stretch>
        </p:blipFill>
        <p:spPr>
          <a:xfrm>
            <a:off x="905021" y="439698"/>
            <a:ext cx="10714893" cy="5978604"/>
          </a:xfrm>
          <a:prstGeom prst="rect">
            <a:avLst/>
          </a:prstGeom>
        </p:spPr>
      </p:pic>
    </p:spTree>
    <p:extLst>
      <p:ext uri="{BB962C8B-B14F-4D97-AF65-F5344CB8AC3E}">
        <p14:creationId xmlns:p14="http://schemas.microsoft.com/office/powerpoint/2010/main" val="122202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6102-E857-4E46-8B0C-D6F00287D50B}"/>
              </a:ext>
            </a:extLst>
          </p:cNvPr>
          <p:cNvSpPr>
            <a:spLocks noGrp="1"/>
          </p:cNvSpPr>
          <p:nvPr>
            <p:ph type="title"/>
          </p:nvPr>
        </p:nvSpPr>
        <p:spPr>
          <a:xfrm>
            <a:off x="838200" y="365125"/>
            <a:ext cx="10515600" cy="746223"/>
          </a:xfrm>
        </p:spPr>
        <p:txBody>
          <a:bodyPr>
            <a:normAutofit fontScale="90000"/>
          </a:bodyPr>
          <a:lstStyle/>
          <a:p>
            <a:pPr algn="ctr"/>
            <a:br>
              <a:rPr lang="en-US" b="1" dirty="0">
                <a:latin typeface="+mn-lt"/>
              </a:rPr>
            </a:br>
            <a:r>
              <a:rPr lang="en-US" b="1" dirty="0">
                <a:latin typeface="+mn-lt"/>
              </a:rPr>
              <a:t>INDEXING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22B179A-A334-4CE2-8F9C-2236881C4CD5}"/>
              </a:ext>
            </a:extLst>
          </p:cNvPr>
          <p:cNvSpPr>
            <a:spLocks noGrp="1"/>
          </p:cNvSpPr>
          <p:nvPr>
            <p:ph idx="1"/>
          </p:nvPr>
        </p:nvSpPr>
        <p:spPr>
          <a:xfrm>
            <a:off x="838200" y="1294228"/>
            <a:ext cx="10515600" cy="4882735"/>
          </a:xfrm>
        </p:spPr>
        <p:txBody>
          <a:bodyPr>
            <a:normAutofit/>
          </a:bodyPr>
          <a:lstStyle/>
          <a:p>
            <a:r>
              <a:rPr lang="en-US" sz="3200" b="1" dirty="0"/>
              <a:t>Indexing </a:t>
            </a:r>
            <a:r>
              <a:rPr lang="en-US" sz="3200" dirty="0"/>
              <a:t>is a data structure technique which allows you to quickly retrieve records from a database file. </a:t>
            </a:r>
          </a:p>
          <a:p>
            <a:r>
              <a:rPr lang="en-US" sz="3200" dirty="0"/>
              <a:t>An Index is a small table having only two columns. </a:t>
            </a:r>
          </a:p>
          <a:p>
            <a:r>
              <a:rPr lang="en-US" sz="3200" dirty="0"/>
              <a:t>The first column contains a copy of the primary or candidate key of a table. The second column contains a set of disk block addresses where the record with that specific key value stored. </a:t>
            </a:r>
          </a:p>
        </p:txBody>
      </p:sp>
    </p:spTree>
    <p:extLst>
      <p:ext uri="{BB962C8B-B14F-4D97-AF65-F5344CB8AC3E}">
        <p14:creationId xmlns:p14="http://schemas.microsoft.com/office/powerpoint/2010/main" val="20813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6777-F84B-4E1C-B136-0AA877A1C2FE}"/>
              </a:ext>
            </a:extLst>
          </p:cNvPr>
          <p:cNvSpPr>
            <a:spLocks noGrp="1"/>
          </p:cNvSpPr>
          <p:nvPr>
            <p:ph type="title"/>
          </p:nvPr>
        </p:nvSpPr>
        <p:spPr>
          <a:xfrm>
            <a:off x="838200" y="365126"/>
            <a:ext cx="10515600" cy="605546"/>
          </a:xfrm>
        </p:spPr>
        <p:txBody>
          <a:bodyPr>
            <a:normAutofit fontScale="90000"/>
          </a:bodyPr>
          <a:lstStyle/>
          <a:p>
            <a:pPr algn="ctr"/>
            <a:br>
              <a:rPr lang="en-US" b="1" dirty="0">
                <a:latin typeface="+mn-lt"/>
              </a:rPr>
            </a:br>
            <a:r>
              <a:rPr lang="en-US" b="1" dirty="0">
                <a:latin typeface="+mn-lt"/>
              </a:rPr>
              <a:t>INDEXING </a:t>
            </a:r>
            <a:br>
              <a:rPr lang="en-US" b="1" dirty="0">
                <a:latin typeface="+mn-lt"/>
              </a:rPr>
            </a:br>
            <a:endParaRPr lang="en-US" b="1" dirty="0">
              <a:latin typeface="+mn-lt"/>
            </a:endParaRPr>
          </a:p>
        </p:txBody>
      </p:sp>
      <p:pic>
        <p:nvPicPr>
          <p:cNvPr id="4" name="Content Placeholder 3">
            <a:extLst>
              <a:ext uri="{FF2B5EF4-FFF2-40B4-BE49-F238E27FC236}">
                <a16:creationId xmlns:a16="http://schemas.microsoft.com/office/drawing/2014/main" id="{A02685BF-9136-496A-B31F-BB723CB0CF12}"/>
              </a:ext>
            </a:extLst>
          </p:cNvPr>
          <p:cNvPicPr>
            <a:picLocks noGrp="1" noChangeAspect="1"/>
          </p:cNvPicPr>
          <p:nvPr>
            <p:ph idx="1"/>
          </p:nvPr>
        </p:nvPicPr>
        <p:blipFill>
          <a:blip r:embed="rId2"/>
          <a:stretch>
            <a:fillRect/>
          </a:stretch>
        </p:blipFill>
        <p:spPr>
          <a:xfrm>
            <a:off x="738018" y="1361050"/>
            <a:ext cx="10715963" cy="4350433"/>
          </a:xfrm>
          <a:prstGeom prst="rect">
            <a:avLst/>
          </a:prstGeom>
        </p:spPr>
      </p:pic>
    </p:spTree>
    <p:extLst>
      <p:ext uri="{BB962C8B-B14F-4D97-AF65-F5344CB8AC3E}">
        <p14:creationId xmlns:p14="http://schemas.microsoft.com/office/powerpoint/2010/main" val="198217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4E94-5AF4-45A5-8C4C-1C8CFB5343E5}"/>
              </a:ext>
            </a:extLst>
          </p:cNvPr>
          <p:cNvSpPr>
            <a:spLocks noGrp="1"/>
          </p:cNvSpPr>
          <p:nvPr>
            <p:ph type="title"/>
          </p:nvPr>
        </p:nvSpPr>
        <p:spPr/>
        <p:txBody>
          <a:bodyPr/>
          <a:lstStyle/>
          <a:p>
            <a:r>
              <a:rPr lang="en-US" b="1" dirty="0">
                <a:latin typeface="+mn-lt"/>
              </a:rPr>
              <a:t>Data on External Storage</a:t>
            </a:r>
          </a:p>
        </p:txBody>
      </p:sp>
      <p:sp>
        <p:nvSpPr>
          <p:cNvPr id="3" name="Content Placeholder 2">
            <a:extLst>
              <a:ext uri="{FF2B5EF4-FFF2-40B4-BE49-F238E27FC236}">
                <a16:creationId xmlns:a16="http://schemas.microsoft.com/office/drawing/2014/main" id="{A987A58F-87F9-43B1-8DC5-FE22419CF8C7}"/>
              </a:ext>
            </a:extLst>
          </p:cNvPr>
          <p:cNvSpPr>
            <a:spLocks noGrp="1"/>
          </p:cNvSpPr>
          <p:nvPr>
            <p:ph idx="1"/>
          </p:nvPr>
        </p:nvSpPr>
        <p:spPr/>
        <p:txBody>
          <a:bodyPr>
            <a:normAutofit/>
          </a:bodyPr>
          <a:lstStyle/>
          <a:p>
            <a:pPr marL="0" indent="0">
              <a:buNone/>
            </a:pPr>
            <a:r>
              <a:rPr lang="en-US" sz="3200" b="1" dirty="0"/>
              <a:t>Why we need External Storage?</a:t>
            </a:r>
          </a:p>
          <a:p>
            <a:r>
              <a:rPr lang="en-US" sz="3200" dirty="0"/>
              <a:t> Primary memory has limited storage capacity and is volatile. To overcome this limitation, secondary memory is also termed as external storage devices are used. </a:t>
            </a:r>
          </a:p>
          <a:p>
            <a:pPr marL="0" indent="0">
              <a:buNone/>
            </a:pPr>
            <a:r>
              <a:rPr lang="en-US" sz="3200" b="1" dirty="0"/>
              <a:t>Examples of External Storage?</a:t>
            </a:r>
          </a:p>
          <a:p>
            <a:r>
              <a:rPr lang="en-US" sz="3200" dirty="0"/>
              <a:t>External storage devices such as disks and tapes are used to store data permanently. </a:t>
            </a:r>
          </a:p>
        </p:txBody>
      </p:sp>
    </p:spTree>
    <p:extLst>
      <p:ext uri="{BB962C8B-B14F-4D97-AF65-F5344CB8AC3E}">
        <p14:creationId xmlns:p14="http://schemas.microsoft.com/office/powerpoint/2010/main" val="311193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2245-C0EF-4617-9F82-EF8B5A7B7666}"/>
              </a:ext>
            </a:extLst>
          </p:cNvPr>
          <p:cNvSpPr>
            <a:spLocks noGrp="1"/>
          </p:cNvSpPr>
          <p:nvPr>
            <p:ph type="title"/>
          </p:nvPr>
        </p:nvSpPr>
        <p:spPr>
          <a:xfrm>
            <a:off x="838200" y="365126"/>
            <a:ext cx="10515600" cy="760290"/>
          </a:xfrm>
        </p:spPr>
        <p:txBody>
          <a:bodyPr/>
          <a:lstStyle/>
          <a:p>
            <a:r>
              <a:rPr lang="en-US" b="1" dirty="0">
                <a:latin typeface="+mn-lt"/>
              </a:rPr>
              <a:t>Primary Indexing</a:t>
            </a:r>
          </a:p>
        </p:txBody>
      </p:sp>
      <p:sp>
        <p:nvSpPr>
          <p:cNvPr id="3" name="Content Placeholder 2">
            <a:extLst>
              <a:ext uri="{FF2B5EF4-FFF2-40B4-BE49-F238E27FC236}">
                <a16:creationId xmlns:a16="http://schemas.microsoft.com/office/drawing/2014/main" id="{250E5E51-FD62-4100-8152-1B237B32BD0B}"/>
              </a:ext>
            </a:extLst>
          </p:cNvPr>
          <p:cNvSpPr>
            <a:spLocks noGrp="1"/>
          </p:cNvSpPr>
          <p:nvPr>
            <p:ph idx="1"/>
          </p:nvPr>
        </p:nvSpPr>
        <p:spPr>
          <a:xfrm>
            <a:off x="838200" y="1350498"/>
            <a:ext cx="10515600" cy="4826465"/>
          </a:xfrm>
        </p:spPr>
        <p:txBody>
          <a:bodyPr>
            <a:normAutofit/>
          </a:bodyPr>
          <a:lstStyle/>
          <a:p>
            <a:endParaRPr lang="en-US" sz="3200" dirty="0"/>
          </a:p>
          <a:p>
            <a:r>
              <a:rPr lang="en-US" sz="3200" dirty="0"/>
              <a:t>If the index is created by using the primary key of the table, then it is known as primary indexing. </a:t>
            </a:r>
          </a:p>
          <a:p>
            <a:r>
              <a:rPr lang="en-US" sz="3200" dirty="0"/>
              <a:t>As primary keys are unique and are stored in a sorted manner, the performance of the searching operation is quite efficient. </a:t>
            </a:r>
          </a:p>
          <a:p>
            <a:r>
              <a:rPr lang="en-US" sz="3200" dirty="0"/>
              <a:t>The primary index can be classified into two types: dense index and sparse index </a:t>
            </a:r>
          </a:p>
          <a:p>
            <a:endParaRPr lang="en-US" sz="3200" dirty="0"/>
          </a:p>
        </p:txBody>
      </p:sp>
    </p:spTree>
    <p:extLst>
      <p:ext uri="{BB962C8B-B14F-4D97-AF65-F5344CB8AC3E}">
        <p14:creationId xmlns:p14="http://schemas.microsoft.com/office/powerpoint/2010/main" val="111380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E1E8-BD4F-4983-BCBA-98E91FEAD8F0}"/>
              </a:ext>
            </a:extLst>
          </p:cNvPr>
          <p:cNvSpPr>
            <a:spLocks noGrp="1"/>
          </p:cNvSpPr>
          <p:nvPr>
            <p:ph type="title"/>
          </p:nvPr>
        </p:nvSpPr>
        <p:spPr/>
        <p:txBody>
          <a:bodyPr/>
          <a:lstStyle/>
          <a:p>
            <a:r>
              <a:rPr lang="en-US" b="1" dirty="0">
                <a:latin typeface="+mn-lt"/>
              </a:rPr>
              <a:t>Primary Index </a:t>
            </a:r>
            <a:endParaRPr lang="en-US" dirty="0">
              <a:latin typeface="+mn-lt"/>
            </a:endParaRPr>
          </a:p>
        </p:txBody>
      </p:sp>
      <p:sp>
        <p:nvSpPr>
          <p:cNvPr id="3" name="Content Placeholder 2">
            <a:extLst>
              <a:ext uri="{FF2B5EF4-FFF2-40B4-BE49-F238E27FC236}">
                <a16:creationId xmlns:a16="http://schemas.microsoft.com/office/drawing/2014/main" id="{A50508A4-199F-4A14-B785-2873E607006F}"/>
              </a:ext>
            </a:extLst>
          </p:cNvPr>
          <p:cNvSpPr>
            <a:spLocks noGrp="1"/>
          </p:cNvSpPr>
          <p:nvPr>
            <p:ph idx="1"/>
          </p:nvPr>
        </p:nvSpPr>
        <p:spPr/>
        <p:txBody>
          <a:bodyPr>
            <a:normAutofit/>
          </a:bodyPr>
          <a:lstStyle/>
          <a:p>
            <a:r>
              <a:rPr lang="en-US" sz="3600" dirty="0"/>
              <a:t>Dense indexing </a:t>
            </a:r>
          </a:p>
          <a:p>
            <a:r>
              <a:rPr lang="en-US" sz="3600" dirty="0"/>
              <a:t>Sparse indexing</a:t>
            </a:r>
          </a:p>
        </p:txBody>
      </p:sp>
    </p:spTree>
    <p:extLst>
      <p:ext uri="{BB962C8B-B14F-4D97-AF65-F5344CB8AC3E}">
        <p14:creationId xmlns:p14="http://schemas.microsoft.com/office/powerpoint/2010/main" val="225132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49CC-4FD6-44B6-996F-C979EB76B9AA}"/>
              </a:ext>
            </a:extLst>
          </p:cNvPr>
          <p:cNvSpPr>
            <a:spLocks noGrp="1"/>
          </p:cNvSpPr>
          <p:nvPr>
            <p:ph type="title"/>
          </p:nvPr>
        </p:nvSpPr>
        <p:spPr>
          <a:xfrm>
            <a:off x="838200" y="365125"/>
            <a:ext cx="10515600" cy="886900"/>
          </a:xfrm>
        </p:spPr>
        <p:txBody>
          <a:bodyPr>
            <a:normAutofit fontScale="90000"/>
          </a:bodyPr>
          <a:lstStyle/>
          <a:p>
            <a:br>
              <a:rPr lang="en-US" b="1" dirty="0">
                <a:latin typeface="+mn-lt"/>
              </a:rPr>
            </a:br>
            <a:r>
              <a:rPr lang="en-US" b="1" dirty="0">
                <a:latin typeface="+mn-lt"/>
              </a:rPr>
              <a:t>Dense indexing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4573BAC-15DC-4202-A007-411EADB27ACC}"/>
              </a:ext>
            </a:extLst>
          </p:cNvPr>
          <p:cNvSpPr>
            <a:spLocks noGrp="1"/>
          </p:cNvSpPr>
          <p:nvPr>
            <p:ph idx="1"/>
          </p:nvPr>
        </p:nvSpPr>
        <p:spPr/>
        <p:txBody>
          <a:bodyPr/>
          <a:lstStyle/>
          <a:p>
            <a:endParaRPr lang="en-US" dirty="0"/>
          </a:p>
          <a:p>
            <a:r>
              <a:rPr lang="en-US" dirty="0"/>
              <a:t>If every record in the table has one index entry in the index table, then it is called dense index. </a:t>
            </a:r>
          </a:p>
          <a:p>
            <a:r>
              <a:rPr lang="en-US" dirty="0"/>
              <a:t>In this, the number of records (rows) in the index table is same as the number of records (rows) in the main table. </a:t>
            </a:r>
          </a:p>
          <a:p>
            <a:r>
              <a:rPr lang="en-US" dirty="0"/>
              <a:t>As every record has one index entry, searching becomes faster. </a:t>
            </a:r>
          </a:p>
          <a:p>
            <a:endParaRPr lang="en-US" dirty="0"/>
          </a:p>
        </p:txBody>
      </p:sp>
    </p:spTree>
    <p:extLst>
      <p:ext uri="{BB962C8B-B14F-4D97-AF65-F5344CB8AC3E}">
        <p14:creationId xmlns:p14="http://schemas.microsoft.com/office/powerpoint/2010/main" val="233681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A4B7-9572-44CF-A9BD-19FAC40F5A55}"/>
              </a:ext>
            </a:extLst>
          </p:cNvPr>
          <p:cNvSpPr>
            <a:spLocks noGrp="1"/>
          </p:cNvSpPr>
          <p:nvPr>
            <p:ph type="title"/>
          </p:nvPr>
        </p:nvSpPr>
        <p:spPr>
          <a:xfrm>
            <a:off x="838200" y="365125"/>
            <a:ext cx="10515600" cy="929103"/>
          </a:xfrm>
        </p:spPr>
        <p:txBody>
          <a:bodyPr>
            <a:normAutofit fontScale="90000"/>
          </a:bodyPr>
          <a:lstStyle/>
          <a:p>
            <a:br>
              <a:rPr lang="en-US" b="1" dirty="0"/>
            </a:br>
            <a:r>
              <a:rPr lang="en-US" b="1" dirty="0"/>
              <a:t>Dense indexing </a:t>
            </a:r>
            <a:br>
              <a:rPr lang="en-US" b="1" dirty="0"/>
            </a:br>
            <a:endParaRPr lang="en-US" b="1" dirty="0">
              <a:latin typeface="+mn-lt"/>
            </a:endParaRPr>
          </a:p>
        </p:txBody>
      </p:sp>
      <p:pic>
        <p:nvPicPr>
          <p:cNvPr id="4" name="Content Placeholder 3">
            <a:extLst>
              <a:ext uri="{FF2B5EF4-FFF2-40B4-BE49-F238E27FC236}">
                <a16:creationId xmlns:a16="http://schemas.microsoft.com/office/drawing/2014/main" id="{73FF8139-5011-491E-B04C-0E2EAB5DDF5F}"/>
              </a:ext>
            </a:extLst>
          </p:cNvPr>
          <p:cNvPicPr>
            <a:picLocks noGrp="1" noChangeAspect="1"/>
          </p:cNvPicPr>
          <p:nvPr>
            <p:ph idx="1"/>
          </p:nvPr>
        </p:nvPicPr>
        <p:blipFill>
          <a:blip r:embed="rId2"/>
          <a:stretch>
            <a:fillRect/>
          </a:stretch>
        </p:blipFill>
        <p:spPr>
          <a:xfrm>
            <a:off x="838199" y="1787707"/>
            <a:ext cx="10197581" cy="3009376"/>
          </a:xfrm>
          <a:prstGeom prst="rect">
            <a:avLst/>
          </a:prstGeom>
        </p:spPr>
      </p:pic>
    </p:spTree>
    <p:extLst>
      <p:ext uri="{BB962C8B-B14F-4D97-AF65-F5344CB8AC3E}">
        <p14:creationId xmlns:p14="http://schemas.microsoft.com/office/powerpoint/2010/main" val="167505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854E-B3BA-4FCB-BA1C-688AE6832D0F}"/>
              </a:ext>
            </a:extLst>
          </p:cNvPr>
          <p:cNvSpPr>
            <a:spLocks noGrp="1"/>
          </p:cNvSpPr>
          <p:nvPr>
            <p:ph type="title"/>
          </p:nvPr>
        </p:nvSpPr>
        <p:spPr/>
        <p:txBody>
          <a:bodyPr/>
          <a:lstStyle/>
          <a:p>
            <a:r>
              <a:rPr lang="en-US" b="1" dirty="0">
                <a:latin typeface="+mn-lt"/>
              </a:rPr>
              <a:t>Sparse indexing </a:t>
            </a:r>
          </a:p>
        </p:txBody>
      </p:sp>
      <p:sp>
        <p:nvSpPr>
          <p:cNvPr id="3" name="Content Placeholder 2">
            <a:extLst>
              <a:ext uri="{FF2B5EF4-FFF2-40B4-BE49-F238E27FC236}">
                <a16:creationId xmlns:a16="http://schemas.microsoft.com/office/drawing/2014/main" id="{182C6135-C2DE-49E7-9C11-7A0C0F2EDC6E}"/>
              </a:ext>
            </a:extLst>
          </p:cNvPr>
          <p:cNvSpPr>
            <a:spLocks noGrp="1"/>
          </p:cNvSpPr>
          <p:nvPr>
            <p:ph idx="1"/>
          </p:nvPr>
        </p:nvSpPr>
        <p:spPr/>
        <p:txBody>
          <a:bodyPr/>
          <a:lstStyle/>
          <a:p>
            <a:endParaRPr lang="en-US" dirty="0"/>
          </a:p>
          <a:p>
            <a:r>
              <a:rPr lang="en-US" dirty="0"/>
              <a:t>If only few records in the table have index entries in the index table, then it is called sparse index. </a:t>
            </a:r>
          </a:p>
          <a:p>
            <a:r>
              <a:rPr lang="en-US" dirty="0"/>
              <a:t>In this, the number of records (rows) in the index table is less than the number of records (rows) in the main table. </a:t>
            </a:r>
          </a:p>
          <a:p>
            <a:r>
              <a:rPr lang="en-US" dirty="0"/>
              <a:t>As not all the record have index entries, searching becomes slow for records that does not have index entries. </a:t>
            </a:r>
          </a:p>
          <a:p>
            <a:endParaRPr lang="en-US" dirty="0"/>
          </a:p>
        </p:txBody>
      </p:sp>
    </p:spTree>
    <p:extLst>
      <p:ext uri="{BB962C8B-B14F-4D97-AF65-F5344CB8AC3E}">
        <p14:creationId xmlns:p14="http://schemas.microsoft.com/office/powerpoint/2010/main" val="163961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B0D5-6ED9-472D-8234-D02FED3D415F}"/>
              </a:ext>
            </a:extLst>
          </p:cNvPr>
          <p:cNvSpPr>
            <a:spLocks noGrp="1"/>
          </p:cNvSpPr>
          <p:nvPr>
            <p:ph type="title"/>
          </p:nvPr>
        </p:nvSpPr>
        <p:spPr/>
        <p:txBody>
          <a:bodyPr/>
          <a:lstStyle/>
          <a:p>
            <a:r>
              <a:rPr lang="en-US" b="1" dirty="0"/>
              <a:t>Sparse indexing </a:t>
            </a:r>
            <a:endParaRPr lang="en-US" dirty="0"/>
          </a:p>
        </p:txBody>
      </p:sp>
      <p:pic>
        <p:nvPicPr>
          <p:cNvPr id="4" name="Content Placeholder 3">
            <a:extLst>
              <a:ext uri="{FF2B5EF4-FFF2-40B4-BE49-F238E27FC236}">
                <a16:creationId xmlns:a16="http://schemas.microsoft.com/office/drawing/2014/main" id="{BEE9C257-EAF5-456D-813F-132545C31350}"/>
              </a:ext>
            </a:extLst>
          </p:cNvPr>
          <p:cNvPicPr>
            <a:picLocks noGrp="1" noChangeAspect="1"/>
          </p:cNvPicPr>
          <p:nvPr>
            <p:ph idx="1"/>
          </p:nvPr>
        </p:nvPicPr>
        <p:blipFill>
          <a:blip r:embed="rId2"/>
          <a:stretch>
            <a:fillRect/>
          </a:stretch>
        </p:blipFill>
        <p:spPr>
          <a:xfrm>
            <a:off x="838200" y="2233960"/>
            <a:ext cx="10301589" cy="2689732"/>
          </a:xfrm>
          <a:prstGeom prst="rect">
            <a:avLst/>
          </a:prstGeom>
        </p:spPr>
      </p:pic>
    </p:spTree>
    <p:extLst>
      <p:ext uri="{BB962C8B-B14F-4D97-AF65-F5344CB8AC3E}">
        <p14:creationId xmlns:p14="http://schemas.microsoft.com/office/powerpoint/2010/main" val="258960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DC14-73BB-4BDB-AC1C-A1E0D5DB0A43}"/>
              </a:ext>
            </a:extLst>
          </p:cNvPr>
          <p:cNvSpPr>
            <a:spLocks noGrp="1"/>
          </p:cNvSpPr>
          <p:nvPr>
            <p:ph type="title"/>
          </p:nvPr>
        </p:nvSpPr>
        <p:spPr>
          <a:xfrm>
            <a:off x="838200" y="365126"/>
            <a:ext cx="10515600" cy="886900"/>
          </a:xfrm>
        </p:spPr>
        <p:txBody>
          <a:bodyPr/>
          <a:lstStyle/>
          <a:p>
            <a:r>
              <a:rPr lang="en-US" b="1" dirty="0">
                <a:latin typeface="+mn-lt"/>
              </a:rPr>
              <a:t>Secondary Indexing </a:t>
            </a:r>
            <a:endParaRPr lang="en-US" dirty="0">
              <a:latin typeface="+mn-lt"/>
            </a:endParaRPr>
          </a:p>
        </p:txBody>
      </p:sp>
      <p:sp>
        <p:nvSpPr>
          <p:cNvPr id="3" name="Content Placeholder 2">
            <a:extLst>
              <a:ext uri="{FF2B5EF4-FFF2-40B4-BE49-F238E27FC236}">
                <a16:creationId xmlns:a16="http://schemas.microsoft.com/office/drawing/2014/main" id="{208B92D6-AB0A-4FD7-8AB6-BC97D52040EF}"/>
              </a:ext>
            </a:extLst>
          </p:cNvPr>
          <p:cNvSpPr>
            <a:spLocks noGrp="1"/>
          </p:cNvSpPr>
          <p:nvPr>
            <p:ph idx="1"/>
          </p:nvPr>
        </p:nvSpPr>
        <p:spPr>
          <a:xfrm>
            <a:off x="838200" y="1603716"/>
            <a:ext cx="10515600" cy="4889157"/>
          </a:xfrm>
        </p:spPr>
        <p:txBody>
          <a:bodyPr/>
          <a:lstStyle/>
          <a:p>
            <a:r>
              <a:rPr lang="en-US" dirty="0"/>
              <a:t>When the size of the main table grows, then size of index table also grows. If the index table size grows then fetching the address itself becomes slower. To overcome this problem, secondary indexing is introduced. </a:t>
            </a:r>
          </a:p>
          <a:p>
            <a:r>
              <a:rPr lang="en-US" dirty="0"/>
              <a:t>In secondary indexing, to reduce the size of mapping, another level of indexing is introduced. </a:t>
            </a:r>
          </a:p>
          <a:p>
            <a:r>
              <a:rPr lang="en-US" dirty="0"/>
              <a:t>It contains two levels. In the first level each record in the main table has one entry in the first-level index table. </a:t>
            </a:r>
          </a:p>
          <a:p>
            <a:r>
              <a:rPr lang="en-US" dirty="0"/>
              <a:t>The index entries in the first level index table are divided into different groups. For each group, one index entry is created and added in the second level index table. </a:t>
            </a:r>
          </a:p>
          <a:p>
            <a:endParaRPr lang="en-US" dirty="0"/>
          </a:p>
        </p:txBody>
      </p:sp>
    </p:spTree>
    <p:extLst>
      <p:ext uri="{BB962C8B-B14F-4D97-AF65-F5344CB8AC3E}">
        <p14:creationId xmlns:p14="http://schemas.microsoft.com/office/powerpoint/2010/main" val="3302770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D313A4-2888-48C3-9FAC-D9E6C24D73B7}"/>
              </a:ext>
            </a:extLst>
          </p:cNvPr>
          <p:cNvPicPr>
            <a:picLocks noGrp="1" noChangeAspect="1"/>
          </p:cNvPicPr>
          <p:nvPr>
            <p:ph idx="1"/>
          </p:nvPr>
        </p:nvPicPr>
        <p:blipFill>
          <a:blip r:embed="rId2"/>
          <a:stretch>
            <a:fillRect/>
          </a:stretch>
        </p:blipFill>
        <p:spPr>
          <a:xfrm>
            <a:off x="478302" y="179340"/>
            <a:ext cx="10508565" cy="6499319"/>
          </a:xfrm>
          <a:prstGeom prst="rect">
            <a:avLst/>
          </a:prstGeom>
        </p:spPr>
      </p:pic>
    </p:spTree>
    <p:extLst>
      <p:ext uri="{BB962C8B-B14F-4D97-AF65-F5344CB8AC3E}">
        <p14:creationId xmlns:p14="http://schemas.microsoft.com/office/powerpoint/2010/main" val="499728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FDB8-7424-4E33-B940-272853E5253C}"/>
              </a:ext>
            </a:extLst>
          </p:cNvPr>
          <p:cNvSpPr>
            <a:spLocks noGrp="1"/>
          </p:cNvSpPr>
          <p:nvPr>
            <p:ph type="title"/>
          </p:nvPr>
        </p:nvSpPr>
        <p:spPr>
          <a:xfrm>
            <a:off x="838200" y="365125"/>
            <a:ext cx="10515600" cy="900967"/>
          </a:xfrm>
        </p:spPr>
        <p:txBody>
          <a:bodyPr/>
          <a:lstStyle/>
          <a:p>
            <a:r>
              <a:rPr lang="en-US" b="1" dirty="0">
                <a:latin typeface="+mn-lt"/>
              </a:rPr>
              <a:t>Clustering Index </a:t>
            </a:r>
          </a:p>
        </p:txBody>
      </p:sp>
      <p:sp>
        <p:nvSpPr>
          <p:cNvPr id="3" name="Content Placeholder 2">
            <a:extLst>
              <a:ext uri="{FF2B5EF4-FFF2-40B4-BE49-F238E27FC236}">
                <a16:creationId xmlns:a16="http://schemas.microsoft.com/office/drawing/2014/main" id="{AB13A20F-53D7-4108-A3C9-E7F91485A5D2}"/>
              </a:ext>
            </a:extLst>
          </p:cNvPr>
          <p:cNvSpPr>
            <a:spLocks noGrp="1"/>
          </p:cNvSpPr>
          <p:nvPr>
            <p:ph idx="1"/>
          </p:nvPr>
        </p:nvSpPr>
        <p:spPr>
          <a:xfrm>
            <a:off x="838200" y="1519311"/>
            <a:ext cx="10515600" cy="4973564"/>
          </a:xfrm>
        </p:spPr>
        <p:txBody>
          <a:bodyPr>
            <a:normAutofit/>
          </a:bodyPr>
          <a:lstStyle/>
          <a:p>
            <a:endParaRPr lang="en-US" sz="3200" dirty="0"/>
          </a:p>
          <a:p>
            <a:r>
              <a:rPr lang="en-US" sz="3200" dirty="0"/>
              <a:t>Sometimes the index is created on non-primary key columns which may not be unique for each record. </a:t>
            </a:r>
          </a:p>
          <a:p>
            <a:r>
              <a:rPr lang="en-US" sz="3200" dirty="0"/>
              <a:t>In this case, to identify the record faster, we will group two or more columns to get the unique value and create index out of them. This method is called a clustering index. </a:t>
            </a:r>
          </a:p>
          <a:p>
            <a:r>
              <a:rPr lang="en-US" sz="3200" dirty="0"/>
              <a:t>The records which have similar characteristics are grouped, and indexes are created for these group. </a:t>
            </a:r>
          </a:p>
          <a:p>
            <a:endParaRPr lang="en-US" sz="3200" dirty="0"/>
          </a:p>
        </p:txBody>
      </p:sp>
    </p:spTree>
    <p:extLst>
      <p:ext uri="{BB962C8B-B14F-4D97-AF65-F5344CB8AC3E}">
        <p14:creationId xmlns:p14="http://schemas.microsoft.com/office/powerpoint/2010/main" val="388410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6066-128B-4F34-BBA0-C57EFF28EB73}"/>
              </a:ext>
            </a:extLst>
          </p:cNvPr>
          <p:cNvSpPr>
            <a:spLocks noGrp="1"/>
          </p:cNvSpPr>
          <p:nvPr>
            <p:ph type="title"/>
          </p:nvPr>
        </p:nvSpPr>
        <p:spPr/>
        <p:txBody>
          <a:bodyPr/>
          <a:lstStyle/>
          <a:p>
            <a:r>
              <a:rPr lang="en-US" b="1" dirty="0">
                <a:latin typeface="+mn-lt"/>
              </a:rPr>
              <a:t>Example</a:t>
            </a:r>
            <a:r>
              <a:rPr lang="en-US" dirty="0">
                <a:latin typeface="+mn-lt"/>
              </a:rPr>
              <a:t>:</a:t>
            </a:r>
          </a:p>
        </p:txBody>
      </p:sp>
      <p:sp>
        <p:nvSpPr>
          <p:cNvPr id="3" name="Content Placeholder 2">
            <a:extLst>
              <a:ext uri="{FF2B5EF4-FFF2-40B4-BE49-F238E27FC236}">
                <a16:creationId xmlns:a16="http://schemas.microsoft.com/office/drawing/2014/main" id="{CDECC02D-5EC9-4D9E-8F60-8ACA4205C1BA}"/>
              </a:ext>
            </a:extLst>
          </p:cNvPr>
          <p:cNvSpPr>
            <a:spLocks noGrp="1"/>
          </p:cNvSpPr>
          <p:nvPr>
            <p:ph idx="1"/>
          </p:nvPr>
        </p:nvSpPr>
        <p:spPr/>
        <p:txBody>
          <a:bodyPr>
            <a:normAutofit/>
          </a:bodyPr>
          <a:lstStyle/>
          <a:p>
            <a:pPr algn="just"/>
            <a:r>
              <a:rPr lang="en-US" sz="3200" dirty="0"/>
              <a:t>Consider a college contains many students in each department. All the students belong to the same </a:t>
            </a:r>
            <a:r>
              <a:rPr lang="en-US" sz="3200" dirty="0" err="1"/>
              <a:t>Dept_ID</a:t>
            </a:r>
            <a:r>
              <a:rPr lang="en-US" sz="3200" dirty="0"/>
              <a:t> are grouped together and treated as a single cluster. One index pointers point to the one cluster as a whole. The </a:t>
            </a:r>
            <a:r>
              <a:rPr lang="en-US" sz="3200" dirty="0" err="1"/>
              <a:t>idex</a:t>
            </a:r>
            <a:r>
              <a:rPr lang="en-US" sz="3200" dirty="0"/>
              <a:t> pointer points to the first record in each cluster. Here </a:t>
            </a:r>
            <a:r>
              <a:rPr lang="en-US" sz="3200" dirty="0" err="1"/>
              <a:t>Dept_ID</a:t>
            </a:r>
            <a:r>
              <a:rPr lang="en-US" sz="3200" dirty="0"/>
              <a:t> is a non-unique key. </a:t>
            </a:r>
          </a:p>
        </p:txBody>
      </p:sp>
    </p:spTree>
    <p:extLst>
      <p:ext uri="{BB962C8B-B14F-4D97-AF65-F5344CB8AC3E}">
        <p14:creationId xmlns:p14="http://schemas.microsoft.com/office/powerpoint/2010/main" val="42945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78DD-7789-4B5C-8644-F958914032F3}"/>
              </a:ext>
            </a:extLst>
          </p:cNvPr>
          <p:cNvSpPr>
            <a:spLocks noGrp="1"/>
          </p:cNvSpPr>
          <p:nvPr>
            <p:ph type="title"/>
          </p:nvPr>
        </p:nvSpPr>
        <p:spPr/>
        <p:txBody>
          <a:bodyPr/>
          <a:lstStyle/>
          <a:p>
            <a:r>
              <a:rPr lang="en-US" b="1" dirty="0">
                <a:latin typeface="+mn-lt"/>
              </a:rPr>
              <a:t>Benefits:</a:t>
            </a:r>
          </a:p>
        </p:txBody>
      </p:sp>
      <p:sp>
        <p:nvSpPr>
          <p:cNvPr id="3" name="Content Placeholder 2">
            <a:extLst>
              <a:ext uri="{FF2B5EF4-FFF2-40B4-BE49-F238E27FC236}">
                <a16:creationId xmlns:a16="http://schemas.microsoft.com/office/drawing/2014/main" id="{CEDC3314-7869-4E43-87C3-2C8D059B9738}"/>
              </a:ext>
            </a:extLst>
          </p:cNvPr>
          <p:cNvSpPr>
            <a:spLocks noGrp="1"/>
          </p:cNvSpPr>
          <p:nvPr>
            <p:ph idx="1"/>
          </p:nvPr>
        </p:nvSpPr>
        <p:spPr/>
        <p:txBody>
          <a:bodyPr/>
          <a:lstStyle/>
          <a:p>
            <a:endParaRPr lang="en-US" dirty="0"/>
          </a:p>
          <a:p>
            <a:r>
              <a:rPr lang="en-US" sz="3600" dirty="0"/>
              <a:t>The Secondary storage devices such as hard disk can be fixed or removable.</a:t>
            </a:r>
          </a:p>
          <a:p>
            <a:r>
              <a:rPr lang="en-US" sz="3600" dirty="0"/>
              <a:t>Storage devices that are portable and can be taken outside the computer are termed as removable storage devices such as </a:t>
            </a:r>
            <a:r>
              <a:rPr lang="en-US" sz="3600" b="1" dirty="0"/>
              <a:t>CD, DVD, external hard disk</a:t>
            </a:r>
            <a:r>
              <a:rPr lang="en-US" sz="3600" dirty="0"/>
              <a:t>, etc. </a:t>
            </a:r>
          </a:p>
        </p:txBody>
      </p:sp>
    </p:spTree>
    <p:extLst>
      <p:ext uri="{BB962C8B-B14F-4D97-AF65-F5344CB8AC3E}">
        <p14:creationId xmlns:p14="http://schemas.microsoft.com/office/powerpoint/2010/main" val="350317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848B55-B3F5-4B1A-A51C-5202E93AEB0A}"/>
              </a:ext>
            </a:extLst>
          </p:cNvPr>
          <p:cNvPicPr>
            <a:picLocks noGrp="1" noChangeAspect="1"/>
          </p:cNvPicPr>
          <p:nvPr>
            <p:ph idx="1"/>
          </p:nvPr>
        </p:nvPicPr>
        <p:blipFill>
          <a:blip r:embed="rId2"/>
          <a:stretch>
            <a:fillRect/>
          </a:stretch>
        </p:blipFill>
        <p:spPr>
          <a:xfrm>
            <a:off x="463638" y="393895"/>
            <a:ext cx="11264724" cy="5978770"/>
          </a:xfrm>
          <a:prstGeom prst="rect">
            <a:avLst/>
          </a:prstGeom>
        </p:spPr>
      </p:pic>
    </p:spTree>
    <p:extLst>
      <p:ext uri="{BB962C8B-B14F-4D97-AF65-F5344CB8AC3E}">
        <p14:creationId xmlns:p14="http://schemas.microsoft.com/office/powerpoint/2010/main" val="220672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979A-21F1-4BCA-8C78-F8D321019947}"/>
              </a:ext>
            </a:extLst>
          </p:cNvPr>
          <p:cNvSpPr>
            <a:spLocks noGrp="1"/>
          </p:cNvSpPr>
          <p:nvPr>
            <p:ph type="title"/>
          </p:nvPr>
        </p:nvSpPr>
        <p:spPr>
          <a:xfrm>
            <a:off x="838200" y="365126"/>
            <a:ext cx="10515600" cy="675884"/>
          </a:xfrm>
        </p:spPr>
        <p:txBody>
          <a:bodyPr>
            <a:normAutofit fontScale="90000"/>
          </a:bodyPr>
          <a:lstStyle/>
          <a:p>
            <a:br>
              <a:rPr lang="en-US" b="1" dirty="0">
                <a:latin typeface="+mn-lt"/>
              </a:rPr>
            </a:br>
            <a:r>
              <a:rPr lang="en-US" b="1" dirty="0">
                <a:latin typeface="+mn-lt"/>
              </a:rPr>
              <a:t>HASH BASED INDEXING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7506C79-3980-48F0-88D6-879E99BAB425}"/>
              </a:ext>
            </a:extLst>
          </p:cNvPr>
          <p:cNvSpPr>
            <a:spLocks noGrp="1"/>
          </p:cNvSpPr>
          <p:nvPr>
            <p:ph idx="1"/>
          </p:nvPr>
        </p:nvSpPr>
        <p:spPr>
          <a:xfrm>
            <a:off x="838200" y="1406768"/>
            <a:ext cx="10515600" cy="4979963"/>
          </a:xfrm>
        </p:spPr>
        <p:txBody>
          <a:bodyPr>
            <a:normAutofit/>
          </a:bodyPr>
          <a:lstStyle/>
          <a:p>
            <a:r>
              <a:rPr lang="en-US" sz="3200" b="1" dirty="0"/>
              <a:t>Hashing </a:t>
            </a:r>
            <a:r>
              <a:rPr lang="en-US" sz="3200" dirty="0"/>
              <a:t>is a technique to directly search the location of desired data on the disk without using index structure. </a:t>
            </a:r>
          </a:p>
          <a:p>
            <a:r>
              <a:rPr lang="en-US" sz="3200" dirty="0"/>
              <a:t>Hash function is a function which takes a piece of data ( key) as input and produces a hash value as output which maps the data to a particular location in the hash table.</a:t>
            </a:r>
          </a:p>
        </p:txBody>
      </p:sp>
    </p:spTree>
    <p:extLst>
      <p:ext uri="{BB962C8B-B14F-4D97-AF65-F5344CB8AC3E}">
        <p14:creationId xmlns:p14="http://schemas.microsoft.com/office/powerpoint/2010/main" val="315531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E05E0F-C6E7-43CF-8E35-473261F8555D}"/>
              </a:ext>
            </a:extLst>
          </p:cNvPr>
          <p:cNvPicPr>
            <a:picLocks noGrp="1" noChangeAspect="1"/>
          </p:cNvPicPr>
          <p:nvPr>
            <p:ph idx="1"/>
          </p:nvPr>
        </p:nvPicPr>
        <p:blipFill>
          <a:blip r:embed="rId2"/>
          <a:stretch>
            <a:fillRect/>
          </a:stretch>
        </p:blipFill>
        <p:spPr>
          <a:xfrm>
            <a:off x="281354" y="320040"/>
            <a:ext cx="11261757" cy="6217920"/>
          </a:xfrm>
          <a:prstGeom prst="rect">
            <a:avLst/>
          </a:prstGeom>
        </p:spPr>
      </p:pic>
    </p:spTree>
    <p:extLst>
      <p:ext uri="{BB962C8B-B14F-4D97-AF65-F5344CB8AC3E}">
        <p14:creationId xmlns:p14="http://schemas.microsoft.com/office/powerpoint/2010/main" val="210583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D36A-337C-4F24-8AA9-FF928E4AAFE2}"/>
              </a:ext>
            </a:extLst>
          </p:cNvPr>
          <p:cNvSpPr>
            <a:spLocks noGrp="1"/>
          </p:cNvSpPr>
          <p:nvPr>
            <p:ph type="title"/>
          </p:nvPr>
        </p:nvSpPr>
        <p:spPr/>
        <p:txBody>
          <a:bodyPr/>
          <a:lstStyle/>
          <a:p>
            <a:r>
              <a:rPr lang="en-US" b="1" dirty="0">
                <a:latin typeface="+mn-lt"/>
              </a:rPr>
              <a:t>There are mainly two types of hashing methods:</a:t>
            </a:r>
          </a:p>
        </p:txBody>
      </p:sp>
      <p:sp>
        <p:nvSpPr>
          <p:cNvPr id="3" name="Content Placeholder 2">
            <a:extLst>
              <a:ext uri="{FF2B5EF4-FFF2-40B4-BE49-F238E27FC236}">
                <a16:creationId xmlns:a16="http://schemas.microsoft.com/office/drawing/2014/main" id="{26AE367D-13FF-4D07-A55E-B9D7BC7D77C5}"/>
              </a:ext>
            </a:extLst>
          </p:cNvPr>
          <p:cNvSpPr>
            <a:spLocks noGrp="1"/>
          </p:cNvSpPr>
          <p:nvPr>
            <p:ph idx="1"/>
          </p:nvPr>
        </p:nvSpPr>
        <p:spPr/>
        <p:txBody>
          <a:bodyPr>
            <a:normAutofit/>
          </a:bodyPr>
          <a:lstStyle/>
          <a:p>
            <a:pPr marL="0" indent="0">
              <a:buNone/>
            </a:pPr>
            <a:endParaRPr lang="en-US" sz="3600" dirty="0"/>
          </a:p>
          <a:p>
            <a:pPr marL="0" indent="0">
              <a:buNone/>
            </a:pPr>
            <a:r>
              <a:rPr lang="en-US" sz="3600" dirty="0" err="1"/>
              <a:t>i</a:t>
            </a:r>
            <a:r>
              <a:rPr lang="en-US" sz="3600" dirty="0"/>
              <a:t>. Static Hashing </a:t>
            </a:r>
          </a:p>
          <a:p>
            <a:pPr marL="0" indent="0">
              <a:buNone/>
            </a:pPr>
            <a:r>
              <a:rPr lang="en-US" sz="3600" dirty="0"/>
              <a:t>ii. Dynamic Hashing </a:t>
            </a:r>
          </a:p>
          <a:p>
            <a:pPr lvl="2"/>
            <a:r>
              <a:rPr lang="en-US" sz="3600" dirty="0"/>
              <a:t>Extended hashing </a:t>
            </a:r>
          </a:p>
          <a:p>
            <a:pPr lvl="2"/>
            <a:r>
              <a:rPr lang="en-US" sz="3600" dirty="0"/>
              <a:t>Linear hashing </a:t>
            </a:r>
          </a:p>
          <a:p>
            <a:endParaRPr lang="en-US" sz="3600" dirty="0"/>
          </a:p>
        </p:txBody>
      </p:sp>
    </p:spTree>
    <p:extLst>
      <p:ext uri="{BB962C8B-B14F-4D97-AF65-F5344CB8AC3E}">
        <p14:creationId xmlns:p14="http://schemas.microsoft.com/office/powerpoint/2010/main" val="41294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331B-A74F-4CBA-AE08-F06A398006EC}"/>
              </a:ext>
            </a:extLst>
          </p:cNvPr>
          <p:cNvSpPr>
            <a:spLocks noGrp="1"/>
          </p:cNvSpPr>
          <p:nvPr>
            <p:ph type="title"/>
          </p:nvPr>
        </p:nvSpPr>
        <p:spPr>
          <a:xfrm>
            <a:off x="838200" y="365126"/>
            <a:ext cx="10515600" cy="633680"/>
          </a:xfrm>
        </p:spPr>
        <p:txBody>
          <a:bodyPr>
            <a:normAutofit fontScale="90000"/>
          </a:bodyPr>
          <a:lstStyle/>
          <a:p>
            <a:br>
              <a:rPr lang="en-US" b="1" dirty="0">
                <a:latin typeface="+mn-lt"/>
              </a:rPr>
            </a:br>
            <a:r>
              <a:rPr lang="en-US" b="1" dirty="0">
                <a:latin typeface="+mn-lt"/>
              </a:rPr>
              <a:t>STATIC HASHING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12082F7-BC45-4B35-A062-21FA668C7CC4}"/>
              </a:ext>
            </a:extLst>
          </p:cNvPr>
          <p:cNvSpPr>
            <a:spLocks noGrp="1"/>
          </p:cNvSpPr>
          <p:nvPr>
            <p:ph idx="1"/>
          </p:nvPr>
        </p:nvSpPr>
        <p:spPr>
          <a:xfrm>
            <a:off x="838200" y="1336432"/>
            <a:ext cx="10515600" cy="5156442"/>
          </a:xfrm>
        </p:spPr>
        <p:txBody>
          <a:bodyPr>
            <a:normAutofit/>
          </a:bodyPr>
          <a:lstStyle/>
          <a:p>
            <a:r>
              <a:rPr lang="en-US" sz="3200" dirty="0"/>
              <a:t>In static hashing, the hash function produce only fixed number of hash values. </a:t>
            </a:r>
          </a:p>
          <a:p>
            <a:pPr marL="0" indent="0">
              <a:buNone/>
            </a:pPr>
            <a:r>
              <a:rPr lang="en-US" sz="3200" dirty="0"/>
              <a:t>For example consider the hash function </a:t>
            </a:r>
          </a:p>
          <a:p>
            <a:pPr marL="0" indent="0">
              <a:buNone/>
            </a:pPr>
            <a:r>
              <a:rPr lang="da-DK" sz="3200" b="1" i="1" dirty="0"/>
              <a:t>				f(x) = x mod 7 </a:t>
            </a:r>
            <a:endParaRPr lang="da-DK" sz="3200" dirty="0"/>
          </a:p>
          <a:p>
            <a:r>
              <a:rPr lang="en-US" sz="3200" dirty="0"/>
              <a:t>For any value of </a:t>
            </a:r>
            <a:r>
              <a:rPr lang="en-US" sz="3200" b="1" i="1" dirty="0"/>
              <a:t>x</a:t>
            </a:r>
            <a:r>
              <a:rPr lang="en-US" sz="3200" dirty="0"/>
              <a:t>, the above function produces one of the hash value from {0, 1, 2, 3, 4, 5, 6}. It means static hashing maps search-key values to a fixed set of bucket addresses.</a:t>
            </a:r>
          </a:p>
        </p:txBody>
      </p:sp>
    </p:spTree>
    <p:extLst>
      <p:ext uri="{BB962C8B-B14F-4D97-AF65-F5344CB8AC3E}">
        <p14:creationId xmlns:p14="http://schemas.microsoft.com/office/powerpoint/2010/main" val="80713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260F5A-5413-45F2-810D-56ED6FB46508}"/>
              </a:ext>
            </a:extLst>
          </p:cNvPr>
          <p:cNvPicPr>
            <a:picLocks noGrp="1" noChangeAspect="1"/>
          </p:cNvPicPr>
          <p:nvPr>
            <p:ph idx="1"/>
          </p:nvPr>
        </p:nvPicPr>
        <p:blipFill>
          <a:blip r:embed="rId2"/>
          <a:stretch>
            <a:fillRect/>
          </a:stretch>
        </p:blipFill>
        <p:spPr>
          <a:xfrm>
            <a:off x="829994" y="86125"/>
            <a:ext cx="10353821" cy="6346418"/>
          </a:xfrm>
          <a:prstGeom prst="rect">
            <a:avLst/>
          </a:prstGeom>
        </p:spPr>
      </p:pic>
    </p:spTree>
    <p:extLst>
      <p:ext uri="{BB962C8B-B14F-4D97-AF65-F5344CB8AC3E}">
        <p14:creationId xmlns:p14="http://schemas.microsoft.com/office/powerpoint/2010/main" val="3959808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C4592-5EA0-4607-BAE9-79536639C749}"/>
              </a:ext>
            </a:extLst>
          </p:cNvPr>
          <p:cNvSpPr>
            <a:spLocks noGrp="1"/>
          </p:cNvSpPr>
          <p:nvPr>
            <p:ph idx="1"/>
          </p:nvPr>
        </p:nvSpPr>
        <p:spPr>
          <a:xfrm>
            <a:off x="838200" y="365760"/>
            <a:ext cx="10515600" cy="5811203"/>
          </a:xfrm>
        </p:spPr>
        <p:txBody>
          <a:bodyPr>
            <a:normAutofit/>
          </a:bodyPr>
          <a:lstStyle/>
          <a:p>
            <a:pPr algn="just"/>
            <a:r>
              <a:rPr lang="en-US" sz="3200" dirty="0"/>
              <a:t>Suppose, latter if we want to insert 23, it produce hash value as 2 ( 23 mod 7 = 2 ). But, in the above hash table, the location with hash value 2 is not empty (it contains 16*). So, a collision occurs. </a:t>
            </a:r>
          </a:p>
          <a:p>
            <a:pPr algn="just"/>
            <a:r>
              <a:rPr lang="en-US" sz="3200" dirty="0"/>
              <a:t>To resolve this collision, the following techniques are used. </a:t>
            </a:r>
          </a:p>
          <a:p>
            <a:pPr lvl="3" algn="just"/>
            <a:r>
              <a:rPr lang="en-US" sz="3200" dirty="0"/>
              <a:t>Open addressing </a:t>
            </a:r>
          </a:p>
          <a:p>
            <a:pPr lvl="3" algn="just"/>
            <a:r>
              <a:rPr lang="en-US" sz="3200" dirty="0"/>
              <a:t>Separate Chaining or Closed addressing </a:t>
            </a:r>
          </a:p>
          <a:p>
            <a:pPr algn="just"/>
            <a:endParaRPr lang="en-US" sz="3200" dirty="0"/>
          </a:p>
        </p:txBody>
      </p:sp>
    </p:spTree>
    <p:extLst>
      <p:ext uri="{BB962C8B-B14F-4D97-AF65-F5344CB8AC3E}">
        <p14:creationId xmlns:p14="http://schemas.microsoft.com/office/powerpoint/2010/main" val="98790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3736-E64D-4FD9-BE01-B5ED4C649887}"/>
              </a:ext>
            </a:extLst>
          </p:cNvPr>
          <p:cNvSpPr>
            <a:spLocks noGrp="1"/>
          </p:cNvSpPr>
          <p:nvPr>
            <p:ph type="title"/>
          </p:nvPr>
        </p:nvSpPr>
        <p:spPr/>
        <p:txBody>
          <a:bodyPr/>
          <a:lstStyle/>
          <a:p>
            <a:r>
              <a:rPr lang="en-US" b="1" dirty="0">
                <a:latin typeface="+mn-lt"/>
              </a:rPr>
              <a:t>Open Addressing:</a:t>
            </a:r>
            <a:endParaRPr lang="en-US" dirty="0">
              <a:latin typeface="+mn-lt"/>
            </a:endParaRPr>
          </a:p>
        </p:txBody>
      </p:sp>
      <p:sp>
        <p:nvSpPr>
          <p:cNvPr id="3" name="Content Placeholder 2">
            <a:extLst>
              <a:ext uri="{FF2B5EF4-FFF2-40B4-BE49-F238E27FC236}">
                <a16:creationId xmlns:a16="http://schemas.microsoft.com/office/drawing/2014/main" id="{78CF8C1D-6170-42A7-8061-D41BDC188D10}"/>
              </a:ext>
            </a:extLst>
          </p:cNvPr>
          <p:cNvSpPr>
            <a:spLocks noGrp="1"/>
          </p:cNvSpPr>
          <p:nvPr>
            <p:ph idx="1"/>
          </p:nvPr>
        </p:nvSpPr>
        <p:spPr/>
        <p:txBody>
          <a:bodyPr>
            <a:normAutofit/>
          </a:bodyPr>
          <a:lstStyle/>
          <a:p>
            <a:r>
              <a:rPr lang="en-US" sz="3200" dirty="0"/>
              <a:t>Open addressing is a collision resolving technique which stores all the keys inside the hash table. </a:t>
            </a:r>
          </a:p>
          <a:p>
            <a:r>
              <a:rPr lang="en-US" sz="3200" dirty="0"/>
              <a:t>No key is stored outside the hash table.</a:t>
            </a:r>
          </a:p>
        </p:txBody>
      </p:sp>
    </p:spTree>
    <p:extLst>
      <p:ext uri="{BB962C8B-B14F-4D97-AF65-F5344CB8AC3E}">
        <p14:creationId xmlns:p14="http://schemas.microsoft.com/office/powerpoint/2010/main" val="2999143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BCBA-B762-4787-B0A6-2B41EA6A7761}"/>
              </a:ext>
            </a:extLst>
          </p:cNvPr>
          <p:cNvSpPr>
            <a:spLocks noGrp="1"/>
          </p:cNvSpPr>
          <p:nvPr>
            <p:ph type="title"/>
          </p:nvPr>
        </p:nvSpPr>
        <p:spPr/>
        <p:txBody>
          <a:bodyPr/>
          <a:lstStyle/>
          <a:p>
            <a:r>
              <a:rPr lang="en-US" b="1" dirty="0">
                <a:latin typeface="+mn-lt"/>
              </a:rPr>
              <a:t>Techniques used for open addressing:</a:t>
            </a:r>
          </a:p>
        </p:txBody>
      </p:sp>
      <p:sp>
        <p:nvSpPr>
          <p:cNvPr id="3" name="Content Placeholder 2">
            <a:extLst>
              <a:ext uri="{FF2B5EF4-FFF2-40B4-BE49-F238E27FC236}">
                <a16:creationId xmlns:a16="http://schemas.microsoft.com/office/drawing/2014/main" id="{D0EA1084-FA2B-415C-B0B6-63D1936B481E}"/>
              </a:ext>
            </a:extLst>
          </p:cNvPr>
          <p:cNvSpPr>
            <a:spLocks noGrp="1"/>
          </p:cNvSpPr>
          <p:nvPr>
            <p:ph idx="1"/>
          </p:nvPr>
        </p:nvSpPr>
        <p:spPr/>
        <p:txBody>
          <a:bodyPr>
            <a:normAutofit/>
          </a:bodyPr>
          <a:lstStyle/>
          <a:p>
            <a:endParaRPr lang="en-US" sz="3600" dirty="0"/>
          </a:p>
          <a:p>
            <a:r>
              <a:rPr lang="en-US" sz="3600" dirty="0"/>
              <a:t>Linear Probing </a:t>
            </a:r>
          </a:p>
          <a:p>
            <a:r>
              <a:rPr lang="en-US" sz="3600" dirty="0"/>
              <a:t>Quadratic Probing </a:t>
            </a:r>
          </a:p>
          <a:p>
            <a:r>
              <a:rPr lang="en-US" sz="3600" dirty="0"/>
              <a:t>Double Hashing </a:t>
            </a:r>
          </a:p>
          <a:p>
            <a:endParaRPr lang="en-US" sz="3600" dirty="0"/>
          </a:p>
        </p:txBody>
      </p:sp>
    </p:spTree>
    <p:extLst>
      <p:ext uri="{BB962C8B-B14F-4D97-AF65-F5344CB8AC3E}">
        <p14:creationId xmlns:p14="http://schemas.microsoft.com/office/powerpoint/2010/main" val="1429332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8D36-AB8A-4900-9B4F-3FDD17EE3AD1}"/>
              </a:ext>
            </a:extLst>
          </p:cNvPr>
          <p:cNvSpPr>
            <a:spLocks noGrp="1"/>
          </p:cNvSpPr>
          <p:nvPr>
            <p:ph type="title"/>
          </p:nvPr>
        </p:nvSpPr>
        <p:spPr>
          <a:xfrm>
            <a:off x="838200" y="365126"/>
            <a:ext cx="10515600" cy="788426"/>
          </a:xfrm>
        </p:spPr>
        <p:txBody>
          <a:bodyPr/>
          <a:lstStyle/>
          <a:p>
            <a:r>
              <a:rPr lang="en-US" b="1" dirty="0">
                <a:latin typeface="+mn-lt"/>
              </a:rPr>
              <a:t>Linear Probing</a:t>
            </a:r>
          </a:p>
        </p:txBody>
      </p:sp>
      <p:sp>
        <p:nvSpPr>
          <p:cNvPr id="3" name="Content Placeholder 2">
            <a:extLst>
              <a:ext uri="{FF2B5EF4-FFF2-40B4-BE49-F238E27FC236}">
                <a16:creationId xmlns:a16="http://schemas.microsoft.com/office/drawing/2014/main" id="{1CEECD77-A242-45D8-A784-508679A59625}"/>
              </a:ext>
            </a:extLst>
          </p:cNvPr>
          <p:cNvSpPr>
            <a:spLocks noGrp="1"/>
          </p:cNvSpPr>
          <p:nvPr>
            <p:ph idx="1"/>
          </p:nvPr>
        </p:nvSpPr>
        <p:spPr>
          <a:xfrm>
            <a:off x="838200" y="1420836"/>
            <a:ext cx="10515600" cy="4909625"/>
          </a:xfrm>
        </p:spPr>
        <p:txBody>
          <a:bodyPr>
            <a:normAutofit/>
          </a:bodyPr>
          <a:lstStyle/>
          <a:p>
            <a:pPr algn="just"/>
            <a:r>
              <a:rPr lang="en-US" sz="3600" dirty="0"/>
              <a:t>In linear probing, when there is a collision, we scan forwards for the next empty slot to fill the key’s record. If you reach last slot, then start from beginning. </a:t>
            </a:r>
          </a:p>
          <a:p>
            <a:pPr marL="0" indent="0" algn="just">
              <a:buNone/>
            </a:pPr>
            <a:endParaRPr lang="en-US" sz="3600" dirty="0"/>
          </a:p>
        </p:txBody>
      </p:sp>
    </p:spTree>
    <p:extLst>
      <p:ext uri="{BB962C8B-B14F-4D97-AF65-F5344CB8AC3E}">
        <p14:creationId xmlns:p14="http://schemas.microsoft.com/office/powerpoint/2010/main" val="257013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34E9-0841-4EA9-94EF-FD945F3D38F1}"/>
              </a:ext>
            </a:extLst>
          </p:cNvPr>
          <p:cNvSpPr>
            <a:spLocks noGrp="1"/>
          </p:cNvSpPr>
          <p:nvPr>
            <p:ph type="title"/>
          </p:nvPr>
        </p:nvSpPr>
        <p:spPr>
          <a:xfrm>
            <a:off x="838200" y="365126"/>
            <a:ext cx="10515600" cy="760290"/>
          </a:xfrm>
        </p:spPr>
        <p:txBody>
          <a:bodyPr/>
          <a:lstStyle/>
          <a:p>
            <a:r>
              <a:rPr lang="en-US" b="1" dirty="0">
                <a:latin typeface="+mn-lt"/>
              </a:rPr>
              <a:t>File Organization</a:t>
            </a:r>
          </a:p>
        </p:txBody>
      </p:sp>
      <p:sp>
        <p:nvSpPr>
          <p:cNvPr id="3" name="Content Placeholder 2">
            <a:extLst>
              <a:ext uri="{FF2B5EF4-FFF2-40B4-BE49-F238E27FC236}">
                <a16:creationId xmlns:a16="http://schemas.microsoft.com/office/drawing/2014/main" id="{4243F37B-8EE9-4B2E-95D1-C08AE3DE953D}"/>
              </a:ext>
            </a:extLst>
          </p:cNvPr>
          <p:cNvSpPr>
            <a:spLocks noGrp="1"/>
          </p:cNvSpPr>
          <p:nvPr>
            <p:ph idx="1"/>
          </p:nvPr>
        </p:nvSpPr>
        <p:spPr>
          <a:xfrm>
            <a:off x="838200" y="1505242"/>
            <a:ext cx="10515600" cy="4783015"/>
          </a:xfrm>
        </p:spPr>
        <p:txBody>
          <a:bodyPr/>
          <a:lstStyle/>
          <a:p>
            <a:endParaRPr lang="en-US" dirty="0"/>
          </a:p>
          <a:p>
            <a:r>
              <a:rPr lang="en-US" dirty="0"/>
              <a:t> The database is stored as a collection of files. Each file contains a set of records. Each record is a collection of fields. For example, a student table (or file) contains many records and each record belongs to one student with fields (attributes) such as Name, Date of birth, class, department, address, etc. </a:t>
            </a:r>
          </a:p>
          <a:p>
            <a:pPr marL="0" indent="0" algn="ctr">
              <a:buNone/>
            </a:pPr>
            <a:endParaRPr lang="en-US" dirty="0"/>
          </a:p>
          <a:p>
            <a:pPr marL="0" indent="0" algn="ctr">
              <a:buNone/>
            </a:pPr>
            <a:r>
              <a:rPr lang="en-US" sz="3200" b="1" dirty="0">
                <a:solidFill>
                  <a:schemeClr val="accent1">
                    <a:lumMod val="50000"/>
                  </a:schemeClr>
                </a:solidFill>
              </a:rPr>
              <a:t>	“</a:t>
            </a:r>
            <a:r>
              <a:rPr lang="en-US" sz="3200" b="1" i="1" dirty="0">
                <a:solidFill>
                  <a:schemeClr val="accent1">
                    <a:lumMod val="50000"/>
                  </a:schemeClr>
                </a:solidFill>
              </a:rPr>
              <a:t>File organization defines how file records are mapped onto disk blocks”</a:t>
            </a:r>
            <a:endParaRPr lang="en-US" sz="3200" b="1" dirty="0">
              <a:solidFill>
                <a:schemeClr val="accent1">
                  <a:lumMod val="50000"/>
                </a:schemeClr>
              </a:solidFill>
            </a:endParaRPr>
          </a:p>
        </p:txBody>
      </p:sp>
    </p:spTree>
    <p:extLst>
      <p:ext uri="{BB962C8B-B14F-4D97-AF65-F5344CB8AC3E}">
        <p14:creationId xmlns:p14="http://schemas.microsoft.com/office/powerpoint/2010/main" val="508003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63B1B-D78F-4513-97D1-565419E3C95E}"/>
              </a:ext>
            </a:extLst>
          </p:cNvPr>
          <p:cNvPicPr>
            <a:picLocks noGrp="1" noChangeAspect="1"/>
          </p:cNvPicPr>
          <p:nvPr>
            <p:ph idx="1"/>
          </p:nvPr>
        </p:nvPicPr>
        <p:blipFill>
          <a:blip r:embed="rId2"/>
          <a:stretch>
            <a:fillRect/>
          </a:stretch>
        </p:blipFill>
        <p:spPr>
          <a:xfrm>
            <a:off x="801858" y="195145"/>
            <a:ext cx="9945859" cy="6685190"/>
          </a:xfrm>
          <a:prstGeom prst="rect">
            <a:avLst/>
          </a:prstGeom>
        </p:spPr>
      </p:pic>
    </p:spTree>
    <p:extLst>
      <p:ext uri="{BB962C8B-B14F-4D97-AF65-F5344CB8AC3E}">
        <p14:creationId xmlns:p14="http://schemas.microsoft.com/office/powerpoint/2010/main" val="1889374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1BF0-F2B5-4359-A554-E85F185AC9E6}"/>
              </a:ext>
            </a:extLst>
          </p:cNvPr>
          <p:cNvSpPr>
            <a:spLocks noGrp="1"/>
          </p:cNvSpPr>
          <p:nvPr>
            <p:ph type="title"/>
          </p:nvPr>
        </p:nvSpPr>
        <p:spPr>
          <a:xfrm>
            <a:off x="838200" y="365125"/>
            <a:ext cx="10515600" cy="816561"/>
          </a:xfrm>
        </p:spPr>
        <p:txBody>
          <a:bodyPr/>
          <a:lstStyle/>
          <a:p>
            <a:r>
              <a:rPr lang="en-US" b="1" dirty="0">
                <a:latin typeface="+mn-lt"/>
              </a:rPr>
              <a:t>Quadratic Probing: </a:t>
            </a:r>
            <a:endParaRPr lang="en-US" dirty="0">
              <a:latin typeface="+mn-lt"/>
            </a:endParaRPr>
          </a:p>
        </p:txBody>
      </p:sp>
      <p:sp>
        <p:nvSpPr>
          <p:cNvPr id="3" name="Content Placeholder 2">
            <a:extLst>
              <a:ext uri="{FF2B5EF4-FFF2-40B4-BE49-F238E27FC236}">
                <a16:creationId xmlns:a16="http://schemas.microsoft.com/office/drawing/2014/main" id="{3185E7D2-EA91-4668-951A-DA409DFC1436}"/>
              </a:ext>
            </a:extLst>
          </p:cNvPr>
          <p:cNvSpPr>
            <a:spLocks noGrp="1"/>
          </p:cNvSpPr>
          <p:nvPr>
            <p:ph idx="1"/>
          </p:nvPr>
        </p:nvSpPr>
        <p:spPr>
          <a:xfrm>
            <a:off x="838200" y="1533378"/>
            <a:ext cx="10515600" cy="4754880"/>
          </a:xfrm>
        </p:spPr>
        <p:txBody>
          <a:bodyPr>
            <a:normAutofit/>
          </a:bodyPr>
          <a:lstStyle/>
          <a:p>
            <a:pPr algn="just"/>
            <a:r>
              <a:rPr lang="en-US" sz="3200" dirty="0"/>
              <a:t>In quadratic probing, when collision occurs, it compute new hash value by taking the original hash value and adding successive values of quadratic polynomial until an open slot is found. If here is a collision, it use the following hash function: h(x) = ( f(x) + i2 ) mod n , where I = 1, 2, 3, 4,….. and f(x) is initial hash value. </a:t>
            </a:r>
          </a:p>
        </p:txBody>
      </p:sp>
    </p:spTree>
    <p:extLst>
      <p:ext uri="{BB962C8B-B14F-4D97-AF65-F5344CB8AC3E}">
        <p14:creationId xmlns:p14="http://schemas.microsoft.com/office/powerpoint/2010/main" val="1149568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A94BBF-F9EC-4D57-9D2B-91ADEC83CF81}"/>
              </a:ext>
            </a:extLst>
          </p:cNvPr>
          <p:cNvPicPr>
            <a:picLocks noGrp="1" noChangeAspect="1"/>
          </p:cNvPicPr>
          <p:nvPr>
            <p:ph idx="1"/>
          </p:nvPr>
        </p:nvPicPr>
        <p:blipFill>
          <a:blip r:embed="rId2"/>
          <a:stretch>
            <a:fillRect/>
          </a:stretch>
        </p:blipFill>
        <p:spPr>
          <a:xfrm>
            <a:off x="1364565" y="28693"/>
            <a:ext cx="9200271" cy="6536268"/>
          </a:xfrm>
          <a:prstGeom prst="rect">
            <a:avLst/>
          </a:prstGeom>
        </p:spPr>
      </p:pic>
    </p:spTree>
    <p:extLst>
      <p:ext uri="{BB962C8B-B14F-4D97-AF65-F5344CB8AC3E}">
        <p14:creationId xmlns:p14="http://schemas.microsoft.com/office/powerpoint/2010/main" val="3670997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6BE9-E20B-4194-8FF7-728C8DB6FA72}"/>
              </a:ext>
            </a:extLst>
          </p:cNvPr>
          <p:cNvSpPr>
            <a:spLocks noGrp="1"/>
          </p:cNvSpPr>
          <p:nvPr>
            <p:ph type="title"/>
          </p:nvPr>
        </p:nvSpPr>
        <p:spPr/>
        <p:txBody>
          <a:bodyPr/>
          <a:lstStyle/>
          <a:p>
            <a:r>
              <a:rPr lang="en-US" b="1" dirty="0">
                <a:latin typeface="+mn-lt"/>
              </a:rPr>
              <a:t>Double Hashing </a:t>
            </a:r>
            <a:endParaRPr lang="en-US" dirty="0">
              <a:latin typeface="+mn-lt"/>
            </a:endParaRPr>
          </a:p>
        </p:txBody>
      </p:sp>
      <p:sp>
        <p:nvSpPr>
          <p:cNvPr id="3" name="Content Placeholder 2">
            <a:extLst>
              <a:ext uri="{FF2B5EF4-FFF2-40B4-BE49-F238E27FC236}">
                <a16:creationId xmlns:a16="http://schemas.microsoft.com/office/drawing/2014/main" id="{31F13416-EF50-4E42-A961-D4D3831EBF60}"/>
              </a:ext>
            </a:extLst>
          </p:cNvPr>
          <p:cNvSpPr>
            <a:spLocks noGrp="1"/>
          </p:cNvSpPr>
          <p:nvPr>
            <p:ph idx="1"/>
          </p:nvPr>
        </p:nvSpPr>
        <p:spPr>
          <a:xfrm>
            <a:off x="838200" y="1448972"/>
            <a:ext cx="10515600" cy="4727991"/>
          </a:xfrm>
        </p:spPr>
        <p:txBody>
          <a:bodyPr>
            <a:normAutofit lnSpcReduction="10000"/>
          </a:bodyPr>
          <a:lstStyle/>
          <a:p>
            <a:r>
              <a:rPr lang="en-US" sz="3200" dirty="0"/>
              <a:t>In double hashing, there are two hash functions. The second hash function is used to provide an offset value in case the first function causes a collision. The following function is an example of double hashing: </a:t>
            </a:r>
          </a:p>
          <a:p>
            <a:pPr marL="0" indent="0">
              <a:buNone/>
            </a:pPr>
            <a:r>
              <a:rPr lang="en-US" sz="3200" dirty="0"/>
              <a:t>	(</a:t>
            </a:r>
            <a:r>
              <a:rPr lang="en-US" sz="3200" dirty="0" err="1"/>
              <a:t>firstHash</a:t>
            </a:r>
            <a:r>
              <a:rPr lang="en-US" sz="3200" dirty="0"/>
              <a:t>(key) + </a:t>
            </a:r>
            <a:r>
              <a:rPr lang="en-US" sz="3200" dirty="0" err="1"/>
              <a:t>i</a:t>
            </a:r>
            <a:r>
              <a:rPr lang="en-US" sz="3200" dirty="0"/>
              <a:t> * </a:t>
            </a:r>
            <a:r>
              <a:rPr lang="en-US" sz="3200" dirty="0" err="1"/>
              <a:t>secondHash</a:t>
            </a:r>
            <a:r>
              <a:rPr lang="en-US" sz="3200" dirty="0"/>
              <a:t>(key)) % </a:t>
            </a:r>
            <a:r>
              <a:rPr lang="en-US" sz="3200" dirty="0" err="1"/>
              <a:t>tableSize</a:t>
            </a:r>
            <a:r>
              <a:rPr lang="en-US" sz="3200" dirty="0"/>
              <a:t>. </a:t>
            </a:r>
          </a:p>
          <a:p>
            <a:pPr marL="0" indent="0">
              <a:buNone/>
            </a:pPr>
            <a:r>
              <a:rPr lang="en-US" sz="3200" dirty="0"/>
              <a:t>		Use </a:t>
            </a:r>
            <a:r>
              <a:rPr lang="en-US" sz="3200" dirty="0" err="1"/>
              <a:t>i</a:t>
            </a:r>
            <a:r>
              <a:rPr lang="en-US" sz="3200" dirty="0"/>
              <a:t> = 1, 2, 3, … </a:t>
            </a:r>
          </a:p>
          <a:p>
            <a:r>
              <a:rPr lang="en-US" sz="3200" dirty="0"/>
              <a:t>A popular second hash function is : </a:t>
            </a:r>
          </a:p>
          <a:p>
            <a:pPr marL="0" indent="0">
              <a:buNone/>
            </a:pPr>
            <a:r>
              <a:rPr lang="en-US" sz="3200" dirty="0" err="1"/>
              <a:t>secondHash</a:t>
            </a:r>
            <a:r>
              <a:rPr lang="en-US" sz="3200" b="1" dirty="0"/>
              <a:t>(key) = PRIME – (key % PRIME) </a:t>
            </a:r>
          </a:p>
          <a:p>
            <a:pPr marL="0" indent="0">
              <a:buNone/>
            </a:pPr>
            <a:r>
              <a:rPr lang="en-US" sz="3200" b="1" dirty="0"/>
              <a:t>		</a:t>
            </a:r>
            <a:r>
              <a:rPr lang="en-US" sz="3200" dirty="0"/>
              <a:t>where PRIME is a prime smaller than the 				TABLE_SIZE. </a:t>
            </a:r>
          </a:p>
        </p:txBody>
      </p:sp>
    </p:spTree>
    <p:extLst>
      <p:ext uri="{BB962C8B-B14F-4D97-AF65-F5344CB8AC3E}">
        <p14:creationId xmlns:p14="http://schemas.microsoft.com/office/powerpoint/2010/main" val="1135703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E60B6-2BF5-447B-B1D9-4C7043B8FC38}"/>
              </a:ext>
            </a:extLst>
          </p:cNvPr>
          <p:cNvSpPr>
            <a:spLocks noGrp="1"/>
          </p:cNvSpPr>
          <p:nvPr>
            <p:ph idx="1"/>
          </p:nvPr>
        </p:nvSpPr>
        <p:spPr>
          <a:xfrm>
            <a:off x="838200" y="422031"/>
            <a:ext cx="10515600" cy="5754932"/>
          </a:xfrm>
        </p:spPr>
        <p:txBody>
          <a:bodyPr/>
          <a:lstStyle/>
          <a:p>
            <a:pPr marL="0" indent="0">
              <a:buNone/>
            </a:pPr>
            <a:endParaRPr lang="en-US" dirty="0"/>
          </a:p>
        </p:txBody>
      </p:sp>
      <p:pic>
        <p:nvPicPr>
          <p:cNvPr id="4" name="Picture 3">
            <a:extLst>
              <a:ext uri="{FF2B5EF4-FFF2-40B4-BE49-F238E27FC236}">
                <a16:creationId xmlns:a16="http://schemas.microsoft.com/office/drawing/2014/main" id="{21DDA481-D9E0-4FC5-892C-485562134D30}"/>
              </a:ext>
            </a:extLst>
          </p:cNvPr>
          <p:cNvPicPr>
            <a:picLocks noChangeAspect="1"/>
          </p:cNvPicPr>
          <p:nvPr/>
        </p:nvPicPr>
        <p:blipFill>
          <a:blip r:embed="rId2"/>
          <a:stretch>
            <a:fillRect/>
          </a:stretch>
        </p:blipFill>
        <p:spPr>
          <a:xfrm>
            <a:off x="422032" y="422031"/>
            <a:ext cx="10931768" cy="6189783"/>
          </a:xfrm>
          <a:prstGeom prst="rect">
            <a:avLst/>
          </a:prstGeom>
        </p:spPr>
      </p:pic>
    </p:spTree>
    <p:extLst>
      <p:ext uri="{BB962C8B-B14F-4D97-AF65-F5344CB8AC3E}">
        <p14:creationId xmlns:p14="http://schemas.microsoft.com/office/powerpoint/2010/main" val="2410149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4A45-EDE3-4D07-B17A-E9ED477C27CE}"/>
              </a:ext>
            </a:extLst>
          </p:cNvPr>
          <p:cNvSpPr>
            <a:spLocks noGrp="1"/>
          </p:cNvSpPr>
          <p:nvPr>
            <p:ph type="title"/>
          </p:nvPr>
        </p:nvSpPr>
        <p:spPr>
          <a:xfrm>
            <a:off x="838200" y="365125"/>
            <a:ext cx="10515600" cy="915035"/>
          </a:xfrm>
        </p:spPr>
        <p:txBody>
          <a:bodyPr>
            <a:normAutofit fontScale="90000"/>
          </a:bodyPr>
          <a:lstStyle/>
          <a:p>
            <a:br>
              <a:rPr lang="en-US" dirty="0">
                <a:latin typeface="+mn-lt"/>
              </a:rPr>
            </a:br>
            <a:r>
              <a:rPr lang="en-US" b="1" dirty="0">
                <a:latin typeface="+mn-lt"/>
              </a:rPr>
              <a:t>Separate Chaining or Closed addressing </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622B9957-F036-4FB9-A319-F05DBFC1F265}"/>
              </a:ext>
            </a:extLst>
          </p:cNvPr>
          <p:cNvSpPr>
            <a:spLocks noGrp="1"/>
          </p:cNvSpPr>
          <p:nvPr>
            <p:ph idx="1"/>
          </p:nvPr>
        </p:nvSpPr>
        <p:spPr>
          <a:xfrm>
            <a:off x="838200" y="1420837"/>
            <a:ext cx="10515600" cy="5072038"/>
          </a:xfrm>
        </p:spPr>
        <p:txBody>
          <a:bodyPr>
            <a:normAutofit/>
          </a:bodyPr>
          <a:lstStyle/>
          <a:p>
            <a:pPr algn="just"/>
            <a:r>
              <a:rPr lang="en-US" sz="3600" dirty="0"/>
              <a:t>To handle the collision, This technique creates a linked list to the slot for which collision occurs. The new key is then inserted in the linked list. These linked lists to the slots appear like chains. </a:t>
            </a:r>
          </a:p>
          <a:p>
            <a:pPr algn="just"/>
            <a:r>
              <a:rPr lang="en-US" sz="3600" dirty="0"/>
              <a:t>So, this technique is called as </a:t>
            </a:r>
            <a:r>
              <a:rPr lang="en-US" sz="3600" i="1" dirty="0"/>
              <a:t>separate chaining</a:t>
            </a:r>
            <a:r>
              <a:rPr lang="en-US" sz="3600" dirty="0"/>
              <a:t>. It is also called as closed addressing </a:t>
            </a:r>
          </a:p>
        </p:txBody>
      </p:sp>
    </p:spTree>
    <p:extLst>
      <p:ext uri="{BB962C8B-B14F-4D97-AF65-F5344CB8AC3E}">
        <p14:creationId xmlns:p14="http://schemas.microsoft.com/office/powerpoint/2010/main" val="3547411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94D4F6-A695-4014-A000-347AE7999586}"/>
              </a:ext>
            </a:extLst>
          </p:cNvPr>
          <p:cNvPicPr>
            <a:picLocks noGrp="1" noChangeAspect="1"/>
          </p:cNvPicPr>
          <p:nvPr>
            <p:ph idx="1"/>
          </p:nvPr>
        </p:nvPicPr>
        <p:blipFill>
          <a:blip r:embed="rId2"/>
          <a:stretch>
            <a:fillRect/>
          </a:stretch>
        </p:blipFill>
        <p:spPr>
          <a:xfrm>
            <a:off x="804033" y="337625"/>
            <a:ext cx="10897771" cy="6091310"/>
          </a:xfrm>
          <a:prstGeom prst="rect">
            <a:avLst/>
          </a:prstGeom>
        </p:spPr>
      </p:pic>
    </p:spTree>
    <p:extLst>
      <p:ext uri="{BB962C8B-B14F-4D97-AF65-F5344CB8AC3E}">
        <p14:creationId xmlns:p14="http://schemas.microsoft.com/office/powerpoint/2010/main" val="2689474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F219-3DCA-45DF-8649-FB502A09EE3D}"/>
              </a:ext>
            </a:extLst>
          </p:cNvPr>
          <p:cNvSpPr>
            <a:spLocks noGrp="1"/>
          </p:cNvSpPr>
          <p:nvPr>
            <p:ph type="title"/>
          </p:nvPr>
        </p:nvSpPr>
        <p:spPr/>
        <p:txBody>
          <a:bodyPr/>
          <a:lstStyle/>
          <a:p>
            <a:r>
              <a:rPr lang="en-US" b="1" dirty="0">
                <a:latin typeface="+mn-lt"/>
              </a:rPr>
              <a:t>Dynamic Hashing</a:t>
            </a:r>
          </a:p>
        </p:txBody>
      </p:sp>
      <p:sp>
        <p:nvSpPr>
          <p:cNvPr id="3" name="Content Placeholder 2">
            <a:extLst>
              <a:ext uri="{FF2B5EF4-FFF2-40B4-BE49-F238E27FC236}">
                <a16:creationId xmlns:a16="http://schemas.microsoft.com/office/drawing/2014/main" id="{1B64F95B-C72E-41DC-88CB-2C8B488A9AF1}"/>
              </a:ext>
            </a:extLst>
          </p:cNvPr>
          <p:cNvSpPr>
            <a:spLocks noGrp="1"/>
          </p:cNvSpPr>
          <p:nvPr>
            <p:ph idx="1"/>
          </p:nvPr>
        </p:nvSpPr>
        <p:spPr/>
        <p:txBody>
          <a:bodyPr>
            <a:normAutofit/>
          </a:bodyPr>
          <a:lstStyle/>
          <a:p>
            <a:pPr algn="just"/>
            <a:r>
              <a:rPr lang="en-US" sz="3200" dirty="0"/>
              <a:t>The problem with static hashing is that it does not expand or shrink dynamically as the size of the database grows or shrinks. Dynamic hashing provides a mechanism in which data buckets are added and removed dynamically and on-demand. Dynamic hashing can be implemented using two techniques.</a:t>
            </a:r>
          </a:p>
          <a:p>
            <a:pPr algn="just"/>
            <a:r>
              <a:rPr lang="en-US" sz="3200" dirty="0"/>
              <a:t> They are: </a:t>
            </a:r>
          </a:p>
          <a:p>
            <a:pPr lvl="2" algn="just"/>
            <a:r>
              <a:rPr lang="en-US" sz="3200" dirty="0"/>
              <a:t>Extended hashing </a:t>
            </a:r>
          </a:p>
          <a:p>
            <a:pPr lvl="2" algn="just"/>
            <a:r>
              <a:rPr lang="en-US" sz="3200" dirty="0"/>
              <a:t>Linear Hashing </a:t>
            </a:r>
          </a:p>
          <a:p>
            <a:pPr algn="just"/>
            <a:endParaRPr lang="en-US" sz="3200" dirty="0"/>
          </a:p>
        </p:txBody>
      </p:sp>
    </p:spTree>
    <p:extLst>
      <p:ext uri="{BB962C8B-B14F-4D97-AF65-F5344CB8AC3E}">
        <p14:creationId xmlns:p14="http://schemas.microsoft.com/office/powerpoint/2010/main" val="201847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F7F9-9F4E-478A-A0FE-488849F5439F}"/>
              </a:ext>
            </a:extLst>
          </p:cNvPr>
          <p:cNvSpPr>
            <a:spLocks noGrp="1"/>
          </p:cNvSpPr>
          <p:nvPr>
            <p:ph type="title"/>
          </p:nvPr>
        </p:nvSpPr>
        <p:spPr/>
        <p:txBody>
          <a:bodyPr>
            <a:normAutofit fontScale="90000"/>
          </a:bodyPr>
          <a:lstStyle/>
          <a:p>
            <a:br>
              <a:rPr lang="en-US" b="1" dirty="0">
                <a:latin typeface="+mn-lt"/>
              </a:rPr>
            </a:br>
            <a:r>
              <a:rPr lang="en-US" b="1" dirty="0">
                <a:latin typeface="+mn-lt"/>
              </a:rPr>
              <a:t>Extendable hashing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40ACC437-0834-4146-A087-8097FD754EF2}"/>
              </a:ext>
            </a:extLst>
          </p:cNvPr>
          <p:cNvSpPr>
            <a:spLocks noGrp="1"/>
          </p:cNvSpPr>
          <p:nvPr>
            <p:ph idx="1"/>
          </p:nvPr>
        </p:nvSpPr>
        <p:spPr/>
        <p:txBody>
          <a:bodyPr/>
          <a:lstStyle/>
          <a:p>
            <a:r>
              <a:rPr lang="en-US" dirty="0"/>
              <a:t>In extendable hashing, a separate </a:t>
            </a:r>
            <a:r>
              <a:rPr lang="en-US" i="1" dirty="0"/>
              <a:t>directory </a:t>
            </a:r>
            <a:r>
              <a:rPr lang="en-US" dirty="0"/>
              <a:t>of pointers to buckets is used. </a:t>
            </a:r>
          </a:p>
          <a:p>
            <a:r>
              <a:rPr lang="en-US" dirty="0"/>
              <a:t>The number bits used in directory is called global depth (</a:t>
            </a:r>
            <a:r>
              <a:rPr lang="en-US" dirty="0" err="1"/>
              <a:t>gd</a:t>
            </a:r>
            <a:r>
              <a:rPr lang="en-US" dirty="0"/>
              <a:t>) and number entries in directory = 2gd. </a:t>
            </a:r>
          </a:p>
          <a:p>
            <a:r>
              <a:rPr lang="en-US" dirty="0"/>
              <a:t>Number of bits used for locating the record in the buckets is called </a:t>
            </a:r>
            <a:r>
              <a:rPr lang="en-US" i="1" dirty="0"/>
              <a:t>local depth</a:t>
            </a:r>
            <a:r>
              <a:rPr lang="en-US" dirty="0"/>
              <a:t>(</a:t>
            </a:r>
            <a:r>
              <a:rPr lang="en-US" dirty="0" err="1"/>
              <a:t>ld</a:t>
            </a:r>
            <a:r>
              <a:rPr lang="en-US" dirty="0"/>
              <a:t>) and each bucket can stores up to 2ld entries. </a:t>
            </a:r>
          </a:p>
          <a:p>
            <a:r>
              <a:rPr lang="en-US" dirty="0"/>
              <a:t>The hash function use last few binary bits of the key to find the bucket. If a bucket overflows, it splits, and if local depth greater than global depth, then the table doubles in size. </a:t>
            </a:r>
          </a:p>
        </p:txBody>
      </p:sp>
    </p:spTree>
    <p:extLst>
      <p:ext uri="{BB962C8B-B14F-4D97-AF65-F5344CB8AC3E}">
        <p14:creationId xmlns:p14="http://schemas.microsoft.com/office/powerpoint/2010/main" val="227698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E72D-105E-42D8-9F07-8728E233E6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C67560-1101-45DE-A494-88AE4F2000D2}"/>
              </a:ext>
            </a:extLst>
          </p:cNvPr>
          <p:cNvSpPr>
            <a:spLocks noGrp="1"/>
          </p:cNvSpPr>
          <p:nvPr>
            <p:ph idx="1"/>
          </p:nvPr>
        </p:nvSpPr>
        <p:spPr/>
        <p:txBody>
          <a:bodyPr>
            <a:normAutofit/>
          </a:bodyPr>
          <a:lstStyle/>
          <a:p>
            <a:r>
              <a:rPr lang="en-US" sz="3200" b="1" dirty="0"/>
              <a:t>Example: </a:t>
            </a:r>
            <a:r>
              <a:rPr lang="en-US" sz="3200" dirty="0"/>
              <a:t>Let global depth (</a:t>
            </a:r>
            <a:r>
              <a:rPr lang="en-US" sz="3200" dirty="0" err="1"/>
              <a:t>gd</a:t>
            </a:r>
            <a:r>
              <a:rPr lang="en-US" sz="3200" dirty="0"/>
              <a:t>) = 2. It means the directory contains four entries. Let the local depth (</a:t>
            </a:r>
            <a:r>
              <a:rPr lang="en-US" sz="3200" dirty="0" err="1"/>
              <a:t>ld</a:t>
            </a:r>
            <a:r>
              <a:rPr lang="en-US" sz="3200" dirty="0"/>
              <a:t>) of each bucket = 2. It means each bucket need two bits to perform search operation. Let each Bucket capacity is four. </a:t>
            </a:r>
          </a:p>
          <a:p>
            <a:r>
              <a:rPr lang="en-US" sz="3200" dirty="0"/>
              <a:t>Let us insert 21, 15, 28, 17, 16, 13, 19, 12, 10, 24, 25 and 11. </a:t>
            </a:r>
          </a:p>
        </p:txBody>
      </p:sp>
    </p:spTree>
    <p:extLst>
      <p:ext uri="{BB962C8B-B14F-4D97-AF65-F5344CB8AC3E}">
        <p14:creationId xmlns:p14="http://schemas.microsoft.com/office/powerpoint/2010/main" val="186954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1299-83C3-4719-98E9-F6443B576AEC}"/>
              </a:ext>
            </a:extLst>
          </p:cNvPr>
          <p:cNvSpPr>
            <a:spLocks noGrp="1"/>
          </p:cNvSpPr>
          <p:nvPr>
            <p:ph type="title"/>
          </p:nvPr>
        </p:nvSpPr>
        <p:spPr>
          <a:xfrm>
            <a:off x="838200" y="365126"/>
            <a:ext cx="10515600" cy="872832"/>
          </a:xfrm>
        </p:spPr>
        <p:txBody>
          <a:bodyPr/>
          <a:lstStyle/>
          <a:p>
            <a:r>
              <a:rPr lang="en-US" b="1" dirty="0">
                <a:latin typeface="+mn-lt"/>
              </a:rPr>
              <a:t>What is Disk Block?</a:t>
            </a:r>
          </a:p>
        </p:txBody>
      </p:sp>
      <p:sp>
        <p:nvSpPr>
          <p:cNvPr id="3" name="Content Placeholder 2">
            <a:extLst>
              <a:ext uri="{FF2B5EF4-FFF2-40B4-BE49-F238E27FC236}">
                <a16:creationId xmlns:a16="http://schemas.microsoft.com/office/drawing/2014/main" id="{FA8440B3-2E1B-4394-9E26-D21B13E2FC6E}"/>
              </a:ext>
            </a:extLst>
          </p:cNvPr>
          <p:cNvSpPr>
            <a:spLocks noGrp="1"/>
          </p:cNvSpPr>
          <p:nvPr>
            <p:ph idx="1"/>
          </p:nvPr>
        </p:nvSpPr>
        <p:spPr>
          <a:xfrm>
            <a:off x="838200" y="1420837"/>
            <a:ext cx="10515600" cy="4951828"/>
          </a:xfrm>
        </p:spPr>
        <p:txBody>
          <a:bodyPr/>
          <a:lstStyle/>
          <a:p>
            <a:endParaRPr lang="en-US" dirty="0"/>
          </a:p>
          <a:p>
            <a:r>
              <a:rPr lang="en-US" dirty="0"/>
              <a:t> The records of a file are stored in the disk blocks because a block is the unit of data transfer between disk and memory. </a:t>
            </a:r>
          </a:p>
          <a:p>
            <a:r>
              <a:rPr lang="en-US" dirty="0"/>
              <a:t> When the block size is larger than the record size, each block will contain more than one record. </a:t>
            </a:r>
          </a:p>
          <a:p>
            <a:r>
              <a:rPr lang="en-US" dirty="0"/>
              <a:t>If record size is larger than the block size, we can store part of a record on one block and the rest on another block.</a:t>
            </a:r>
          </a:p>
          <a:p>
            <a:r>
              <a:rPr lang="en-US" dirty="0"/>
              <a:t> A pointer at the end of the first block points to the next consecutive block for this type of large records.</a:t>
            </a:r>
          </a:p>
          <a:p>
            <a:pPr marL="0" indent="0">
              <a:buNone/>
            </a:pPr>
            <a:endParaRPr lang="en-US" dirty="0"/>
          </a:p>
        </p:txBody>
      </p:sp>
    </p:spTree>
    <p:extLst>
      <p:ext uri="{BB962C8B-B14F-4D97-AF65-F5344CB8AC3E}">
        <p14:creationId xmlns:p14="http://schemas.microsoft.com/office/powerpoint/2010/main" val="386646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3BBE55-13D5-4133-815F-79BE592CAC49}"/>
              </a:ext>
            </a:extLst>
          </p:cNvPr>
          <p:cNvPicPr>
            <a:picLocks noGrp="1" noChangeAspect="1"/>
          </p:cNvPicPr>
          <p:nvPr>
            <p:ph idx="1"/>
          </p:nvPr>
        </p:nvPicPr>
        <p:blipFill>
          <a:blip r:embed="rId2"/>
          <a:stretch>
            <a:fillRect/>
          </a:stretch>
        </p:blipFill>
        <p:spPr>
          <a:xfrm>
            <a:off x="717452" y="136846"/>
            <a:ext cx="10775853" cy="6626852"/>
          </a:xfrm>
          <a:prstGeom prst="rect">
            <a:avLst/>
          </a:prstGeom>
        </p:spPr>
      </p:pic>
    </p:spTree>
    <p:extLst>
      <p:ext uri="{BB962C8B-B14F-4D97-AF65-F5344CB8AC3E}">
        <p14:creationId xmlns:p14="http://schemas.microsoft.com/office/powerpoint/2010/main" val="3726606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0C6C20-48D2-4DC1-85F0-A7D410B398FD}"/>
              </a:ext>
            </a:extLst>
          </p:cNvPr>
          <p:cNvPicPr>
            <a:picLocks noGrp="1" noChangeAspect="1"/>
          </p:cNvPicPr>
          <p:nvPr>
            <p:ph idx="1"/>
          </p:nvPr>
        </p:nvPicPr>
        <p:blipFill>
          <a:blip r:embed="rId2"/>
          <a:stretch>
            <a:fillRect/>
          </a:stretch>
        </p:blipFill>
        <p:spPr>
          <a:xfrm>
            <a:off x="205736" y="168812"/>
            <a:ext cx="11866340" cy="6035039"/>
          </a:xfrm>
          <a:prstGeom prst="rect">
            <a:avLst/>
          </a:prstGeom>
        </p:spPr>
      </p:pic>
    </p:spTree>
    <p:extLst>
      <p:ext uri="{BB962C8B-B14F-4D97-AF65-F5344CB8AC3E}">
        <p14:creationId xmlns:p14="http://schemas.microsoft.com/office/powerpoint/2010/main" val="1410827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7948F7-74F1-423D-9DD8-61EB99143349}"/>
              </a:ext>
            </a:extLst>
          </p:cNvPr>
          <p:cNvPicPr>
            <a:picLocks noGrp="1" noChangeAspect="1"/>
          </p:cNvPicPr>
          <p:nvPr>
            <p:ph idx="1"/>
          </p:nvPr>
        </p:nvPicPr>
        <p:blipFill>
          <a:blip r:embed="rId2"/>
          <a:stretch>
            <a:fillRect/>
          </a:stretch>
        </p:blipFill>
        <p:spPr>
          <a:xfrm>
            <a:off x="1312446" y="436098"/>
            <a:ext cx="9744759" cy="6003171"/>
          </a:xfrm>
          <a:prstGeom prst="rect">
            <a:avLst/>
          </a:prstGeom>
        </p:spPr>
      </p:pic>
    </p:spTree>
    <p:extLst>
      <p:ext uri="{BB962C8B-B14F-4D97-AF65-F5344CB8AC3E}">
        <p14:creationId xmlns:p14="http://schemas.microsoft.com/office/powerpoint/2010/main" val="334092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4DA977-7448-49BE-99C3-515217D08FAE}"/>
              </a:ext>
            </a:extLst>
          </p:cNvPr>
          <p:cNvPicPr>
            <a:picLocks noGrp="1" noChangeAspect="1"/>
          </p:cNvPicPr>
          <p:nvPr>
            <p:ph idx="1"/>
          </p:nvPr>
        </p:nvPicPr>
        <p:blipFill>
          <a:blip r:embed="rId2"/>
          <a:stretch>
            <a:fillRect/>
          </a:stretch>
        </p:blipFill>
        <p:spPr>
          <a:xfrm>
            <a:off x="1233403" y="356962"/>
            <a:ext cx="9725193" cy="6144075"/>
          </a:xfrm>
          <a:prstGeom prst="rect">
            <a:avLst/>
          </a:prstGeom>
        </p:spPr>
      </p:pic>
    </p:spTree>
    <p:extLst>
      <p:ext uri="{BB962C8B-B14F-4D97-AF65-F5344CB8AC3E}">
        <p14:creationId xmlns:p14="http://schemas.microsoft.com/office/powerpoint/2010/main" val="2512616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0D9E-6249-4873-9107-0DABCCA7AFAF}"/>
              </a:ext>
            </a:extLst>
          </p:cNvPr>
          <p:cNvSpPr>
            <a:spLocks noGrp="1"/>
          </p:cNvSpPr>
          <p:nvPr>
            <p:ph type="title"/>
          </p:nvPr>
        </p:nvSpPr>
        <p:spPr>
          <a:xfrm>
            <a:off x="838200" y="365125"/>
            <a:ext cx="10515600" cy="816561"/>
          </a:xfrm>
        </p:spPr>
        <p:txBody>
          <a:bodyPr>
            <a:normAutofit fontScale="90000"/>
          </a:bodyPr>
          <a:lstStyle/>
          <a:p>
            <a:br>
              <a:rPr lang="en-US" b="1" dirty="0"/>
            </a:br>
            <a:r>
              <a:rPr lang="en-US" b="1" dirty="0"/>
              <a:t>Key Observations: </a:t>
            </a:r>
            <a:br>
              <a:rPr lang="en-US" dirty="0"/>
            </a:br>
            <a:endParaRPr lang="en-US" dirty="0"/>
          </a:p>
        </p:txBody>
      </p:sp>
      <p:sp>
        <p:nvSpPr>
          <p:cNvPr id="3" name="Content Placeholder 2">
            <a:extLst>
              <a:ext uri="{FF2B5EF4-FFF2-40B4-BE49-F238E27FC236}">
                <a16:creationId xmlns:a16="http://schemas.microsoft.com/office/drawing/2014/main" id="{4898CB34-8313-40D7-990A-3547621A0151}"/>
              </a:ext>
            </a:extLst>
          </p:cNvPr>
          <p:cNvSpPr>
            <a:spLocks noGrp="1"/>
          </p:cNvSpPr>
          <p:nvPr>
            <p:ph idx="1"/>
          </p:nvPr>
        </p:nvSpPr>
        <p:spPr>
          <a:xfrm>
            <a:off x="838200" y="1533378"/>
            <a:ext cx="10515600" cy="4643585"/>
          </a:xfrm>
        </p:spPr>
        <p:txBody>
          <a:bodyPr>
            <a:normAutofit/>
          </a:bodyPr>
          <a:lstStyle/>
          <a:p>
            <a:r>
              <a:rPr lang="en-US" dirty="0"/>
              <a:t>A Bucket will have more than one pointers pointing to it if its local depth is less than the global depth. </a:t>
            </a:r>
          </a:p>
          <a:p>
            <a:r>
              <a:rPr lang="en-US" dirty="0"/>
              <a:t>When overflow condition occurs in a bucket, all the entries in the bucket are rehashed with a new local depth. </a:t>
            </a:r>
          </a:p>
          <a:p>
            <a:r>
              <a:rPr lang="en-US" dirty="0"/>
              <a:t>If new Local Depth of the overflowing bucket is equal to the global depth, only then the directories are doubled and the global depth is incremented by 1. </a:t>
            </a:r>
          </a:p>
          <a:p>
            <a:r>
              <a:rPr lang="en-US" dirty="0"/>
              <a:t>The size of a bucket cannot be changed after the data insertion process begins. </a:t>
            </a:r>
          </a:p>
          <a:p>
            <a:endParaRPr lang="en-US" dirty="0"/>
          </a:p>
        </p:txBody>
      </p:sp>
    </p:spTree>
    <p:extLst>
      <p:ext uri="{BB962C8B-B14F-4D97-AF65-F5344CB8AC3E}">
        <p14:creationId xmlns:p14="http://schemas.microsoft.com/office/powerpoint/2010/main" val="1540233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1CE7-0EDB-47F1-9667-3668E531F93A}"/>
              </a:ext>
            </a:extLst>
          </p:cNvPr>
          <p:cNvSpPr>
            <a:spLocks noGrp="1"/>
          </p:cNvSpPr>
          <p:nvPr>
            <p:ph type="title"/>
          </p:nvPr>
        </p:nvSpPr>
        <p:spPr>
          <a:xfrm>
            <a:off x="838200" y="365125"/>
            <a:ext cx="10515600" cy="900967"/>
          </a:xfrm>
        </p:spPr>
        <p:txBody>
          <a:bodyPr>
            <a:normAutofit fontScale="90000"/>
          </a:bodyPr>
          <a:lstStyle/>
          <a:p>
            <a:br>
              <a:rPr lang="en-US" b="1" dirty="0">
                <a:latin typeface="+mn-lt"/>
              </a:rPr>
            </a:br>
            <a:r>
              <a:rPr lang="en-US" b="1" dirty="0">
                <a:latin typeface="+mn-lt"/>
              </a:rPr>
              <a:t>Linear Hashing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A36F367E-23A3-4D38-A679-FF83F0BF6080}"/>
              </a:ext>
            </a:extLst>
          </p:cNvPr>
          <p:cNvSpPr>
            <a:spLocks noGrp="1"/>
          </p:cNvSpPr>
          <p:nvPr>
            <p:ph idx="1"/>
          </p:nvPr>
        </p:nvSpPr>
        <p:spPr>
          <a:xfrm>
            <a:off x="838200" y="1448972"/>
            <a:ext cx="10515600" cy="5043903"/>
          </a:xfrm>
        </p:spPr>
        <p:txBody>
          <a:bodyPr>
            <a:normAutofit/>
          </a:bodyPr>
          <a:lstStyle/>
          <a:p>
            <a:pPr algn="just"/>
            <a:r>
              <a:rPr lang="en-US" sz="3200" dirty="0"/>
              <a:t>Linear hashing is a dynamic hashing technique that linearly grows or shrinks number of buckets in a hash file without a directory as used in </a:t>
            </a:r>
            <a:r>
              <a:rPr lang="en-US" sz="3200" i="1" dirty="0"/>
              <a:t>Extendible Hashing</a:t>
            </a:r>
            <a:r>
              <a:rPr lang="en-US" sz="3200" dirty="0"/>
              <a:t>. It uses a family of hash functions instead of single hash function. </a:t>
            </a:r>
          </a:p>
        </p:txBody>
      </p:sp>
    </p:spTree>
    <p:extLst>
      <p:ext uri="{BB962C8B-B14F-4D97-AF65-F5344CB8AC3E}">
        <p14:creationId xmlns:p14="http://schemas.microsoft.com/office/powerpoint/2010/main" val="122363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3EB1-76FE-4520-A1C5-EE3CDBFB0216}"/>
              </a:ext>
            </a:extLst>
          </p:cNvPr>
          <p:cNvSpPr>
            <a:spLocks noGrp="1"/>
          </p:cNvSpPr>
          <p:nvPr>
            <p:ph type="title"/>
          </p:nvPr>
        </p:nvSpPr>
        <p:spPr/>
        <p:txBody>
          <a:bodyPr/>
          <a:lstStyle/>
          <a:p>
            <a:r>
              <a:rPr lang="en-US" dirty="0"/>
              <a:t>Linear Hashing</a:t>
            </a:r>
          </a:p>
        </p:txBody>
      </p:sp>
      <p:pic>
        <p:nvPicPr>
          <p:cNvPr id="4" name="Content Placeholder 3">
            <a:extLst>
              <a:ext uri="{FF2B5EF4-FFF2-40B4-BE49-F238E27FC236}">
                <a16:creationId xmlns:a16="http://schemas.microsoft.com/office/drawing/2014/main" id="{0ED3C57A-66D5-4988-8FBA-AA4C062DACC4}"/>
              </a:ext>
            </a:extLst>
          </p:cNvPr>
          <p:cNvPicPr>
            <a:picLocks noGrp="1" noChangeAspect="1"/>
          </p:cNvPicPr>
          <p:nvPr>
            <p:ph idx="1"/>
          </p:nvPr>
        </p:nvPicPr>
        <p:blipFill>
          <a:blip r:embed="rId2"/>
          <a:stretch>
            <a:fillRect/>
          </a:stretch>
        </p:blipFill>
        <p:spPr>
          <a:xfrm>
            <a:off x="1367658" y="1766313"/>
            <a:ext cx="8920955" cy="1662687"/>
          </a:xfrm>
          <a:prstGeom prst="rect">
            <a:avLst/>
          </a:prstGeom>
        </p:spPr>
      </p:pic>
      <p:sp>
        <p:nvSpPr>
          <p:cNvPr id="5" name="Rectangle 4">
            <a:extLst>
              <a:ext uri="{FF2B5EF4-FFF2-40B4-BE49-F238E27FC236}">
                <a16:creationId xmlns:a16="http://schemas.microsoft.com/office/drawing/2014/main" id="{DFFB4E1D-9CE3-4570-822C-D70E9C28239D}"/>
              </a:ext>
            </a:extLst>
          </p:cNvPr>
          <p:cNvSpPr/>
          <p:nvPr/>
        </p:nvSpPr>
        <p:spPr>
          <a:xfrm>
            <a:off x="3335468" y="3244333"/>
            <a:ext cx="7102760" cy="1077218"/>
          </a:xfrm>
          <a:prstGeom prst="rect">
            <a:avLst/>
          </a:prstGeom>
        </p:spPr>
        <p:txBody>
          <a:bodyPr wrap="square">
            <a:spAutoFit/>
          </a:bodyPr>
          <a:lstStyle/>
          <a:p>
            <a:r>
              <a:rPr lang="en-US" sz="3200" dirty="0">
                <a:solidFill>
                  <a:srgbClr val="000000"/>
                </a:solidFill>
                <a:latin typeface="Times New Roman" panose="02020603050405020304" pitchFamily="18" charset="0"/>
              </a:rPr>
              <a:t>where N is the initial number of buckets and </a:t>
            </a:r>
            <a:r>
              <a:rPr lang="en-US" sz="3200" dirty="0" err="1">
                <a:solidFill>
                  <a:srgbClr val="000000"/>
                </a:solidFill>
                <a:latin typeface="Times New Roman" panose="02020603050405020304" pitchFamily="18" charset="0"/>
              </a:rPr>
              <a:t>i</a:t>
            </a:r>
            <a:r>
              <a:rPr lang="en-US" sz="3200" dirty="0">
                <a:solidFill>
                  <a:srgbClr val="000000"/>
                </a:solidFill>
                <a:latin typeface="Times New Roman" panose="02020603050405020304" pitchFamily="18" charset="0"/>
              </a:rPr>
              <a:t> = 0,1,2,…. </a:t>
            </a:r>
            <a:endParaRPr lang="en-US" sz="3200" dirty="0"/>
          </a:p>
        </p:txBody>
      </p:sp>
    </p:spTree>
    <p:extLst>
      <p:ext uri="{BB962C8B-B14F-4D97-AF65-F5344CB8AC3E}">
        <p14:creationId xmlns:p14="http://schemas.microsoft.com/office/powerpoint/2010/main" val="2415156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FBB1-1C40-4854-AC37-2E0D7512917C}"/>
              </a:ext>
            </a:extLst>
          </p:cNvPr>
          <p:cNvSpPr>
            <a:spLocks noGrp="1"/>
          </p:cNvSpPr>
          <p:nvPr>
            <p:ph type="title"/>
          </p:nvPr>
        </p:nvSpPr>
        <p:spPr/>
        <p:txBody>
          <a:bodyPr/>
          <a:lstStyle/>
          <a:p>
            <a:r>
              <a:rPr lang="en-US" dirty="0"/>
              <a:t>Linear Hashing</a:t>
            </a:r>
          </a:p>
        </p:txBody>
      </p:sp>
      <p:sp>
        <p:nvSpPr>
          <p:cNvPr id="3" name="Content Placeholder 2">
            <a:extLst>
              <a:ext uri="{FF2B5EF4-FFF2-40B4-BE49-F238E27FC236}">
                <a16:creationId xmlns:a16="http://schemas.microsoft.com/office/drawing/2014/main" id="{ACEC78A4-1C55-42E4-B58F-A262C7C0D4B9}"/>
              </a:ext>
            </a:extLst>
          </p:cNvPr>
          <p:cNvSpPr>
            <a:spLocks noGrp="1"/>
          </p:cNvSpPr>
          <p:nvPr>
            <p:ph idx="1"/>
          </p:nvPr>
        </p:nvSpPr>
        <p:spPr/>
        <p:txBody>
          <a:bodyPr>
            <a:normAutofit/>
          </a:bodyPr>
          <a:lstStyle/>
          <a:p>
            <a:r>
              <a:rPr lang="en-US" sz="3200" dirty="0"/>
              <a:t>Initially it use N buckets labelled 0 through N–1 and an initial hashing function h0(key) = key % N is used to map any key into one of the N buckets. </a:t>
            </a:r>
          </a:p>
          <a:p>
            <a:r>
              <a:rPr lang="en-US" sz="3200" dirty="0"/>
              <a:t>For each overflow bucket, one of the buckets in serial order will be </a:t>
            </a:r>
            <a:r>
              <a:rPr lang="en-US" sz="3200" dirty="0" err="1"/>
              <a:t>splited</a:t>
            </a:r>
            <a:r>
              <a:rPr lang="en-US" sz="3200" dirty="0"/>
              <a:t> and its content is redistributed between it and its split image. </a:t>
            </a:r>
          </a:p>
          <a:p>
            <a:r>
              <a:rPr lang="en-US" sz="3200" dirty="0"/>
              <a:t>That is, for first time overflow in any bucket, bucket 0 will be </a:t>
            </a:r>
            <a:r>
              <a:rPr lang="en-US" sz="3200" dirty="0" err="1"/>
              <a:t>splited</a:t>
            </a:r>
            <a:r>
              <a:rPr lang="en-US" sz="3200" dirty="0"/>
              <a:t>, for second time overflow in any bucket; bucket 1 will be </a:t>
            </a:r>
            <a:r>
              <a:rPr lang="en-US" sz="3200" dirty="0" err="1"/>
              <a:t>splited</a:t>
            </a:r>
            <a:r>
              <a:rPr lang="en-US" sz="3200" dirty="0"/>
              <a:t> and so on. </a:t>
            </a:r>
          </a:p>
        </p:txBody>
      </p:sp>
    </p:spTree>
    <p:extLst>
      <p:ext uri="{BB962C8B-B14F-4D97-AF65-F5344CB8AC3E}">
        <p14:creationId xmlns:p14="http://schemas.microsoft.com/office/powerpoint/2010/main" val="2348372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7B4D-B382-4864-B595-8051C6DF3F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4120FE7-88EA-40E3-B61C-33CC307B443B}"/>
              </a:ext>
            </a:extLst>
          </p:cNvPr>
          <p:cNvSpPr>
            <a:spLocks noGrp="1"/>
          </p:cNvSpPr>
          <p:nvPr>
            <p:ph idx="1"/>
          </p:nvPr>
        </p:nvSpPr>
        <p:spPr/>
        <p:txBody>
          <a:bodyPr/>
          <a:lstStyle/>
          <a:p>
            <a:r>
              <a:rPr lang="en-US" b="1" dirty="0"/>
              <a:t>Example: </a:t>
            </a:r>
            <a:r>
              <a:rPr lang="en-US" dirty="0"/>
              <a:t>Let N = 4, so we use 4 buckets and hash function h0(key) = key % 4 is used to map any key into one of the four buckets. Let us initially insert 4, 13, 19, 25, 14, 24, 15, 18, 23, 11, 16, 12 and 10.This is shown in the below figure. </a:t>
            </a:r>
          </a:p>
        </p:txBody>
      </p:sp>
    </p:spTree>
    <p:extLst>
      <p:ext uri="{BB962C8B-B14F-4D97-AF65-F5344CB8AC3E}">
        <p14:creationId xmlns:p14="http://schemas.microsoft.com/office/powerpoint/2010/main" val="3044617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ACE2D8-7816-469C-A17E-FCC6F725CBD1}"/>
              </a:ext>
            </a:extLst>
          </p:cNvPr>
          <p:cNvPicPr>
            <a:picLocks noGrp="1" noChangeAspect="1"/>
          </p:cNvPicPr>
          <p:nvPr>
            <p:ph idx="1"/>
          </p:nvPr>
        </p:nvPicPr>
        <p:blipFill>
          <a:blip r:embed="rId2"/>
          <a:stretch>
            <a:fillRect/>
          </a:stretch>
        </p:blipFill>
        <p:spPr>
          <a:xfrm>
            <a:off x="604911" y="182880"/>
            <a:ext cx="11015003" cy="6675120"/>
          </a:xfrm>
          <a:prstGeom prst="rect">
            <a:avLst/>
          </a:prstGeom>
        </p:spPr>
      </p:pic>
    </p:spTree>
    <p:extLst>
      <p:ext uri="{BB962C8B-B14F-4D97-AF65-F5344CB8AC3E}">
        <p14:creationId xmlns:p14="http://schemas.microsoft.com/office/powerpoint/2010/main" val="410275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4C13-E930-4ADC-9549-C8A71B5D39D6}"/>
              </a:ext>
            </a:extLst>
          </p:cNvPr>
          <p:cNvSpPr>
            <a:spLocks noGrp="1"/>
          </p:cNvSpPr>
          <p:nvPr>
            <p:ph type="title"/>
          </p:nvPr>
        </p:nvSpPr>
        <p:spPr>
          <a:xfrm>
            <a:off x="838200" y="365126"/>
            <a:ext cx="10515600" cy="689952"/>
          </a:xfrm>
        </p:spPr>
        <p:txBody>
          <a:bodyPr>
            <a:normAutofit fontScale="90000"/>
          </a:bodyPr>
          <a:lstStyle/>
          <a:p>
            <a:r>
              <a:rPr lang="en-US" b="1" dirty="0">
                <a:latin typeface="+mn-lt"/>
              </a:rPr>
              <a:t> Different types of file organization </a:t>
            </a:r>
          </a:p>
        </p:txBody>
      </p:sp>
      <p:sp>
        <p:nvSpPr>
          <p:cNvPr id="3" name="Content Placeholder 2">
            <a:extLst>
              <a:ext uri="{FF2B5EF4-FFF2-40B4-BE49-F238E27FC236}">
                <a16:creationId xmlns:a16="http://schemas.microsoft.com/office/drawing/2014/main" id="{A913292D-AD9D-4175-B249-FEE05039F9BC}"/>
              </a:ext>
            </a:extLst>
          </p:cNvPr>
          <p:cNvSpPr>
            <a:spLocks noGrp="1"/>
          </p:cNvSpPr>
          <p:nvPr>
            <p:ph idx="1"/>
          </p:nvPr>
        </p:nvSpPr>
        <p:spPr>
          <a:xfrm>
            <a:off x="838200" y="1392702"/>
            <a:ext cx="10515600" cy="4784261"/>
          </a:xfrm>
        </p:spPr>
        <p:txBody>
          <a:bodyPr>
            <a:normAutofit/>
          </a:bodyPr>
          <a:lstStyle/>
          <a:p>
            <a:pPr marL="514350" indent="-514350" fontAlgn="base">
              <a:buFont typeface="+mj-lt"/>
              <a:buAutoNum type="arabicPeriod"/>
            </a:pPr>
            <a:r>
              <a:rPr lang="en-US" sz="3600" dirty="0"/>
              <a:t>Sequential File Organization</a:t>
            </a:r>
          </a:p>
          <a:p>
            <a:pPr marL="514350" indent="-514350" fontAlgn="base">
              <a:buFont typeface="+mj-lt"/>
              <a:buAutoNum type="arabicPeriod"/>
            </a:pPr>
            <a:r>
              <a:rPr lang="en-US" sz="3600" dirty="0"/>
              <a:t>Heap File Organization </a:t>
            </a:r>
          </a:p>
          <a:p>
            <a:pPr marL="514350" indent="-514350" fontAlgn="base">
              <a:buFont typeface="+mj-lt"/>
              <a:buAutoNum type="arabicPeriod"/>
            </a:pPr>
            <a:r>
              <a:rPr lang="en-US" sz="3600" dirty="0"/>
              <a:t>Hash File Organization </a:t>
            </a:r>
          </a:p>
          <a:p>
            <a:pPr marL="514350" indent="-514350" fontAlgn="base">
              <a:buFont typeface="+mj-lt"/>
              <a:buAutoNum type="arabicPeriod"/>
            </a:pPr>
            <a:r>
              <a:rPr lang="en-US" sz="3600" dirty="0"/>
              <a:t>Clustered File Organization</a:t>
            </a:r>
          </a:p>
          <a:p>
            <a:endParaRPr lang="en-US" sz="3600" dirty="0"/>
          </a:p>
        </p:txBody>
      </p:sp>
    </p:spTree>
    <p:extLst>
      <p:ext uri="{BB962C8B-B14F-4D97-AF65-F5344CB8AC3E}">
        <p14:creationId xmlns:p14="http://schemas.microsoft.com/office/powerpoint/2010/main" val="2236678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7AEF-D099-40AB-846E-7B0DB76E68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F192A5-D85E-42C4-9AE2-3A29300A12F8}"/>
              </a:ext>
            </a:extLst>
          </p:cNvPr>
          <p:cNvSpPr>
            <a:spLocks noGrp="1"/>
          </p:cNvSpPr>
          <p:nvPr>
            <p:ph idx="1"/>
          </p:nvPr>
        </p:nvSpPr>
        <p:spPr/>
        <p:txBody>
          <a:bodyPr/>
          <a:lstStyle/>
          <a:p>
            <a:r>
              <a:rPr lang="en-US" dirty="0"/>
              <a:t>Next, when 30, 31 and 34 is inserted, an overflow occurs in bucket 2. So, bucket 1 is </a:t>
            </a:r>
            <a:r>
              <a:rPr lang="en-US" dirty="0" err="1"/>
              <a:t>splited</a:t>
            </a:r>
            <a:r>
              <a:rPr lang="en-US" dirty="0"/>
              <a:t> and its content is distributed between bucket 1 and new bucket. This is shown in below figure. </a:t>
            </a:r>
          </a:p>
        </p:txBody>
      </p:sp>
    </p:spTree>
    <p:extLst>
      <p:ext uri="{BB962C8B-B14F-4D97-AF65-F5344CB8AC3E}">
        <p14:creationId xmlns:p14="http://schemas.microsoft.com/office/powerpoint/2010/main" val="4061813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D7CD2A-C377-4A59-8F20-C6A83DC49465}"/>
              </a:ext>
            </a:extLst>
          </p:cNvPr>
          <p:cNvPicPr>
            <a:picLocks noGrp="1" noChangeAspect="1"/>
          </p:cNvPicPr>
          <p:nvPr>
            <p:ph idx="1"/>
          </p:nvPr>
        </p:nvPicPr>
        <p:blipFill>
          <a:blip r:embed="rId2"/>
          <a:stretch>
            <a:fillRect/>
          </a:stretch>
        </p:blipFill>
        <p:spPr>
          <a:xfrm>
            <a:off x="1041009" y="98475"/>
            <a:ext cx="10424160" cy="6759526"/>
          </a:xfrm>
          <a:prstGeom prst="rect">
            <a:avLst/>
          </a:prstGeom>
        </p:spPr>
      </p:pic>
    </p:spTree>
    <p:extLst>
      <p:ext uri="{BB962C8B-B14F-4D97-AF65-F5344CB8AC3E}">
        <p14:creationId xmlns:p14="http://schemas.microsoft.com/office/powerpoint/2010/main" val="1667694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1385D-C35C-4AF3-A465-B170592E06A4}"/>
              </a:ext>
            </a:extLst>
          </p:cNvPr>
          <p:cNvSpPr>
            <a:spLocks noGrp="1"/>
          </p:cNvSpPr>
          <p:nvPr>
            <p:ph idx="1"/>
          </p:nvPr>
        </p:nvSpPr>
        <p:spPr>
          <a:xfrm>
            <a:off x="309489" y="337624"/>
            <a:ext cx="11493305" cy="5992837"/>
          </a:xfrm>
        </p:spPr>
        <p:txBody>
          <a:bodyPr/>
          <a:lstStyle/>
          <a:p>
            <a:pPr marL="0" indent="0">
              <a:buNone/>
            </a:pPr>
            <a:endParaRPr lang="en-US" dirty="0"/>
          </a:p>
        </p:txBody>
      </p:sp>
      <p:pic>
        <p:nvPicPr>
          <p:cNvPr id="4" name="Picture 3">
            <a:extLst>
              <a:ext uri="{FF2B5EF4-FFF2-40B4-BE49-F238E27FC236}">
                <a16:creationId xmlns:a16="http://schemas.microsoft.com/office/drawing/2014/main" id="{42C53A89-7753-43A1-89A8-F322CCFA45B1}"/>
              </a:ext>
            </a:extLst>
          </p:cNvPr>
          <p:cNvPicPr>
            <a:picLocks noChangeAspect="1"/>
          </p:cNvPicPr>
          <p:nvPr/>
        </p:nvPicPr>
        <p:blipFill>
          <a:blip r:embed="rId2"/>
          <a:stretch>
            <a:fillRect/>
          </a:stretch>
        </p:blipFill>
        <p:spPr>
          <a:xfrm>
            <a:off x="309489" y="337624"/>
            <a:ext cx="11573022" cy="5992837"/>
          </a:xfrm>
          <a:prstGeom prst="rect">
            <a:avLst/>
          </a:prstGeom>
        </p:spPr>
      </p:pic>
    </p:spTree>
    <p:extLst>
      <p:ext uri="{BB962C8B-B14F-4D97-AF65-F5344CB8AC3E}">
        <p14:creationId xmlns:p14="http://schemas.microsoft.com/office/powerpoint/2010/main" val="2877863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458D-D1BF-4E37-935C-616E5720EBB8}"/>
              </a:ext>
            </a:extLst>
          </p:cNvPr>
          <p:cNvSpPr>
            <a:spLocks noGrp="1"/>
          </p:cNvSpPr>
          <p:nvPr>
            <p:ph type="title"/>
          </p:nvPr>
        </p:nvSpPr>
        <p:spPr/>
        <p:txBody>
          <a:bodyPr/>
          <a:lstStyle/>
          <a:p>
            <a:r>
              <a:rPr lang="en-US" b="1" dirty="0">
                <a:latin typeface="+mn-lt"/>
              </a:rPr>
              <a:t>Tree Structure Indexes</a:t>
            </a:r>
          </a:p>
        </p:txBody>
      </p:sp>
      <p:sp>
        <p:nvSpPr>
          <p:cNvPr id="3" name="Content Placeholder 2">
            <a:extLst>
              <a:ext uri="{FF2B5EF4-FFF2-40B4-BE49-F238E27FC236}">
                <a16:creationId xmlns:a16="http://schemas.microsoft.com/office/drawing/2014/main" id="{AD6487B8-EEC4-40F3-B08E-28B9AA56CF32}"/>
              </a:ext>
            </a:extLst>
          </p:cNvPr>
          <p:cNvSpPr>
            <a:spLocks noGrp="1"/>
          </p:cNvSpPr>
          <p:nvPr>
            <p:ph idx="1"/>
          </p:nvPr>
        </p:nvSpPr>
        <p:spPr/>
        <p:txBody>
          <a:bodyPr>
            <a:noAutofit/>
          </a:bodyPr>
          <a:lstStyle/>
          <a:p>
            <a:r>
              <a:rPr lang="en-US" sz="3200" dirty="0"/>
              <a:t>We use mainly two tree structure indexes in DBMS. They are: </a:t>
            </a:r>
          </a:p>
          <a:p>
            <a:pPr lvl="2"/>
            <a:r>
              <a:rPr lang="en-US" sz="3200" dirty="0"/>
              <a:t>Indexed Sequential Access Methods (ISAM) </a:t>
            </a:r>
          </a:p>
          <a:p>
            <a:pPr lvl="2"/>
            <a:r>
              <a:rPr lang="en-US" sz="3200" dirty="0"/>
              <a:t>B+ Tree </a:t>
            </a:r>
          </a:p>
          <a:p>
            <a:endParaRPr lang="en-US" sz="3200" dirty="0"/>
          </a:p>
        </p:txBody>
      </p:sp>
    </p:spTree>
    <p:extLst>
      <p:ext uri="{BB962C8B-B14F-4D97-AF65-F5344CB8AC3E}">
        <p14:creationId xmlns:p14="http://schemas.microsoft.com/office/powerpoint/2010/main" val="2274393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A5BB-158D-415A-89E1-105C3A3CCDAB}"/>
              </a:ext>
            </a:extLst>
          </p:cNvPr>
          <p:cNvSpPr>
            <a:spLocks noGrp="1"/>
          </p:cNvSpPr>
          <p:nvPr>
            <p:ph type="title"/>
          </p:nvPr>
        </p:nvSpPr>
        <p:spPr/>
        <p:txBody>
          <a:bodyPr/>
          <a:lstStyle/>
          <a:p>
            <a:r>
              <a:rPr lang="en-US" b="1" dirty="0">
                <a:latin typeface="+mn-lt"/>
              </a:rPr>
              <a:t>Indexed Sequential Access Methods (ISAM) </a:t>
            </a:r>
          </a:p>
        </p:txBody>
      </p:sp>
      <p:sp>
        <p:nvSpPr>
          <p:cNvPr id="3" name="Content Placeholder 2">
            <a:extLst>
              <a:ext uri="{FF2B5EF4-FFF2-40B4-BE49-F238E27FC236}">
                <a16:creationId xmlns:a16="http://schemas.microsoft.com/office/drawing/2014/main" id="{ED3B4632-06C3-4849-B751-A5B636DA6540}"/>
              </a:ext>
            </a:extLst>
          </p:cNvPr>
          <p:cNvSpPr>
            <a:spLocks noGrp="1"/>
          </p:cNvSpPr>
          <p:nvPr>
            <p:ph idx="1"/>
          </p:nvPr>
        </p:nvSpPr>
        <p:spPr/>
        <p:txBody>
          <a:bodyPr>
            <a:normAutofit/>
          </a:bodyPr>
          <a:lstStyle/>
          <a:p>
            <a:r>
              <a:rPr lang="en-US" sz="3200" dirty="0"/>
              <a:t>ISAM contain three types of nodes: </a:t>
            </a:r>
          </a:p>
          <a:p>
            <a:pPr lvl="1"/>
            <a:r>
              <a:rPr lang="en-US" sz="3200" b="1" dirty="0"/>
              <a:t>Non-leaf nodes(Data pages): </a:t>
            </a:r>
            <a:r>
              <a:rPr lang="en-US" sz="3200" dirty="0"/>
              <a:t>They store the search index key values. </a:t>
            </a:r>
          </a:p>
          <a:p>
            <a:pPr lvl="1"/>
            <a:r>
              <a:rPr lang="en-US" sz="3200" b="1" dirty="0"/>
              <a:t>Leaf nodes (Primary leaf pages): </a:t>
            </a:r>
            <a:r>
              <a:rPr lang="en-US" sz="3200" dirty="0"/>
              <a:t>They store the index of records. </a:t>
            </a:r>
          </a:p>
          <a:p>
            <a:pPr lvl="1"/>
            <a:r>
              <a:rPr lang="en-US" sz="3200" b="1" dirty="0"/>
              <a:t>Overflow nodes(overflow pages): </a:t>
            </a:r>
            <a:r>
              <a:rPr lang="en-US" sz="3200" dirty="0"/>
              <a:t>They also store the index of records but after the leaf node is full. </a:t>
            </a:r>
          </a:p>
          <a:p>
            <a:endParaRPr lang="en-US" sz="3200" dirty="0"/>
          </a:p>
        </p:txBody>
      </p:sp>
    </p:spTree>
    <p:extLst>
      <p:ext uri="{BB962C8B-B14F-4D97-AF65-F5344CB8AC3E}">
        <p14:creationId xmlns:p14="http://schemas.microsoft.com/office/powerpoint/2010/main" val="2039395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CBEF581-AC3C-49EB-9339-F52C3698D4C4}"/>
              </a:ext>
            </a:extLst>
          </p:cNvPr>
          <p:cNvPicPr>
            <a:picLocks noGrp="1" noChangeAspect="1"/>
          </p:cNvPicPr>
          <p:nvPr>
            <p:ph idx="1"/>
          </p:nvPr>
        </p:nvPicPr>
        <p:blipFill>
          <a:blip r:embed="rId2"/>
          <a:stretch>
            <a:fillRect/>
          </a:stretch>
        </p:blipFill>
        <p:spPr>
          <a:xfrm>
            <a:off x="534572" y="393895"/>
            <a:ext cx="11183816" cy="6231987"/>
          </a:xfrm>
          <a:prstGeom prst="rect">
            <a:avLst/>
          </a:prstGeom>
        </p:spPr>
      </p:pic>
    </p:spTree>
    <p:extLst>
      <p:ext uri="{BB962C8B-B14F-4D97-AF65-F5344CB8AC3E}">
        <p14:creationId xmlns:p14="http://schemas.microsoft.com/office/powerpoint/2010/main" val="1127009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09CD02-DB65-41D4-AB6D-B3DA5D92BAA0}"/>
              </a:ext>
            </a:extLst>
          </p:cNvPr>
          <p:cNvPicPr>
            <a:picLocks noGrp="1" noChangeAspect="1"/>
          </p:cNvPicPr>
          <p:nvPr>
            <p:ph idx="1"/>
          </p:nvPr>
        </p:nvPicPr>
        <p:blipFill>
          <a:blip r:embed="rId2"/>
          <a:stretch>
            <a:fillRect/>
          </a:stretch>
        </p:blipFill>
        <p:spPr>
          <a:xfrm>
            <a:off x="126610" y="295422"/>
            <a:ext cx="11801520" cy="6372664"/>
          </a:xfrm>
          <a:prstGeom prst="rect">
            <a:avLst/>
          </a:prstGeom>
        </p:spPr>
      </p:pic>
    </p:spTree>
    <p:extLst>
      <p:ext uri="{BB962C8B-B14F-4D97-AF65-F5344CB8AC3E}">
        <p14:creationId xmlns:p14="http://schemas.microsoft.com/office/powerpoint/2010/main" val="3239136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81F9-84B1-4A82-A852-913D7EC92A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483A79-1DC5-45F3-A004-12EB31C1FE32}"/>
              </a:ext>
            </a:extLst>
          </p:cNvPr>
          <p:cNvSpPr>
            <a:spLocks noGrp="1"/>
          </p:cNvSpPr>
          <p:nvPr>
            <p:ph idx="1"/>
          </p:nvPr>
        </p:nvSpPr>
        <p:spPr/>
        <p:txBody>
          <a:bodyPr>
            <a:normAutofit/>
          </a:bodyPr>
          <a:lstStyle/>
          <a:p>
            <a:r>
              <a:rPr lang="en-US" sz="3600" dirty="0"/>
              <a:t>If we are not able to accommodate data in </a:t>
            </a:r>
            <a:r>
              <a:rPr lang="en-US" sz="3600" b="1" dirty="0">
                <a:solidFill>
                  <a:schemeClr val="accent1">
                    <a:lumMod val="50000"/>
                  </a:schemeClr>
                </a:solidFill>
              </a:rPr>
              <a:t>primary leaf pages</a:t>
            </a:r>
            <a:r>
              <a:rPr lang="en-US" sz="3600" dirty="0"/>
              <a:t>, we store the data in </a:t>
            </a:r>
            <a:r>
              <a:rPr lang="en-US" sz="3600" b="1" dirty="0">
                <a:solidFill>
                  <a:srgbClr val="FF0000"/>
                </a:solidFill>
              </a:rPr>
              <a:t>overleaf pages.</a:t>
            </a:r>
          </a:p>
        </p:txBody>
      </p:sp>
    </p:spTree>
    <p:extLst>
      <p:ext uri="{BB962C8B-B14F-4D97-AF65-F5344CB8AC3E}">
        <p14:creationId xmlns:p14="http://schemas.microsoft.com/office/powerpoint/2010/main" val="29825330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18B64B-6E55-4677-B8A1-259FB2315486}"/>
              </a:ext>
            </a:extLst>
          </p:cNvPr>
          <p:cNvPicPr>
            <a:picLocks noGrp="1" noChangeAspect="1"/>
          </p:cNvPicPr>
          <p:nvPr>
            <p:ph idx="1"/>
          </p:nvPr>
        </p:nvPicPr>
        <p:blipFill>
          <a:blip r:embed="rId2"/>
          <a:stretch>
            <a:fillRect/>
          </a:stretch>
        </p:blipFill>
        <p:spPr>
          <a:xfrm>
            <a:off x="675249" y="351692"/>
            <a:ext cx="10269416" cy="6302326"/>
          </a:xfrm>
          <a:prstGeom prst="rect">
            <a:avLst/>
          </a:prstGeom>
        </p:spPr>
      </p:pic>
    </p:spTree>
    <p:extLst>
      <p:ext uri="{BB962C8B-B14F-4D97-AF65-F5344CB8AC3E}">
        <p14:creationId xmlns:p14="http://schemas.microsoft.com/office/powerpoint/2010/main" val="1764548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DF59FC8-223F-44FB-8B13-F49C99E2B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938" y="212971"/>
            <a:ext cx="10832123" cy="6432058"/>
          </a:xfrm>
        </p:spPr>
      </p:pic>
    </p:spTree>
    <p:extLst>
      <p:ext uri="{BB962C8B-B14F-4D97-AF65-F5344CB8AC3E}">
        <p14:creationId xmlns:p14="http://schemas.microsoft.com/office/powerpoint/2010/main" val="283903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C3FC-9F7D-405E-9BB2-CAC8F3A5DD17}"/>
              </a:ext>
            </a:extLst>
          </p:cNvPr>
          <p:cNvSpPr>
            <a:spLocks noGrp="1"/>
          </p:cNvSpPr>
          <p:nvPr>
            <p:ph type="title"/>
          </p:nvPr>
        </p:nvSpPr>
        <p:spPr>
          <a:xfrm>
            <a:off x="838200" y="309490"/>
            <a:ext cx="10515600" cy="633046"/>
          </a:xfrm>
        </p:spPr>
        <p:txBody>
          <a:bodyPr>
            <a:normAutofit fontScale="90000"/>
          </a:bodyPr>
          <a:lstStyle/>
          <a:p>
            <a:br>
              <a:rPr lang="en-US" b="1" dirty="0">
                <a:latin typeface="+mn-lt"/>
              </a:rPr>
            </a:br>
            <a:r>
              <a:rPr lang="en-US" b="1" dirty="0">
                <a:latin typeface="+mn-lt"/>
              </a:rPr>
              <a:t>1. Sequential File Organization</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4AF6BA39-FDE2-472E-AC49-46206C78E9EB}"/>
              </a:ext>
            </a:extLst>
          </p:cNvPr>
          <p:cNvSpPr>
            <a:spLocks noGrp="1"/>
          </p:cNvSpPr>
          <p:nvPr>
            <p:ph idx="1"/>
          </p:nvPr>
        </p:nvSpPr>
        <p:spPr>
          <a:xfrm>
            <a:off x="838200" y="1195754"/>
            <a:ext cx="10515600" cy="5352756"/>
          </a:xfrm>
        </p:spPr>
        <p:txBody>
          <a:bodyPr>
            <a:normAutofit/>
          </a:bodyPr>
          <a:lstStyle/>
          <a:p>
            <a:r>
              <a:rPr lang="en-US" sz="3600" dirty="0"/>
              <a:t>Sequential file organization is a method where records are stored in a specific order. </a:t>
            </a:r>
          </a:p>
          <a:p>
            <a:r>
              <a:rPr lang="en-US" sz="3600" dirty="0"/>
              <a:t>At the end of the file, new records can be added and there is no fixed length in it as you can update it. </a:t>
            </a:r>
          </a:p>
          <a:p>
            <a:r>
              <a:rPr lang="en-US" sz="3600" dirty="0"/>
              <a:t>Efficient for small datasets as the linear structure allows for quick processing and the entire set can be traversed easily.</a:t>
            </a:r>
          </a:p>
        </p:txBody>
      </p:sp>
    </p:spTree>
    <p:extLst>
      <p:ext uri="{BB962C8B-B14F-4D97-AF65-F5344CB8AC3E}">
        <p14:creationId xmlns:p14="http://schemas.microsoft.com/office/powerpoint/2010/main" val="2592821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82750-E871-4D9A-8476-DCF909775629}"/>
              </a:ext>
            </a:extLst>
          </p:cNvPr>
          <p:cNvSpPr>
            <a:spLocks noGrp="1"/>
          </p:cNvSpPr>
          <p:nvPr>
            <p:ph idx="1"/>
          </p:nvPr>
        </p:nvSpPr>
        <p:spPr>
          <a:xfrm>
            <a:off x="838200" y="548640"/>
            <a:ext cx="10515600" cy="5628323"/>
          </a:xfrm>
        </p:spPr>
        <p:txBody>
          <a:bodyPr/>
          <a:lstStyle/>
          <a:p>
            <a:endParaRPr lang="en-US" dirty="0"/>
          </a:p>
        </p:txBody>
      </p:sp>
      <p:pic>
        <p:nvPicPr>
          <p:cNvPr id="4" name="Picture 3">
            <a:extLst>
              <a:ext uri="{FF2B5EF4-FFF2-40B4-BE49-F238E27FC236}">
                <a16:creationId xmlns:a16="http://schemas.microsoft.com/office/drawing/2014/main" id="{4561F119-D231-4525-9F8F-CF1BD0650833}"/>
              </a:ext>
            </a:extLst>
          </p:cNvPr>
          <p:cNvPicPr>
            <a:picLocks noChangeAspect="1"/>
          </p:cNvPicPr>
          <p:nvPr/>
        </p:nvPicPr>
        <p:blipFill>
          <a:blip r:embed="rId2"/>
          <a:stretch>
            <a:fillRect/>
          </a:stretch>
        </p:blipFill>
        <p:spPr>
          <a:xfrm>
            <a:off x="640079" y="253218"/>
            <a:ext cx="11144645" cy="6288259"/>
          </a:xfrm>
          <a:prstGeom prst="rect">
            <a:avLst/>
          </a:prstGeom>
        </p:spPr>
      </p:pic>
    </p:spTree>
    <p:extLst>
      <p:ext uri="{BB962C8B-B14F-4D97-AF65-F5344CB8AC3E}">
        <p14:creationId xmlns:p14="http://schemas.microsoft.com/office/powerpoint/2010/main" val="1025031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AD93B1-BCDA-4011-9E0D-4F70A5F91BA0}"/>
              </a:ext>
            </a:extLst>
          </p:cNvPr>
          <p:cNvPicPr>
            <a:picLocks noGrp="1" noChangeAspect="1"/>
          </p:cNvPicPr>
          <p:nvPr>
            <p:ph idx="1"/>
          </p:nvPr>
        </p:nvPicPr>
        <p:blipFill>
          <a:blip r:embed="rId2"/>
          <a:stretch>
            <a:fillRect/>
          </a:stretch>
        </p:blipFill>
        <p:spPr>
          <a:xfrm>
            <a:off x="625730" y="365760"/>
            <a:ext cx="11008251" cy="6274191"/>
          </a:xfrm>
          <a:prstGeom prst="rect">
            <a:avLst/>
          </a:prstGeom>
        </p:spPr>
      </p:pic>
    </p:spTree>
    <p:extLst>
      <p:ext uri="{BB962C8B-B14F-4D97-AF65-F5344CB8AC3E}">
        <p14:creationId xmlns:p14="http://schemas.microsoft.com/office/powerpoint/2010/main" val="22058175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283A-0C83-413C-9AEA-7A14DB8B8502}"/>
              </a:ext>
            </a:extLst>
          </p:cNvPr>
          <p:cNvSpPr>
            <a:spLocks noGrp="1"/>
          </p:cNvSpPr>
          <p:nvPr>
            <p:ph type="title"/>
          </p:nvPr>
        </p:nvSpPr>
        <p:spPr/>
        <p:txBody>
          <a:bodyPr>
            <a:normAutofit/>
          </a:bodyPr>
          <a:lstStyle/>
          <a:p>
            <a:r>
              <a:rPr lang="en-US" sz="4000" b="1" dirty="0">
                <a:latin typeface="+mn-lt"/>
              </a:rPr>
              <a:t>Pros of ISAM</a:t>
            </a:r>
          </a:p>
        </p:txBody>
      </p:sp>
      <p:sp>
        <p:nvSpPr>
          <p:cNvPr id="3" name="Content Placeholder 2">
            <a:extLst>
              <a:ext uri="{FF2B5EF4-FFF2-40B4-BE49-F238E27FC236}">
                <a16:creationId xmlns:a16="http://schemas.microsoft.com/office/drawing/2014/main" id="{CE0DF1E2-B612-44CE-9B55-CF413F97CA1F}"/>
              </a:ext>
            </a:extLst>
          </p:cNvPr>
          <p:cNvSpPr>
            <a:spLocks noGrp="1"/>
          </p:cNvSpPr>
          <p:nvPr>
            <p:ph idx="1"/>
          </p:nvPr>
        </p:nvSpPr>
        <p:spPr>
          <a:xfrm>
            <a:off x="838200" y="1825625"/>
            <a:ext cx="10515600" cy="861304"/>
          </a:xfrm>
        </p:spPr>
        <p:txBody>
          <a:bodyPr>
            <a:normAutofit/>
          </a:bodyPr>
          <a:lstStyle/>
          <a:p>
            <a:r>
              <a:rPr lang="en-US" sz="3200" dirty="0"/>
              <a:t>Searching the record is quick and easy.</a:t>
            </a:r>
          </a:p>
        </p:txBody>
      </p:sp>
      <p:sp>
        <p:nvSpPr>
          <p:cNvPr id="4" name="Rectangle 3">
            <a:extLst>
              <a:ext uri="{FF2B5EF4-FFF2-40B4-BE49-F238E27FC236}">
                <a16:creationId xmlns:a16="http://schemas.microsoft.com/office/drawing/2014/main" id="{A0C6D0EC-F846-43B1-A11E-C6CDEBAA3C84}"/>
              </a:ext>
            </a:extLst>
          </p:cNvPr>
          <p:cNvSpPr/>
          <p:nvPr/>
        </p:nvSpPr>
        <p:spPr>
          <a:xfrm>
            <a:off x="838200" y="2821866"/>
            <a:ext cx="10515600" cy="707886"/>
          </a:xfrm>
          <a:prstGeom prst="rect">
            <a:avLst/>
          </a:prstGeom>
        </p:spPr>
        <p:txBody>
          <a:bodyPr wrap="square">
            <a:spAutoFit/>
          </a:bodyPr>
          <a:lstStyle/>
          <a:p>
            <a:r>
              <a:rPr lang="en-US" sz="4000" b="1" dirty="0"/>
              <a:t>Cons of ISAM</a:t>
            </a:r>
            <a:endParaRPr lang="en-US" sz="4000" dirty="0"/>
          </a:p>
        </p:txBody>
      </p:sp>
      <p:sp>
        <p:nvSpPr>
          <p:cNvPr id="5" name="Content Placeholder 2">
            <a:extLst>
              <a:ext uri="{FF2B5EF4-FFF2-40B4-BE49-F238E27FC236}">
                <a16:creationId xmlns:a16="http://schemas.microsoft.com/office/drawing/2014/main" id="{BC8D6161-B3DB-4716-882B-0F02EBBDCB97}"/>
              </a:ext>
            </a:extLst>
          </p:cNvPr>
          <p:cNvSpPr txBox="1">
            <a:spLocks/>
          </p:cNvSpPr>
          <p:nvPr/>
        </p:nvSpPr>
        <p:spPr>
          <a:xfrm>
            <a:off x="838200" y="3834960"/>
            <a:ext cx="10515600" cy="86130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800" dirty="0"/>
              <a:t>When the record is deleted, the space used by it needs to be released. Otherwise, the performance of the database will decrease.</a:t>
            </a:r>
          </a:p>
          <a:p>
            <a:endParaRPr lang="en-US" dirty="0"/>
          </a:p>
        </p:txBody>
      </p:sp>
    </p:spTree>
    <p:extLst>
      <p:ext uri="{BB962C8B-B14F-4D97-AF65-F5344CB8AC3E}">
        <p14:creationId xmlns:p14="http://schemas.microsoft.com/office/powerpoint/2010/main" val="959714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A9D7-32FF-456C-A218-173F02C8E67A}"/>
              </a:ext>
            </a:extLst>
          </p:cNvPr>
          <p:cNvSpPr>
            <a:spLocks noGrp="1"/>
          </p:cNvSpPr>
          <p:nvPr>
            <p:ph type="title"/>
          </p:nvPr>
        </p:nvSpPr>
        <p:spPr/>
        <p:txBody>
          <a:bodyPr/>
          <a:lstStyle/>
          <a:p>
            <a:pPr algn="ctr"/>
            <a:r>
              <a:rPr lang="en-US" b="1" dirty="0">
                <a:latin typeface="+mn-lt"/>
              </a:rPr>
              <a:t>B+ TREE</a:t>
            </a:r>
          </a:p>
        </p:txBody>
      </p:sp>
      <p:sp>
        <p:nvSpPr>
          <p:cNvPr id="3" name="Content Placeholder 2">
            <a:extLst>
              <a:ext uri="{FF2B5EF4-FFF2-40B4-BE49-F238E27FC236}">
                <a16:creationId xmlns:a16="http://schemas.microsoft.com/office/drawing/2014/main" id="{CC2B1A6B-292E-4B78-99CB-0DCF5FE15F66}"/>
              </a:ext>
            </a:extLst>
          </p:cNvPr>
          <p:cNvSpPr>
            <a:spLocks noGrp="1"/>
          </p:cNvSpPr>
          <p:nvPr>
            <p:ph idx="1"/>
          </p:nvPr>
        </p:nvSpPr>
        <p:spPr/>
        <p:txBody>
          <a:bodyPr>
            <a:normAutofit/>
          </a:bodyPr>
          <a:lstStyle/>
          <a:p>
            <a:r>
              <a:rPr lang="en-US" sz="3600" dirty="0"/>
              <a:t>The B+ tree is a balanced binary search tree. It follows a multi-level index format.</a:t>
            </a:r>
          </a:p>
          <a:p>
            <a:r>
              <a:rPr lang="en-US" sz="3600" dirty="0"/>
              <a:t>In the B+ tree, leaf nodes denote actual data pointers. B+ tree ensures that all leaf nodes remain at the same height.</a:t>
            </a:r>
          </a:p>
          <a:p>
            <a:r>
              <a:rPr lang="en-US" sz="3600" dirty="0"/>
              <a:t>In the B+ tree, the leaf nodes are linked using a link list. Therefore, a B+ tree can support random access as well as sequential access.</a:t>
            </a:r>
          </a:p>
          <a:p>
            <a:pPr marL="0" indent="0">
              <a:buNone/>
            </a:pPr>
            <a:endParaRPr lang="en-US" sz="3600" dirty="0"/>
          </a:p>
        </p:txBody>
      </p:sp>
    </p:spTree>
    <p:extLst>
      <p:ext uri="{BB962C8B-B14F-4D97-AF65-F5344CB8AC3E}">
        <p14:creationId xmlns:p14="http://schemas.microsoft.com/office/powerpoint/2010/main" val="2723969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FB8F-0150-44CC-9A1D-C9B55CCFA718}"/>
              </a:ext>
            </a:extLst>
          </p:cNvPr>
          <p:cNvSpPr>
            <a:spLocks noGrp="1"/>
          </p:cNvSpPr>
          <p:nvPr>
            <p:ph type="title"/>
          </p:nvPr>
        </p:nvSpPr>
        <p:spPr/>
        <p:txBody>
          <a:bodyPr/>
          <a:lstStyle/>
          <a:p>
            <a:r>
              <a:rPr lang="en-US" b="1" dirty="0"/>
              <a:t>Structure of a B+ Tree</a:t>
            </a:r>
            <a:br>
              <a:rPr lang="en-US" b="1" dirty="0"/>
            </a:br>
            <a:endParaRPr lang="en-US" dirty="0"/>
          </a:p>
        </p:txBody>
      </p:sp>
      <p:sp>
        <p:nvSpPr>
          <p:cNvPr id="3" name="Content Placeholder 2">
            <a:extLst>
              <a:ext uri="{FF2B5EF4-FFF2-40B4-BE49-F238E27FC236}">
                <a16:creationId xmlns:a16="http://schemas.microsoft.com/office/drawing/2014/main" id="{209EDE61-9D8E-47C2-933E-9CF5E481918A}"/>
              </a:ext>
            </a:extLst>
          </p:cNvPr>
          <p:cNvSpPr>
            <a:spLocks noGrp="1"/>
          </p:cNvSpPr>
          <p:nvPr>
            <p:ph idx="1"/>
          </p:nvPr>
        </p:nvSpPr>
        <p:spPr/>
        <p:txBody>
          <a:bodyPr>
            <a:normAutofit/>
          </a:bodyPr>
          <a:lstStyle/>
          <a:p>
            <a:pPr lvl="1" algn="just"/>
            <a:r>
              <a:rPr lang="en-US" sz="3600" b="1" dirty="0"/>
              <a:t>Internal Nodes</a:t>
            </a:r>
            <a:r>
              <a:rPr lang="en-US" sz="3600" dirty="0"/>
              <a:t>: These nodes contain keys and pointers to child nodes. They do not store actual data values but are used to guide the search process.</a:t>
            </a:r>
          </a:p>
          <a:p>
            <a:pPr lvl="1" algn="just"/>
            <a:r>
              <a:rPr lang="en-US" sz="3600" b="1" dirty="0"/>
              <a:t>Leaf Nodes</a:t>
            </a:r>
            <a:r>
              <a:rPr lang="en-US" sz="3600" dirty="0"/>
              <a:t>: These nodes contain keys and corresponding data values or pointers to data records. </a:t>
            </a:r>
          </a:p>
        </p:txBody>
      </p:sp>
    </p:spTree>
    <p:extLst>
      <p:ext uri="{BB962C8B-B14F-4D97-AF65-F5344CB8AC3E}">
        <p14:creationId xmlns:p14="http://schemas.microsoft.com/office/powerpoint/2010/main" val="2622884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A25E-7BCD-4305-B693-3CC3B18375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F4D75A-BB69-4415-BD2F-189B6AB8F3ED}"/>
              </a:ext>
            </a:extLst>
          </p:cNvPr>
          <p:cNvSpPr>
            <a:spLocks noGrp="1"/>
          </p:cNvSpPr>
          <p:nvPr>
            <p:ph idx="1"/>
          </p:nvPr>
        </p:nvSpPr>
        <p:spPr/>
        <p:txBody>
          <a:bodyPr>
            <a:normAutofit/>
          </a:bodyPr>
          <a:lstStyle/>
          <a:p>
            <a:pPr marL="0" indent="0">
              <a:buNone/>
            </a:pPr>
            <a:r>
              <a:rPr lang="en-US" sz="3600" b="1" dirty="0"/>
              <a:t>Nodes</a:t>
            </a:r>
          </a:p>
          <a:p>
            <a:pPr marL="0" indent="0">
              <a:buNone/>
            </a:pPr>
            <a:r>
              <a:rPr lang="en-US" sz="3600" dirty="0"/>
              <a:t>Max child nodes (m)</a:t>
            </a:r>
          </a:p>
          <a:p>
            <a:pPr marL="0" indent="0">
              <a:buNone/>
            </a:pPr>
            <a:r>
              <a:rPr lang="en-US" sz="3600" dirty="0"/>
              <a:t>Min child nodes (m/2)</a:t>
            </a:r>
          </a:p>
          <a:p>
            <a:pPr marL="0" indent="0">
              <a:buNone/>
            </a:pPr>
            <a:r>
              <a:rPr lang="en-US" sz="3600" b="1" dirty="0"/>
              <a:t>Keys:</a:t>
            </a:r>
          </a:p>
          <a:p>
            <a:pPr marL="0" indent="0">
              <a:buNone/>
            </a:pPr>
            <a:r>
              <a:rPr lang="en-US" sz="3600" dirty="0"/>
              <a:t>Max keys(m-1)</a:t>
            </a:r>
          </a:p>
          <a:p>
            <a:pPr marL="0" indent="0">
              <a:buNone/>
            </a:pPr>
            <a:r>
              <a:rPr lang="en-US" sz="3600" dirty="0"/>
              <a:t>Min keys(m/2 -1)</a:t>
            </a:r>
          </a:p>
          <a:p>
            <a:endParaRPr lang="en-US" sz="3600" dirty="0"/>
          </a:p>
        </p:txBody>
      </p:sp>
    </p:spTree>
    <p:extLst>
      <p:ext uri="{BB962C8B-B14F-4D97-AF65-F5344CB8AC3E}">
        <p14:creationId xmlns:p14="http://schemas.microsoft.com/office/powerpoint/2010/main" val="12213654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4CA2-C331-4A75-B300-A020EECDFA0C}"/>
              </a:ext>
            </a:extLst>
          </p:cNvPr>
          <p:cNvSpPr>
            <a:spLocks noGrp="1"/>
          </p:cNvSpPr>
          <p:nvPr>
            <p:ph type="title"/>
          </p:nvPr>
        </p:nvSpPr>
        <p:spPr/>
        <p:txBody>
          <a:bodyPr/>
          <a:lstStyle/>
          <a:p>
            <a:r>
              <a:rPr lang="en-US" b="1" dirty="0">
                <a:latin typeface="+mn-lt"/>
              </a:rPr>
              <a:t>Example of B+ Tree Search</a:t>
            </a:r>
          </a:p>
        </p:txBody>
      </p:sp>
      <p:pic>
        <p:nvPicPr>
          <p:cNvPr id="4" name="Content Placeholder 3">
            <a:extLst>
              <a:ext uri="{FF2B5EF4-FFF2-40B4-BE49-F238E27FC236}">
                <a16:creationId xmlns:a16="http://schemas.microsoft.com/office/drawing/2014/main" id="{C730B3B2-DECF-4A2E-950E-FDD97C33D3EE}"/>
              </a:ext>
            </a:extLst>
          </p:cNvPr>
          <p:cNvPicPr>
            <a:picLocks noGrp="1" noChangeAspect="1"/>
          </p:cNvPicPr>
          <p:nvPr>
            <p:ph idx="1"/>
          </p:nvPr>
        </p:nvPicPr>
        <p:blipFill>
          <a:blip r:embed="rId2"/>
          <a:stretch>
            <a:fillRect/>
          </a:stretch>
        </p:blipFill>
        <p:spPr>
          <a:xfrm>
            <a:off x="561930" y="1800665"/>
            <a:ext cx="11298720" cy="3812344"/>
          </a:xfrm>
          <a:prstGeom prst="rect">
            <a:avLst/>
          </a:prstGeom>
        </p:spPr>
      </p:pic>
    </p:spTree>
    <p:extLst>
      <p:ext uri="{BB962C8B-B14F-4D97-AF65-F5344CB8AC3E}">
        <p14:creationId xmlns:p14="http://schemas.microsoft.com/office/powerpoint/2010/main" val="449943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4CA4-9B08-4CF5-986D-1E8DCA11481F}"/>
              </a:ext>
            </a:extLst>
          </p:cNvPr>
          <p:cNvSpPr>
            <a:spLocks noGrp="1"/>
          </p:cNvSpPr>
          <p:nvPr>
            <p:ph type="title"/>
          </p:nvPr>
        </p:nvSpPr>
        <p:spPr/>
        <p:txBody>
          <a:bodyPr/>
          <a:lstStyle/>
          <a:p>
            <a:r>
              <a:rPr lang="en-US" b="1" dirty="0">
                <a:latin typeface="+mn-lt"/>
              </a:rPr>
              <a:t>Example of B+ Tree Insertion</a:t>
            </a:r>
            <a:br>
              <a:rPr lang="en-US" b="1" dirty="0">
                <a:latin typeface="+mn-lt"/>
              </a:rPr>
            </a:br>
            <a:r>
              <a:rPr lang="en-US" dirty="0">
                <a:latin typeface="+mn-lt"/>
              </a:rPr>
              <a:t>5,10,12,15,6,21,45,36,65,14</a:t>
            </a:r>
          </a:p>
        </p:txBody>
      </p:sp>
      <p:sp>
        <p:nvSpPr>
          <p:cNvPr id="3" name="Content Placeholder 2">
            <a:extLst>
              <a:ext uri="{FF2B5EF4-FFF2-40B4-BE49-F238E27FC236}">
                <a16:creationId xmlns:a16="http://schemas.microsoft.com/office/drawing/2014/main" id="{2A44FC38-06A9-4EB9-BE8D-8CF388960748}"/>
              </a:ext>
            </a:extLst>
          </p:cNvPr>
          <p:cNvSpPr>
            <a:spLocks noGrp="1"/>
          </p:cNvSpPr>
          <p:nvPr>
            <p:ph idx="1"/>
          </p:nvPr>
        </p:nvSpPr>
        <p:spPr/>
        <p:txBody>
          <a:bodyPr/>
          <a:lstStyle/>
          <a:p>
            <a:pPr marL="0" indent="0">
              <a:buNone/>
            </a:pPr>
            <a:r>
              <a:rPr lang="en-US" dirty="0"/>
              <a:t>Lets say Order=4 </a:t>
            </a:r>
            <a:r>
              <a:rPr lang="en-US" dirty="0" err="1"/>
              <a:t>i.e</a:t>
            </a:r>
            <a:r>
              <a:rPr lang="en-US" dirty="0"/>
              <a:t> m=4</a:t>
            </a:r>
          </a:p>
          <a:p>
            <a:pPr marL="0" indent="0">
              <a:buNone/>
            </a:pPr>
            <a:r>
              <a:rPr lang="en-US" b="1" dirty="0"/>
              <a:t>Nodes</a:t>
            </a:r>
          </a:p>
          <a:p>
            <a:pPr marL="0" indent="0">
              <a:buNone/>
            </a:pPr>
            <a:r>
              <a:rPr lang="en-US" dirty="0"/>
              <a:t>Max child nodes (m) = 4</a:t>
            </a:r>
          </a:p>
          <a:p>
            <a:pPr marL="0" indent="0">
              <a:buNone/>
            </a:pPr>
            <a:r>
              <a:rPr lang="en-US" dirty="0"/>
              <a:t>Min child nodes (m/2) = 2</a:t>
            </a:r>
          </a:p>
          <a:p>
            <a:pPr marL="0" indent="0">
              <a:buNone/>
            </a:pPr>
            <a:endParaRPr lang="en-US" dirty="0"/>
          </a:p>
          <a:p>
            <a:pPr marL="0" indent="0">
              <a:buNone/>
            </a:pPr>
            <a:r>
              <a:rPr lang="en-US" b="1" dirty="0"/>
              <a:t>Keys:</a:t>
            </a:r>
          </a:p>
          <a:p>
            <a:pPr marL="0" indent="0">
              <a:buNone/>
            </a:pPr>
            <a:r>
              <a:rPr lang="en-US" dirty="0"/>
              <a:t>Max keys(m-1)= 3</a:t>
            </a:r>
          </a:p>
          <a:p>
            <a:pPr marL="0" indent="0">
              <a:buNone/>
            </a:pPr>
            <a:r>
              <a:rPr lang="en-US" dirty="0"/>
              <a:t>Min keys(m/2 -1)=2-1-1</a:t>
            </a:r>
          </a:p>
        </p:txBody>
      </p:sp>
    </p:spTree>
    <p:extLst>
      <p:ext uri="{BB962C8B-B14F-4D97-AF65-F5344CB8AC3E}">
        <p14:creationId xmlns:p14="http://schemas.microsoft.com/office/powerpoint/2010/main" val="34509400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B88A-7353-414E-BABF-743996FEC885}"/>
              </a:ext>
            </a:extLst>
          </p:cNvPr>
          <p:cNvSpPr>
            <a:spLocks noGrp="1"/>
          </p:cNvSpPr>
          <p:nvPr>
            <p:ph type="title"/>
          </p:nvPr>
        </p:nvSpPr>
        <p:spPr>
          <a:xfrm>
            <a:off x="838200" y="365126"/>
            <a:ext cx="10515600" cy="689952"/>
          </a:xfrm>
        </p:spPr>
        <p:txBody>
          <a:bodyPr>
            <a:normAutofit fontScale="90000"/>
          </a:bodyPr>
          <a:lstStyle/>
          <a:p>
            <a:r>
              <a:rPr lang="en-US" b="1" dirty="0">
                <a:latin typeface="+mn-lt"/>
              </a:rPr>
              <a:t>Example of B+ Tree Deletion (with Order(m)=4)</a:t>
            </a:r>
          </a:p>
        </p:txBody>
      </p:sp>
      <p:pic>
        <p:nvPicPr>
          <p:cNvPr id="4" name="Content Placeholder 3">
            <a:extLst>
              <a:ext uri="{FF2B5EF4-FFF2-40B4-BE49-F238E27FC236}">
                <a16:creationId xmlns:a16="http://schemas.microsoft.com/office/drawing/2014/main" id="{5CDFC321-C9E7-40E1-B020-CFCBDA37A13A}"/>
              </a:ext>
            </a:extLst>
          </p:cNvPr>
          <p:cNvPicPr>
            <a:picLocks noGrp="1" noChangeAspect="1"/>
          </p:cNvPicPr>
          <p:nvPr>
            <p:ph idx="1"/>
          </p:nvPr>
        </p:nvPicPr>
        <p:blipFill>
          <a:blip r:embed="rId2"/>
          <a:stretch>
            <a:fillRect/>
          </a:stretch>
        </p:blipFill>
        <p:spPr>
          <a:xfrm>
            <a:off x="838200" y="1055077"/>
            <a:ext cx="10669172" cy="5289451"/>
          </a:xfrm>
          <a:prstGeom prst="rect">
            <a:avLst/>
          </a:prstGeom>
        </p:spPr>
      </p:pic>
    </p:spTree>
    <p:extLst>
      <p:ext uri="{BB962C8B-B14F-4D97-AF65-F5344CB8AC3E}">
        <p14:creationId xmlns:p14="http://schemas.microsoft.com/office/powerpoint/2010/main" val="3320302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4855-3C0D-41AA-AA69-75476C59A9F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A3601DB-98DD-4B5F-B096-46482F81C095}"/>
              </a:ext>
            </a:extLst>
          </p:cNvPr>
          <p:cNvSpPr>
            <a:spLocks noGrp="1"/>
          </p:cNvSpPr>
          <p:nvPr>
            <p:ph idx="1"/>
          </p:nvPr>
        </p:nvSpPr>
        <p:spPr/>
        <p:txBody>
          <a:bodyPr>
            <a:normAutofit/>
          </a:bodyPr>
          <a:lstStyle/>
          <a:p>
            <a:r>
              <a:rPr lang="en-US" sz="4000" dirty="0"/>
              <a:t>DELETE  12,51,30,5,18</a:t>
            </a:r>
          </a:p>
        </p:txBody>
      </p:sp>
    </p:spTree>
    <p:extLst>
      <p:ext uri="{BB962C8B-B14F-4D97-AF65-F5344CB8AC3E}">
        <p14:creationId xmlns:p14="http://schemas.microsoft.com/office/powerpoint/2010/main" val="163894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24C0-B55D-4448-A10A-578DC475A70C}"/>
              </a:ext>
            </a:extLst>
          </p:cNvPr>
          <p:cNvSpPr>
            <a:spLocks noGrp="1"/>
          </p:cNvSpPr>
          <p:nvPr>
            <p:ph type="title"/>
          </p:nvPr>
        </p:nvSpPr>
        <p:spPr>
          <a:xfrm>
            <a:off x="838200" y="365125"/>
            <a:ext cx="10515600" cy="619613"/>
          </a:xfrm>
        </p:spPr>
        <p:txBody>
          <a:bodyPr>
            <a:normAutofit fontScale="90000"/>
          </a:bodyPr>
          <a:lstStyle/>
          <a:p>
            <a:br>
              <a:rPr lang="en-US" b="1" dirty="0">
                <a:latin typeface="+mn-lt"/>
              </a:rPr>
            </a:br>
            <a:r>
              <a:rPr lang="en-US" b="1" dirty="0">
                <a:latin typeface="+mn-lt"/>
              </a:rPr>
              <a:t>Types of Sequential File Organization</a:t>
            </a:r>
            <a:br>
              <a:rPr lang="en-US" b="1" dirty="0">
                <a:latin typeface="+mn-lt"/>
              </a:rPr>
            </a:br>
            <a:endParaRPr lang="en-US" dirty="0">
              <a:latin typeface="+mn-lt"/>
            </a:endParaRPr>
          </a:p>
        </p:txBody>
      </p:sp>
      <p:sp>
        <p:nvSpPr>
          <p:cNvPr id="3" name="Content Placeholder 2">
            <a:extLst>
              <a:ext uri="{FF2B5EF4-FFF2-40B4-BE49-F238E27FC236}">
                <a16:creationId xmlns:a16="http://schemas.microsoft.com/office/drawing/2014/main" id="{2B810A06-D4D2-4E56-9D12-C9A523B98025}"/>
              </a:ext>
            </a:extLst>
          </p:cNvPr>
          <p:cNvSpPr>
            <a:spLocks noGrp="1"/>
          </p:cNvSpPr>
          <p:nvPr>
            <p:ph idx="1"/>
          </p:nvPr>
        </p:nvSpPr>
        <p:spPr>
          <a:xfrm>
            <a:off x="838200" y="1322363"/>
            <a:ext cx="10515600" cy="4854600"/>
          </a:xfrm>
        </p:spPr>
        <p:txBody>
          <a:bodyPr>
            <a:normAutofit/>
          </a:bodyPr>
          <a:lstStyle/>
          <a:p>
            <a:pPr fontAlgn="base"/>
            <a:r>
              <a:rPr lang="en-US" sz="4000" dirty="0"/>
              <a:t>Pile File Method</a:t>
            </a:r>
          </a:p>
          <a:p>
            <a:pPr fontAlgn="base"/>
            <a:r>
              <a:rPr lang="en-US" sz="4000" dirty="0"/>
              <a:t>Sorted File Method</a:t>
            </a:r>
          </a:p>
          <a:p>
            <a:pPr marL="0" indent="0">
              <a:buNone/>
            </a:pPr>
            <a:endParaRPr lang="en-US" sz="4000" dirty="0"/>
          </a:p>
        </p:txBody>
      </p:sp>
    </p:spTree>
    <p:extLst>
      <p:ext uri="{BB962C8B-B14F-4D97-AF65-F5344CB8AC3E}">
        <p14:creationId xmlns:p14="http://schemas.microsoft.com/office/powerpoint/2010/main" val="364333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45E9-4FCA-423C-9817-55C86667366C}"/>
              </a:ext>
            </a:extLst>
          </p:cNvPr>
          <p:cNvSpPr>
            <a:spLocks noGrp="1"/>
          </p:cNvSpPr>
          <p:nvPr>
            <p:ph type="title"/>
          </p:nvPr>
        </p:nvSpPr>
        <p:spPr>
          <a:xfrm>
            <a:off x="838200" y="365126"/>
            <a:ext cx="10515600" cy="675884"/>
          </a:xfrm>
        </p:spPr>
        <p:txBody>
          <a:bodyPr>
            <a:normAutofit fontScale="90000"/>
          </a:bodyPr>
          <a:lstStyle/>
          <a:p>
            <a:pPr fontAlgn="base"/>
            <a:r>
              <a:rPr lang="en-US" b="1" dirty="0">
                <a:latin typeface="+mn-lt"/>
              </a:rPr>
              <a:t>Pile File Method</a:t>
            </a:r>
          </a:p>
        </p:txBody>
      </p:sp>
      <p:sp>
        <p:nvSpPr>
          <p:cNvPr id="3" name="Content Placeholder 2">
            <a:extLst>
              <a:ext uri="{FF2B5EF4-FFF2-40B4-BE49-F238E27FC236}">
                <a16:creationId xmlns:a16="http://schemas.microsoft.com/office/drawing/2014/main" id="{6BA79FC7-9AAE-4A3B-AB46-6ACD686F193C}"/>
              </a:ext>
            </a:extLst>
          </p:cNvPr>
          <p:cNvSpPr>
            <a:spLocks noGrp="1"/>
          </p:cNvSpPr>
          <p:nvPr>
            <p:ph idx="1"/>
          </p:nvPr>
        </p:nvSpPr>
        <p:spPr>
          <a:xfrm>
            <a:off x="838201" y="1041010"/>
            <a:ext cx="10515599" cy="6427749"/>
          </a:xfrm>
        </p:spPr>
        <p:txBody>
          <a:bodyPr/>
          <a:lstStyle/>
          <a:p>
            <a:pPr marL="0" indent="0">
              <a:buNone/>
            </a:pPr>
            <a:r>
              <a:rPr lang="en-US" dirty="0"/>
              <a:t>The pile file method operates on a </a:t>
            </a:r>
            <a:r>
              <a:rPr lang="en-US" b="1" dirty="0"/>
              <a:t>“first-come, first-served”</a:t>
            </a:r>
            <a:r>
              <a:rPr lang="en-US" dirty="0"/>
              <a:t> basis, where the record comes first would be stored first in sequence.</a:t>
            </a:r>
          </a:p>
          <a:p>
            <a:pPr marL="0" indent="0">
              <a:buNone/>
            </a:pPr>
            <a:endParaRPr lang="en-US" dirty="0"/>
          </a:p>
        </p:txBody>
      </p:sp>
      <p:pic>
        <p:nvPicPr>
          <p:cNvPr id="1026" name="Picture 2" descr="Pile-file">
            <a:extLst>
              <a:ext uri="{FF2B5EF4-FFF2-40B4-BE49-F238E27FC236}">
                <a16:creationId xmlns:a16="http://schemas.microsoft.com/office/drawing/2014/main" id="{C23A3B23-7507-48C9-980A-609782504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64397"/>
            <a:ext cx="10058400" cy="345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8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2936</Words>
  <Application>Microsoft Office PowerPoint</Application>
  <PresentationFormat>Widescreen</PresentationFormat>
  <Paragraphs>197</Paragraphs>
  <Slides>79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Aharoni</vt:lpstr>
      <vt:lpstr>Arial</vt:lpstr>
      <vt:lpstr>Arial Black</vt:lpstr>
      <vt:lpstr>Calibri</vt:lpstr>
      <vt:lpstr>Calibri Light</vt:lpstr>
      <vt:lpstr>Times New Roman</vt:lpstr>
      <vt:lpstr>Office Theme</vt:lpstr>
      <vt:lpstr>UNIT-5</vt:lpstr>
      <vt:lpstr>Data on External Storage</vt:lpstr>
      <vt:lpstr>Benefits:</vt:lpstr>
      <vt:lpstr>File Organization</vt:lpstr>
      <vt:lpstr>What is Disk Block?</vt:lpstr>
      <vt:lpstr> Different types of file organization </vt:lpstr>
      <vt:lpstr> 1. Sequential File Organization </vt:lpstr>
      <vt:lpstr> Types of Sequential File Organization </vt:lpstr>
      <vt:lpstr>Pile File Method</vt:lpstr>
      <vt:lpstr>Pile File Method</vt:lpstr>
      <vt:lpstr> Sorted File Method: files are sorted in ascending or descending order</vt:lpstr>
      <vt:lpstr> 2. Heap File Organization  </vt:lpstr>
      <vt:lpstr> 2. Heap File Organization  </vt:lpstr>
      <vt:lpstr> 3. Hash File Organization  </vt:lpstr>
      <vt:lpstr>PowerPoint Presentation</vt:lpstr>
      <vt:lpstr> 4. Clustered File Organization </vt:lpstr>
      <vt:lpstr>PowerPoint Presentation</vt:lpstr>
      <vt:lpstr> INDEXING  </vt:lpstr>
      <vt:lpstr> INDEXING  </vt:lpstr>
      <vt:lpstr>Primary Indexing</vt:lpstr>
      <vt:lpstr>Primary Index </vt:lpstr>
      <vt:lpstr> Dense indexing  </vt:lpstr>
      <vt:lpstr> Dense indexing  </vt:lpstr>
      <vt:lpstr>Sparse indexing </vt:lpstr>
      <vt:lpstr>Sparse indexing </vt:lpstr>
      <vt:lpstr>Secondary Indexing </vt:lpstr>
      <vt:lpstr>PowerPoint Presentation</vt:lpstr>
      <vt:lpstr>Clustering Index </vt:lpstr>
      <vt:lpstr>Example:</vt:lpstr>
      <vt:lpstr>PowerPoint Presentation</vt:lpstr>
      <vt:lpstr> HASH BASED INDEXING  </vt:lpstr>
      <vt:lpstr>PowerPoint Presentation</vt:lpstr>
      <vt:lpstr>There are mainly two types of hashing methods:</vt:lpstr>
      <vt:lpstr> STATIC HASHING  </vt:lpstr>
      <vt:lpstr>PowerPoint Presentation</vt:lpstr>
      <vt:lpstr>PowerPoint Presentation</vt:lpstr>
      <vt:lpstr>Open Addressing:</vt:lpstr>
      <vt:lpstr>Techniques used for open addressing:</vt:lpstr>
      <vt:lpstr>Linear Probing</vt:lpstr>
      <vt:lpstr>PowerPoint Presentation</vt:lpstr>
      <vt:lpstr>Quadratic Probing: </vt:lpstr>
      <vt:lpstr>PowerPoint Presentation</vt:lpstr>
      <vt:lpstr>Double Hashing </vt:lpstr>
      <vt:lpstr>PowerPoint Presentation</vt:lpstr>
      <vt:lpstr> Separate Chaining or Closed addressing  </vt:lpstr>
      <vt:lpstr>PowerPoint Presentation</vt:lpstr>
      <vt:lpstr>Dynamic Hashing</vt:lpstr>
      <vt:lpstr> Extendable hashing  </vt:lpstr>
      <vt:lpstr>PowerPoint Presentation</vt:lpstr>
      <vt:lpstr>PowerPoint Presentation</vt:lpstr>
      <vt:lpstr>PowerPoint Presentation</vt:lpstr>
      <vt:lpstr>PowerPoint Presentation</vt:lpstr>
      <vt:lpstr>PowerPoint Presentation</vt:lpstr>
      <vt:lpstr> Key Observations:  </vt:lpstr>
      <vt:lpstr> Linear Hashing  </vt:lpstr>
      <vt:lpstr>Linear Hashing</vt:lpstr>
      <vt:lpstr>Linear Hashing</vt:lpstr>
      <vt:lpstr>PowerPoint Presentation</vt:lpstr>
      <vt:lpstr>PowerPoint Presentation</vt:lpstr>
      <vt:lpstr>PowerPoint Presentation</vt:lpstr>
      <vt:lpstr>PowerPoint Presentation</vt:lpstr>
      <vt:lpstr>PowerPoint Presentation</vt:lpstr>
      <vt:lpstr>Tree Structure Indexes</vt:lpstr>
      <vt:lpstr>Indexed Sequential Access Methods (ISAM)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of ISAM</vt:lpstr>
      <vt:lpstr>B+ TREE</vt:lpstr>
      <vt:lpstr>Structure of a B+ Tree </vt:lpstr>
      <vt:lpstr>PowerPoint Presentation</vt:lpstr>
      <vt:lpstr>Example of B+ Tree Search</vt:lpstr>
      <vt:lpstr>Example of B+ Tree Insertion 5,10,12,15,6,21,45,36,65,14</vt:lpstr>
      <vt:lpstr>Example of B+ Tree Deletion (with Order(m)=4)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ammu_mani</dc:creator>
  <cp:lastModifiedBy>ammu_mani</cp:lastModifiedBy>
  <cp:revision>169</cp:revision>
  <dcterms:created xsi:type="dcterms:W3CDTF">2024-06-12T08:47:58Z</dcterms:created>
  <dcterms:modified xsi:type="dcterms:W3CDTF">2024-06-20T06:50:22Z</dcterms:modified>
</cp:coreProperties>
</file>