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Average" pitchFamily="2" charset="77"/>
      <p:regular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22AF18-BDF9-41F7-B6BF-ABD5B1937DAC}">
  <a:tblStyle styleId="{9A22AF18-BDF9-41F7-B6BF-ABD5B1937D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4679"/>
  </p:normalViewPr>
  <p:slideViewPr>
    <p:cSldViewPr snapToGrid="0">
      <p:cViewPr varScale="1">
        <p:scale>
          <a:sx n="139" d="100"/>
          <a:sy n="139" d="100"/>
        </p:scale>
        <p:origin x="99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2e3ed99ee_0_26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2e3ed99ee_0_2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2a659778c_0_8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2a659778c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cc50c0f5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ccc50c0f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cc50c0f5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cc50c0f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c9d6d579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c9d6d579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631db464ae_5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631db464ae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ccd4e9204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ccd4e9204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2e3ed99ee_0_2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2e3ed99ee_0_2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a2e3ed99ee_0_2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a2e3ed99ee_0_2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31db464ae_5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31db464ae_5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ccc50c0f5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ccc50c0f5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2a659778c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2a659778c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ccd4e9204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ccd4e9204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dirty="0">
                <a:solidFill>
                  <a:srgbClr val="ECECEC"/>
                </a:solidFill>
                <a:effectLst/>
                <a:latin typeface="Söhne"/>
              </a:rPr>
              <a:t>BERT offers a promising solution by understanding the contextual subtleties of text, making it well-suited for sentiment classification tasks.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a38370be14_6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a38370be14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631db464ae_5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631db464ae_5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2e3ed99e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2e3ed99e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2a659778c_0_8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2a659778c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2e3ed99ee_0_2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2e3ed99ee_0_2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2a659778c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2a659778c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a2e3ed99ee_0_26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a2e3ed99ee_0_2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2e3ed99ee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2e3ed99ee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a2e3ed99e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2e3ed99e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sbhatti/financial-sentiment-analysi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75525" y="-432750"/>
            <a:ext cx="7633800" cy="3004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800">
                <a:latin typeface="Average"/>
                <a:ea typeface="Average"/>
                <a:cs typeface="Average"/>
                <a:sym typeface="Average"/>
              </a:rPr>
              <a:t>Predicting Market Sentiment from Financial News Articles</a:t>
            </a:r>
            <a:endParaRPr sz="3800">
              <a:latin typeface="Average"/>
              <a:ea typeface="Average"/>
              <a:cs typeface="Average"/>
              <a:sym typeface="Average"/>
            </a:endParaRPr>
          </a:p>
          <a:p>
            <a:pPr marL="0" lvl="0" indent="0" algn="l" rtl="0">
              <a:spcBef>
                <a:spcPts val="0"/>
              </a:spcBef>
              <a:spcAft>
                <a:spcPts val="0"/>
              </a:spcAft>
              <a:buNone/>
            </a:pPr>
            <a:endParaRPr/>
          </a:p>
        </p:txBody>
      </p:sp>
      <p:sp>
        <p:nvSpPr>
          <p:cNvPr id="86" name="Google Shape;86;p13"/>
          <p:cNvSpPr txBox="1"/>
          <p:nvPr/>
        </p:nvSpPr>
        <p:spPr>
          <a:xfrm>
            <a:off x="5706750" y="3031250"/>
            <a:ext cx="3279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u="sng">
                <a:solidFill>
                  <a:schemeClr val="lt1"/>
                </a:solidFill>
                <a:latin typeface="Average"/>
                <a:ea typeface="Average"/>
                <a:cs typeface="Average"/>
                <a:sym typeface="Average"/>
              </a:rPr>
              <a:t>MGT 6314 Team - 17</a:t>
            </a:r>
            <a:endParaRPr sz="2100" u="sng">
              <a:solidFill>
                <a:schemeClr val="lt1"/>
              </a:solidFill>
              <a:latin typeface="Average"/>
              <a:ea typeface="Average"/>
              <a:cs typeface="Average"/>
              <a:sym typeface="Average"/>
            </a:endParaRPr>
          </a:p>
          <a:p>
            <a:pPr marL="0" lvl="0" indent="0" algn="l" rtl="0">
              <a:spcBef>
                <a:spcPts val="0"/>
              </a:spcBef>
              <a:spcAft>
                <a:spcPts val="0"/>
              </a:spcAft>
              <a:buNone/>
            </a:pPr>
            <a:endParaRPr sz="2100" u="sng">
              <a:solidFill>
                <a:schemeClr val="lt1"/>
              </a:solidFill>
              <a:latin typeface="Average"/>
              <a:ea typeface="Average"/>
              <a:cs typeface="Average"/>
              <a:sym typeface="Average"/>
            </a:endParaRPr>
          </a:p>
          <a:p>
            <a:pPr marL="0" lvl="0" indent="0" algn="l" rtl="0">
              <a:spcBef>
                <a:spcPts val="0"/>
              </a:spcBef>
              <a:spcAft>
                <a:spcPts val="0"/>
              </a:spcAft>
              <a:buNone/>
            </a:pPr>
            <a:r>
              <a:rPr lang="en" sz="2100">
                <a:solidFill>
                  <a:schemeClr val="lt1"/>
                </a:solidFill>
                <a:latin typeface="Average"/>
                <a:ea typeface="Average"/>
                <a:cs typeface="Average"/>
                <a:sym typeface="Average"/>
              </a:rPr>
              <a:t>Manikant Thatipalli</a:t>
            </a:r>
            <a:endParaRPr sz="2100">
              <a:solidFill>
                <a:schemeClr val="lt1"/>
              </a:solidFill>
              <a:latin typeface="Average"/>
              <a:ea typeface="Average"/>
              <a:cs typeface="Average"/>
              <a:sym typeface="Average"/>
            </a:endParaRPr>
          </a:p>
          <a:p>
            <a:pPr marL="0" lvl="0" indent="0" algn="l" rtl="0">
              <a:spcBef>
                <a:spcPts val="0"/>
              </a:spcBef>
              <a:spcAft>
                <a:spcPts val="0"/>
              </a:spcAft>
              <a:buNone/>
            </a:pPr>
            <a:r>
              <a:rPr lang="en" sz="2100">
                <a:solidFill>
                  <a:schemeClr val="lt1"/>
                </a:solidFill>
                <a:latin typeface="Average"/>
                <a:ea typeface="Average"/>
                <a:cs typeface="Average"/>
                <a:sym typeface="Average"/>
              </a:rPr>
              <a:t>Prasanthi Mounika Toram</a:t>
            </a:r>
            <a:endParaRPr>
              <a:solidFill>
                <a:schemeClr val="lt1"/>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48650" y="1135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Master Word Cloud</a:t>
            </a:r>
            <a:endParaRPr/>
          </a:p>
        </p:txBody>
      </p:sp>
      <p:pic>
        <p:nvPicPr>
          <p:cNvPr id="143" name="Google Shape;143;p22"/>
          <p:cNvPicPr preferRelativeResize="0"/>
          <p:nvPr/>
        </p:nvPicPr>
        <p:blipFill rotWithShape="1">
          <a:blip r:embed="rId3">
            <a:alphaModFix/>
          </a:blip>
          <a:srcRect r="4223" b="5033"/>
          <a:stretch/>
        </p:blipFill>
        <p:spPr>
          <a:xfrm>
            <a:off x="402175" y="631550"/>
            <a:ext cx="7243225" cy="388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92238"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Most Common words in Positive Sentiment</a:t>
            </a:r>
            <a:endParaRPr/>
          </a:p>
        </p:txBody>
      </p:sp>
      <p:pic>
        <p:nvPicPr>
          <p:cNvPr id="149" name="Google Shape;149;p23"/>
          <p:cNvPicPr preferRelativeResize="0"/>
          <p:nvPr/>
        </p:nvPicPr>
        <p:blipFill>
          <a:blip r:embed="rId3">
            <a:alphaModFix/>
          </a:blip>
          <a:stretch>
            <a:fillRect/>
          </a:stretch>
        </p:blipFill>
        <p:spPr>
          <a:xfrm>
            <a:off x="379275" y="564300"/>
            <a:ext cx="6272124" cy="396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Most Common words in Neutral Sentiment</a:t>
            </a:r>
            <a:endParaRPr/>
          </a:p>
        </p:txBody>
      </p:sp>
      <p:pic>
        <p:nvPicPr>
          <p:cNvPr id="155" name="Google Shape;155;p24"/>
          <p:cNvPicPr preferRelativeResize="0"/>
          <p:nvPr/>
        </p:nvPicPr>
        <p:blipFill>
          <a:blip r:embed="rId3">
            <a:alphaModFix/>
          </a:blip>
          <a:stretch>
            <a:fillRect/>
          </a:stretch>
        </p:blipFill>
        <p:spPr>
          <a:xfrm>
            <a:off x="152400" y="536550"/>
            <a:ext cx="6878776" cy="3913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Most Common words in Negative Sentiment</a:t>
            </a:r>
            <a:endParaRPr/>
          </a:p>
        </p:txBody>
      </p:sp>
      <p:pic>
        <p:nvPicPr>
          <p:cNvPr id="161" name="Google Shape;161;p25"/>
          <p:cNvPicPr preferRelativeResize="0"/>
          <p:nvPr/>
        </p:nvPicPr>
        <p:blipFill>
          <a:blip r:embed="rId3">
            <a:alphaModFix/>
          </a:blip>
          <a:stretch>
            <a:fillRect/>
          </a:stretch>
        </p:blipFill>
        <p:spPr>
          <a:xfrm>
            <a:off x="379275" y="607800"/>
            <a:ext cx="6253625" cy="3888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ctrTitle"/>
          </p:nvPr>
        </p:nvSpPr>
        <p:spPr>
          <a:xfrm>
            <a:off x="1457525" y="1408150"/>
            <a:ext cx="6625800" cy="1872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Algorithms and Modeling</a:t>
            </a:r>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228425" y="769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TFIDF Embedding</a:t>
            </a:r>
            <a:endParaRPr/>
          </a:p>
          <a:p>
            <a:pPr marL="0" lvl="0" indent="0" algn="l" rtl="0">
              <a:spcBef>
                <a:spcPts val="0"/>
              </a:spcBef>
              <a:spcAft>
                <a:spcPts val="0"/>
              </a:spcAft>
              <a:buNone/>
            </a:pPr>
            <a:endParaRPr/>
          </a:p>
        </p:txBody>
      </p:sp>
      <p:sp>
        <p:nvSpPr>
          <p:cNvPr id="172" name="Google Shape;172;p27"/>
          <p:cNvSpPr txBox="1">
            <a:spLocks noGrp="1"/>
          </p:cNvSpPr>
          <p:nvPr>
            <p:ph type="body" idx="1"/>
          </p:nvPr>
        </p:nvSpPr>
        <p:spPr>
          <a:xfrm>
            <a:off x="311700" y="638300"/>
            <a:ext cx="8520600" cy="3930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TF-IDF Overview : </a:t>
            </a:r>
            <a:r>
              <a:rPr lang="en"/>
              <a:t>TF-IDF, short for Term Frequency-Inverse Document Frequency, is a numerical statistic used to evaluate the importance of words in a document relative to a collection of documents.</a:t>
            </a:r>
            <a:endParaRPr/>
          </a:p>
          <a:p>
            <a:pPr marL="457200" lvl="0" indent="-342900" algn="l" rtl="0">
              <a:spcBef>
                <a:spcPts val="0"/>
              </a:spcBef>
              <a:spcAft>
                <a:spcPts val="0"/>
              </a:spcAft>
              <a:buSzPts val="1800"/>
              <a:buChar char="❖"/>
            </a:pPr>
            <a:r>
              <a:rPr lang="en" b="1"/>
              <a:t>Vectorization </a:t>
            </a:r>
            <a:r>
              <a:rPr lang="en"/>
              <a:t>:  TF-IDF vectorization transforms text documents into numerical vectors, where each component represents the importance of a word in the document relative to the entire corpus.</a:t>
            </a:r>
            <a:endParaRPr/>
          </a:p>
          <a:p>
            <a:pPr marL="457200" lvl="0" indent="-298450" algn="l" rtl="0">
              <a:spcBef>
                <a:spcPts val="0"/>
              </a:spcBef>
              <a:spcAft>
                <a:spcPts val="0"/>
              </a:spcAft>
              <a:buClr>
                <a:srgbClr val="000000"/>
              </a:buClr>
              <a:buSzPts val="1100"/>
              <a:buFont typeface="Arial"/>
              <a:buChar char="❖"/>
            </a:pPr>
            <a:r>
              <a:rPr lang="en" b="1"/>
              <a:t>Applications:</a:t>
            </a:r>
            <a:r>
              <a:rPr lang="en"/>
              <a:t> TF-IDF is widely used in information retrieval systems for ranking search results, as well as in text classification tasks such as sentiment analysis and spam detection, due to its ability to capture the significance of terms within documents.</a:t>
            </a:r>
            <a:endParaRPr/>
          </a:p>
          <a:p>
            <a:pPr marL="457200" lvl="0" indent="0" algn="l" rtl="0">
              <a:spcBef>
                <a:spcPts val="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0" y="1135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modelling - LDA</a:t>
            </a:r>
            <a:endParaRPr/>
          </a:p>
        </p:txBody>
      </p:sp>
      <p:pic>
        <p:nvPicPr>
          <p:cNvPr id="178" name="Google Shape;178;p28"/>
          <p:cNvPicPr preferRelativeResize="0"/>
          <p:nvPr/>
        </p:nvPicPr>
        <p:blipFill>
          <a:blip r:embed="rId3">
            <a:alphaModFix/>
          </a:blip>
          <a:stretch>
            <a:fillRect/>
          </a:stretch>
        </p:blipFill>
        <p:spPr>
          <a:xfrm>
            <a:off x="141824" y="651825"/>
            <a:ext cx="6042399" cy="3861801"/>
          </a:xfrm>
          <a:prstGeom prst="rect">
            <a:avLst/>
          </a:prstGeom>
          <a:noFill/>
          <a:ln>
            <a:noFill/>
          </a:ln>
        </p:spPr>
      </p:pic>
      <p:sp>
        <p:nvSpPr>
          <p:cNvPr id="179" name="Google Shape;179;p28"/>
          <p:cNvSpPr txBox="1"/>
          <p:nvPr/>
        </p:nvSpPr>
        <p:spPr>
          <a:xfrm>
            <a:off x="6424275" y="591250"/>
            <a:ext cx="2469900" cy="3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Due to the similarity among comments, topic modeling could not give discriminative classes</a:t>
            </a:r>
            <a:endParaRPr sz="1800">
              <a:solidFill>
                <a:schemeClr val="dk2"/>
              </a:solidFill>
              <a:latin typeface="Roboto"/>
              <a:ea typeface="Roboto"/>
              <a:cs typeface="Roboto"/>
              <a:sym typeface="Roboto"/>
            </a:endParaRPr>
          </a:p>
          <a:p>
            <a:pPr marL="0" lvl="0" indent="0" algn="l" rtl="0">
              <a:spcBef>
                <a:spcPts val="0"/>
              </a:spcBef>
              <a:spcAft>
                <a:spcPts val="0"/>
              </a:spcAft>
              <a:buNone/>
            </a:pPr>
            <a:endParaRPr sz="1800">
              <a:solidFill>
                <a:schemeClr val="dk2"/>
              </a:solidFill>
              <a:latin typeface="Roboto"/>
              <a:ea typeface="Roboto"/>
              <a:cs typeface="Roboto"/>
              <a:sym typeface="Roboto"/>
            </a:endParaRPr>
          </a:p>
          <a:p>
            <a:pPr marL="0" lvl="0" indent="0" algn="l" rtl="0">
              <a:spcBef>
                <a:spcPts val="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207925" y="1283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 Metrics : Cross Validation and Macro F1</a:t>
            </a:r>
            <a:endParaRPr/>
          </a:p>
        </p:txBody>
      </p:sp>
      <p:sp>
        <p:nvSpPr>
          <p:cNvPr id="185" name="Google Shape;185;p29"/>
          <p:cNvSpPr txBox="1">
            <a:spLocks noGrp="1"/>
          </p:cNvSpPr>
          <p:nvPr>
            <p:ph type="body" idx="1"/>
          </p:nvPr>
        </p:nvSpPr>
        <p:spPr>
          <a:xfrm>
            <a:off x="311700" y="988175"/>
            <a:ext cx="8520600" cy="372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K-fold Cross-Validation </a:t>
            </a:r>
            <a:r>
              <a:rPr lang="en"/>
              <a:t>:  This is a more robust approach where the data is split into K folds, and each fold is used for testing once. The final performance metric is averaged across all folds.</a:t>
            </a:r>
            <a:endParaRPr/>
          </a:p>
          <a:p>
            <a:pPr marL="457200" lvl="0" indent="-342900" algn="l" rtl="0">
              <a:spcBef>
                <a:spcPts val="0"/>
              </a:spcBef>
              <a:spcAft>
                <a:spcPts val="0"/>
              </a:spcAft>
              <a:buSzPts val="1800"/>
              <a:buChar char="❖"/>
            </a:pPr>
            <a:r>
              <a:rPr lang="en"/>
              <a:t>Ensures the model learns generalizable patterns and avoids focusing on specific training data points.</a:t>
            </a:r>
            <a:endParaRPr/>
          </a:p>
          <a:p>
            <a:pPr marL="457200" lvl="0" indent="-342900" algn="l" rtl="0">
              <a:spcBef>
                <a:spcPts val="0"/>
              </a:spcBef>
              <a:spcAft>
                <a:spcPts val="0"/>
              </a:spcAft>
              <a:buSzPts val="1800"/>
              <a:buChar char="❖"/>
            </a:pPr>
            <a:r>
              <a:rPr lang="en"/>
              <a:t>Gives a reliable measure of how well the model will perform on unseen user data.</a:t>
            </a:r>
            <a:endParaRPr/>
          </a:p>
          <a:p>
            <a:pPr marL="0" lvl="0" indent="0" algn="l" rtl="0">
              <a:spcBef>
                <a:spcPts val="1200"/>
              </a:spcBef>
              <a:spcAft>
                <a:spcPts val="0"/>
              </a:spcAft>
              <a:buNone/>
            </a:pPr>
            <a:r>
              <a:rPr lang="en" b="1"/>
              <a:t>Macro F1 Score :</a:t>
            </a:r>
            <a:endParaRPr b="1"/>
          </a:p>
          <a:p>
            <a:pPr marL="0" lvl="0" indent="0" algn="l" rtl="0">
              <a:spcBef>
                <a:spcPts val="1200"/>
              </a:spcBef>
              <a:spcAft>
                <a:spcPts val="1200"/>
              </a:spcAft>
              <a:buNone/>
            </a:pPr>
            <a:endParaRPr b="1"/>
          </a:p>
        </p:txBody>
      </p:sp>
      <p:sp>
        <p:nvSpPr>
          <p:cNvPr id="186" name="Google Shape;186;p29"/>
          <p:cNvSpPr txBox="1"/>
          <p:nvPr/>
        </p:nvSpPr>
        <p:spPr>
          <a:xfrm>
            <a:off x="2168875" y="3533025"/>
            <a:ext cx="4357200" cy="9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pic>
        <p:nvPicPr>
          <p:cNvPr id="187" name="Google Shape;187;p29"/>
          <p:cNvPicPr preferRelativeResize="0"/>
          <p:nvPr/>
        </p:nvPicPr>
        <p:blipFill>
          <a:blip r:embed="rId3">
            <a:alphaModFix/>
          </a:blip>
          <a:stretch>
            <a:fillRect/>
          </a:stretch>
        </p:blipFill>
        <p:spPr>
          <a:xfrm>
            <a:off x="2168875" y="3429421"/>
            <a:ext cx="4357199" cy="10936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ctrTitle"/>
          </p:nvPr>
        </p:nvSpPr>
        <p:spPr>
          <a:xfrm>
            <a:off x="568475" y="1408150"/>
            <a:ext cx="8112900" cy="1872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Comparison and Conclusion</a:t>
            </a: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178300" y="839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SVM Classification</a:t>
            </a:r>
            <a:endParaRPr/>
          </a:p>
        </p:txBody>
      </p:sp>
      <p:sp>
        <p:nvSpPr>
          <p:cNvPr id="198" name="Google Shape;198;p31"/>
          <p:cNvSpPr txBox="1">
            <a:spLocks noGrp="1"/>
          </p:cNvSpPr>
          <p:nvPr>
            <p:ph type="body" idx="1"/>
          </p:nvPr>
        </p:nvSpPr>
        <p:spPr>
          <a:xfrm rot="10800000" flipH="1">
            <a:off x="311700" y="4568850"/>
            <a:ext cx="8520600" cy="67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99" name="Google Shape;199;p31"/>
          <p:cNvPicPr preferRelativeResize="0"/>
          <p:nvPr/>
        </p:nvPicPr>
        <p:blipFill>
          <a:blip r:embed="rId3">
            <a:alphaModFix/>
          </a:blip>
          <a:stretch>
            <a:fillRect/>
          </a:stretch>
        </p:blipFill>
        <p:spPr>
          <a:xfrm>
            <a:off x="364950" y="3771750"/>
            <a:ext cx="4326301" cy="928675"/>
          </a:xfrm>
          <a:prstGeom prst="rect">
            <a:avLst/>
          </a:prstGeom>
          <a:noFill/>
          <a:ln>
            <a:noFill/>
          </a:ln>
        </p:spPr>
      </p:pic>
      <p:pic>
        <p:nvPicPr>
          <p:cNvPr id="200" name="Google Shape;200;p31"/>
          <p:cNvPicPr preferRelativeResize="0"/>
          <p:nvPr/>
        </p:nvPicPr>
        <p:blipFill rotWithShape="1">
          <a:blip r:embed="rId4">
            <a:alphaModFix/>
          </a:blip>
          <a:srcRect r="-6780" b="-12044"/>
          <a:stretch/>
        </p:blipFill>
        <p:spPr>
          <a:xfrm>
            <a:off x="43425" y="786325"/>
            <a:ext cx="4186500" cy="2839200"/>
          </a:xfrm>
          <a:prstGeom prst="rect">
            <a:avLst/>
          </a:prstGeom>
          <a:noFill/>
          <a:ln>
            <a:noFill/>
          </a:ln>
        </p:spPr>
      </p:pic>
      <p:graphicFrame>
        <p:nvGraphicFramePr>
          <p:cNvPr id="201" name="Google Shape;201;p31"/>
          <p:cNvGraphicFramePr/>
          <p:nvPr>
            <p:extLst>
              <p:ext uri="{D42A27DB-BD31-4B8C-83A1-F6EECF244321}">
                <p14:modId xmlns:p14="http://schemas.microsoft.com/office/powerpoint/2010/main" val="1389205503"/>
              </p:ext>
            </p:extLst>
          </p:nvPr>
        </p:nvGraphicFramePr>
        <p:xfrm>
          <a:off x="4356325" y="744175"/>
          <a:ext cx="3751450" cy="2377260"/>
        </p:xfrm>
        <a:graphic>
          <a:graphicData uri="http://schemas.openxmlformats.org/drawingml/2006/table">
            <a:tbl>
              <a:tblPr>
                <a:noFill/>
                <a:tableStyleId>{9A22AF18-BDF9-41F7-B6BF-ABD5B1937DAC}</a:tableStyleId>
              </a:tblPr>
              <a:tblGrid>
                <a:gridCol w="1875725">
                  <a:extLst>
                    <a:ext uri="{9D8B030D-6E8A-4147-A177-3AD203B41FA5}">
                      <a16:colId xmlns:a16="http://schemas.microsoft.com/office/drawing/2014/main" val="20000"/>
                    </a:ext>
                  </a:extLst>
                </a:gridCol>
                <a:gridCol w="18757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t> C=10</a:t>
                      </a:r>
                      <a:endParaRPr/>
                    </a:p>
                  </a:txBody>
                  <a:tcPr marL="91425" marR="91425" marT="91425" marB="91425"/>
                </a:tc>
                <a:tc>
                  <a:txBody>
                    <a:bodyPr/>
                    <a:lstStyle/>
                    <a:p>
                      <a:pPr marL="0" lvl="0" indent="0" algn="ctr" rtl="0">
                        <a:spcBef>
                          <a:spcPts val="0"/>
                        </a:spcBef>
                        <a:spcAft>
                          <a:spcPts val="0"/>
                        </a:spcAft>
                        <a:buNone/>
                      </a:pPr>
                      <a:r>
                        <a:rPr lang="en" dirty="0"/>
                        <a:t>Macro F1 (On test)</a:t>
                      </a:r>
                      <a:endParaRPr dirty="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Split-1</a:t>
                      </a:r>
                      <a:endParaRPr/>
                    </a:p>
                  </a:txBody>
                  <a:tcPr marL="91425" marR="91425" marT="91425" marB="91425"/>
                </a:tc>
                <a:tc>
                  <a:txBody>
                    <a:bodyPr/>
                    <a:lstStyle/>
                    <a:p>
                      <a:pPr marL="0" lvl="0" indent="0" algn="ctr" rtl="0">
                        <a:spcBef>
                          <a:spcPts val="0"/>
                        </a:spcBef>
                        <a:spcAft>
                          <a:spcPts val="0"/>
                        </a:spcAft>
                        <a:buNone/>
                      </a:pPr>
                      <a:r>
                        <a:rPr lang="en"/>
                        <a:t>53.18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Split-2</a:t>
                      </a:r>
                      <a:endParaRPr/>
                    </a:p>
                  </a:txBody>
                  <a:tcPr marL="91425" marR="91425" marT="91425" marB="91425"/>
                </a:tc>
                <a:tc>
                  <a:txBody>
                    <a:bodyPr/>
                    <a:lstStyle/>
                    <a:p>
                      <a:pPr marL="0" lvl="0" indent="0" algn="ctr" rtl="0">
                        <a:spcBef>
                          <a:spcPts val="0"/>
                        </a:spcBef>
                        <a:spcAft>
                          <a:spcPts val="0"/>
                        </a:spcAft>
                        <a:buNone/>
                      </a:pPr>
                      <a:r>
                        <a:rPr lang="en"/>
                        <a:t>51.67</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Split-3</a:t>
                      </a:r>
                      <a:endParaRPr/>
                    </a:p>
                  </a:txBody>
                  <a:tcPr marL="91425" marR="91425" marT="91425" marB="91425"/>
                </a:tc>
                <a:tc>
                  <a:txBody>
                    <a:bodyPr/>
                    <a:lstStyle/>
                    <a:p>
                      <a:pPr marL="0" lvl="0" indent="0" algn="ctr" rtl="0">
                        <a:spcBef>
                          <a:spcPts val="0"/>
                        </a:spcBef>
                        <a:spcAft>
                          <a:spcPts val="0"/>
                        </a:spcAft>
                        <a:buNone/>
                      </a:pPr>
                      <a:r>
                        <a:rPr lang="en"/>
                        <a:t>50.89</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Split-4</a:t>
                      </a:r>
                      <a:endParaRPr/>
                    </a:p>
                  </a:txBody>
                  <a:tcPr marL="91425" marR="91425" marT="91425" marB="91425"/>
                </a:tc>
                <a:tc>
                  <a:txBody>
                    <a:bodyPr/>
                    <a:lstStyle/>
                    <a:p>
                      <a:pPr marL="0" lvl="0" indent="0" algn="ctr" rtl="0">
                        <a:spcBef>
                          <a:spcPts val="0"/>
                        </a:spcBef>
                        <a:spcAft>
                          <a:spcPts val="0"/>
                        </a:spcAft>
                        <a:buNone/>
                      </a:pPr>
                      <a:r>
                        <a:rPr lang="en"/>
                        <a:t>53.12</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t>Split-5</a:t>
                      </a:r>
                      <a:endParaRPr/>
                    </a:p>
                  </a:txBody>
                  <a:tcPr marL="91425" marR="91425" marT="91425" marB="91425"/>
                </a:tc>
                <a:tc>
                  <a:txBody>
                    <a:bodyPr/>
                    <a:lstStyle/>
                    <a:p>
                      <a:pPr marL="0" lvl="0" indent="0" algn="ctr" rtl="0">
                        <a:spcBef>
                          <a:spcPts val="0"/>
                        </a:spcBef>
                        <a:spcAft>
                          <a:spcPts val="0"/>
                        </a:spcAft>
                        <a:buNone/>
                      </a:pPr>
                      <a:r>
                        <a:rPr lang="en" dirty="0"/>
                        <a:t>51.38</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a:p>
            <a:pPr marL="0" lvl="0" indent="0" algn="l" rtl="0">
              <a:spcBef>
                <a:spcPts val="1200"/>
              </a:spcBef>
              <a:spcAft>
                <a:spcPts val="0"/>
              </a:spcAft>
              <a:buNone/>
            </a:pPr>
            <a:r>
              <a:rPr lang="en"/>
              <a:t>Text Data and Preprocessing </a:t>
            </a:r>
            <a:endParaRPr/>
          </a:p>
          <a:p>
            <a:pPr marL="0" lvl="0" indent="0" algn="l" rtl="0">
              <a:spcBef>
                <a:spcPts val="1200"/>
              </a:spcBef>
              <a:spcAft>
                <a:spcPts val="0"/>
              </a:spcAft>
              <a:buNone/>
            </a:pPr>
            <a:r>
              <a:rPr lang="en"/>
              <a:t>Exploratory Data Analysis </a:t>
            </a:r>
            <a:endParaRPr/>
          </a:p>
          <a:p>
            <a:pPr marL="0" lvl="0" indent="0" algn="l" rtl="0">
              <a:spcBef>
                <a:spcPts val="1200"/>
              </a:spcBef>
              <a:spcAft>
                <a:spcPts val="0"/>
              </a:spcAft>
              <a:buNone/>
            </a:pPr>
            <a:r>
              <a:rPr lang="en"/>
              <a:t>Algorithms and Modeling</a:t>
            </a:r>
            <a:endParaRPr/>
          </a:p>
          <a:p>
            <a:pPr marL="0" lvl="0" indent="0" algn="l" rtl="0">
              <a:spcBef>
                <a:spcPts val="1200"/>
              </a:spcBef>
              <a:spcAft>
                <a:spcPts val="0"/>
              </a:spcAft>
              <a:buNone/>
            </a:pPr>
            <a:r>
              <a:rPr lang="en"/>
              <a:t>Model Comparison</a:t>
            </a:r>
            <a:endParaRPr/>
          </a:p>
          <a:p>
            <a:pPr marL="0" lvl="0" indent="0" algn="l" rtl="0">
              <a:spcBef>
                <a:spcPts val="1200"/>
              </a:spcBef>
              <a:spcAft>
                <a:spcPts val="0"/>
              </a:spcAft>
              <a:buNone/>
            </a:pPr>
            <a:r>
              <a:rPr lang="en"/>
              <a:t>Conclusion and Future work</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121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BERT Classification</a:t>
            </a:r>
            <a:endParaRPr/>
          </a:p>
        </p:txBody>
      </p:sp>
      <p:pic>
        <p:nvPicPr>
          <p:cNvPr id="207" name="Google Shape;207;p32"/>
          <p:cNvPicPr preferRelativeResize="0"/>
          <p:nvPr/>
        </p:nvPicPr>
        <p:blipFill>
          <a:blip r:embed="rId3">
            <a:alphaModFix/>
          </a:blip>
          <a:stretch>
            <a:fillRect/>
          </a:stretch>
        </p:blipFill>
        <p:spPr>
          <a:xfrm>
            <a:off x="311700" y="695450"/>
            <a:ext cx="4036224" cy="2718125"/>
          </a:xfrm>
          <a:prstGeom prst="rect">
            <a:avLst/>
          </a:prstGeom>
          <a:noFill/>
          <a:ln>
            <a:noFill/>
          </a:ln>
        </p:spPr>
      </p:pic>
      <p:sp>
        <p:nvSpPr>
          <p:cNvPr id="208" name="Google Shape;208;p32"/>
          <p:cNvSpPr txBox="1"/>
          <p:nvPr/>
        </p:nvSpPr>
        <p:spPr>
          <a:xfrm>
            <a:off x="129526" y="3644850"/>
            <a:ext cx="2727186"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2"/>
                </a:solidFill>
                <a:latin typeface="Roboto"/>
                <a:ea typeface="Roboto"/>
                <a:cs typeface="Roboto"/>
                <a:sym typeface="Roboto"/>
              </a:rPr>
              <a:t>We have considered </a:t>
            </a:r>
            <a:r>
              <a:rPr lang="en" dirty="0" err="1">
                <a:solidFill>
                  <a:schemeClr val="dk2"/>
                </a:solidFill>
                <a:latin typeface="Roboto"/>
                <a:ea typeface="Roboto"/>
                <a:cs typeface="Roboto"/>
                <a:sym typeface="Roboto"/>
              </a:rPr>
              <a:t>bert</a:t>
            </a:r>
            <a:r>
              <a:rPr lang="en" dirty="0">
                <a:solidFill>
                  <a:schemeClr val="dk2"/>
                </a:solidFill>
                <a:latin typeface="Roboto"/>
                <a:ea typeface="Roboto"/>
                <a:cs typeface="Roboto"/>
                <a:sym typeface="Roboto"/>
              </a:rPr>
              <a:t>-base-uncased pretrained model, with a dropout and a linear layer at the end to produce 3 labels.</a:t>
            </a:r>
            <a:endParaRPr dirty="0">
              <a:solidFill>
                <a:schemeClr val="dk2"/>
              </a:solidFill>
              <a:latin typeface="Roboto"/>
              <a:ea typeface="Roboto"/>
              <a:cs typeface="Roboto"/>
              <a:sym typeface="Roboto"/>
            </a:endParaRPr>
          </a:p>
        </p:txBody>
      </p:sp>
      <p:graphicFrame>
        <p:nvGraphicFramePr>
          <p:cNvPr id="209" name="Google Shape;209;p32"/>
          <p:cNvGraphicFramePr/>
          <p:nvPr>
            <p:extLst>
              <p:ext uri="{D42A27DB-BD31-4B8C-83A1-F6EECF244321}">
                <p14:modId xmlns:p14="http://schemas.microsoft.com/office/powerpoint/2010/main" val="1877019439"/>
              </p:ext>
            </p:extLst>
          </p:nvPr>
        </p:nvGraphicFramePr>
        <p:xfrm>
          <a:off x="3970675" y="2264971"/>
          <a:ext cx="4861625" cy="1594080"/>
        </p:xfrm>
        <a:graphic>
          <a:graphicData uri="http://schemas.openxmlformats.org/drawingml/2006/table">
            <a:tbl>
              <a:tblPr>
                <a:noFill/>
                <a:tableStyleId>{9A22AF18-BDF9-41F7-B6BF-ABD5B1937DAC}</a:tableStyleId>
              </a:tblPr>
              <a:tblGrid>
                <a:gridCol w="1156500">
                  <a:extLst>
                    <a:ext uri="{9D8B030D-6E8A-4147-A177-3AD203B41FA5}">
                      <a16:colId xmlns:a16="http://schemas.microsoft.com/office/drawing/2014/main" val="20000"/>
                    </a:ext>
                  </a:extLst>
                </a:gridCol>
                <a:gridCol w="999275">
                  <a:extLst>
                    <a:ext uri="{9D8B030D-6E8A-4147-A177-3AD203B41FA5}">
                      <a16:colId xmlns:a16="http://schemas.microsoft.com/office/drawing/2014/main" val="20001"/>
                    </a:ext>
                  </a:extLst>
                </a:gridCol>
                <a:gridCol w="941050">
                  <a:extLst>
                    <a:ext uri="{9D8B030D-6E8A-4147-A177-3AD203B41FA5}">
                      <a16:colId xmlns:a16="http://schemas.microsoft.com/office/drawing/2014/main" val="20002"/>
                    </a:ext>
                  </a:extLst>
                </a:gridCol>
                <a:gridCol w="1764800">
                  <a:extLst>
                    <a:ext uri="{9D8B030D-6E8A-4147-A177-3AD203B41FA5}">
                      <a16:colId xmlns:a16="http://schemas.microsoft.com/office/drawing/2014/main" val="20003"/>
                    </a:ext>
                  </a:extLst>
                </a:gridCol>
              </a:tblGrid>
              <a:tr h="405450">
                <a:tc>
                  <a:txBody>
                    <a:bodyPr/>
                    <a:lstStyle/>
                    <a:p>
                      <a:pPr marL="0" lvl="0" indent="0" algn="ctr" rtl="0">
                        <a:spcBef>
                          <a:spcPts val="0"/>
                        </a:spcBef>
                        <a:spcAft>
                          <a:spcPts val="0"/>
                        </a:spcAft>
                        <a:buNone/>
                      </a:pPr>
                      <a:r>
                        <a:rPr lang="en"/>
                        <a:t>Class</a:t>
                      </a:r>
                      <a:endParaRPr/>
                    </a:p>
                  </a:txBody>
                  <a:tcPr marL="91425" marR="91425" marT="91425" marB="91425"/>
                </a:tc>
                <a:tc>
                  <a:txBody>
                    <a:bodyPr/>
                    <a:lstStyle/>
                    <a:p>
                      <a:pPr marL="0" lvl="0" indent="0" algn="ctr" rtl="0">
                        <a:spcBef>
                          <a:spcPts val="0"/>
                        </a:spcBef>
                        <a:spcAft>
                          <a:spcPts val="0"/>
                        </a:spcAft>
                        <a:buNone/>
                      </a:pPr>
                      <a:r>
                        <a:rPr lang="en"/>
                        <a:t>Precision</a:t>
                      </a:r>
                      <a:endParaRPr/>
                    </a:p>
                  </a:txBody>
                  <a:tcPr marL="91425" marR="91425" marT="91425" marB="91425"/>
                </a:tc>
                <a:tc>
                  <a:txBody>
                    <a:bodyPr/>
                    <a:lstStyle/>
                    <a:p>
                      <a:pPr marL="0" lvl="0" indent="0" algn="ctr" rtl="0">
                        <a:spcBef>
                          <a:spcPts val="0"/>
                        </a:spcBef>
                        <a:spcAft>
                          <a:spcPts val="0"/>
                        </a:spcAft>
                        <a:buNone/>
                      </a:pPr>
                      <a:r>
                        <a:rPr lang="en"/>
                        <a:t>Recall</a:t>
                      </a:r>
                      <a:endParaRPr/>
                    </a:p>
                  </a:txBody>
                  <a:tcPr marL="91425" marR="91425" marT="91425" marB="91425"/>
                </a:tc>
                <a:tc>
                  <a:txBody>
                    <a:bodyPr/>
                    <a:lstStyle/>
                    <a:p>
                      <a:pPr marL="0" lvl="0" indent="0" algn="ctr" rtl="0">
                        <a:spcBef>
                          <a:spcPts val="0"/>
                        </a:spcBef>
                        <a:spcAft>
                          <a:spcPts val="0"/>
                        </a:spcAft>
                        <a:buNone/>
                      </a:pPr>
                      <a:r>
                        <a:rPr lang="en" dirty="0"/>
                        <a:t>Macro F1 (On test)</a:t>
                      </a:r>
                      <a:endParaRPr dirty="0"/>
                    </a:p>
                  </a:txBody>
                  <a:tcPr marL="91425" marR="91425" marT="91425" marB="91425"/>
                </a:tc>
                <a:extLst>
                  <a:ext uri="{0D108BD9-81ED-4DB2-BD59-A6C34878D82A}">
                    <a16:rowId xmlns:a16="http://schemas.microsoft.com/office/drawing/2014/main" val="10000"/>
                  </a:ext>
                </a:extLst>
              </a:tr>
              <a:tr h="312950">
                <a:tc>
                  <a:txBody>
                    <a:bodyPr/>
                    <a:lstStyle/>
                    <a:p>
                      <a:pPr marL="0" lvl="0" indent="0" algn="ctr" rtl="0">
                        <a:spcBef>
                          <a:spcPts val="0"/>
                        </a:spcBef>
                        <a:spcAft>
                          <a:spcPts val="0"/>
                        </a:spcAft>
                        <a:buNone/>
                      </a:pPr>
                      <a:r>
                        <a:rPr lang="en"/>
                        <a:t>Positive</a:t>
                      </a:r>
                      <a:endParaRPr/>
                    </a:p>
                  </a:txBody>
                  <a:tcPr marL="91425" marR="91425" marT="91425" marB="91425"/>
                </a:tc>
                <a:tc>
                  <a:txBody>
                    <a:bodyPr/>
                    <a:lstStyle/>
                    <a:p>
                      <a:pPr marL="0" lvl="0" indent="0" algn="ctr" rtl="0">
                        <a:spcBef>
                          <a:spcPts val="0"/>
                        </a:spcBef>
                        <a:spcAft>
                          <a:spcPts val="0"/>
                        </a:spcAft>
                        <a:buNone/>
                      </a:pPr>
                      <a:r>
                        <a:rPr lang="en" dirty="0"/>
                        <a:t>80</a:t>
                      </a:r>
                      <a:endParaRPr dirty="0"/>
                    </a:p>
                  </a:txBody>
                  <a:tcPr marL="91425" marR="91425" marT="91425" marB="91425"/>
                </a:tc>
                <a:tc>
                  <a:txBody>
                    <a:bodyPr/>
                    <a:lstStyle/>
                    <a:p>
                      <a:pPr marL="0" lvl="0" indent="0" algn="ctr" rtl="0">
                        <a:spcBef>
                          <a:spcPts val="0"/>
                        </a:spcBef>
                        <a:spcAft>
                          <a:spcPts val="0"/>
                        </a:spcAft>
                        <a:buNone/>
                      </a:pPr>
                      <a:r>
                        <a:rPr lang="en"/>
                        <a:t>88.4</a:t>
                      </a:r>
                      <a:endParaRPr/>
                    </a:p>
                  </a:txBody>
                  <a:tcPr marL="91425" marR="91425" marT="91425" marB="91425"/>
                </a:tc>
                <a:tc rowSpan="3">
                  <a:txBody>
                    <a:bodyPr/>
                    <a:lstStyle/>
                    <a:p>
                      <a:pPr marL="0" lvl="0" indent="0" algn="ctr" rtl="0">
                        <a:spcBef>
                          <a:spcPts val="0"/>
                        </a:spcBef>
                        <a:spcAft>
                          <a:spcPts val="0"/>
                        </a:spcAft>
                        <a:buNone/>
                      </a:pPr>
                      <a:endParaRPr/>
                    </a:p>
                    <a:p>
                      <a:pPr marL="0" lvl="0" indent="0" algn="l" rtl="0">
                        <a:spcBef>
                          <a:spcPts val="0"/>
                        </a:spcBef>
                        <a:spcAft>
                          <a:spcPts val="0"/>
                        </a:spcAft>
                        <a:buNone/>
                      </a:pPr>
                      <a:r>
                        <a:rPr lang="en"/>
                        <a:t>          </a:t>
                      </a:r>
                      <a:r>
                        <a:rPr lang="en" sz="1600" b="1"/>
                        <a:t>72.2</a:t>
                      </a:r>
                      <a:endParaRPr sz="1600" b="1"/>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Neutral</a:t>
                      </a:r>
                      <a:endParaRPr/>
                    </a:p>
                  </a:txBody>
                  <a:tcPr marL="91425" marR="91425" marT="91425" marB="91425"/>
                </a:tc>
                <a:tc>
                  <a:txBody>
                    <a:bodyPr/>
                    <a:lstStyle/>
                    <a:p>
                      <a:pPr marL="0" lvl="0" indent="0" algn="ctr" rtl="0">
                        <a:spcBef>
                          <a:spcPts val="0"/>
                        </a:spcBef>
                        <a:spcAft>
                          <a:spcPts val="0"/>
                        </a:spcAft>
                        <a:buNone/>
                      </a:pPr>
                      <a:r>
                        <a:rPr lang="en"/>
                        <a:t>88</a:t>
                      </a:r>
                      <a:endParaRPr/>
                    </a:p>
                  </a:txBody>
                  <a:tcPr marL="91425" marR="91425" marT="91425" marB="91425"/>
                </a:tc>
                <a:tc>
                  <a:txBody>
                    <a:bodyPr/>
                    <a:lstStyle/>
                    <a:p>
                      <a:pPr marL="0" lvl="0" indent="0" algn="ctr" rtl="0">
                        <a:spcBef>
                          <a:spcPts val="0"/>
                        </a:spcBef>
                        <a:spcAft>
                          <a:spcPts val="0"/>
                        </a:spcAft>
                        <a:buNone/>
                      </a:pPr>
                      <a:r>
                        <a:rPr lang="en" dirty="0"/>
                        <a:t>73</a:t>
                      </a:r>
                      <a:endParaRPr dirty="0"/>
                    </a:p>
                  </a:txBody>
                  <a:tcPr marL="91425" marR="91425" marT="91425" marB="91425"/>
                </a:tc>
                <a:tc vMerge="1">
                  <a:txBody>
                    <a:bodyPr/>
                    <a:lstStyle/>
                    <a:p>
                      <a:endParaRPr lang="en-US"/>
                    </a:p>
                  </a:txBody>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Negative</a:t>
                      </a:r>
                      <a:endParaRPr/>
                    </a:p>
                  </a:txBody>
                  <a:tcPr marL="91425" marR="91425" marT="91425" marB="91425"/>
                </a:tc>
                <a:tc>
                  <a:txBody>
                    <a:bodyPr/>
                    <a:lstStyle/>
                    <a:p>
                      <a:pPr marL="0" lvl="0" indent="0" algn="ctr" rtl="0">
                        <a:spcBef>
                          <a:spcPts val="0"/>
                        </a:spcBef>
                        <a:spcAft>
                          <a:spcPts val="0"/>
                        </a:spcAft>
                        <a:buNone/>
                      </a:pPr>
                      <a:r>
                        <a:rPr lang="en" dirty="0"/>
                        <a:t>45.4</a:t>
                      </a:r>
                      <a:endParaRPr dirty="0"/>
                    </a:p>
                  </a:txBody>
                  <a:tcPr marL="91425" marR="91425" marT="91425" marB="91425"/>
                </a:tc>
                <a:tc>
                  <a:txBody>
                    <a:bodyPr/>
                    <a:lstStyle/>
                    <a:p>
                      <a:pPr marL="0" lvl="0" indent="0" algn="ctr" rtl="0">
                        <a:spcBef>
                          <a:spcPts val="0"/>
                        </a:spcBef>
                        <a:spcAft>
                          <a:spcPts val="0"/>
                        </a:spcAft>
                        <a:buNone/>
                      </a:pPr>
                      <a:r>
                        <a:rPr lang="en" dirty="0"/>
                        <a:t>63.3</a:t>
                      </a:r>
                      <a:endParaRPr dirty="0"/>
                    </a:p>
                  </a:txBody>
                  <a:tcPr marL="91425" marR="91425" marT="91425" marB="91425"/>
                </a:tc>
                <a:tc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3" name="Picture 2" descr="A screenshot of a computer program&#10;&#10;Description automatically generated">
            <a:extLst>
              <a:ext uri="{FF2B5EF4-FFF2-40B4-BE49-F238E27FC236}">
                <a16:creationId xmlns:a16="http://schemas.microsoft.com/office/drawing/2014/main" id="{4D500B4F-30E9-A002-3E8B-493904F9336D}"/>
              </a:ext>
            </a:extLst>
          </p:cNvPr>
          <p:cNvPicPr>
            <a:picLocks noChangeAspect="1"/>
          </p:cNvPicPr>
          <p:nvPr/>
        </p:nvPicPr>
        <p:blipFill>
          <a:blip r:embed="rId4"/>
          <a:stretch>
            <a:fillRect/>
          </a:stretch>
        </p:blipFill>
        <p:spPr>
          <a:xfrm>
            <a:off x="6066570" y="851200"/>
            <a:ext cx="1635839" cy="1122506"/>
          </a:xfrm>
          <a:prstGeom prst="rect">
            <a:avLst/>
          </a:prstGeom>
        </p:spPr>
      </p:pic>
      <p:sp>
        <p:nvSpPr>
          <p:cNvPr id="4" name="TextBox 3">
            <a:extLst>
              <a:ext uri="{FF2B5EF4-FFF2-40B4-BE49-F238E27FC236}">
                <a16:creationId xmlns:a16="http://schemas.microsoft.com/office/drawing/2014/main" id="{0016A5AB-E1A4-EE7B-68FC-E93B2432F29F}"/>
              </a:ext>
            </a:extLst>
          </p:cNvPr>
          <p:cNvSpPr txBox="1"/>
          <p:nvPr/>
        </p:nvSpPr>
        <p:spPr>
          <a:xfrm>
            <a:off x="6399598" y="602126"/>
            <a:ext cx="907621" cy="246221"/>
          </a:xfrm>
          <a:prstGeom prst="rect">
            <a:avLst/>
          </a:prstGeom>
          <a:noFill/>
        </p:spPr>
        <p:txBody>
          <a:bodyPr wrap="none" rtlCol="0">
            <a:spAutoFit/>
          </a:bodyPr>
          <a:lstStyle/>
          <a:p>
            <a:r>
              <a:rPr lang="en-US" sz="1000" dirty="0"/>
              <a:t>Train Setting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311700" y="1133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and Future Scope</a:t>
            </a:r>
            <a:endParaRPr/>
          </a:p>
        </p:txBody>
      </p:sp>
      <p:sp>
        <p:nvSpPr>
          <p:cNvPr id="215" name="Google Shape;215;p33"/>
          <p:cNvSpPr txBox="1">
            <a:spLocks noGrp="1"/>
          </p:cNvSpPr>
          <p:nvPr>
            <p:ph type="body" idx="1"/>
          </p:nvPr>
        </p:nvSpPr>
        <p:spPr>
          <a:xfrm>
            <a:off x="311700" y="721175"/>
            <a:ext cx="8520600" cy="38478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b="1" dirty="0"/>
              <a:t>Conclusion : </a:t>
            </a:r>
          </a:p>
          <a:p>
            <a:pPr marL="742950" lvl="1" indent="-285750"/>
            <a:r>
              <a:rPr lang="en" sz="1800" dirty="0"/>
              <a:t>BERT performs better than SVM for this data, because it better captures the intricacies involved in context and semantics within the texts.</a:t>
            </a:r>
            <a:endParaRPr sz="1800" dirty="0"/>
          </a:p>
          <a:p>
            <a:pPr marL="457200" lvl="0" indent="0" algn="l" rtl="0">
              <a:spcBef>
                <a:spcPts val="1200"/>
              </a:spcBef>
              <a:spcAft>
                <a:spcPts val="0"/>
              </a:spcAft>
              <a:buNone/>
            </a:pPr>
            <a:r>
              <a:rPr lang="en" dirty="0"/>
              <a:t> 72.2 (BERT) vs 52 (SVM)</a:t>
            </a:r>
          </a:p>
          <a:p>
            <a:pPr marL="457200" lvl="0" indent="0" algn="just" rtl="0">
              <a:spcBef>
                <a:spcPts val="1200"/>
              </a:spcBef>
              <a:spcAft>
                <a:spcPts val="0"/>
              </a:spcAft>
              <a:buNone/>
            </a:pPr>
            <a:r>
              <a:rPr lang="en" b="1" dirty="0"/>
              <a:t>Future Scope : </a:t>
            </a:r>
            <a:endParaRPr b="1" dirty="0"/>
          </a:p>
          <a:p>
            <a:pPr marL="742950" lvl="1" indent="-285750">
              <a:spcBef>
                <a:spcPts val="1200"/>
              </a:spcBef>
            </a:pPr>
            <a:r>
              <a:rPr lang="en" sz="1800" dirty="0"/>
              <a:t>Scaling the solution to a production-level product, prioritizing robustness.</a:t>
            </a:r>
            <a:endParaRPr sz="1800" dirty="0"/>
          </a:p>
          <a:p>
            <a:pPr marL="742950" lvl="1" indent="-285750">
              <a:spcBef>
                <a:spcPts val="1200"/>
              </a:spcBef>
            </a:pPr>
            <a:r>
              <a:rPr lang="en" sz="1800" dirty="0"/>
              <a:t>Enabling real-time market sentiment tracking from financial news sources</a:t>
            </a:r>
            <a:r>
              <a:rPr lang="en" dirty="0"/>
              <a:t>.</a:t>
            </a:r>
            <a:endParaRPr dirty="0"/>
          </a:p>
          <a:p>
            <a:pPr marL="457200" lvl="0" indent="0" algn="l" rtl="0">
              <a:spcBef>
                <a:spcPts val="1200"/>
              </a:spcBef>
              <a:spcAft>
                <a:spcPts val="120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ctrTitle"/>
          </p:nvPr>
        </p:nvSpPr>
        <p:spPr>
          <a:xfrm>
            <a:off x="1457525" y="1408150"/>
            <a:ext cx="6625800" cy="1872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Thank You</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46050" y="1422950"/>
            <a:ext cx="6625800" cy="1872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  Introduction </a:t>
            </a: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222750" y="987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103" name="Google Shape;103;p16"/>
          <p:cNvSpPr txBox="1">
            <a:spLocks noGrp="1"/>
          </p:cNvSpPr>
          <p:nvPr>
            <p:ph type="body" idx="1"/>
          </p:nvPr>
        </p:nvSpPr>
        <p:spPr>
          <a:xfrm>
            <a:off x="222750" y="70652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Purpose:</a:t>
            </a:r>
            <a:endParaRPr b="1"/>
          </a:p>
          <a:p>
            <a:pPr marL="457200" lvl="0" indent="-342900" algn="l" rtl="0">
              <a:spcBef>
                <a:spcPts val="1200"/>
              </a:spcBef>
              <a:spcAft>
                <a:spcPts val="0"/>
              </a:spcAft>
              <a:buSzPts val="1800"/>
              <a:buChar char="❖"/>
            </a:pPr>
            <a:r>
              <a:rPr lang="en"/>
              <a:t>To demonstrate how sentiment analysis of customer comments and financial news can effectively measure market sentiment, providing critical insights for financial decision-making.</a:t>
            </a:r>
            <a:endParaRPr/>
          </a:p>
          <a:p>
            <a:pPr marL="0" lvl="0" indent="0" algn="l" rtl="0">
              <a:spcBef>
                <a:spcPts val="1200"/>
              </a:spcBef>
              <a:spcAft>
                <a:spcPts val="0"/>
              </a:spcAft>
              <a:buNone/>
            </a:pPr>
            <a:r>
              <a:rPr lang="en" b="1"/>
              <a:t>Objective:</a:t>
            </a:r>
            <a:endParaRPr b="1"/>
          </a:p>
          <a:p>
            <a:pPr marL="457200" lvl="0" indent="-342900" algn="l" rtl="0">
              <a:spcBef>
                <a:spcPts val="1200"/>
              </a:spcBef>
              <a:spcAft>
                <a:spcPts val="0"/>
              </a:spcAft>
              <a:buSzPts val="1800"/>
              <a:buChar char="❖"/>
            </a:pPr>
            <a:r>
              <a:rPr lang="en"/>
              <a:t>To explore and evaluate multiple sentiment analysis models to determine which most accurately captures market trends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ctrTitle"/>
          </p:nvPr>
        </p:nvSpPr>
        <p:spPr>
          <a:xfrm>
            <a:off x="1457525" y="1408150"/>
            <a:ext cx="6625800" cy="1872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Text Data and Preprocessing </a:t>
            </a: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 </a:t>
            </a:r>
            <a:endParaRPr/>
          </a:p>
        </p:txBody>
      </p:sp>
      <p:sp>
        <p:nvSpPr>
          <p:cNvPr id="114" name="Google Shape;114;p18"/>
          <p:cNvSpPr txBox="1">
            <a:spLocks noGrp="1"/>
          </p:cNvSpPr>
          <p:nvPr>
            <p:ph type="body" idx="1"/>
          </p:nvPr>
        </p:nvSpPr>
        <p:spPr>
          <a:xfrm>
            <a:off x="219175" y="819550"/>
            <a:ext cx="8520600" cy="3684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dirty="0"/>
          </a:p>
          <a:p>
            <a:pPr marL="0" lvl="0" indent="0" algn="l" rtl="0">
              <a:spcBef>
                <a:spcPts val="1200"/>
              </a:spcBef>
              <a:spcAft>
                <a:spcPts val="0"/>
              </a:spcAft>
              <a:buNone/>
            </a:pPr>
            <a:r>
              <a:rPr lang="en" dirty="0"/>
              <a:t>Our analysis leverages the "Financial Sentiment Analysis" dataset, which contains 5,322 labeled financial sentences categorized as positive, negative, or neutral. This data includes detailed sentiment classifications essential for financial market analysis.</a:t>
            </a:r>
            <a:endParaRPr dirty="0"/>
          </a:p>
          <a:p>
            <a:pPr marL="457200" lvl="0" indent="-334327" algn="l" rtl="0">
              <a:spcBef>
                <a:spcPts val="1200"/>
              </a:spcBef>
              <a:spcAft>
                <a:spcPts val="0"/>
              </a:spcAft>
              <a:buSzPct val="100000"/>
              <a:buChar char="●"/>
            </a:pPr>
            <a:r>
              <a:rPr lang="en" dirty="0"/>
              <a:t>5,322  Unique Comments</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b="1" dirty="0"/>
          </a:p>
          <a:p>
            <a:pPr marL="0" lvl="0" indent="0" algn="l" rtl="0">
              <a:spcBef>
                <a:spcPts val="1200"/>
              </a:spcBef>
              <a:spcAft>
                <a:spcPts val="0"/>
              </a:spcAft>
              <a:buNone/>
            </a:pPr>
            <a:r>
              <a:rPr lang="en" b="1" dirty="0"/>
              <a:t>Source : </a:t>
            </a:r>
            <a:r>
              <a:rPr lang="en" sz="1200" u="sng" dirty="0">
                <a:solidFill>
                  <a:schemeClr val="hlink"/>
                </a:solidFill>
                <a:latin typeface="Arial"/>
                <a:ea typeface="Arial"/>
                <a:cs typeface="Arial"/>
                <a:sym typeface="Arial"/>
                <a:hlinkClick r:id="rId3"/>
              </a:rPr>
              <a:t>Financial Sentiment Analysis (kaggle.com)</a:t>
            </a:r>
            <a:endParaRPr sz="1200" dirty="0"/>
          </a:p>
          <a:p>
            <a:pPr marL="0" lvl="0" indent="0" algn="l" rtl="0">
              <a:spcBef>
                <a:spcPts val="1200"/>
              </a:spcBef>
              <a:spcAft>
                <a:spcPts val="1200"/>
              </a:spcAft>
              <a:buNone/>
            </a:pPr>
            <a:endParaRPr dirty="0"/>
          </a:p>
        </p:txBody>
      </p:sp>
      <p:pic>
        <p:nvPicPr>
          <p:cNvPr id="115" name="Google Shape;115;p18"/>
          <p:cNvPicPr preferRelativeResize="0"/>
          <p:nvPr/>
        </p:nvPicPr>
        <p:blipFill rotWithShape="1">
          <a:blip r:embed="rId4">
            <a:alphaModFix/>
          </a:blip>
          <a:srcRect t="14770"/>
          <a:stretch/>
        </p:blipFill>
        <p:spPr>
          <a:xfrm>
            <a:off x="311700" y="3172007"/>
            <a:ext cx="8129273" cy="60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163475" y="839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Distribution of different sentiments</a:t>
            </a:r>
            <a:endParaRPr/>
          </a:p>
        </p:txBody>
      </p:sp>
      <p:sp>
        <p:nvSpPr>
          <p:cNvPr id="121" name="Google Shape;121;p19"/>
          <p:cNvSpPr txBox="1"/>
          <p:nvPr/>
        </p:nvSpPr>
        <p:spPr>
          <a:xfrm>
            <a:off x="5993350" y="528675"/>
            <a:ext cx="2994300" cy="3587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We did observe a class imbalance in sentiments and thus accounted by choosing Macro F1 as an evaluation metric</a:t>
            </a:r>
            <a:endParaRPr sz="1800">
              <a:solidFill>
                <a:schemeClr val="dk2"/>
              </a:solidFill>
              <a:latin typeface="Roboto"/>
              <a:ea typeface="Roboto"/>
              <a:cs typeface="Roboto"/>
              <a:sym typeface="Roboto"/>
            </a:endParaRPr>
          </a:p>
        </p:txBody>
      </p:sp>
      <p:pic>
        <p:nvPicPr>
          <p:cNvPr id="122" name="Google Shape;122;p19"/>
          <p:cNvPicPr preferRelativeResize="0"/>
          <p:nvPr/>
        </p:nvPicPr>
        <p:blipFill>
          <a:blip r:embed="rId3">
            <a:alphaModFix/>
          </a:blip>
          <a:stretch>
            <a:fillRect/>
          </a:stretch>
        </p:blipFill>
        <p:spPr>
          <a:xfrm>
            <a:off x="218550" y="691700"/>
            <a:ext cx="5552764" cy="414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87625" y="839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Preprocessing</a:t>
            </a:r>
            <a:endParaRPr/>
          </a:p>
        </p:txBody>
      </p:sp>
      <p:sp>
        <p:nvSpPr>
          <p:cNvPr id="128" name="Google Shape;128;p20"/>
          <p:cNvSpPr txBox="1">
            <a:spLocks noGrp="1"/>
          </p:cNvSpPr>
          <p:nvPr>
            <p:ph type="body" idx="1"/>
          </p:nvPr>
        </p:nvSpPr>
        <p:spPr>
          <a:xfrm>
            <a:off x="311700" y="691700"/>
            <a:ext cx="8520600" cy="3846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verage"/>
              <a:buChar char="❖"/>
            </a:pPr>
            <a:r>
              <a:rPr lang="en" dirty="0">
                <a:latin typeface="Average"/>
                <a:ea typeface="Average"/>
                <a:cs typeface="Average"/>
                <a:sym typeface="Average"/>
              </a:rPr>
              <a:t>Text Preprocessing</a:t>
            </a:r>
            <a:endParaRPr dirty="0">
              <a:latin typeface="Average"/>
              <a:ea typeface="Average"/>
              <a:cs typeface="Average"/>
              <a:sym typeface="Average"/>
            </a:endParaRPr>
          </a:p>
          <a:p>
            <a:pPr marL="914400" lvl="1" indent="-317500" algn="l" rtl="0">
              <a:spcBef>
                <a:spcPts val="0"/>
              </a:spcBef>
              <a:spcAft>
                <a:spcPts val="0"/>
              </a:spcAft>
              <a:buSzPts val="1400"/>
              <a:buFont typeface="Average"/>
              <a:buChar char="➢"/>
            </a:pPr>
            <a:r>
              <a:rPr lang="en" dirty="0">
                <a:latin typeface="Average"/>
                <a:ea typeface="Average"/>
                <a:cs typeface="Average"/>
                <a:sym typeface="Average"/>
              </a:rPr>
              <a:t>Converting to lowercase</a:t>
            </a:r>
            <a:endParaRPr dirty="0">
              <a:latin typeface="Average"/>
              <a:ea typeface="Average"/>
              <a:cs typeface="Average"/>
              <a:sym typeface="Average"/>
            </a:endParaRPr>
          </a:p>
          <a:p>
            <a:pPr marL="914400" lvl="1" indent="-317500" algn="l" rtl="0">
              <a:spcBef>
                <a:spcPts val="0"/>
              </a:spcBef>
              <a:spcAft>
                <a:spcPts val="0"/>
              </a:spcAft>
              <a:buSzPts val="1400"/>
              <a:buFont typeface="Average"/>
              <a:buChar char="➢"/>
            </a:pPr>
            <a:r>
              <a:rPr lang="en" dirty="0">
                <a:latin typeface="Average"/>
                <a:ea typeface="Average"/>
                <a:cs typeface="Average"/>
                <a:sym typeface="Average"/>
              </a:rPr>
              <a:t>Removing Punctuations</a:t>
            </a:r>
            <a:endParaRPr dirty="0">
              <a:latin typeface="Average"/>
              <a:ea typeface="Average"/>
              <a:cs typeface="Average"/>
              <a:sym typeface="Average"/>
            </a:endParaRPr>
          </a:p>
          <a:p>
            <a:pPr marL="914400" lvl="1" indent="-317500" algn="l" rtl="0">
              <a:spcBef>
                <a:spcPts val="0"/>
              </a:spcBef>
              <a:spcAft>
                <a:spcPts val="0"/>
              </a:spcAft>
              <a:buSzPts val="1400"/>
              <a:buFont typeface="Average"/>
              <a:buChar char="➢"/>
            </a:pPr>
            <a:r>
              <a:rPr lang="en" dirty="0">
                <a:latin typeface="Average"/>
                <a:ea typeface="Average"/>
                <a:cs typeface="Average"/>
                <a:sym typeface="Average"/>
              </a:rPr>
              <a:t>Removing </a:t>
            </a:r>
            <a:r>
              <a:rPr lang="en" dirty="0" err="1">
                <a:latin typeface="Average"/>
                <a:ea typeface="Average"/>
                <a:cs typeface="Average"/>
                <a:sym typeface="Average"/>
              </a:rPr>
              <a:t>Stopwords</a:t>
            </a:r>
            <a:endParaRPr dirty="0">
              <a:latin typeface="Average"/>
              <a:ea typeface="Average"/>
              <a:cs typeface="Average"/>
              <a:sym typeface="Average"/>
            </a:endParaRPr>
          </a:p>
          <a:p>
            <a:pPr marL="914400" lvl="1" indent="-317500" algn="l" rtl="0">
              <a:spcBef>
                <a:spcPts val="0"/>
              </a:spcBef>
              <a:spcAft>
                <a:spcPts val="0"/>
              </a:spcAft>
              <a:buSzPts val="1400"/>
              <a:buFont typeface="Average"/>
              <a:buChar char="➢"/>
            </a:pPr>
            <a:r>
              <a:rPr lang="en" dirty="0">
                <a:latin typeface="Average"/>
                <a:ea typeface="Average"/>
                <a:cs typeface="Average"/>
                <a:sym typeface="Average"/>
              </a:rPr>
              <a:t>Lemmatization of each token</a:t>
            </a:r>
            <a:endParaRPr dirty="0">
              <a:latin typeface="Average"/>
              <a:ea typeface="Average"/>
              <a:cs typeface="Average"/>
              <a:sym typeface="Average"/>
            </a:endParaRPr>
          </a:p>
          <a:p>
            <a:pPr marL="457200" lvl="0" indent="0" algn="l" rtl="0">
              <a:spcBef>
                <a:spcPts val="1200"/>
              </a:spcBef>
              <a:spcAft>
                <a:spcPts val="1200"/>
              </a:spcAft>
              <a:buNone/>
            </a:pPr>
            <a:endParaRPr dirty="0">
              <a:latin typeface="Average"/>
              <a:ea typeface="Average"/>
              <a:cs typeface="Average"/>
              <a:sym typeface="Average"/>
            </a:endParaRPr>
          </a:p>
        </p:txBody>
      </p:sp>
      <p:sp>
        <p:nvSpPr>
          <p:cNvPr id="129" name="Google Shape;129;p20"/>
          <p:cNvSpPr txBox="1"/>
          <p:nvPr/>
        </p:nvSpPr>
        <p:spPr>
          <a:xfrm>
            <a:off x="3282492" y="2318095"/>
            <a:ext cx="1947891" cy="5767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pic>
        <p:nvPicPr>
          <p:cNvPr id="130" name="Google Shape;130;p20"/>
          <p:cNvPicPr preferRelativeResize="0"/>
          <p:nvPr/>
        </p:nvPicPr>
        <p:blipFill>
          <a:blip r:embed="rId3">
            <a:alphaModFix/>
          </a:blip>
          <a:stretch>
            <a:fillRect/>
          </a:stretch>
        </p:blipFill>
        <p:spPr>
          <a:xfrm>
            <a:off x="311700" y="2605475"/>
            <a:ext cx="8369802" cy="289375"/>
          </a:xfrm>
          <a:prstGeom prst="rect">
            <a:avLst/>
          </a:prstGeom>
          <a:noFill/>
          <a:ln>
            <a:noFill/>
          </a:ln>
        </p:spPr>
      </p:pic>
      <p:pic>
        <p:nvPicPr>
          <p:cNvPr id="131" name="Google Shape;131;p20"/>
          <p:cNvPicPr preferRelativeResize="0"/>
          <p:nvPr/>
        </p:nvPicPr>
        <p:blipFill>
          <a:blip r:embed="rId4">
            <a:alphaModFix/>
          </a:blip>
          <a:stretch>
            <a:fillRect/>
          </a:stretch>
        </p:blipFill>
        <p:spPr>
          <a:xfrm>
            <a:off x="614088" y="3654300"/>
            <a:ext cx="7284700" cy="300700"/>
          </a:xfrm>
          <a:prstGeom prst="rect">
            <a:avLst/>
          </a:prstGeom>
          <a:noFill/>
          <a:ln>
            <a:noFill/>
          </a:ln>
        </p:spPr>
      </p:pic>
      <p:cxnSp>
        <p:nvCxnSpPr>
          <p:cNvPr id="132" name="Google Shape;132;p20"/>
          <p:cNvCxnSpPr/>
          <p:nvPr/>
        </p:nvCxnSpPr>
        <p:spPr>
          <a:xfrm>
            <a:off x="4726651" y="2923129"/>
            <a:ext cx="9300" cy="702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ctrTitle"/>
          </p:nvPr>
        </p:nvSpPr>
        <p:spPr>
          <a:xfrm>
            <a:off x="1457525" y="1408150"/>
            <a:ext cx="6625800" cy="1872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Exploratory Data Analysis </a:t>
            </a:r>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573</Words>
  <Application>Microsoft Macintosh PowerPoint</Application>
  <PresentationFormat>On-screen Show (16:9)</PresentationFormat>
  <Paragraphs>93</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Söhne</vt:lpstr>
      <vt:lpstr>Roboto</vt:lpstr>
      <vt:lpstr>Arial</vt:lpstr>
      <vt:lpstr>Average</vt:lpstr>
      <vt:lpstr>Geometric</vt:lpstr>
      <vt:lpstr>Predicting Market Sentiment from Financial News Articles </vt:lpstr>
      <vt:lpstr>Contents</vt:lpstr>
      <vt:lpstr>  Introduction  </vt:lpstr>
      <vt:lpstr>Objective</vt:lpstr>
      <vt:lpstr>  Text Data and Preprocessing  </vt:lpstr>
      <vt:lpstr>Data : </vt:lpstr>
      <vt:lpstr>Distribution of different sentiments</vt:lpstr>
      <vt:lpstr>Preprocessing</vt:lpstr>
      <vt:lpstr> Exploratory Data Analysis  </vt:lpstr>
      <vt:lpstr> Master Word Cloud</vt:lpstr>
      <vt:lpstr>Most Common words in Positive Sentiment</vt:lpstr>
      <vt:lpstr>Most Common words in Neutral Sentiment</vt:lpstr>
      <vt:lpstr>Most Common words in Negative Sentiment</vt:lpstr>
      <vt:lpstr>Algorithms and Modeling </vt:lpstr>
      <vt:lpstr>TFIDF Embedding </vt:lpstr>
      <vt:lpstr>Topic modelling - LDA</vt:lpstr>
      <vt:lpstr>Evaluation Metrics : Cross Validation and Macro F1</vt:lpstr>
      <vt:lpstr>Model Comparison and Conclusion </vt:lpstr>
      <vt:lpstr>SVM Classification</vt:lpstr>
      <vt:lpstr>BERT Classification</vt:lpstr>
      <vt:lpstr>Conclusion and 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Market Sentiment from Financial News Articles </dc:title>
  <cp:lastModifiedBy>Thatipalli, Manikant</cp:lastModifiedBy>
  <cp:revision>3</cp:revision>
  <dcterms:modified xsi:type="dcterms:W3CDTF">2024-04-18T19:28:17Z</dcterms:modified>
</cp:coreProperties>
</file>