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44" d="100"/>
          <a:sy n="44" d="100"/>
        </p:scale>
        <p:origin x="8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niPrasad08/keylogger-project.git" TargetMode="External"/><Relationship Id="rId2" Type="http://schemas.openxmlformats.org/officeDocument/2006/relationships/slide" Target="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24200" y="128414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429249" y="131057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670953" y="423957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8977" y="3002869"/>
            <a:ext cx="6917531" cy="1493999"/>
          </a:xfrm>
          <a:prstGeom prst="rect">
            <a:avLst/>
          </a:prstGeom>
        </p:spPr>
        <p:txBody>
          <a:bodyPr vert="horz" wrap="square" lIns="0" tIns="16510" rIns="0" bIns="0" rtlCol="0">
            <a:spAutoFit/>
          </a:bodyPr>
          <a:lstStyle/>
          <a:p>
            <a:pPr marL="3213735">
              <a:lnSpc>
                <a:spcPct val="100000"/>
              </a:lnSpc>
              <a:spcBef>
                <a:spcPts val="130"/>
              </a:spcBef>
            </a:pPr>
            <a:r>
              <a:rPr lang="en-GB" b="1" spc="15" dirty="0"/>
              <a:t>DOSURI DURGA VENKATA SIVA MANI PRASAD </a:t>
            </a:r>
            <a:endParaRPr b="1"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74571BF9-AB5A-6DFD-47DA-84DE1B04F391}"/>
              </a:ext>
            </a:extLst>
          </p:cNvPr>
          <p:cNvSpPr txBox="1"/>
          <p:nvPr/>
        </p:nvSpPr>
        <p:spPr>
          <a:xfrm>
            <a:off x="1536046" y="2781239"/>
            <a:ext cx="6100482"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p:txBody>
      </p:sp>
      <p:sp>
        <p:nvSpPr>
          <p:cNvPr id="14" name="object 5">
            <a:extLst>
              <a:ext uri="{FF2B5EF4-FFF2-40B4-BE49-F238E27FC236}">
                <a16:creationId xmlns:a16="http://schemas.microsoft.com/office/drawing/2014/main" id="{A3D3C16A-055D-6687-C03F-8AB97D29CF5F}"/>
              </a:ext>
            </a:extLst>
          </p:cNvPr>
          <p:cNvSpPr/>
          <p:nvPr/>
        </p:nvSpPr>
        <p:spPr>
          <a:xfrm>
            <a:off x="7900613" y="238928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15" name="object 2">
            <a:extLst>
              <a:ext uri="{FF2B5EF4-FFF2-40B4-BE49-F238E27FC236}">
                <a16:creationId xmlns:a16="http://schemas.microsoft.com/office/drawing/2014/main" id="{894F7775-7093-7F62-B630-AB0B89A4BE08}"/>
              </a:ext>
            </a:extLst>
          </p:cNvPr>
          <p:cNvGrpSpPr/>
          <p:nvPr/>
        </p:nvGrpSpPr>
        <p:grpSpPr>
          <a:xfrm>
            <a:off x="283602" y="1754981"/>
            <a:ext cx="1743075" cy="1333500"/>
            <a:chOff x="742950" y="1104900"/>
            <a:chExt cx="1743075" cy="1333500"/>
          </a:xfrm>
        </p:grpSpPr>
        <p:sp>
          <p:nvSpPr>
            <p:cNvPr id="16" name="object 3">
              <a:extLst>
                <a:ext uri="{FF2B5EF4-FFF2-40B4-BE49-F238E27FC236}">
                  <a16:creationId xmlns:a16="http://schemas.microsoft.com/office/drawing/2014/main" id="{E95A9327-9E48-79C7-60DF-0F77CED1BCF5}"/>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7" name="object 4">
              <a:extLst>
                <a:ext uri="{FF2B5EF4-FFF2-40B4-BE49-F238E27FC236}">
                  <a16:creationId xmlns:a16="http://schemas.microsoft.com/office/drawing/2014/main" id="{D9F28483-3341-2F54-FC89-A2585FF0FB97}"/>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8" name="object 6">
            <a:extLst>
              <a:ext uri="{FF2B5EF4-FFF2-40B4-BE49-F238E27FC236}">
                <a16:creationId xmlns:a16="http://schemas.microsoft.com/office/drawing/2014/main" id="{208A9254-CCB9-3CA8-1255-AB453E8A1D6D}"/>
              </a:ext>
            </a:extLst>
          </p:cNvPr>
          <p:cNvSpPr/>
          <p:nvPr/>
        </p:nvSpPr>
        <p:spPr>
          <a:xfrm>
            <a:off x="5538787" y="468314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9" name="object 6">
            <a:extLst>
              <a:ext uri="{FF2B5EF4-FFF2-40B4-BE49-F238E27FC236}">
                <a16:creationId xmlns:a16="http://schemas.microsoft.com/office/drawing/2014/main" id="{0AE75D48-4A1E-0C44-5CCE-015DA5BE087D}"/>
              </a:ext>
            </a:extLst>
          </p:cNvPr>
          <p:cNvSpPr/>
          <p:nvPr/>
        </p:nvSpPr>
        <p:spPr>
          <a:xfrm>
            <a:off x="1174096" y="45918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5304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133600" y="6076950"/>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t>                    </a:t>
            </a:r>
            <a:r>
              <a:rPr dirty="0"/>
              <a:t>R</a:t>
            </a:r>
            <a:r>
              <a:rPr spc="-40" dirty="0"/>
              <a:t>E</a:t>
            </a:r>
            <a:r>
              <a:rPr spc="15" dirty="0"/>
              <a:t>S</a:t>
            </a:r>
            <a:r>
              <a:rPr spc="-30" dirty="0"/>
              <a:t>U</a:t>
            </a:r>
            <a:r>
              <a:rPr spc="-405" dirty="0"/>
              <a:t>L</a:t>
            </a:r>
            <a:r>
              <a:rPr dirty="0"/>
              <a:t>T</a:t>
            </a:r>
          </a:p>
        </p:txBody>
      </p:sp>
      <p:sp>
        <p:nvSpPr>
          <p:cNvPr id="8" name="Content Placeholder 7"/>
          <p:cNvSpPr>
            <a:spLocks noGrp="1"/>
          </p:cNvSpPr>
          <p:nvPr>
            <p:ph sz="half" idx="2"/>
          </p:nvPr>
        </p:nvSpPr>
        <p:spPr>
          <a:xfrm>
            <a:off x="609600" y="1577340"/>
            <a:ext cx="5303520" cy="553998"/>
          </a:xfrm>
        </p:spPr>
        <p:txBody>
          <a:bodyPr/>
          <a:lstStyle/>
          <a:p>
            <a:r>
              <a:rPr lang="en-US" dirty="0">
                <a:latin typeface="Berlin Sans FB Demi" panose="020E0802020502020306" pitchFamily="34" charset="0"/>
              </a:rPr>
              <a:t>The best way to protect your devices from keylogging</a:t>
            </a:r>
          </a:p>
        </p:txBody>
      </p:sp>
      <p:sp>
        <p:nvSpPr>
          <p:cNvPr id="10" name="Content Placeholder 9"/>
          <p:cNvSpPr>
            <a:spLocks noGrp="1"/>
          </p:cNvSpPr>
          <p:nvPr>
            <p:ph sz="half" idx="3"/>
          </p:nvPr>
        </p:nvSpPr>
        <p:spPr>
          <a:xfrm>
            <a:off x="609600" y="2286000"/>
            <a:ext cx="6086475" cy="1981199"/>
          </a:xfrm>
        </p:spPr>
        <p:txBody>
          <a:bodyPr/>
          <a:lstStyle/>
          <a:p>
            <a:r>
              <a:rPr lang="en-US" dirty="0">
                <a:latin typeface="Berlin Sans FB Demi" panose="020E0802020502020306" pitchFamily="34" charset="0"/>
              </a:rPr>
              <a:t>is to use a high-quality antivirus or firewall. You can also take other precautions to make an infection less likely.</a:t>
            </a:r>
          </a:p>
          <a:p>
            <a:endParaRPr lang="en-US" dirty="0">
              <a:latin typeface="Berlin Sans FB Demi" panose="020E0802020502020306"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object 3">
            <a:extLst>
              <a:ext uri="{FF2B5EF4-FFF2-40B4-BE49-F238E27FC236}">
                <a16:creationId xmlns:a16="http://schemas.microsoft.com/office/drawing/2014/main" id="{88CC78EC-6A0F-1C95-8E69-F6170DC9B0DD}"/>
              </a:ext>
            </a:extLst>
          </p:cNvPr>
          <p:cNvSpPr/>
          <p:nvPr/>
        </p:nvSpPr>
        <p:spPr>
          <a:xfrm>
            <a:off x="6553200" y="2667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12" name="Picture 11">
            <a:extLst>
              <a:ext uri="{FF2B5EF4-FFF2-40B4-BE49-F238E27FC236}">
                <a16:creationId xmlns:a16="http://schemas.microsoft.com/office/drawing/2014/main" id="{5896B474-1B41-6F36-8F32-50CDCB0FB886}"/>
              </a:ext>
            </a:extLst>
          </p:cNvPr>
          <p:cNvPicPr>
            <a:picLocks noChangeAspect="1"/>
          </p:cNvPicPr>
          <p:nvPr/>
        </p:nvPicPr>
        <p:blipFill>
          <a:blip r:embed="rId3"/>
          <a:stretch>
            <a:fillRect/>
          </a:stretch>
        </p:blipFill>
        <p:spPr>
          <a:xfrm>
            <a:off x="3602536" y="3039585"/>
            <a:ext cx="2310584" cy="31397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4CDF0E67-ABA5-45C2-BCAA-E3DF2C2F5738}"/>
              </a:ext>
            </a:extLst>
          </p:cNvPr>
          <p:cNvSpPr txBox="1"/>
          <p:nvPr/>
        </p:nvSpPr>
        <p:spPr>
          <a:xfrm>
            <a:off x="3042558" y="3244334"/>
            <a:ext cx="6106884" cy="461665"/>
          </a:xfrm>
          <a:prstGeom prst="rect">
            <a:avLst/>
          </a:prstGeom>
          <a:noFill/>
        </p:spPr>
        <p:txBody>
          <a:bodyPr wrap="square">
            <a:spAutoFit/>
          </a:bodyPr>
          <a:lstStyle/>
          <a:p>
            <a:r>
              <a:rPr lang="en-IN">
                <a:hlinkClick r:id="rId3"/>
              </a:rPr>
              <a:t>https://github.com/ManiPrasad08/</a:t>
            </a:r>
            <a:r>
              <a:rPr lang="en-IN" sz="2400">
                <a:hlinkClick r:id="rId3"/>
              </a:rPr>
              <a:t>keylogger-project</a:t>
            </a:r>
            <a:r>
              <a:rPr lang="en-IN">
                <a:hlinkClick r:id="rId3"/>
              </a:rPr>
              <a:t>.git</a:t>
            </a:r>
            <a:endParaRPr lang="en-IN" dirty="0"/>
          </a:p>
        </p:txBody>
      </p:sp>
    </p:spTree>
    <p:extLst>
      <p:ext uri="{BB962C8B-B14F-4D97-AF65-F5344CB8AC3E}">
        <p14:creationId xmlns:p14="http://schemas.microsoft.com/office/powerpoint/2010/main" val="277954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508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i="1" dirty="0"/>
              <a:t>  </a:t>
            </a:r>
          </a:p>
          <a:p>
            <a:endParaRPr lang="en-US" i="1" dirty="0"/>
          </a:p>
          <a:p>
            <a:endParaRPr lang="en-US" i="1" dirty="0"/>
          </a:p>
          <a:p>
            <a:endParaRPr lang="en-US" i="1" dirty="0"/>
          </a:p>
          <a:p>
            <a:endParaRPr lang="en-US" i="1" dirty="0"/>
          </a:p>
          <a:p>
            <a:endParaRPr lang="en-US" i="1" dirty="0"/>
          </a:p>
          <a:p>
            <a:endParaRPr lang="en-US" i="1" dirty="0"/>
          </a:p>
          <a:p>
            <a:endParaRPr lang="en-US" i="1" dirty="0"/>
          </a:p>
          <a:p>
            <a:r>
              <a:rPr lang="en-US" i="1" dirty="0"/>
              <a:t>                                                                        </a:t>
            </a:r>
          </a:p>
          <a:p>
            <a:r>
              <a:rPr lang="en-US" i="1" dirty="0"/>
              <a:t>                                                                                           </a:t>
            </a:r>
          </a:p>
          <a:p>
            <a:r>
              <a:rPr lang="en-US" i="1" dirty="0"/>
              <a:t>                                                       </a:t>
            </a:r>
            <a:r>
              <a:rPr lang="en-US" sz="4800" i="1" dirty="0">
                <a:latin typeface="Arial Black" panose="020B0A04020102020204" pitchFamily="34" charset="0"/>
              </a:rPr>
              <a:t>KEYLOGGERS</a:t>
            </a:r>
            <a:endParaRPr sz="4800" i="1" dirty="0">
              <a:latin typeface="Arial Black" panose="020B0A04020102020204" pitchFamily="34" charset="0"/>
            </a:endParaRPr>
          </a:p>
        </p:txBody>
      </p:sp>
      <p:grpSp>
        <p:nvGrpSpPr>
          <p:cNvPr id="3" name="object 3"/>
          <p:cNvGrpSpPr/>
          <p:nvPr/>
        </p:nvGrpSpPr>
        <p:grpSpPr>
          <a:xfrm>
            <a:off x="7436922" y="30002"/>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8805380" y="292069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5486400" y="11839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7376899" y="4343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sz="1100" b="1" spc="35" dirty="0" err="1">
                <a:solidFill>
                  <a:srgbClr val="2D83C3"/>
                </a:solidFill>
                <a:latin typeface="Trebuchet MS"/>
                <a:cs typeface="Trebuchet MS"/>
              </a:rPr>
              <a:t>e</a:t>
            </a:r>
            <a:r>
              <a:rPr sz="1100" b="1" spc="90" dirty="0" err="1">
                <a:solidFill>
                  <a:srgbClr val="2D83C3"/>
                </a:solidFill>
                <a:latin typeface="Trebuchet MS"/>
                <a:cs typeface="Trebuchet MS"/>
              </a:rPr>
              <a:t>v</a:t>
            </a:r>
            <a:r>
              <a:rPr sz="1100" b="1" spc="-35" dirty="0" err="1">
                <a:solidFill>
                  <a:srgbClr val="2D83C3"/>
                </a:solidFill>
                <a:latin typeface="Trebuchet MS"/>
                <a:cs typeface="Trebuchet MS"/>
              </a:rPr>
              <a:t>i</a:t>
            </a:r>
            <a:r>
              <a:rPr sz="1100" b="1" spc="35" dirty="0" err="1">
                <a:solidFill>
                  <a:srgbClr val="2D83C3"/>
                </a:solidFill>
                <a:latin typeface="Trebuchet MS"/>
                <a:cs typeface="Trebuchet MS"/>
              </a:rPr>
              <a:t>e</a:t>
            </a:r>
            <a:r>
              <a:rPr sz="1100" b="1" spc="15" dirty="0" err="1">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775" y="0"/>
            <a:ext cx="8979405" cy="656726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r>
              <a:rPr lang="en-US" dirty="0"/>
              <a:t>                                           </a:t>
            </a:r>
          </a:p>
          <a:p>
            <a:r>
              <a:rPr lang="en-US" sz="2400" dirty="0">
                <a:latin typeface="Arial Rounded MT Bold" panose="020F0704030504030204" pitchFamily="34" charset="0"/>
              </a:rPr>
              <a:t>                                 </a:t>
            </a:r>
          </a:p>
          <a:p>
            <a:r>
              <a:rPr lang="en-US" sz="2400" dirty="0">
                <a:latin typeface="Arial Rounded MT Bold" panose="020F0704030504030204" pitchFamily="34" charset="0"/>
              </a:rPr>
              <a:t>                                    KEYLOGGER</a:t>
            </a:r>
          </a:p>
          <a:p>
            <a:r>
              <a:rPr lang="en-US" dirty="0"/>
              <a:t>                                                                    </a:t>
            </a:r>
          </a:p>
          <a:p>
            <a:r>
              <a:rPr lang="en-US" dirty="0"/>
              <a:t>                        </a:t>
            </a:r>
            <a:endParaRPr lang="en-US" sz="4400" dirty="0">
              <a:latin typeface="Bahnschrift SemiBold Condensed" panose="020B0502040204020203" pitchFamily="34" charset="0"/>
            </a:endParaRPr>
          </a:p>
          <a:p>
            <a:pPr algn="just"/>
            <a:r>
              <a:rPr lang="en-US" sz="4400" dirty="0">
                <a:latin typeface="Bahnschrift SemiBold Condensed" panose="020B0502040204020203" pitchFamily="34" charset="0"/>
              </a:rPr>
              <a:t>   </a:t>
            </a:r>
            <a:r>
              <a:rPr lang="en-US" sz="3600" dirty="0">
                <a:latin typeface="Berlin Sans FB Demi" panose="020E0802020502020306" pitchFamily="34" charset="0"/>
              </a:rPr>
              <a:t>Welcome to the world of invisible threats. Today, we will uncover the hidden danger of key loggers and explore creative solutions to protect your digital life.</a:t>
            </a:r>
            <a:endParaRPr sz="3600" dirty="0">
              <a:latin typeface="Berlin Sans FB Demi" panose="020E0802020502020306"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8705357" y="4725546"/>
            <a:ext cx="247650" cy="247650"/>
          </a:xfrm>
          <a:prstGeom prst="rect">
            <a:avLst/>
          </a:prstGeom>
        </p:spPr>
      </p:pic>
      <p:grpSp>
        <p:nvGrpSpPr>
          <p:cNvPr id="18" name="object 18"/>
          <p:cNvGrpSpPr/>
          <p:nvPr/>
        </p:nvGrpSpPr>
        <p:grpSpPr>
          <a:xfrm>
            <a:off x="2960617" y="5126601"/>
            <a:ext cx="3917447" cy="1359436"/>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2">
            <a:extLst>
              <a:ext uri="{FF2B5EF4-FFF2-40B4-BE49-F238E27FC236}">
                <a16:creationId xmlns:a16="http://schemas.microsoft.com/office/drawing/2014/main" id="{39E3FBE8-C6FA-9A8B-AC5A-CDC42B6E88C5}"/>
              </a:ext>
            </a:extLst>
          </p:cNvPr>
          <p:cNvGrpSpPr/>
          <p:nvPr/>
        </p:nvGrpSpPr>
        <p:grpSpPr>
          <a:xfrm flipH="1">
            <a:off x="6953938" y="53479"/>
            <a:ext cx="2414269" cy="3257550"/>
            <a:chOff x="7991475" y="2933700"/>
            <a:chExt cx="2762250" cy="3257550"/>
          </a:xfrm>
        </p:grpSpPr>
        <p:sp>
          <p:nvSpPr>
            <p:cNvPr id="13" name="object 3">
              <a:extLst>
                <a:ext uri="{FF2B5EF4-FFF2-40B4-BE49-F238E27FC236}">
                  <a16:creationId xmlns:a16="http://schemas.microsoft.com/office/drawing/2014/main" id="{710E7BCA-EDBA-0DF0-C2A7-7EF57E7B606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a:extLst>
                <a:ext uri="{FF2B5EF4-FFF2-40B4-BE49-F238E27FC236}">
                  <a16:creationId xmlns:a16="http://schemas.microsoft.com/office/drawing/2014/main" id="{A99903C8-7ABF-D445-F413-F9F6943DCBF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5" name="object 5">
              <a:extLst>
                <a:ext uri="{FF2B5EF4-FFF2-40B4-BE49-F238E27FC236}">
                  <a16:creationId xmlns:a16="http://schemas.microsoft.com/office/drawing/2014/main" id="{D4FE8E50-AB5E-A866-F589-4B0D982EADB5}"/>
                </a:ext>
              </a:extLst>
            </p:cNvPr>
            <p:cNvPicPr/>
            <p:nvPr/>
          </p:nvPicPr>
          <p:blipFill>
            <a:blip r:embed="rId2" cstate="print"/>
            <a:stretch>
              <a:fillRect/>
            </a:stretch>
          </p:blipFill>
          <p:spPr>
            <a:xfrm>
              <a:off x="7991475" y="2933700"/>
              <a:ext cx="2762250" cy="3257550"/>
            </a:xfrm>
            <a:prstGeom prst="rect">
              <a:avLst/>
            </a:prstGeom>
          </p:spPr>
        </p:pic>
      </p:grpSp>
      <p:grpSp>
        <p:nvGrpSpPr>
          <p:cNvPr id="2" name="object 2"/>
          <p:cNvGrpSpPr/>
          <p:nvPr/>
        </p:nvGrpSpPr>
        <p:grpSpPr>
          <a:xfrm>
            <a:off x="72390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1131" y="20857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941131" y="5959634"/>
            <a:ext cx="2535359" cy="244288"/>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52400" y="2706193"/>
            <a:ext cx="7689866" cy="2031325"/>
          </a:xfrm>
          <a:prstGeom prst="rect">
            <a:avLst/>
          </a:prstGeom>
        </p:spPr>
        <p:txBody>
          <a:bodyPr wrap="square">
            <a:spAutoFit/>
          </a:bodyPr>
          <a:lstStyle/>
          <a:p>
            <a:r>
              <a:rPr lang="en-US" dirty="0">
                <a:latin typeface="Berlin Sans FB Demi" panose="020E0802020502020306" pitchFamily="34" charset="0"/>
              </a:rPr>
              <a:t>The problem statement is that the key logger can be detected using antiviruses. Installation of hardware key logger  is difficult without the knowledge of the owner of the system. The solution to the above existing problem is that we can build a software key logger instead of hardware key logger.</a:t>
            </a:r>
          </a:p>
          <a:p>
            <a:endParaRPr lang="en-US" dirty="0">
              <a:latin typeface="Bahnschrift SemiBold" panose="020B0502040204020203" pitchFamily="34" charset="0"/>
            </a:endParaRPr>
          </a:p>
          <a:p>
            <a:endParaRPr lang="en-US" dirty="0">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2486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4898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600" spc="5" dirty="0"/>
              <a:t>Keylogger </a:t>
            </a:r>
            <a:r>
              <a:rPr sz="3600" spc="5" dirty="0"/>
              <a:t>PROJEC</a:t>
            </a:r>
            <a:r>
              <a:rPr lang="en-IN" sz="3600" spc="5" dirty="0"/>
              <a:t>T </a:t>
            </a:r>
            <a:r>
              <a:rPr sz="3600" spc="-20" dirty="0"/>
              <a:t>OVERVIEW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1295400" y="1864445"/>
            <a:ext cx="6096000" cy="3970318"/>
          </a:xfrm>
          <a:prstGeom prst="rect">
            <a:avLst/>
          </a:prstGeom>
        </p:spPr>
        <p:txBody>
          <a:bodyPr>
            <a:spAutoFit/>
          </a:bodyPr>
          <a:lstStyle/>
          <a:p>
            <a:r>
              <a:rPr lang="en-US" dirty="0">
                <a:latin typeface="Berlin Sans FB Demi" panose="020E0802020502020306" pitchFamily="34" charset="0"/>
              </a:rPr>
              <a:t>Key logger can be implemented in different ways. They may be software-based, where a program is installed on a computer to capture keystrokes, or hardware-based, involving physical devices connected between the keyboard and the computer. Some advanced key logger can also capture screenshots, log mouse clicks, and monitor other activities.</a:t>
            </a:r>
          </a:p>
          <a:p>
            <a:endParaRPr lang="en-US" dirty="0">
              <a:latin typeface="Berlin Sans FB Demi" panose="020E0802020502020306" pitchFamily="34" charset="0"/>
            </a:endParaRPr>
          </a:p>
          <a:p>
            <a:r>
              <a:rPr lang="en-US" dirty="0">
                <a:latin typeface="Berlin Sans FB Demi" panose="020E0802020502020306" pitchFamily="34" charset="0"/>
              </a:rPr>
              <a:t>It's important to note that the use of key logger without the consent of the individual being monitored is generally considered unethical and, in many cases, illegal. Privacy laws and regulations vary by jurisdiction, and individuals have the right to know and consent to being monitored.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38800" y="880831"/>
            <a:ext cx="1371600" cy="62804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4800600" y="5410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3" name="object 3"/>
          <p:cNvSpPr/>
          <p:nvPr/>
        </p:nvSpPr>
        <p:spPr>
          <a:xfrm>
            <a:off x="1219200" y="12029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Content Placeholder 9"/>
          <p:cNvSpPr>
            <a:spLocks noGrp="1"/>
          </p:cNvSpPr>
          <p:nvPr>
            <p:ph sz="half" idx="3"/>
          </p:nvPr>
        </p:nvSpPr>
        <p:spPr>
          <a:xfrm>
            <a:off x="457200" y="1981200"/>
            <a:ext cx="9753600" cy="3751120"/>
          </a:xfrm>
        </p:spPr>
        <p:txBody>
          <a:bodyPr/>
          <a:lstStyle/>
          <a:p>
            <a:r>
              <a:rPr lang="en-US" sz="2800" b="1" dirty="0"/>
              <a:t>loggers</a:t>
            </a:r>
            <a:r>
              <a:rPr lang="en-US" sz="2800" dirty="0"/>
              <a:t> use a </a:t>
            </a:r>
            <a:r>
              <a:rPr lang="en-US" sz="2800" u="sng" dirty="0"/>
              <a:t>Windows </a:t>
            </a:r>
            <a:r>
              <a:rPr lang="en-US" sz="2800" dirty="0"/>
              <a:t>application programming </a:t>
            </a:r>
            <a:r>
              <a:rPr lang="en-US" sz="2800" dirty="0">
                <a:latin typeface="Berlin Sans FB Demi" panose="020E0802020502020306" pitchFamily="34" charset="0"/>
              </a:rPr>
              <a:t>interface (</a:t>
            </a:r>
            <a:r>
              <a:rPr lang="en-US" sz="2800" u="sng" dirty="0">
                <a:latin typeface="Berlin Sans FB Demi" panose="020E0802020502020306" pitchFamily="34" charset="0"/>
              </a:rPr>
              <a:t>API</a:t>
            </a:r>
            <a:r>
              <a:rPr lang="en-US" sz="2800" dirty="0">
                <a:latin typeface="Berlin Sans FB Demi" panose="020E0802020502020306" pitchFamily="34" charset="0"/>
              </a:rPr>
              <a:t>) to intercept keyboard and mouse movements. </a:t>
            </a:r>
            <a:r>
              <a:rPr lang="en-US" sz="2800" dirty="0" err="1">
                <a:latin typeface="Berlin Sans FB Demi" panose="020E0802020502020306" pitchFamily="34" charset="0"/>
              </a:rPr>
              <a:t>GetAsyncKeyState</a:t>
            </a:r>
            <a:r>
              <a:rPr lang="en-US" sz="2800" dirty="0">
                <a:latin typeface="Berlin Sans FB Demi" panose="020E0802020502020306" pitchFamily="34" charset="0"/>
              </a:rPr>
              <a:t> or </a:t>
            </a:r>
            <a:r>
              <a:rPr lang="en-US" sz="2800" dirty="0" err="1">
                <a:latin typeface="Berlin Sans FB Demi" panose="020E0802020502020306" pitchFamily="34" charset="0"/>
              </a:rPr>
              <a:t>GetKeyState</a:t>
            </a:r>
            <a:r>
              <a:rPr lang="en-US" sz="2800" dirty="0">
                <a:latin typeface="Berlin Sans FB Demi" panose="020E0802020502020306" pitchFamily="34" charset="0"/>
              </a:rPr>
              <a:t> API functions might also be captured. These keyloggers require the attacker to actively monitor each key press</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Content Placeholder 11">
            <a:extLst>
              <a:ext uri="{FF2B5EF4-FFF2-40B4-BE49-F238E27FC236}">
                <a16:creationId xmlns:a16="http://schemas.microsoft.com/office/drawing/2014/main" id="{2D39338E-330B-88AF-DD97-3E5015F4DC20}"/>
              </a:ext>
            </a:extLst>
          </p:cNvPr>
          <p:cNvSpPr>
            <a:spLocks noGrp="1"/>
          </p:cNvSpPr>
          <p:nvPr>
            <p:ph sz="half" idx="2"/>
          </p:nvPr>
        </p:nvSpPr>
        <p:spPr>
          <a:xfrm>
            <a:off x="1066800" y="1219200"/>
            <a:ext cx="1600200" cy="276999"/>
          </a:xfrm>
        </p:spPr>
        <p:txBody>
          <a:bodyPr/>
          <a:lstStyle/>
          <a:p>
            <a:r>
              <a:rPr lang="en-US"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592507"/>
            <a:ext cx="2695574" cy="3248025"/>
          </a:xfrm>
          <a:prstGeom prst="rect">
            <a:avLst/>
          </a:prstGeom>
        </p:spPr>
      </p:pic>
      <p:sp>
        <p:nvSpPr>
          <p:cNvPr id="3" name="object 3"/>
          <p:cNvSpPr/>
          <p:nvPr/>
        </p:nvSpPr>
        <p:spPr>
          <a:xfrm>
            <a:off x="8779809" y="5029200"/>
            <a:ext cx="754716" cy="6096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248400" y="1409533"/>
            <a:ext cx="609600" cy="5753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2971800" y="5750326"/>
            <a:ext cx="447675" cy="39052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124200" y="2057007"/>
            <a:ext cx="6096000" cy="3693319"/>
          </a:xfrm>
          <a:prstGeom prst="rect">
            <a:avLst/>
          </a:prstGeom>
        </p:spPr>
        <p:txBody>
          <a:bodyPr>
            <a:spAutoFit/>
          </a:bodyPr>
          <a:lstStyle/>
          <a:p>
            <a:r>
              <a:rPr lang="en-US" b="1" dirty="0">
                <a:latin typeface="+mj-lt"/>
              </a:rPr>
              <a:t>Everyone should keep there password and personal data safety</a:t>
            </a:r>
          </a:p>
          <a:p>
            <a:r>
              <a:rPr lang="en-US" b="1" dirty="0">
                <a:latin typeface="+mj-lt"/>
              </a:rPr>
              <a:t>Keylogger can make destroy everything the data of details.</a:t>
            </a:r>
          </a:p>
          <a:p>
            <a:r>
              <a:rPr lang="en-US" b="1" dirty="0">
                <a:latin typeface="+mj-lt"/>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b="1" dirty="0" err="1">
                <a:latin typeface="+mj-lt"/>
              </a:rPr>
              <a:t>TheOneSpy</a:t>
            </a:r>
            <a:r>
              <a:rPr lang="en-US" b="1" dirty="0">
                <a:latin typeface="+mj-lt"/>
              </a:rPr>
              <a:t>. Individuals use it as an opportunity to guarantee the assurance of their families, organizations, and the ones they care about.</a:t>
            </a:r>
          </a:p>
          <a:p>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69799" y="46580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89071" y="17091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188824"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71244" y="2962335"/>
            <a:ext cx="2314575" cy="3137027"/>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Content Placeholder 9">
            <a:extLst>
              <a:ext uri="{FF2B5EF4-FFF2-40B4-BE49-F238E27FC236}">
                <a16:creationId xmlns:a16="http://schemas.microsoft.com/office/drawing/2014/main" id="{B04195B2-C71B-54A2-2887-AAEECD19B25E}"/>
              </a:ext>
            </a:extLst>
          </p:cNvPr>
          <p:cNvSpPr>
            <a:spLocks noGrp="1"/>
          </p:cNvSpPr>
          <p:nvPr>
            <p:ph sz="half" idx="2"/>
          </p:nvPr>
        </p:nvSpPr>
        <p:spPr>
          <a:xfrm>
            <a:off x="609600" y="1577340"/>
            <a:ext cx="5303520" cy="1384995"/>
          </a:xfrm>
        </p:spPr>
        <p:txBody>
          <a:bodyPr/>
          <a:lstStyle/>
          <a:p>
            <a:r>
              <a:rPr lang="en-US" dirty="0"/>
              <a:t>A keylogger is a type of surveillance technology used to monitor and record each keystroke typed on a specific computer's keyboard. In this tutorial, you will learn how to write a keylogger in Python.</a:t>
            </a:r>
          </a:p>
          <a:p>
            <a:endParaRPr lang="en-IN" dirty="0"/>
          </a:p>
        </p:txBody>
      </p:sp>
      <p:sp>
        <p:nvSpPr>
          <p:cNvPr id="14" name="Content Placeholder 13">
            <a:extLst>
              <a:ext uri="{FF2B5EF4-FFF2-40B4-BE49-F238E27FC236}">
                <a16:creationId xmlns:a16="http://schemas.microsoft.com/office/drawing/2014/main" id="{E47A1A09-0097-C6F7-EAC0-58F3D8A203C0}"/>
              </a:ext>
            </a:extLst>
          </p:cNvPr>
          <p:cNvSpPr>
            <a:spLocks noGrp="1"/>
          </p:cNvSpPr>
          <p:nvPr>
            <p:ph sz="half" idx="3"/>
          </p:nvPr>
        </p:nvSpPr>
        <p:spPr>
          <a:xfrm>
            <a:off x="3733800" y="3035141"/>
            <a:ext cx="5838825" cy="758190"/>
          </a:xfrm>
        </p:spPr>
        <p:txBody>
          <a:bodyPr/>
          <a:lstStyle/>
          <a:p>
            <a:r>
              <a:rPr lang="en-US" dirty="0"/>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05925" y="4419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2343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67800" y="4953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057400" y="6071428"/>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503555" y="2689881"/>
            <a:ext cx="5059045" cy="369332"/>
          </a:xfrm>
          <a:prstGeom prst="rect">
            <a:avLst/>
          </a:prstGeom>
        </p:spPr>
        <p:txBody>
          <a:bodyPr wrap="square">
            <a:spAutoFit/>
          </a:bodyPr>
          <a:lstStyle/>
          <a:p>
            <a:endParaRPr lang="en-US" dirty="0">
              <a:latin typeface="Berlin Sans FB Demi" panose="020E0802020502020306" pitchFamily="34" charset="0"/>
            </a:endParaRPr>
          </a:p>
        </p:txBody>
      </p:sp>
      <p:sp>
        <p:nvSpPr>
          <p:cNvPr id="14" name="Content Placeholder 13"/>
          <p:cNvSpPr>
            <a:spLocks noGrp="1"/>
          </p:cNvSpPr>
          <p:nvPr>
            <p:ph sz="half" idx="3"/>
          </p:nvPr>
        </p:nvSpPr>
        <p:spPr>
          <a:xfrm>
            <a:off x="503555" y="3077774"/>
            <a:ext cx="8259445" cy="2583349"/>
          </a:xfrm>
        </p:spPr>
        <p:txBody>
          <a:bodyPr/>
          <a:lstStyle/>
          <a:p>
            <a:r>
              <a:rPr lang="en-US" dirty="0"/>
              <a:t>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p>
          <a:p>
            <a:endParaRPr lang="en-US" dirty="0">
              <a:latin typeface="Berlin Sans FB Demi" panose="020E0802020502020306" pitchFamily="34" charset="0"/>
            </a:endParaRPr>
          </a:p>
        </p:txBody>
      </p:sp>
      <p:sp>
        <p:nvSpPr>
          <p:cNvPr id="12" name="Content Placeholder 11">
            <a:extLst>
              <a:ext uri="{FF2B5EF4-FFF2-40B4-BE49-F238E27FC236}">
                <a16:creationId xmlns:a16="http://schemas.microsoft.com/office/drawing/2014/main" id="{EB2F6B60-F6A7-CCD0-FE6F-1C74605F0CED}"/>
              </a:ext>
            </a:extLst>
          </p:cNvPr>
          <p:cNvSpPr>
            <a:spLocks noGrp="1"/>
          </p:cNvSpPr>
          <p:nvPr>
            <p:ph sz="half" idx="2"/>
          </p:nvPr>
        </p:nvSpPr>
        <p:spPr>
          <a:xfrm>
            <a:off x="609600" y="1196877"/>
            <a:ext cx="6248400" cy="1608116"/>
          </a:xfrm>
        </p:spPr>
        <p:txBody>
          <a:bodyPr/>
          <a:lstStyle/>
          <a:p>
            <a:r>
              <a:rPr lang="en-US" dirty="0"/>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TotalTime>
  <Words>706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Black</vt:lpstr>
      <vt:lpstr>Arial Rounded MT Bold</vt:lpstr>
      <vt:lpstr>Bahnschrift SemiBold</vt:lpstr>
      <vt:lpstr>Bahnschrift SemiBold Condensed</vt:lpstr>
      <vt:lpstr>Berlin Sans FB Demi</vt:lpstr>
      <vt:lpstr>Calibri</vt:lpstr>
      <vt:lpstr>Trebuchet MS</vt:lpstr>
      <vt:lpstr>Office Theme</vt:lpstr>
      <vt:lpstr>DOSURI DURGA VENKATA SIVA MANI PRASAD </vt:lpstr>
      <vt:lpstr>PROJECT TITLE</vt:lpstr>
      <vt:lpstr>AGENDA</vt:lpstr>
      <vt:lpstr>PROBLEM STATEMENT</vt:lpstr>
      <vt:lpstr>Keylogger PROJECT OVERVIEW</vt:lpstr>
      <vt:lpstr>WHO ARE THE END USERS?</vt:lpstr>
      <vt:lpstr>YOUR SOLUTION AND ITS VALUE PROPOSITION</vt:lpstr>
      <vt:lpstr>THE WOW IN YOUR SOLUTION</vt:lpstr>
      <vt:lpstr>PowerPoint Presentation</vt:lpstr>
      <vt:lpstr>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CHANGALI RADHAKRISHNA GOUD</dc:title>
  <dc:creator>ADMIN</dc:creator>
  <cp:lastModifiedBy>Mani Prasad</cp:lastModifiedBy>
  <cp:revision>17</cp:revision>
  <dcterms:created xsi:type="dcterms:W3CDTF">2024-06-03T05:48:59Z</dcterms:created>
  <dcterms:modified xsi:type="dcterms:W3CDTF">2024-06-24T14:25:47Z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