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sz="4400" dirty="0">
                <a:latin typeface="Times New Roman" panose="02020603050405020304" charset="0"/>
                <a:cs typeface="Times New Roman" panose="02020603050405020304" charset="0"/>
              </a:rPr>
              <a:t>FINAL PROJECT</a:t>
            </a:r>
            <a:endParaRPr lang="en-IN" altLang="en-US" sz="44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r>
              <a:rPr lang="en-IN" altLang="en-US" sz="3600">
                <a:latin typeface="Times New Roman" panose="02020603050405020304" charset="0"/>
                <a:cs typeface="Times New Roman" panose="02020603050405020304" charset="0"/>
              </a:rPr>
              <a:t>TO-DO LIST</a:t>
            </a:r>
            <a:endParaRPr lang="en-IN" altLang="en-US" sz="36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OUTPUT</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457200" indent="-457200">
              <a:lnSpc>
                <a:spcPct val="125000"/>
              </a:lnSpc>
              <a:spcBef>
                <a:spcPts val="20"/>
              </a:spcBef>
              <a:spcAft>
                <a:spcPts val="0"/>
              </a:spcAft>
              <a:buAutoNum type="arabicPeriod"/>
            </a:pPr>
            <a:r>
              <a:rPr lang="en-US" sz="2200" b="1">
                <a:latin typeface="Times New Roman" panose="02020603050405020304" charset="0"/>
                <a:cs typeface="Times New Roman" panose="02020603050405020304" charset="0"/>
              </a:rPr>
              <a:t>To-Do List Web Page</a:t>
            </a:r>
            <a:r>
              <a:rPr lang="en-US" sz="2200">
                <a:latin typeface="Times New Roman" panose="02020603050405020304" charset="0"/>
                <a:cs typeface="Times New Roman" panose="02020603050405020304" charset="0"/>
              </a:rPr>
              <a:t>:</a:t>
            </a: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page will display a heading "To-Do List" along with an input field to add new tasks, an "Add Task" button, and an empty unordered list (ul) to display tasks.</a:t>
            </a:r>
            <a:endParaRPr lang="en-US" sz="2200">
              <a:latin typeface="Times New Roman" panose="02020603050405020304" charset="0"/>
              <a:cs typeface="Times New Roman" panose="02020603050405020304" charset="0"/>
            </a:endParaRPr>
          </a:p>
          <a:p>
            <a:pPr marL="457200" indent="-457200">
              <a:lnSpc>
                <a:spcPct val="125000"/>
              </a:lnSpc>
              <a:spcBef>
                <a:spcPts val="20"/>
              </a:spcBef>
              <a:spcAft>
                <a:spcPts val="0"/>
              </a:spcAft>
              <a:buAutoNum type="arabicPeriod"/>
            </a:pPr>
            <a:r>
              <a:rPr lang="en-US" sz="2200" b="1">
                <a:latin typeface="Times New Roman" panose="02020603050405020304" charset="0"/>
                <a:cs typeface="Times New Roman" panose="02020603050405020304" charset="0"/>
              </a:rPr>
              <a:t>Adding Tasks</a:t>
            </a:r>
            <a:r>
              <a:rPr lang="en-US" sz="2200">
                <a:latin typeface="Times New Roman" panose="02020603050405020304" charset="0"/>
                <a:cs typeface="Times New Roman" panose="02020603050405020304" charset="0"/>
              </a:rPr>
              <a:t>:</a:t>
            </a: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Enter a task in the input field and click the "Add Task" button.</a:t>
            </a: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entered task will appear as a list item (li) with a delete button to the right.</a:t>
            </a:r>
            <a:endParaRPr lang="en-US" sz="2200">
              <a:latin typeface="Times New Roman" panose="02020603050405020304" charset="0"/>
              <a:cs typeface="Times New Roman" panose="02020603050405020304" charset="0"/>
            </a:endParaRPr>
          </a:p>
          <a:p>
            <a:pPr marL="457200" indent="-457200">
              <a:lnSpc>
                <a:spcPct val="125000"/>
              </a:lnSpc>
              <a:spcBef>
                <a:spcPts val="20"/>
              </a:spcBef>
              <a:spcAft>
                <a:spcPts val="0"/>
              </a:spcAft>
              <a:buAutoNum type="arabicPeriod"/>
            </a:pPr>
            <a:r>
              <a:rPr lang="en-US" sz="2200" b="1">
                <a:latin typeface="Times New Roman" panose="02020603050405020304" charset="0"/>
                <a:cs typeface="Times New Roman" panose="02020603050405020304" charset="0"/>
              </a:rPr>
              <a:t>Deleting Tasks</a:t>
            </a:r>
            <a:r>
              <a:rPr lang="en-US" sz="2200">
                <a:latin typeface="Times New Roman" panose="02020603050405020304" charset="0"/>
                <a:cs typeface="Times New Roman" panose="02020603050405020304" charset="0"/>
              </a:rPr>
              <a:t>:</a:t>
            </a: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Each task will have a "Delete" button.</a:t>
            </a: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Clicking the "Delete" button will remove the corresponding task from the list.</a:t>
            </a:r>
            <a:endParaRPr lang="en-US" sz="2200">
              <a:latin typeface="Times New Roman" panose="02020603050405020304" charset="0"/>
              <a:cs typeface="Times New Roman" panose="02020603050405020304" charset="0"/>
            </a:endParaRPr>
          </a:p>
          <a:p>
            <a:pPr marL="457200" indent="-457200">
              <a:lnSpc>
                <a:spcPct val="125000"/>
              </a:lnSpc>
              <a:spcBef>
                <a:spcPts val="20"/>
              </a:spcBef>
              <a:spcAft>
                <a:spcPts val="0"/>
              </a:spcAft>
              <a:buAutoNum type="arabicPeriod"/>
            </a:pPr>
            <a:r>
              <a:rPr lang="en-US" sz="2200" b="1">
                <a:latin typeface="Times New Roman" panose="02020603050405020304" charset="0"/>
                <a:cs typeface="Times New Roman" panose="02020603050405020304" charset="0"/>
              </a:rPr>
              <a:t>Styling</a:t>
            </a:r>
            <a:r>
              <a:rPr lang="en-US" sz="2200">
                <a:latin typeface="Times New Roman" panose="02020603050405020304" charset="0"/>
                <a:cs typeface="Times New Roman" panose="02020603050405020304" charset="0"/>
              </a:rPr>
              <a:t>:</a:t>
            </a: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page has basic styling to make it visually appealing, with a centered layout, a white background for the To-Do List container, and a red-colored delete button.</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OUTPUT</a:t>
            </a:r>
            <a:endParaRPr lang="en-IN" alt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2"/>
          </p:nvPr>
        </p:nvPicPr>
        <p:blipFill>
          <a:blip r:embed="rId1"/>
          <a:srcRect l="20655" t="43771" r="57479" b="37262"/>
          <a:stretch>
            <a:fillRect/>
          </a:stretch>
        </p:blipFill>
        <p:spPr>
          <a:xfrm>
            <a:off x="6807200" y="3946525"/>
            <a:ext cx="5384800" cy="2860675"/>
          </a:xfrm>
          <a:prstGeom prst="rect">
            <a:avLst/>
          </a:prstGeom>
          <a:noFill/>
          <a:ln w="9525">
            <a:noFill/>
          </a:ln>
        </p:spPr>
      </p:pic>
      <p:pic>
        <p:nvPicPr>
          <p:cNvPr id="7" name="Content Placeholder 3" descr="Screenshot 2023-12-28 201108"/>
          <p:cNvPicPr>
            <a:picLocks noChangeAspect="1"/>
          </p:cNvPicPr>
          <p:nvPr>
            <p:ph sz="half" idx="1"/>
          </p:nvPr>
        </p:nvPicPr>
        <p:blipFill>
          <a:blip r:embed="rId2"/>
          <a:stretch>
            <a:fillRect/>
          </a:stretch>
        </p:blipFill>
        <p:spPr>
          <a:xfrm>
            <a:off x="1564640" y="1559560"/>
            <a:ext cx="9424670" cy="50069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21852-01-flat-thank-you-slide-powerpoint-template-16x9-1"/>
          <p:cNvPicPr>
            <a:picLocks noChangeAspect="1"/>
          </p:cNvPicPr>
          <p:nvPr>
            <p:ph idx="1"/>
          </p:nvPr>
        </p:nvPicPr>
        <p:blipFill>
          <a:blip r:embed="rId1"/>
          <a:stretch>
            <a:fillRect/>
          </a:stretch>
        </p:blipFill>
        <p:spPr>
          <a:xfrm>
            <a:off x="0" y="0"/>
            <a:ext cx="12190095"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INTRODUCTION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2006600"/>
            <a:ext cx="5455920" cy="4262120"/>
          </a:xfrm>
        </p:spPr>
        <p:txBody>
          <a:bodyPr/>
          <a:p>
            <a:pPr marL="0" indent="0" algn="ctr">
              <a:buNone/>
            </a:pPr>
            <a:r>
              <a:rPr lang="en-IN" altLang="en-US" sz="2600">
                <a:latin typeface="Times New Roman" panose="02020603050405020304" charset="0"/>
                <a:cs typeface="Times New Roman" panose="02020603050405020304" charset="0"/>
              </a:rPr>
              <a:t>In the fast-paced world of web development, the ability to create dynamic and user-friendly applications is a crucial skill. As part of my internship in web development, I undertook an exciting project aimed at enhancing productivity and organization – the creation of a feature-rich To-Do List web application.</a:t>
            </a:r>
            <a:endParaRPr lang="en-IN" altLang="en-US" sz="2600">
              <a:latin typeface="Times New Roman" panose="02020603050405020304" charset="0"/>
              <a:cs typeface="Times New Roman" panose="02020603050405020304" charset="0"/>
            </a:endParaRPr>
          </a:p>
        </p:txBody>
      </p:sp>
      <p:pic>
        <p:nvPicPr>
          <p:cNvPr id="6" name="Content Placeholder 5" descr="Screenshot 2023-12-28 201056"/>
          <p:cNvPicPr>
            <a:picLocks noChangeAspect="1"/>
          </p:cNvPicPr>
          <p:nvPr>
            <p:ph sz="half" idx="2"/>
          </p:nvPr>
        </p:nvPicPr>
        <p:blipFill>
          <a:blip r:embed="rId1"/>
          <a:stretch>
            <a:fillRect/>
          </a:stretch>
        </p:blipFill>
        <p:spPr>
          <a:xfrm>
            <a:off x="6299200" y="2283460"/>
            <a:ext cx="5384800" cy="28606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WORKING</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600200"/>
            <a:ext cx="10972800" cy="1936115"/>
          </a:xfrm>
        </p:spPr>
        <p:txBody>
          <a:bodyPr/>
          <a:p>
            <a:pPr algn="l"/>
            <a:r>
              <a:rPr lang="en-IN" altLang="en-US" sz="2600">
                <a:latin typeface="Times New Roman" panose="02020603050405020304" charset="0"/>
                <a:cs typeface="Times New Roman" panose="02020603050405020304" charset="0"/>
              </a:rPr>
              <a:t>The working of a To-Do List website involves several components and functionalities to provide users with an organized and efficient task management system.</a:t>
            </a:r>
            <a:endParaRPr lang="en-IN" altLang="en-US" sz="2600">
              <a:latin typeface="Times New Roman" panose="02020603050405020304" charset="0"/>
              <a:cs typeface="Times New Roman" panose="02020603050405020304" charset="0"/>
            </a:endParaRPr>
          </a:p>
          <a:p>
            <a:pPr algn="l"/>
            <a:r>
              <a:rPr lang="en-US" altLang="en-IN" sz="2600">
                <a:latin typeface="Times New Roman" panose="02020603050405020304" charset="0"/>
                <a:cs typeface="Times New Roman" panose="02020603050405020304" charset="0"/>
              </a:rPr>
              <a:t>Some of them are mentioned below:</a:t>
            </a:r>
            <a:endParaRPr lang="en-US" altLang="en-IN" sz="2600">
              <a:latin typeface="Times New Roman" panose="02020603050405020304" charset="0"/>
              <a:cs typeface="Times New Roman" panose="02020603050405020304" charset="0"/>
            </a:endParaRPr>
          </a:p>
          <a:p>
            <a:pPr marL="514350" indent="-514350" algn="l">
              <a:buAutoNum type="arabicPeriod"/>
            </a:pPr>
            <a:endParaRPr lang="en-US" altLang="en-IN" sz="2600">
              <a:latin typeface="Times New Roman" panose="02020603050405020304" charset="0"/>
              <a:cs typeface="Times New Roman" panose="02020603050405020304" charset="0"/>
            </a:endParaRPr>
          </a:p>
        </p:txBody>
      </p:sp>
      <p:sp>
        <p:nvSpPr>
          <p:cNvPr id="4" name="Text Box 3"/>
          <p:cNvSpPr txBox="1"/>
          <p:nvPr/>
        </p:nvSpPr>
        <p:spPr>
          <a:xfrm>
            <a:off x="1981835" y="3404235"/>
            <a:ext cx="5099685" cy="2338070"/>
          </a:xfrm>
          <a:prstGeom prst="rect">
            <a:avLst/>
          </a:prstGeom>
          <a:noFill/>
        </p:spPr>
        <p:txBody>
          <a:bodyPr wrap="square" rtlCol="0">
            <a:spAutoFit/>
          </a:bodyPr>
          <a:p>
            <a:pPr marL="514350" indent="-514350" algn="l">
              <a:buAutoNum type="arabicPeriod"/>
            </a:pPr>
            <a:r>
              <a:rPr lang="en-US" altLang="en-IN" sz="2400">
                <a:latin typeface="Times New Roman" panose="02020603050405020304" charset="0"/>
                <a:cs typeface="Times New Roman" panose="02020603050405020304" charset="0"/>
                <a:sym typeface="+mn-ea"/>
              </a:rPr>
              <a:t>Task Categorization and Filtering</a:t>
            </a:r>
            <a:endParaRPr lang="en-US" altLang="en-IN" sz="2400">
              <a:latin typeface="Times New Roman" panose="02020603050405020304" charset="0"/>
              <a:cs typeface="Times New Roman" panose="02020603050405020304" charset="0"/>
            </a:endParaRPr>
          </a:p>
          <a:p>
            <a:pPr marL="514350" indent="-514350" algn="l">
              <a:buAutoNum type="arabicPeriod"/>
            </a:pPr>
            <a:r>
              <a:rPr lang="en-US" altLang="en-IN" sz="2600">
                <a:latin typeface="Times New Roman" panose="02020603050405020304" charset="0"/>
                <a:cs typeface="Times New Roman" panose="02020603050405020304" charset="0"/>
                <a:sym typeface="+mn-ea"/>
              </a:rPr>
              <a:t>Responsive </a:t>
            </a:r>
            <a:r>
              <a:rPr lang="en-US" altLang="en-IN" sz="2400">
                <a:latin typeface="Times New Roman" panose="02020603050405020304" charset="0"/>
                <a:cs typeface="Times New Roman" panose="02020603050405020304" charset="0"/>
                <a:sym typeface="+mn-ea"/>
              </a:rPr>
              <a:t>Design</a:t>
            </a:r>
            <a:endParaRPr lang="en-US" altLang="en-IN" sz="2400">
              <a:latin typeface="Times New Roman" panose="02020603050405020304" charset="0"/>
              <a:cs typeface="Times New Roman" panose="02020603050405020304" charset="0"/>
            </a:endParaRPr>
          </a:p>
          <a:p>
            <a:pPr marL="514350" indent="-514350" algn="l">
              <a:buAutoNum type="arabicPeriod"/>
            </a:pPr>
            <a:r>
              <a:rPr lang="en-US" altLang="en-IN" sz="2400">
                <a:latin typeface="Times New Roman" panose="02020603050405020304" charset="0"/>
                <a:cs typeface="Times New Roman" panose="02020603050405020304" charset="0"/>
                <a:sym typeface="+mn-ea"/>
              </a:rPr>
              <a:t>Data Persistence and Security</a:t>
            </a:r>
            <a:endParaRPr lang="en-US" altLang="en-IN" sz="2400">
              <a:latin typeface="Times New Roman" panose="02020603050405020304" charset="0"/>
              <a:cs typeface="Times New Roman" panose="02020603050405020304" charset="0"/>
            </a:endParaRPr>
          </a:p>
          <a:p>
            <a:pPr marL="514350" indent="-514350" algn="l">
              <a:buAutoNum type="arabicPeriod"/>
            </a:pPr>
            <a:r>
              <a:rPr lang="en-US" altLang="en-IN" sz="2400">
                <a:latin typeface="Times New Roman" panose="02020603050405020304" charset="0"/>
                <a:cs typeface="Times New Roman" panose="02020603050405020304" charset="0"/>
                <a:sym typeface="+mn-ea"/>
              </a:rPr>
              <a:t>Intuitive Task Management</a:t>
            </a:r>
            <a:endParaRPr lang="en-US" altLang="en-IN" sz="2400">
              <a:latin typeface="Times New Roman" panose="02020603050405020304" charset="0"/>
              <a:cs typeface="Times New Roman" panose="02020603050405020304" charset="0"/>
              <a:sym typeface="+mn-ea"/>
            </a:endParaRPr>
          </a:p>
          <a:p>
            <a:pPr marL="514350" indent="-514350" algn="l">
              <a:buAutoNum type="arabicPeriod"/>
            </a:pPr>
            <a:r>
              <a:rPr lang="en-US" altLang="en-IN" sz="2400">
                <a:latin typeface="Times New Roman" panose="02020603050405020304" charset="0"/>
                <a:cs typeface="Times New Roman" panose="02020603050405020304" charset="0"/>
              </a:rPr>
              <a:t>Real-time Collaboration</a:t>
            </a:r>
            <a:endParaRPr lang="en-US" altLang="en-IN" sz="2400">
              <a:latin typeface="Times New Roman" panose="02020603050405020304" charset="0"/>
              <a:cs typeface="Times New Roman" panose="02020603050405020304" charset="0"/>
            </a:endParaRPr>
          </a:p>
          <a:p>
            <a:endParaRPr lang="en-US" altLang="en-IN"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nSpc>
                <a:spcPct val="150000"/>
              </a:lnSpc>
            </a:pPr>
            <a:r>
              <a:rPr lang="en-IN" altLang="en-US">
                <a:latin typeface="Times New Roman" panose="02020603050405020304" charset="0"/>
                <a:cs typeface="Times New Roman" panose="02020603050405020304" charset="0"/>
              </a:rPr>
              <a:t>WORKING</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397000"/>
            <a:ext cx="10972800" cy="3642360"/>
          </a:xfrm>
        </p:spPr>
        <p:txBody>
          <a:bodyPr/>
          <a:p>
            <a:pPr>
              <a:lnSpc>
                <a:spcPct val="150000"/>
              </a:lnSpc>
            </a:pPr>
            <a:r>
              <a:rPr lang="en-US" sz="2200">
                <a:latin typeface="Times New Roman" panose="02020603050405020304" charset="0"/>
                <a:cs typeface="Times New Roman" panose="02020603050405020304" charset="0"/>
              </a:rPr>
              <a:t>The HTML file provides the structure of the web page, including an input field, a button to add tasks, and an unordered list (ul) to display tasks.</a:t>
            </a:r>
            <a:endParaRPr lang="en-US" sz="2200">
              <a:latin typeface="Times New Roman" panose="02020603050405020304" charset="0"/>
              <a:cs typeface="Times New Roman" panose="02020603050405020304" charset="0"/>
            </a:endParaRPr>
          </a:p>
          <a:p>
            <a:pPr>
              <a:lnSpc>
                <a:spcPct val="150000"/>
              </a:lnSpc>
            </a:pPr>
            <a:r>
              <a:rPr lang="en-US" sz="2200">
                <a:latin typeface="Times New Roman" panose="02020603050405020304" charset="0"/>
                <a:cs typeface="Times New Roman" panose="02020603050405020304" charset="0"/>
              </a:rPr>
              <a:t>The JavaScript file contains a function addTask() that is called when the "Add Task" button is clicked. This function creates a new list item (li) with the task text and a delete button.</a:t>
            </a:r>
            <a:endParaRPr lang="en-US" sz="2200">
              <a:latin typeface="Times New Roman" panose="02020603050405020304" charset="0"/>
              <a:cs typeface="Times New Roman" panose="02020603050405020304" charset="0"/>
            </a:endParaRPr>
          </a:p>
          <a:p>
            <a:pPr>
              <a:lnSpc>
                <a:spcPct val="150000"/>
              </a:lnSpc>
            </a:pPr>
            <a:r>
              <a:rPr lang="en-US" sz="2200">
                <a:latin typeface="Times New Roman" panose="02020603050405020304" charset="0"/>
                <a:cs typeface="Times New Roman" panose="02020603050405020304" charset="0"/>
              </a:rPr>
              <a:t>The delete button has an onclick event that removes the corresponding task when clicked.</a:t>
            </a:r>
            <a:endParaRPr lang="en-US" sz="2200">
              <a:latin typeface="Times New Roman" panose="02020603050405020304" charset="0"/>
              <a:cs typeface="Times New Roman" panose="02020603050405020304" charset="0"/>
            </a:endParaRPr>
          </a:p>
          <a:p>
            <a:pPr>
              <a:lnSpc>
                <a:spcPct val="150000"/>
              </a:lnSpc>
            </a:pPr>
            <a:r>
              <a:rPr lang="en-US" sz="2200">
                <a:latin typeface="Times New Roman" panose="02020603050405020304" charset="0"/>
                <a:cs typeface="Times New Roman" panose="02020603050405020304" charset="0"/>
              </a:rPr>
              <a:t>The CSS file provides basic styling to make the To-Do List visually appealing.</a:t>
            </a:r>
            <a:endParaRPr lang="en-US" sz="2200">
              <a:latin typeface="Times New Roman" panose="02020603050405020304" charset="0"/>
              <a:cs typeface="Times New Roman" panose="02020603050405020304" charset="0"/>
            </a:endParaRPr>
          </a:p>
          <a:p>
            <a:pPr marL="0" indent="0">
              <a:lnSpc>
                <a:spcPct val="150000"/>
              </a:lnSpc>
              <a:buNone/>
            </a:pPr>
            <a:r>
              <a:rPr lang="en-US" sz="2200">
                <a:latin typeface="Times New Roman" panose="02020603050405020304" charset="0"/>
                <a:cs typeface="Times New Roman" panose="02020603050405020304" charset="0"/>
              </a:rPr>
              <a:t>This is a straightforward example that demonstrates the core functionality of adding tasks and deleting them. For a more advanced To-Do List application, you might want to consider additional features such as task editing, task completion, and data persistence using local storage or a backend server.</a:t>
            </a:r>
            <a:endParaRPr lang="en-US" sz="22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USES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lnSpc>
                <a:spcPct val="150000"/>
              </a:lnSpc>
              <a:buNone/>
            </a:pPr>
            <a:r>
              <a:rPr lang="en-US" sz="2200">
                <a:latin typeface="Times New Roman" panose="02020603050405020304" charset="0"/>
                <a:cs typeface="Times New Roman" panose="02020603050405020304" charset="0"/>
              </a:rPr>
              <a:t>The To-Do List website created above can serve as a practical tool for individuals to organize and manage their tasks effectively. Here are some potential uses of the website:</a:t>
            </a:r>
            <a:endParaRPr lang="en-US" sz="2200">
              <a:latin typeface="Times New Roman" panose="02020603050405020304" charset="0"/>
              <a:cs typeface="Times New Roman" panose="02020603050405020304" charset="0"/>
            </a:endParaRPr>
          </a:p>
          <a:p>
            <a:pPr marL="457200" indent="-457200">
              <a:lnSpc>
                <a:spcPct val="150000"/>
              </a:lnSpc>
              <a:buAutoNum type="arabicPeriod"/>
            </a:pPr>
            <a:r>
              <a:rPr lang="en-US" sz="2200" b="1">
                <a:latin typeface="Times New Roman" panose="02020603050405020304" charset="0"/>
                <a:cs typeface="Times New Roman" panose="02020603050405020304" charset="0"/>
              </a:rPr>
              <a:t>Personal Task Management</a:t>
            </a:r>
            <a:r>
              <a:rPr lang="en-US" sz="2200">
                <a:latin typeface="Times New Roman" panose="02020603050405020304" charset="0"/>
                <a:cs typeface="Times New Roman" panose="02020603050405020304" charset="0"/>
              </a:rPr>
              <a:t>:</a:t>
            </a: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Users can utilize the website to keep track of their daily, weekly, or monthly tasks, helping them stay organized and focused.</a:t>
            </a:r>
            <a:endParaRPr lang="en-US" sz="2200">
              <a:latin typeface="Times New Roman" panose="02020603050405020304" charset="0"/>
              <a:cs typeface="Times New Roman" panose="02020603050405020304" charset="0"/>
            </a:endParaRPr>
          </a:p>
          <a:p>
            <a:pPr marL="457200" indent="-457200">
              <a:lnSpc>
                <a:spcPct val="150000"/>
              </a:lnSpc>
              <a:buAutoNum type="arabicPeriod"/>
            </a:pPr>
            <a:r>
              <a:rPr lang="en-US" sz="2200" b="1">
                <a:latin typeface="Times New Roman" panose="02020603050405020304" charset="0"/>
                <a:cs typeface="Times New Roman" panose="02020603050405020304" charset="0"/>
              </a:rPr>
              <a:t>Work and Project Planning</a:t>
            </a:r>
            <a:r>
              <a:rPr lang="en-US" sz="2200">
                <a:latin typeface="Times New Roman" panose="02020603050405020304" charset="0"/>
                <a:cs typeface="Times New Roman" panose="02020603050405020304" charset="0"/>
              </a:rPr>
              <a:t>:</a:t>
            </a: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Professionals can use the To-Do List to manage work-related tasks and projects, ensuring that important deadlines are met.</a:t>
            </a:r>
            <a:r>
              <a:rPr lang="en-IN" altLang="en-US" sz="2200">
                <a:latin typeface="Times New Roman" panose="02020603050405020304" charset="0"/>
                <a:cs typeface="Times New Roman" panose="02020603050405020304" charset="0"/>
              </a:rPr>
              <a:t> </a:t>
            </a:r>
            <a:endParaRPr lang="en-IN" altLang="en-US" sz="2200">
              <a:latin typeface="Times New Roman" panose="02020603050405020304" charset="0"/>
              <a:cs typeface="Times New Roman" panose="02020603050405020304" charset="0"/>
            </a:endParaRPr>
          </a:p>
          <a:p>
            <a:pPr marL="457200" indent="-457200">
              <a:lnSpc>
                <a:spcPct val="150000"/>
              </a:lnSpc>
              <a:buAutoNum type="arabicPeriod"/>
            </a:pPr>
            <a:r>
              <a:rPr lang="en-US" sz="2200" b="1">
                <a:latin typeface="Times New Roman" panose="02020603050405020304" charset="0"/>
                <a:cs typeface="Times New Roman" panose="02020603050405020304" charset="0"/>
              </a:rPr>
              <a:t>Study Planner for Students</a:t>
            </a:r>
            <a:r>
              <a:rPr lang="en-US" sz="2200">
                <a:latin typeface="Times New Roman" panose="02020603050405020304" charset="0"/>
                <a:cs typeface="Times New Roman" panose="02020603050405020304" charset="0"/>
              </a:rPr>
              <a:t>:</a:t>
            </a: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Students can organize their study schedule by adding tasks related to assignments, exams, and other academic responsibilities.</a:t>
            </a:r>
            <a:endParaRPr lang="en-US" sz="22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USES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457200" indent="-457200">
              <a:lnSpc>
                <a:spcPct val="150000"/>
              </a:lnSpc>
              <a:buFont typeface="+mj-lt"/>
              <a:buAutoNum type="arabicPeriod" startAt="4"/>
            </a:pPr>
            <a:r>
              <a:rPr lang="en-US" sz="2150" b="1">
                <a:latin typeface="Times New Roman" panose="02020603050405020304" charset="0"/>
                <a:cs typeface="Times New Roman" panose="02020603050405020304" charset="0"/>
              </a:rPr>
              <a:t>Time Management</a:t>
            </a:r>
            <a:r>
              <a:rPr lang="en-US" sz="2150">
                <a:latin typeface="Times New Roman" panose="02020603050405020304" charset="0"/>
                <a:cs typeface="Times New Roman" panose="02020603050405020304" charset="0"/>
              </a:rPr>
              <a:t>:</a:t>
            </a:r>
            <a:r>
              <a:rPr lang="en-IN" altLang="en-US" sz="2150">
                <a:latin typeface="Times New Roman" panose="02020603050405020304" charset="0"/>
                <a:cs typeface="Times New Roman" panose="02020603050405020304" charset="0"/>
              </a:rPr>
              <a:t> </a:t>
            </a:r>
            <a:r>
              <a:rPr lang="en-US" sz="2150">
                <a:latin typeface="Times New Roman" panose="02020603050405020304" charset="0"/>
                <a:cs typeface="Times New Roman" panose="02020603050405020304" charset="0"/>
              </a:rPr>
              <a:t>By categorizing tasks as pending or completed, users can analyze their productivity and time management skills over time.</a:t>
            </a:r>
            <a:endParaRPr lang="en-US" sz="2150">
              <a:latin typeface="Times New Roman" panose="02020603050405020304" charset="0"/>
              <a:cs typeface="Times New Roman" panose="02020603050405020304" charset="0"/>
            </a:endParaRPr>
          </a:p>
          <a:p>
            <a:pPr marL="457200" indent="-457200">
              <a:lnSpc>
                <a:spcPct val="150000"/>
              </a:lnSpc>
              <a:buFont typeface="+mj-lt"/>
              <a:buAutoNum type="arabicPeriod" startAt="4"/>
            </a:pPr>
            <a:r>
              <a:rPr lang="en-US" sz="2150" b="1">
                <a:latin typeface="Times New Roman" panose="02020603050405020304" charset="0"/>
                <a:cs typeface="Times New Roman" panose="02020603050405020304" charset="0"/>
              </a:rPr>
              <a:t>Goal Tracking</a:t>
            </a:r>
            <a:r>
              <a:rPr lang="en-US" sz="2150">
                <a:latin typeface="Times New Roman" panose="02020603050405020304" charset="0"/>
                <a:cs typeface="Times New Roman" panose="02020603050405020304" charset="0"/>
              </a:rPr>
              <a:t>:</a:t>
            </a:r>
            <a:r>
              <a:rPr lang="en-IN" altLang="en-US" sz="2150">
                <a:latin typeface="Times New Roman" panose="02020603050405020304" charset="0"/>
                <a:cs typeface="Times New Roman" panose="02020603050405020304" charset="0"/>
              </a:rPr>
              <a:t> </a:t>
            </a:r>
            <a:r>
              <a:rPr lang="en-US" sz="2150">
                <a:latin typeface="Times New Roman" panose="02020603050405020304" charset="0"/>
                <a:cs typeface="Times New Roman" panose="02020603050405020304" charset="0"/>
              </a:rPr>
              <a:t>Users can set goals and break them down into actionable tasks. The To-Do List helps in monitoring progress and achieving objectives.</a:t>
            </a:r>
            <a:endParaRPr lang="en-US" sz="2150">
              <a:latin typeface="Times New Roman" panose="02020603050405020304" charset="0"/>
              <a:cs typeface="Times New Roman" panose="02020603050405020304" charset="0"/>
            </a:endParaRPr>
          </a:p>
          <a:p>
            <a:pPr marL="457200" indent="-457200">
              <a:lnSpc>
                <a:spcPct val="150000"/>
              </a:lnSpc>
              <a:buFont typeface="+mj-lt"/>
              <a:buAutoNum type="arabicPeriod" startAt="4"/>
            </a:pPr>
            <a:r>
              <a:rPr lang="en-US" sz="2150" b="1">
                <a:latin typeface="Times New Roman" panose="02020603050405020304" charset="0"/>
                <a:cs typeface="Times New Roman" panose="02020603050405020304" charset="0"/>
              </a:rPr>
              <a:t>Daily Reminders</a:t>
            </a:r>
            <a:r>
              <a:rPr lang="en-US" sz="2150">
                <a:latin typeface="Times New Roman" panose="02020603050405020304" charset="0"/>
                <a:cs typeface="Times New Roman" panose="02020603050405020304" charset="0"/>
              </a:rPr>
              <a:t>:</a:t>
            </a:r>
            <a:r>
              <a:rPr lang="en-IN" altLang="en-US" sz="2150">
                <a:latin typeface="Times New Roman" panose="02020603050405020304" charset="0"/>
                <a:cs typeface="Times New Roman" panose="02020603050405020304" charset="0"/>
              </a:rPr>
              <a:t> </a:t>
            </a:r>
            <a:r>
              <a:rPr lang="en-US" sz="2150">
                <a:latin typeface="Times New Roman" panose="02020603050405020304" charset="0"/>
                <a:cs typeface="Times New Roman" panose="02020603050405020304" charset="0"/>
              </a:rPr>
              <a:t>The website can be used as a digital reminder system. Users can quickly add tasks and set priorities, ensuring that nothing important is overlooked.</a:t>
            </a:r>
            <a:endParaRPr lang="en-US" sz="2150">
              <a:latin typeface="Times New Roman" panose="02020603050405020304" charset="0"/>
              <a:cs typeface="Times New Roman" panose="02020603050405020304" charset="0"/>
            </a:endParaRPr>
          </a:p>
          <a:p>
            <a:pPr marL="457200" indent="-457200">
              <a:lnSpc>
                <a:spcPct val="150000"/>
              </a:lnSpc>
              <a:buFont typeface="+mj-lt"/>
              <a:buAutoNum type="arabicPeriod" startAt="4"/>
            </a:pPr>
            <a:r>
              <a:rPr lang="en-US" sz="2150" b="1">
                <a:latin typeface="Times New Roman" panose="02020603050405020304" charset="0"/>
                <a:cs typeface="Times New Roman" panose="02020603050405020304" charset="0"/>
              </a:rPr>
              <a:t>Learning JavaScript and Web Development</a:t>
            </a:r>
            <a:r>
              <a:rPr lang="en-US" sz="2150">
                <a:latin typeface="Times New Roman" panose="02020603050405020304" charset="0"/>
                <a:cs typeface="Times New Roman" panose="02020603050405020304" charset="0"/>
              </a:rPr>
              <a:t>:</a:t>
            </a:r>
            <a:r>
              <a:rPr lang="en-IN" altLang="en-US" sz="2150">
                <a:latin typeface="Times New Roman" panose="02020603050405020304" charset="0"/>
                <a:cs typeface="Times New Roman" panose="02020603050405020304" charset="0"/>
              </a:rPr>
              <a:t> </a:t>
            </a:r>
            <a:r>
              <a:rPr lang="en-US" sz="2150">
                <a:latin typeface="Times New Roman" panose="02020603050405020304" charset="0"/>
                <a:cs typeface="Times New Roman" panose="02020603050405020304" charset="0"/>
              </a:rPr>
              <a:t>As a simple web development project, this website can be a valuable learning tool for individuals looking to improve their skills in HTML, CSS, and JavaScript.</a:t>
            </a:r>
            <a:endParaRPr lang="en-US" sz="215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ADVANTAGES</a:t>
            </a:r>
            <a:endParaRPr lang="en-IN" alt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2"/>
          </p:nvPr>
        </p:nvPicPr>
        <p:blipFill>
          <a:blip r:embed="rId1"/>
          <a:srcRect l="20655" t="43771" r="57479" b="37262"/>
          <a:stretch>
            <a:fillRect/>
          </a:stretch>
        </p:blipFill>
        <p:spPr>
          <a:xfrm>
            <a:off x="6807200" y="4017645"/>
            <a:ext cx="5384800" cy="2860675"/>
          </a:xfrm>
          <a:prstGeom prst="rect">
            <a:avLst/>
          </a:prstGeom>
          <a:noFill/>
          <a:ln w="9525">
            <a:noFill/>
          </a:ln>
        </p:spPr>
      </p:pic>
      <p:sp>
        <p:nvSpPr>
          <p:cNvPr id="7" name="Content Placeholder 6"/>
          <p:cNvSpPr>
            <a:spLocks noGrp="1"/>
          </p:cNvSpPr>
          <p:nvPr>
            <p:ph idx="1"/>
          </p:nvPr>
        </p:nvSpPr>
        <p:spPr/>
        <p:txBody>
          <a:bodyPr/>
          <a:p>
            <a:pPr marL="514350" indent="-514350">
              <a:lnSpc>
                <a:spcPct val="125000"/>
              </a:lnSpc>
              <a:spcBef>
                <a:spcPts val="20"/>
              </a:spcBef>
              <a:spcAft>
                <a:spcPts val="0"/>
              </a:spcAft>
              <a:buAutoNum type="arabicPeriod"/>
            </a:pPr>
            <a:r>
              <a:rPr lang="en-US" sz="2150" b="1">
                <a:latin typeface="Times New Roman" panose="02020603050405020304" charset="0"/>
                <a:cs typeface="Times New Roman" panose="02020603050405020304" charset="0"/>
              </a:rPr>
              <a:t>Simplicity and User-Friendly Interface</a:t>
            </a:r>
            <a:r>
              <a:rPr lang="en-US" sz="2150">
                <a:latin typeface="Times New Roman" panose="02020603050405020304" charset="0"/>
                <a:cs typeface="Times New Roman" panose="02020603050405020304" charset="0"/>
              </a:rPr>
              <a:t>:</a:t>
            </a:r>
            <a:r>
              <a:rPr lang="en-IN" altLang="en-US" sz="2150">
                <a:latin typeface="Times New Roman" panose="02020603050405020304" charset="0"/>
                <a:cs typeface="Times New Roman" panose="02020603050405020304" charset="0"/>
              </a:rPr>
              <a:t> </a:t>
            </a:r>
            <a:r>
              <a:rPr lang="en-US" sz="2150">
                <a:latin typeface="Times New Roman" panose="02020603050405020304" charset="0"/>
                <a:cs typeface="Times New Roman" panose="02020603050405020304" charset="0"/>
              </a:rPr>
              <a:t>The website has a straightforward and user-friendly interface, making it easy for users to add, complete, and delete tasks without unnecessary complexities.</a:t>
            </a:r>
            <a:endParaRPr lang="en-US" sz="2150">
              <a:latin typeface="Times New Roman" panose="02020603050405020304" charset="0"/>
              <a:cs typeface="Times New Roman" panose="02020603050405020304" charset="0"/>
            </a:endParaRPr>
          </a:p>
          <a:p>
            <a:pPr marL="514350" indent="-514350">
              <a:lnSpc>
                <a:spcPct val="125000"/>
              </a:lnSpc>
              <a:spcBef>
                <a:spcPts val="20"/>
              </a:spcBef>
              <a:spcAft>
                <a:spcPts val="0"/>
              </a:spcAft>
              <a:buAutoNum type="arabicPeriod"/>
            </a:pPr>
            <a:r>
              <a:rPr lang="en-US" sz="2150" b="1">
                <a:latin typeface="Times New Roman" panose="02020603050405020304" charset="0"/>
                <a:cs typeface="Times New Roman" panose="02020603050405020304" charset="0"/>
              </a:rPr>
              <a:t>Quick Task Entry</a:t>
            </a:r>
            <a:r>
              <a:rPr lang="en-US" sz="2150">
                <a:latin typeface="Times New Roman" panose="02020603050405020304" charset="0"/>
                <a:cs typeface="Times New Roman" panose="02020603050405020304" charset="0"/>
              </a:rPr>
              <a:t>:</a:t>
            </a:r>
            <a:r>
              <a:rPr lang="en-IN" altLang="en-US" sz="2150">
                <a:latin typeface="Times New Roman" panose="02020603050405020304" charset="0"/>
                <a:cs typeface="Times New Roman" panose="02020603050405020304" charset="0"/>
              </a:rPr>
              <a:t> </a:t>
            </a:r>
            <a:r>
              <a:rPr lang="en-US" sz="2150">
                <a:latin typeface="Times New Roman" panose="02020603050405020304" charset="0"/>
                <a:cs typeface="Times New Roman" panose="02020603050405020304" charset="0"/>
              </a:rPr>
              <a:t>Users can quickly enter tasks in the input field and add them to the To-Do List, promoting efficiency and ease of use.</a:t>
            </a:r>
            <a:endParaRPr lang="en-US" sz="2150">
              <a:latin typeface="Times New Roman" panose="02020603050405020304" charset="0"/>
              <a:cs typeface="Times New Roman" panose="02020603050405020304" charset="0"/>
            </a:endParaRPr>
          </a:p>
          <a:p>
            <a:pPr marL="514350" indent="-514350">
              <a:lnSpc>
                <a:spcPct val="125000"/>
              </a:lnSpc>
              <a:spcBef>
                <a:spcPts val="20"/>
              </a:spcBef>
              <a:spcAft>
                <a:spcPts val="0"/>
              </a:spcAft>
              <a:buAutoNum type="arabicPeriod"/>
            </a:pPr>
            <a:r>
              <a:rPr lang="en-US" sz="2150" b="1">
                <a:latin typeface="Times New Roman" panose="02020603050405020304" charset="0"/>
                <a:cs typeface="Times New Roman" panose="02020603050405020304" charset="0"/>
              </a:rPr>
              <a:t>Task Categorization</a:t>
            </a:r>
            <a:r>
              <a:rPr lang="en-US" sz="2150">
                <a:latin typeface="Times New Roman" panose="02020603050405020304" charset="0"/>
                <a:cs typeface="Times New Roman" panose="02020603050405020304" charset="0"/>
              </a:rPr>
              <a:t>:</a:t>
            </a:r>
            <a:r>
              <a:rPr lang="en-IN" altLang="en-US" sz="2150">
                <a:latin typeface="Times New Roman" panose="02020603050405020304" charset="0"/>
                <a:cs typeface="Times New Roman" panose="02020603050405020304" charset="0"/>
              </a:rPr>
              <a:t> </a:t>
            </a:r>
            <a:r>
              <a:rPr lang="en-US" sz="2150">
                <a:latin typeface="Times New Roman" panose="02020603050405020304" charset="0"/>
                <a:cs typeface="Times New Roman" panose="02020603050405020304" charset="0"/>
              </a:rPr>
              <a:t>The website categorizes tasks into pending and completed sections, providing a clear and organized view of tasks and their status.</a:t>
            </a:r>
            <a:endParaRPr lang="en-US" sz="2150">
              <a:latin typeface="Times New Roman" panose="02020603050405020304" charset="0"/>
              <a:cs typeface="Times New Roman" panose="02020603050405020304" charset="0"/>
            </a:endParaRPr>
          </a:p>
          <a:p>
            <a:pPr marL="514350" indent="-514350">
              <a:lnSpc>
                <a:spcPct val="125000"/>
              </a:lnSpc>
              <a:spcBef>
                <a:spcPts val="20"/>
              </a:spcBef>
              <a:spcAft>
                <a:spcPts val="0"/>
              </a:spcAft>
              <a:buAutoNum type="arabicPeriod"/>
            </a:pPr>
            <a:r>
              <a:rPr lang="en-US" sz="2150" b="1">
                <a:latin typeface="Times New Roman" panose="02020603050405020304" charset="0"/>
                <a:cs typeface="Times New Roman" panose="02020603050405020304" charset="0"/>
              </a:rPr>
              <a:t>Collaborative Task Management</a:t>
            </a:r>
            <a:r>
              <a:rPr lang="en-US" sz="2150">
                <a:latin typeface="Times New Roman" panose="02020603050405020304" charset="0"/>
                <a:cs typeface="Times New Roman" panose="02020603050405020304" charset="0"/>
              </a:rPr>
              <a:t>:</a:t>
            </a:r>
            <a:r>
              <a:rPr lang="en-IN" altLang="en-US" sz="2150">
                <a:latin typeface="Times New Roman" panose="02020603050405020304" charset="0"/>
                <a:cs typeface="Times New Roman" panose="02020603050405020304" charset="0"/>
              </a:rPr>
              <a:t> </a:t>
            </a:r>
            <a:r>
              <a:rPr lang="en-US" sz="2150">
                <a:latin typeface="Times New Roman" panose="02020603050405020304" charset="0"/>
                <a:cs typeface="Times New Roman" panose="02020603050405020304" charset="0"/>
              </a:rPr>
              <a:t>The website supports collaboration, allowing multiple users to work on shared tasks. This can be beneficial for group projects or team activities.</a:t>
            </a:r>
            <a:endParaRPr lang="en-US" sz="2150">
              <a:latin typeface="Times New Roman" panose="02020603050405020304" charset="0"/>
              <a:cs typeface="Times New Roman" panose="02020603050405020304" charset="0"/>
            </a:endParaRPr>
          </a:p>
          <a:p>
            <a:pPr marL="514350" indent="-514350">
              <a:lnSpc>
                <a:spcPct val="125000"/>
              </a:lnSpc>
              <a:spcBef>
                <a:spcPts val="20"/>
              </a:spcBef>
              <a:spcAft>
                <a:spcPts val="0"/>
              </a:spcAft>
              <a:buAutoNum type="arabicPeriod"/>
            </a:pPr>
            <a:r>
              <a:rPr lang="en-US" sz="2150" b="1">
                <a:latin typeface="Times New Roman" panose="02020603050405020304" charset="0"/>
                <a:cs typeface="Times New Roman" panose="02020603050405020304" charset="0"/>
              </a:rPr>
              <a:t>Learning Opportunity</a:t>
            </a:r>
            <a:r>
              <a:rPr lang="en-US" sz="2150">
                <a:latin typeface="Times New Roman" panose="02020603050405020304" charset="0"/>
                <a:cs typeface="Times New Roman" panose="02020603050405020304" charset="0"/>
              </a:rPr>
              <a:t>:</a:t>
            </a:r>
            <a:r>
              <a:rPr lang="en-IN" altLang="en-US" sz="2150">
                <a:latin typeface="Times New Roman" panose="02020603050405020304" charset="0"/>
                <a:cs typeface="Times New Roman" panose="02020603050405020304" charset="0"/>
              </a:rPr>
              <a:t> </a:t>
            </a:r>
            <a:r>
              <a:rPr lang="en-US" sz="2150">
                <a:latin typeface="Times New Roman" panose="02020603050405020304" charset="0"/>
                <a:cs typeface="Times New Roman" panose="02020603050405020304" charset="0"/>
              </a:rPr>
              <a:t>The website serves as a practical project for individuals learning web development, allowing them to apply and reinforce their HTML, CSS, and JavaScript skills.</a:t>
            </a:r>
            <a:endParaRPr lang="en-US" sz="215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DISADVANTAGES</a:t>
            </a:r>
            <a:endParaRPr lang="en-IN" alt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2"/>
          </p:nvPr>
        </p:nvPicPr>
        <p:blipFill>
          <a:blip r:embed="rId1"/>
          <a:srcRect l="20655" t="43771" r="57479" b="37262"/>
          <a:stretch>
            <a:fillRect/>
          </a:stretch>
        </p:blipFill>
        <p:spPr>
          <a:xfrm>
            <a:off x="6807200" y="4017645"/>
            <a:ext cx="5384800" cy="2860675"/>
          </a:xfrm>
          <a:prstGeom prst="rect">
            <a:avLst/>
          </a:prstGeom>
          <a:noFill/>
          <a:ln w="9525">
            <a:noFill/>
          </a:ln>
        </p:spPr>
      </p:pic>
      <p:sp>
        <p:nvSpPr>
          <p:cNvPr id="6" name="Content Placeholder 2"/>
          <p:cNvSpPr>
            <a:spLocks noGrp="1"/>
          </p:cNvSpPr>
          <p:nvPr/>
        </p:nvSpPr>
        <p:spPr>
          <a:xfrm>
            <a:off x="609600" y="1630680"/>
            <a:ext cx="11296650" cy="452628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5000"/>
              </a:lnSpc>
              <a:spcBef>
                <a:spcPts val="20"/>
              </a:spcBef>
              <a:spcAft>
                <a:spcPts val="0"/>
              </a:spcAft>
              <a:buAutoNum type="arabicPeriod"/>
            </a:pPr>
            <a:r>
              <a:rPr lang="en-US" sz="2150" b="1">
                <a:latin typeface="Times New Roman" panose="02020603050405020304" charset="0"/>
                <a:cs typeface="Times New Roman" panose="02020603050405020304" charset="0"/>
              </a:rPr>
              <a:t>Lack of Advanced Features</a:t>
            </a:r>
            <a:r>
              <a:rPr lang="en-US" sz="2150">
                <a:latin typeface="Times New Roman" panose="02020603050405020304" charset="0"/>
                <a:cs typeface="Times New Roman" panose="02020603050405020304" charset="0"/>
              </a:rPr>
              <a:t>:</a:t>
            </a:r>
            <a:r>
              <a:rPr lang="en-IN" altLang="en-US" sz="2150">
                <a:latin typeface="Times New Roman" panose="02020603050405020304" charset="0"/>
                <a:cs typeface="Times New Roman" panose="02020603050405020304" charset="0"/>
              </a:rPr>
              <a:t> </a:t>
            </a:r>
            <a:r>
              <a:rPr lang="en-US" sz="2150">
                <a:latin typeface="Times New Roman" panose="02020603050405020304" charset="0"/>
                <a:cs typeface="Times New Roman" panose="02020603050405020304" charset="0"/>
              </a:rPr>
              <a:t>The website lacks advanced features that might be found in more sophisticated task management tools, such as reminders, due dates, and task prioritization.</a:t>
            </a:r>
            <a:endParaRPr lang="en-US" sz="2150">
              <a:latin typeface="Times New Roman" panose="02020603050405020304" charset="0"/>
              <a:cs typeface="Times New Roman" panose="02020603050405020304" charset="0"/>
            </a:endParaRPr>
          </a:p>
          <a:p>
            <a:pPr marL="457200" indent="-457200">
              <a:lnSpc>
                <a:spcPct val="125000"/>
              </a:lnSpc>
              <a:spcBef>
                <a:spcPts val="20"/>
              </a:spcBef>
              <a:spcAft>
                <a:spcPts val="0"/>
              </a:spcAft>
              <a:buAutoNum type="arabicPeriod"/>
            </a:pPr>
            <a:r>
              <a:rPr lang="en-US" sz="2150" b="1">
                <a:latin typeface="Times New Roman" panose="02020603050405020304" charset="0"/>
                <a:cs typeface="Times New Roman" panose="02020603050405020304" charset="0"/>
              </a:rPr>
              <a:t>Limited Data Persistence</a:t>
            </a:r>
            <a:r>
              <a:rPr lang="en-US" sz="2150">
                <a:latin typeface="Times New Roman" panose="02020603050405020304" charset="0"/>
                <a:cs typeface="Times New Roman" panose="02020603050405020304" charset="0"/>
              </a:rPr>
              <a:t>:</a:t>
            </a:r>
            <a:r>
              <a:rPr lang="en-IN" altLang="en-US" sz="2150">
                <a:latin typeface="Times New Roman" panose="02020603050405020304" charset="0"/>
                <a:cs typeface="Times New Roman" panose="02020603050405020304" charset="0"/>
              </a:rPr>
              <a:t> </a:t>
            </a:r>
            <a:r>
              <a:rPr lang="en-US" sz="2150">
                <a:latin typeface="Times New Roman" panose="02020603050405020304" charset="0"/>
                <a:cs typeface="Times New Roman" panose="02020603050405020304" charset="0"/>
              </a:rPr>
              <a:t>The tasks are stored only in the browser's memory and will be lost if the user refreshes the page or closes the browser. There is no backend storage for long-term data persistence.</a:t>
            </a:r>
            <a:endParaRPr lang="en-US" sz="2150">
              <a:latin typeface="Times New Roman" panose="02020603050405020304" charset="0"/>
              <a:cs typeface="Times New Roman" panose="02020603050405020304" charset="0"/>
            </a:endParaRPr>
          </a:p>
          <a:p>
            <a:pPr marL="457200" indent="-457200">
              <a:lnSpc>
                <a:spcPct val="125000"/>
              </a:lnSpc>
              <a:spcBef>
                <a:spcPts val="20"/>
              </a:spcBef>
              <a:spcAft>
                <a:spcPts val="0"/>
              </a:spcAft>
              <a:buAutoNum type="arabicPeriod"/>
            </a:pPr>
            <a:r>
              <a:rPr lang="en-US" sz="2150" b="1">
                <a:latin typeface="Times New Roman" panose="02020603050405020304" charset="0"/>
                <a:cs typeface="Times New Roman" panose="02020603050405020304" charset="0"/>
              </a:rPr>
              <a:t>Scalability Issues</a:t>
            </a:r>
            <a:r>
              <a:rPr lang="en-US" sz="2150">
                <a:latin typeface="Times New Roman" panose="02020603050405020304" charset="0"/>
                <a:cs typeface="Times New Roman" panose="02020603050405020304" charset="0"/>
              </a:rPr>
              <a:t>:</a:t>
            </a:r>
            <a:r>
              <a:rPr lang="en-IN" altLang="en-US" sz="2150">
                <a:latin typeface="Times New Roman" panose="02020603050405020304" charset="0"/>
                <a:cs typeface="Times New Roman" panose="02020603050405020304" charset="0"/>
              </a:rPr>
              <a:t> </a:t>
            </a:r>
            <a:r>
              <a:rPr lang="en-US" sz="2150">
                <a:latin typeface="Times New Roman" panose="02020603050405020304" charset="0"/>
                <a:cs typeface="Times New Roman" panose="02020603050405020304" charset="0"/>
              </a:rPr>
              <a:t>The simplicity of the website may limit its scalability for users with extensive task management needs or for businesses with complex project requirements.</a:t>
            </a:r>
            <a:endParaRPr lang="en-US" sz="2150">
              <a:latin typeface="Times New Roman" panose="02020603050405020304" charset="0"/>
              <a:cs typeface="Times New Roman" panose="02020603050405020304" charset="0"/>
            </a:endParaRPr>
          </a:p>
          <a:p>
            <a:pPr marL="457200" indent="-457200">
              <a:lnSpc>
                <a:spcPct val="125000"/>
              </a:lnSpc>
              <a:spcBef>
                <a:spcPts val="20"/>
              </a:spcBef>
              <a:spcAft>
                <a:spcPts val="0"/>
              </a:spcAft>
              <a:buAutoNum type="arabicPeriod"/>
            </a:pPr>
            <a:r>
              <a:rPr lang="en-US" sz="2150" b="1">
                <a:latin typeface="Times New Roman" panose="02020603050405020304" charset="0"/>
                <a:cs typeface="Times New Roman" panose="02020603050405020304" charset="0"/>
              </a:rPr>
              <a:t>Offline </a:t>
            </a:r>
            <a:r>
              <a:rPr lang="en-US" sz="2150" b="1">
                <a:latin typeface="Times New Roman" panose="02020603050405020304" charset="0"/>
                <a:cs typeface="Times New Roman" panose="02020603050405020304" charset="0"/>
              </a:rPr>
              <a:t>Limitations</a:t>
            </a:r>
            <a:r>
              <a:rPr lang="en-US" sz="2150">
                <a:latin typeface="Times New Roman" panose="02020603050405020304" charset="0"/>
                <a:cs typeface="Times New Roman" panose="02020603050405020304" charset="0"/>
              </a:rPr>
              <a:t>:</a:t>
            </a:r>
            <a:r>
              <a:rPr lang="en-IN" altLang="en-US" sz="2150">
                <a:latin typeface="Times New Roman" panose="02020603050405020304" charset="0"/>
                <a:cs typeface="Times New Roman" panose="02020603050405020304" charset="0"/>
              </a:rPr>
              <a:t> </a:t>
            </a:r>
            <a:r>
              <a:rPr lang="en-US" sz="2150">
                <a:latin typeface="Times New Roman" panose="02020603050405020304" charset="0"/>
                <a:cs typeface="Times New Roman" panose="02020603050405020304" charset="0"/>
              </a:rPr>
              <a:t>The website requires an internet connection, and tasks are not stored locally. Users might face limitations if they need to access or modify their tasks while offline.</a:t>
            </a:r>
            <a:endParaRPr lang="en-US" sz="2150">
              <a:latin typeface="Times New Roman" panose="02020603050405020304" charset="0"/>
              <a:cs typeface="Times New Roman" panose="02020603050405020304" charset="0"/>
            </a:endParaRPr>
          </a:p>
          <a:p>
            <a:pPr marL="457200" indent="-457200">
              <a:lnSpc>
                <a:spcPct val="125000"/>
              </a:lnSpc>
              <a:spcBef>
                <a:spcPts val="20"/>
              </a:spcBef>
              <a:spcAft>
                <a:spcPts val="0"/>
              </a:spcAft>
              <a:buAutoNum type="arabicPeriod"/>
            </a:pPr>
            <a:r>
              <a:rPr lang="en-US" sz="2150" b="1">
                <a:latin typeface="Times New Roman" panose="02020603050405020304" charset="0"/>
                <a:cs typeface="Times New Roman" panose="02020603050405020304" charset="0"/>
              </a:rPr>
              <a:t>N</a:t>
            </a:r>
            <a:r>
              <a:rPr lang="en-US" sz="2150" b="1">
                <a:latin typeface="Times New Roman" panose="02020603050405020304" charset="0"/>
                <a:cs typeface="Times New Roman" panose="02020603050405020304" charset="0"/>
              </a:rPr>
              <a:t>o User Authentication</a:t>
            </a:r>
            <a:r>
              <a:rPr lang="en-US" sz="2150">
                <a:latin typeface="Times New Roman" panose="02020603050405020304" charset="0"/>
                <a:cs typeface="Times New Roman" panose="02020603050405020304" charset="0"/>
              </a:rPr>
              <a:t>:</a:t>
            </a:r>
            <a:r>
              <a:rPr lang="en-IN" altLang="en-US" sz="2150">
                <a:latin typeface="Times New Roman" panose="02020603050405020304" charset="0"/>
                <a:cs typeface="Times New Roman" panose="02020603050405020304" charset="0"/>
              </a:rPr>
              <a:t> </a:t>
            </a:r>
            <a:r>
              <a:rPr lang="en-US" sz="2150">
                <a:latin typeface="Times New Roman" panose="02020603050405020304" charset="0"/>
                <a:cs typeface="Times New Roman" panose="02020603050405020304" charset="0"/>
              </a:rPr>
              <a:t>The website lacks user authentication, which means anyone with access to the URL can view and modify tasks. This might be a concern for privacy and security in shared environments.</a:t>
            </a:r>
            <a:endParaRPr lang="en-US" sz="215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FUTURE SCOPE</a:t>
            </a:r>
            <a:endParaRPr lang="en-IN" altLang="en-US">
              <a:latin typeface="Times New Roman" panose="02020603050405020304" charset="0"/>
              <a:cs typeface="Times New Roman" panose="02020603050405020304" charset="0"/>
            </a:endParaRPr>
          </a:p>
        </p:txBody>
      </p:sp>
      <p:pic>
        <p:nvPicPr>
          <p:cNvPr id="5" name="Content Placeholder 4"/>
          <p:cNvPicPr>
            <a:picLocks noChangeAspect="1"/>
          </p:cNvPicPr>
          <p:nvPr>
            <p:ph idx="1"/>
          </p:nvPr>
        </p:nvPicPr>
        <p:blipFill>
          <a:blip r:embed="rId1"/>
          <a:srcRect l="20655" t="43771" r="57479" b="37262"/>
          <a:stretch>
            <a:fillRect/>
          </a:stretch>
        </p:blipFill>
        <p:spPr>
          <a:xfrm>
            <a:off x="7444105" y="4160520"/>
            <a:ext cx="4729480" cy="2648585"/>
          </a:xfrm>
          <a:prstGeom prst="rect">
            <a:avLst/>
          </a:prstGeom>
        </p:spPr>
      </p:pic>
      <p:sp>
        <p:nvSpPr>
          <p:cNvPr id="6" name="Content Placeholder 2"/>
          <p:cNvSpPr>
            <a:spLocks noGrp="1"/>
          </p:cNvSpPr>
          <p:nvPr/>
        </p:nvSpPr>
        <p:spPr>
          <a:xfrm>
            <a:off x="609600" y="1498600"/>
            <a:ext cx="10972800" cy="4525963"/>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5000"/>
              </a:lnSpc>
              <a:spcBef>
                <a:spcPts val="20"/>
              </a:spcBef>
              <a:spcAft>
                <a:spcPts val="0"/>
              </a:spcAft>
              <a:buAutoNum type="arabicPeriod"/>
            </a:pPr>
            <a:r>
              <a:rPr lang="en-US" sz="2100" b="1">
                <a:latin typeface="Times New Roman" panose="02020603050405020304" charset="0"/>
                <a:cs typeface="Times New Roman" panose="02020603050405020304" charset="0"/>
              </a:rPr>
              <a:t>Enhanced User Authentication and Security</a:t>
            </a:r>
            <a:r>
              <a:rPr lang="en-US" sz="2100">
                <a:latin typeface="Times New Roman" panose="02020603050405020304" charset="0"/>
                <a:cs typeface="Times New Roman" panose="02020603050405020304" charset="0"/>
              </a:rPr>
              <a:t>:</a:t>
            </a:r>
            <a:r>
              <a:rPr lang="en-IN" altLang="en-US" sz="2100">
                <a:latin typeface="Times New Roman" panose="02020603050405020304" charset="0"/>
                <a:cs typeface="Times New Roman" panose="02020603050405020304" charset="0"/>
              </a:rPr>
              <a:t> </a:t>
            </a:r>
            <a:r>
              <a:rPr lang="en-US" sz="2100">
                <a:latin typeface="Times New Roman" panose="02020603050405020304" charset="0"/>
                <a:cs typeface="Times New Roman" panose="02020603050405020304" charset="0"/>
              </a:rPr>
              <a:t>Implement user authentication to provide secure access and ensure that users can manage their tasks privately. Enhance security measures to protect user data and prevent unauthorized access.</a:t>
            </a:r>
            <a:endParaRPr lang="en-US" sz="2100">
              <a:latin typeface="Times New Roman" panose="02020603050405020304" charset="0"/>
              <a:cs typeface="Times New Roman" panose="02020603050405020304" charset="0"/>
            </a:endParaRPr>
          </a:p>
          <a:p>
            <a:pPr marL="457200" indent="-457200">
              <a:lnSpc>
                <a:spcPct val="125000"/>
              </a:lnSpc>
              <a:spcBef>
                <a:spcPts val="20"/>
              </a:spcBef>
              <a:spcAft>
                <a:spcPts val="0"/>
              </a:spcAft>
              <a:buAutoNum type="arabicPeriod"/>
            </a:pPr>
            <a:r>
              <a:rPr lang="en-US" sz="2100" b="1">
                <a:latin typeface="Times New Roman" panose="02020603050405020304" charset="0"/>
                <a:cs typeface="Times New Roman" panose="02020603050405020304" charset="0"/>
              </a:rPr>
              <a:t>Data Persistence and Backend Integration</a:t>
            </a:r>
            <a:r>
              <a:rPr lang="en-US" sz="2100">
                <a:latin typeface="Times New Roman" panose="02020603050405020304" charset="0"/>
                <a:cs typeface="Times New Roman" panose="02020603050405020304" charset="0"/>
              </a:rPr>
              <a:t>:</a:t>
            </a:r>
            <a:r>
              <a:rPr lang="en-IN" altLang="en-US" sz="2100">
                <a:latin typeface="Times New Roman" panose="02020603050405020304" charset="0"/>
                <a:cs typeface="Times New Roman" panose="02020603050405020304" charset="0"/>
              </a:rPr>
              <a:t> </a:t>
            </a:r>
            <a:r>
              <a:rPr lang="en-US" sz="2100">
                <a:latin typeface="Times New Roman" panose="02020603050405020304" charset="0"/>
                <a:cs typeface="Times New Roman" panose="02020603050405020304" charset="0"/>
              </a:rPr>
              <a:t>Integrate a backend server and database to store tasks persistently. This enables users to access their tasks from any device and ensures data integrity even if the browser is closed or refreshed.</a:t>
            </a:r>
            <a:endParaRPr lang="en-US" sz="2100">
              <a:latin typeface="Times New Roman" panose="02020603050405020304" charset="0"/>
              <a:cs typeface="Times New Roman" panose="02020603050405020304" charset="0"/>
            </a:endParaRPr>
          </a:p>
          <a:p>
            <a:pPr marL="457200" indent="-457200">
              <a:lnSpc>
                <a:spcPct val="125000"/>
              </a:lnSpc>
              <a:spcBef>
                <a:spcPts val="20"/>
              </a:spcBef>
              <a:spcAft>
                <a:spcPts val="0"/>
              </a:spcAft>
              <a:buAutoNum type="arabicPeriod"/>
            </a:pPr>
            <a:r>
              <a:rPr lang="en-US" sz="2100" b="1">
                <a:latin typeface="Times New Roman" panose="02020603050405020304" charset="0"/>
                <a:cs typeface="Times New Roman" panose="02020603050405020304" charset="0"/>
              </a:rPr>
              <a:t>Advanced Task Management Features</a:t>
            </a:r>
            <a:r>
              <a:rPr lang="en-US" sz="2100">
                <a:latin typeface="Times New Roman" panose="02020603050405020304" charset="0"/>
                <a:cs typeface="Times New Roman" panose="02020603050405020304" charset="0"/>
              </a:rPr>
              <a:t>:</a:t>
            </a:r>
            <a:r>
              <a:rPr lang="en-IN" altLang="en-US" sz="2100">
                <a:latin typeface="Times New Roman" panose="02020603050405020304" charset="0"/>
                <a:cs typeface="Times New Roman" panose="02020603050405020304" charset="0"/>
              </a:rPr>
              <a:t> </a:t>
            </a:r>
            <a:r>
              <a:rPr lang="en-US" sz="2100">
                <a:latin typeface="Times New Roman" panose="02020603050405020304" charset="0"/>
                <a:cs typeface="Times New Roman" panose="02020603050405020304" charset="0"/>
              </a:rPr>
              <a:t>Expand functionality by adding features like due dates, task priorities, reminders, and the ability to categorize tasks into different projects. This enhances the application's utility for both personal and professional task management.</a:t>
            </a:r>
            <a:endParaRPr lang="en-US" sz="2100">
              <a:latin typeface="Times New Roman" panose="02020603050405020304" charset="0"/>
              <a:cs typeface="Times New Roman" panose="02020603050405020304" charset="0"/>
            </a:endParaRPr>
          </a:p>
          <a:p>
            <a:pPr marL="457200" indent="-457200">
              <a:lnSpc>
                <a:spcPct val="125000"/>
              </a:lnSpc>
              <a:spcBef>
                <a:spcPts val="20"/>
              </a:spcBef>
              <a:spcAft>
                <a:spcPts val="0"/>
              </a:spcAft>
              <a:buAutoNum type="arabicPeriod"/>
            </a:pPr>
            <a:r>
              <a:rPr lang="en-US" sz="2100" b="1">
                <a:latin typeface="Times New Roman" panose="02020603050405020304" charset="0"/>
                <a:cs typeface="Times New Roman" panose="02020603050405020304" charset="0"/>
              </a:rPr>
              <a:t>Responsive Design and Cross-Browser Compatibility</a:t>
            </a:r>
            <a:r>
              <a:rPr lang="en-US" sz="2100">
                <a:latin typeface="Times New Roman" panose="02020603050405020304" charset="0"/>
                <a:cs typeface="Times New Roman" panose="02020603050405020304" charset="0"/>
              </a:rPr>
              <a:t>:</a:t>
            </a:r>
            <a:r>
              <a:rPr lang="en-IN" altLang="en-US" sz="2100">
                <a:latin typeface="Times New Roman" panose="02020603050405020304" charset="0"/>
                <a:cs typeface="Times New Roman" panose="02020603050405020304" charset="0"/>
              </a:rPr>
              <a:t> </a:t>
            </a:r>
            <a:r>
              <a:rPr lang="en-US" sz="2100">
                <a:latin typeface="Times New Roman" panose="02020603050405020304" charset="0"/>
                <a:cs typeface="Times New Roman" panose="02020603050405020304" charset="0"/>
              </a:rPr>
              <a:t>Optimize the website for responsiveness to ensure a seamless user experience across various devices. Address cross-browser compatibility issues to make the application accessible to a wider audience.</a:t>
            </a:r>
            <a:endParaRPr lang="en-US" sz="2100">
              <a:latin typeface="Times New Roman" panose="02020603050405020304" charset="0"/>
              <a:cs typeface="Times New Roman" panose="02020603050405020304" charset="0"/>
            </a:endParaRPr>
          </a:p>
          <a:p>
            <a:pPr marL="0" indent="0">
              <a:lnSpc>
                <a:spcPct val="125000"/>
              </a:lnSpc>
              <a:spcBef>
                <a:spcPts val="20"/>
              </a:spcBef>
              <a:spcAft>
                <a:spcPts val="0"/>
              </a:spcAft>
              <a:buNone/>
            </a:pPr>
            <a:endParaRPr lang="en-US" sz="21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6252</Words>
  <Application>WPS Presentation</Application>
  <PresentationFormat>Widescreen</PresentationFormat>
  <Paragraphs>76</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Times New Roman</vt:lpstr>
      <vt:lpstr>Microsoft YaHei</vt:lpstr>
      <vt:lpstr>Arial Unicode MS</vt:lpstr>
      <vt:lpstr>Calibri</vt:lpstr>
      <vt:lpstr>Business Cooperate</vt:lpstr>
      <vt:lpstr>FINAL PROJECT</vt:lpstr>
      <vt:lpstr>INTRODUCTION</vt:lpstr>
      <vt:lpstr>WORKING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
  <cp:lastModifiedBy>manip</cp:lastModifiedBy>
  <cp:revision>3</cp:revision>
  <dcterms:created xsi:type="dcterms:W3CDTF">2023-12-28T16:05:00Z</dcterms:created>
  <dcterms:modified xsi:type="dcterms:W3CDTF">2023-12-28T16:07:09Z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8C0F2240284C402F8B65002527B758F3</vt:lpwstr>
  </property>
  <property fmtid="{D5CDD505-2E9C-101B-9397-08002B2CF9AE}" pid="3" name="KSOProductBuildVer">
    <vt:lpwstr>1033-11.2.0.11225</vt:lpwstr>
  </property>
</Properties>
</file>