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7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3B5253-8485-4653-AF9A-6DB5CF55FD05}" v="11" dt="2025-05-11T12:18:40.2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42AA1A-FC5A-4D92-A746-AA1140E56A6A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11A58E-E314-49CC-A693-F49B09F52A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7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11A58E-E314-49CC-A693-F49B09F52A5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994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ocalhost:8888/notebooks/Crop_Production.ipynb#Kharif-had-the-most-entries-in-the-earlier-countplot-(i.e.,-most-frequently-cultivated),-but-not-the-highest-production-per-record.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B9461-A6EA-51D7-1D4B-3EB72550A3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CROP PRODUCTION</a:t>
            </a:r>
          </a:p>
        </p:txBody>
      </p:sp>
    </p:spTree>
    <p:extLst>
      <p:ext uri="{BB962C8B-B14F-4D97-AF65-F5344CB8AC3E}">
        <p14:creationId xmlns:p14="http://schemas.microsoft.com/office/powerpoint/2010/main" val="287551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AA30D-3477-91B8-5159-411D77F7D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286"/>
          </a:xfrm>
        </p:spPr>
        <p:txBody>
          <a:bodyPr>
            <a:normAutofit/>
          </a:bodyPr>
          <a:lstStyle/>
          <a:p>
            <a:r>
              <a:rPr lang="en-IN" sz="2800" dirty="0"/>
              <a:t>Best State for Wheat = </a:t>
            </a:r>
            <a:r>
              <a:rPr lang="en-IN" sz="2800" b="1" dirty="0"/>
              <a:t>Chandigarh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947E3-1557-F6AC-AA2A-D310C8B459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0971" y="1230087"/>
            <a:ext cx="10493829" cy="5453742"/>
          </a:xfrm>
        </p:spPr>
      </p:pic>
    </p:spTree>
    <p:extLst>
      <p:ext uri="{BB962C8B-B14F-4D97-AF65-F5344CB8AC3E}">
        <p14:creationId xmlns:p14="http://schemas.microsoft.com/office/powerpoint/2010/main" val="236673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9CDB0-839A-DD99-DF81-375DD540D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98714"/>
          </a:xfrm>
        </p:spPr>
        <p:txBody>
          <a:bodyPr>
            <a:normAutofit/>
          </a:bodyPr>
          <a:lstStyle/>
          <a:p>
            <a:r>
              <a:rPr lang="en-IN" sz="2800" dirty="0"/>
              <a:t>Best State for Rice = </a:t>
            </a:r>
            <a:r>
              <a:rPr lang="en-IN" sz="2800" b="1" dirty="0"/>
              <a:t>Chandigarh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996CEB3-D73A-7C66-3B54-FC1B0FAF75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6679" y="1284514"/>
            <a:ext cx="10027492" cy="5421086"/>
          </a:xfrm>
        </p:spPr>
      </p:pic>
    </p:spTree>
    <p:extLst>
      <p:ext uri="{BB962C8B-B14F-4D97-AF65-F5344CB8AC3E}">
        <p14:creationId xmlns:p14="http://schemas.microsoft.com/office/powerpoint/2010/main" val="32270864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720E-9CA6-2A25-E169-8A03694AB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20486"/>
          </a:xfrm>
        </p:spPr>
        <p:txBody>
          <a:bodyPr>
            <a:normAutofit/>
          </a:bodyPr>
          <a:lstStyle/>
          <a:p>
            <a:r>
              <a:rPr lang="en-IN" sz="2400" b="1" dirty="0"/>
              <a:t>Observations: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06E6F-B48A-2C43-3852-020451642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230086"/>
            <a:ext cx="9601200" cy="5181600"/>
          </a:xfrm>
        </p:spPr>
        <p:txBody>
          <a:bodyPr>
            <a:normAutofit/>
          </a:bodyPr>
          <a:lstStyle/>
          <a:p>
            <a:pPr algn="l">
              <a:spcBef>
                <a:spcPts val="1512"/>
              </a:spcBef>
              <a:spcAft>
                <a:spcPts val="1008"/>
              </a:spcAft>
              <a:buNone/>
            </a:pPr>
            <a:r>
              <a:rPr lang="en-US" b="1" i="0" dirty="0">
                <a:effectLst/>
                <a:latin typeface="system-ui"/>
              </a:rPr>
              <a:t>Maximum</a:t>
            </a:r>
            <a:r>
              <a:rPr lang="en-US" b="0" i="0" dirty="0">
                <a:effectLst/>
                <a:latin typeface="system-ui"/>
              </a:rPr>
              <a:t> crop producing state = </a:t>
            </a:r>
            <a:r>
              <a:rPr lang="en-US" b="1" i="0" dirty="0">
                <a:effectLst/>
                <a:latin typeface="system-ui"/>
              </a:rPr>
              <a:t>Kerala</a:t>
            </a:r>
            <a:r>
              <a:rPr lang="en-US" b="0" i="0" dirty="0">
                <a:effectLst/>
                <a:latin typeface="system-ui"/>
              </a:rPr>
              <a:t> followed by Andhra Pradesh and </a:t>
            </a:r>
            <a:r>
              <a:rPr lang="en-US" b="1" i="0" dirty="0" err="1">
                <a:effectLst/>
                <a:latin typeface="system-ui"/>
              </a:rPr>
              <a:t>Tamilnadu</a:t>
            </a:r>
            <a:endParaRPr lang="en-US" b="1" i="0" dirty="0">
              <a:effectLst/>
              <a:latin typeface="system-ui"/>
            </a:endParaRPr>
          </a:p>
          <a:p>
            <a:pPr algn="l">
              <a:spcBef>
                <a:spcPts val="1512"/>
              </a:spcBef>
              <a:spcAft>
                <a:spcPts val="1008"/>
              </a:spcAft>
              <a:buNone/>
            </a:pPr>
            <a:r>
              <a:rPr lang="en-US" b="1" i="0" dirty="0">
                <a:effectLst/>
                <a:latin typeface="system-ui"/>
              </a:rPr>
              <a:t>Maximum</a:t>
            </a:r>
            <a:r>
              <a:rPr lang="en-US" b="0" i="0" dirty="0">
                <a:effectLst/>
                <a:latin typeface="system-ui"/>
              </a:rPr>
              <a:t> crop production = </a:t>
            </a:r>
            <a:r>
              <a:rPr lang="en-US" b="1" i="0" dirty="0">
                <a:effectLst/>
                <a:latin typeface="system-ui"/>
              </a:rPr>
              <a:t>Coconut</a:t>
            </a:r>
          </a:p>
          <a:p>
            <a:pPr algn="l">
              <a:spcBef>
                <a:spcPts val="1512"/>
              </a:spcBef>
              <a:spcAft>
                <a:spcPts val="1008"/>
              </a:spcAft>
              <a:buNone/>
            </a:pPr>
            <a:r>
              <a:rPr lang="en-US" b="1" i="0" dirty="0">
                <a:effectLst/>
                <a:latin typeface="system-ui"/>
              </a:rPr>
              <a:t>Maximum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1" i="0" dirty="0">
                <a:effectLst/>
                <a:latin typeface="system-ui"/>
              </a:rPr>
              <a:t>Coconut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1" i="0" dirty="0">
                <a:effectLst/>
                <a:latin typeface="system-ui"/>
              </a:rPr>
              <a:t>producing</a:t>
            </a:r>
            <a:r>
              <a:rPr lang="en-US" b="0" i="0" dirty="0">
                <a:effectLst/>
                <a:latin typeface="system-ui"/>
              </a:rPr>
              <a:t> state = </a:t>
            </a:r>
            <a:r>
              <a:rPr lang="en-US" b="1" i="0" dirty="0">
                <a:effectLst/>
                <a:latin typeface="system-ui"/>
              </a:rPr>
              <a:t>Kerala</a:t>
            </a:r>
          </a:p>
          <a:p>
            <a:pPr algn="l">
              <a:spcBef>
                <a:spcPts val="1512"/>
              </a:spcBef>
              <a:spcAft>
                <a:spcPts val="1008"/>
              </a:spcAft>
              <a:buNone/>
            </a:pPr>
            <a:r>
              <a:rPr lang="en-US" b="1" i="0" dirty="0">
                <a:effectLst/>
                <a:latin typeface="system-ui"/>
              </a:rPr>
              <a:t>Kharif</a:t>
            </a:r>
            <a:r>
              <a:rPr lang="en-US" b="0" i="0" dirty="0">
                <a:effectLst/>
                <a:latin typeface="system-ui"/>
              </a:rPr>
              <a:t> season </a:t>
            </a:r>
            <a:r>
              <a:rPr lang="en-US" b="1" i="0" dirty="0">
                <a:effectLst/>
                <a:latin typeface="system-ui"/>
              </a:rPr>
              <a:t>dominates</a:t>
            </a:r>
            <a:r>
              <a:rPr lang="en-US" b="0" i="0" dirty="0">
                <a:effectLst/>
                <a:latin typeface="system-ui"/>
              </a:rPr>
              <a:t> in terms of </a:t>
            </a:r>
            <a:r>
              <a:rPr lang="en-US" b="1" i="0" dirty="0">
                <a:effectLst/>
                <a:latin typeface="system-ui"/>
              </a:rPr>
              <a:t>crop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1" i="0" dirty="0">
                <a:effectLst/>
                <a:latin typeface="system-ui"/>
              </a:rPr>
              <a:t>frequency</a:t>
            </a:r>
            <a:r>
              <a:rPr lang="en-US" b="0" i="0" dirty="0">
                <a:effectLst/>
                <a:latin typeface="system-ui"/>
              </a:rPr>
              <a:t> across all top </a:t>
            </a:r>
            <a:r>
              <a:rPr lang="en-US" b="1" i="0" dirty="0">
                <a:effectLst/>
                <a:latin typeface="system-ui"/>
              </a:rPr>
              <a:t>10</a:t>
            </a:r>
            <a:r>
              <a:rPr lang="en-US" b="0" i="0" dirty="0">
                <a:effectLst/>
                <a:latin typeface="system-ui"/>
              </a:rPr>
              <a:t> crops.</a:t>
            </a:r>
          </a:p>
          <a:p>
            <a:pPr algn="l">
              <a:spcBef>
                <a:spcPts val="1512"/>
              </a:spcBef>
              <a:spcAft>
                <a:spcPts val="1008"/>
              </a:spcAft>
              <a:buNone/>
            </a:pPr>
            <a:r>
              <a:rPr lang="en-US" b="1" i="0" dirty="0">
                <a:effectLst/>
                <a:latin typeface="system-ui"/>
              </a:rPr>
              <a:t>Sugarcane</a:t>
            </a:r>
            <a:r>
              <a:rPr lang="en-US" b="0" i="0" dirty="0">
                <a:effectLst/>
                <a:latin typeface="system-ui"/>
              </a:rPr>
              <a:t> appears consistently </a:t>
            </a:r>
            <a:r>
              <a:rPr lang="en-US" b="1" i="0" dirty="0">
                <a:effectLst/>
                <a:latin typeface="system-ui"/>
              </a:rPr>
              <a:t>high</a:t>
            </a:r>
            <a:r>
              <a:rPr lang="en-US" b="0" i="0" dirty="0">
                <a:effectLst/>
                <a:latin typeface="system-ui"/>
              </a:rPr>
              <a:t> in “</a:t>
            </a:r>
            <a:r>
              <a:rPr lang="en-US" b="1" i="0" dirty="0">
                <a:effectLst/>
                <a:latin typeface="system-ui"/>
              </a:rPr>
              <a:t>Whole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1" i="0" dirty="0">
                <a:effectLst/>
                <a:latin typeface="system-ui"/>
              </a:rPr>
              <a:t>Year</a:t>
            </a:r>
            <a:r>
              <a:rPr lang="en-US" b="0" i="0" dirty="0">
                <a:effectLst/>
                <a:latin typeface="system-ui"/>
              </a:rPr>
              <a:t>” (as expected).</a:t>
            </a:r>
          </a:p>
          <a:p>
            <a:pPr algn="l">
              <a:spcBef>
                <a:spcPts val="1512"/>
              </a:spcBef>
              <a:spcAft>
                <a:spcPts val="1008"/>
              </a:spcAft>
              <a:buNone/>
            </a:pPr>
            <a:r>
              <a:rPr lang="en-US" b="1" i="0" dirty="0">
                <a:effectLst/>
                <a:latin typeface="system-ui"/>
              </a:rPr>
              <a:t>Wheat and Rapeseed &amp; Mustard </a:t>
            </a:r>
            <a:r>
              <a:rPr lang="en-US" b="0" i="0" dirty="0">
                <a:effectLst/>
                <a:latin typeface="system-ui"/>
              </a:rPr>
              <a:t>show </a:t>
            </a:r>
            <a:r>
              <a:rPr lang="en-US" b="1" i="0" dirty="0">
                <a:effectLst/>
                <a:latin typeface="system-ui"/>
              </a:rPr>
              <a:t>strong presence </a:t>
            </a:r>
            <a:r>
              <a:rPr lang="en-US" b="0" i="0" dirty="0">
                <a:effectLst/>
                <a:latin typeface="system-ui"/>
              </a:rPr>
              <a:t>in the </a:t>
            </a:r>
            <a:r>
              <a:rPr lang="en-US" b="1" i="0" dirty="0">
                <a:effectLst/>
                <a:latin typeface="system-ui"/>
              </a:rPr>
              <a:t>Rabi</a:t>
            </a:r>
            <a:r>
              <a:rPr lang="en-US" b="0" i="0" dirty="0">
                <a:effectLst/>
                <a:latin typeface="system-ui"/>
              </a:rPr>
              <a:t> season.</a:t>
            </a:r>
          </a:p>
          <a:p>
            <a:pPr algn="l">
              <a:spcBef>
                <a:spcPts val="1512"/>
              </a:spcBef>
              <a:spcAft>
                <a:spcPts val="1008"/>
              </a:spcAft>
              <a:buNone/>
            </a:pPr>
            <a:r>
              <a:rPr lang="en-US" b="1" i="0" dirty="0">
                <a:effectLst/>
                <a:latin typeface="system-ui"/>
              </a:rPr>
              <a:t>Rice and Maize </a:t>
            </a:r>
            <a:r>
              <a:rPr lang="en-US" b="0" i="0" dirty="0">
                <a:effectLst/>
                <a:latin typeface="system-ui"/>
              </a:rPr>
              <a:t>span across nearly all seasons, highlighting </a:t>
            </a:r>
            <a:r>
              <a:rPr lang="en-US" b="1" i="0" dirty="0">
                <a:effectLst/>
                <a:latin typeface="system-ui"/>
              </a:rPr>
              <a:t>versatility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62525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FB58D6-FA88-7994-DC61-6261A8BE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533400"/>
            <a:ext cx="9601200" cy="5334000"/>
          </a:xfrm>
        </p:spPr>
        <p:txBody>
          <a:bodyPr>
            <a:normAutofit/>
          </a:bodyPr>
          <a:lstStyle/>
          <a:p>
            <a:pPr algn="l">
              <a:spcBef>
                <a:spcPts val="1512"/>
              </a:spcBef>
              <a:spcAft>
                <a:spcPts val="1008"/>
              </a:spcAft>
              <a:buNone/>
            </a:pPr>
            <a:r>
              <a:rPr lang="en-US" b="1" i="0" dirty="0">
                <a:effectLst/>
                <a:latin typeface="system-ui"/>
              </a:rPr>
              <a:t>Sesamum</a:t>
            </a:r>
            <a:r>
              <a:rPr lang="en-US" b="0" i="0" dirty="0">
                <a:effectLst/>
                <a:latin typeface="system-ui"/>
              </a:rPr>
              <a:t> and </a:t>
            </a:r>
            <a:r>
              <a:rPr lang="en-US" b="1" i="0" dirty="0" err="1">
                <a:effectLst/>
                <a:latin typeface="system-ui"/>
              </a:rPr>
              <a:t>Arhar</a:t>
            </a:r>
            <a:r>
              <a:rPr lang="en-US" b="1" i="0" dirty="0">
                <a:effectLst/>
                <a:latin typeface="system-ui"/>
              </a:rPr>
              <a:t>/Tur </a:t>
            </a:r>
            <a:r>
              <a:rPr lang="en-US" b="0" i="0" dirty="0">
                <a:effectLst/>
                <a:latin typeface="system-ui"/>
              </a:rPr>
              <a:t>are almost exclusively grown in </a:t>
            </a:r>
            <a:r>
              <a:rPr lang="en-US" b="1" i="0" dirty="0">
                <a:effectLst/>
                <a:latin typeface="system-ui"/>
              </a:rPr>
              <a:t>Kharif</a:t>
            </a:r>
            <a:r>
              <a:rPr lang="en-US" b="0" i="0" dirty="0">
                <a:effectLst/>
                <a:latin typeface="system-ui"/>
              </a:rPr>
              <a:t>.</a:t>
            </a:r>
          </a:p>
          <a:p>
            <a:pPr algn="l">
              <a:spcBef>
                <a:spcPts val="1512"/>
              </a:spcBef>
              <a:spcAft>
                <a:spcPts val="1008"/>
              </a:spcAft>
              <a:buNone/>
            </a:pPr>
            <a:r>
              <a:rPr lang="en-US" b="1" i="0" dirty="0">
                <a:effectLst/>
                <a:latin typeface="system-ui"/>
              </a:rPr>
              <a:t>Whole Year </a:t>
            </a:r>
            <a:r>
              <a:rPr lang="en-US" b="0" i="0" dirty="0">
                <a:effectLst/>
                <a:latin typeface="system-ui"/>
              </a:rPr>
              <a:t>Cultivation </a:t>
            </a:r>
            <a:r>
              <a:rPr lang="en-US" dirty="0">
                <a:latin typeface="system-ui"/>
              </a:rPr>
              <a:t>h</a:t>
            </a:r>
            <a:r>
              <a:rPr lang="en-US" b="0" i="0" dirty="0">
                <a:effectLst/>
                <a:latin typeface="system-ui"/>
              </a:rPr>
              <a:t>as </a:t>
            </a:r>
            <a:r>
              <a:rPr lang="en-US" b="1" i="0" dirty="0">
                <a:effectLst/>
                <a:latin typeface="system-ui"/>
              </a:rPr>
              <a:t>highest Mean Production.</a:t>
            </a:r>
            <a:endParaRPr lang="en-US" b="0" i="0" dirty="0">
              <a:effectLst/>
              <a:latin typeface="system-ui"/>
            </a:endParaRPr>
          </a:p>
          <a:p>
            <a:pPr algn="l">
              <a:spcBef>
                <a:spcPts val="1512"/>
              </a:spcBef>
              <a:spcAft>
                <a:spcPts val="1008"/>
              </a:spcAft>
              <a:buNone/>
            </a:pPr>
            <a:r>
              <a:rPr lang="en-US" b="1" i="0" dirty="0">
                <a:effectLst/>
                <a:latin typeface="system-ui"/>
              </a:rPr>
              <a:t>Autumn and Summer </a:t>
            </a:r>
            <a:r>
              <a:rPr lang="en-US" b="0" i="0" dirty="0">
                <a:effectLst/>
                <a:latin typeface="system-ui"/>
              </a:rPr>
              <a:t>have the </a:t>
            </a:r>
            <a:r>
              <a:rPr lang="en-US" b="1" i="0" dirty="0">
                <a:effectLst/>
                <a:latin typeface="system-ui"/>
              </a:rPr>
              <a:t>lowest mean </a:t>
            </a:r>
            <a:r>
              <a:rPr lang="en-US" b="0" i="0" dirty="0">
                <a:effectLst/>
                <a:latin typeface="system-ui"/>
              </a:rPr>
              <a:t>values, around 13,066 and 11,522 respectively</a:t>
            </a:r>
          </a:p>
          <a:p>
            <a:pPr algn="l">
              <a:spcBef>
                <a:spcPts val="1512"/>
              </a:spcBef>
              <a:spcAft>
                <a:spcPts val="1008"/>
              </a:spcAft>
              <a:buNone/>
            </a:pPr>
            <a:r>
              <a:rPr lang="en-US" b="1" i="0" dirty="0">
                <a:effectLst/>
                <a:latin typeface="system-ui"/>
              </a:rPr>
              <a:t>Mismatch</a:t>
            </a:r>
            <a:r>
              <a:rPr lang="en-US" b="0" i="0" dirty="0">
                <a:effectLst/>
                <a:latin typeface="system-ui"/>
              </a:rPr>
              <a:t> </a:t>
            </a:r>
            <a:r>
              <a:rPr lang="en-US" b="1" i="0" dirty="0">
                <a:effectLst/>
                <a:latin typeface="system-ui"/>
              </a:rPr>
              <a:t>Between Frequency and Production:</a:t>
            </a:r>
          </a:p>
          <a:p>
            <a:pPr algn="l">
              <a:spcBef>
                <a:spcPts val="1260"/>
              </a:spcBef>
              <a:spcAft>
                <a:spcPts val="840"/>
              </a:spcAft>
              <a:buNone/>
            </a:pPr>
            <a:r>
              <a:rPr lang="en-US" b="0" i="0" dirty="0">
                <a:effectLst/>
                <a:latin typeface="system-ui"/>
              </a:rPr>
              <a:t>Kharif had the most entries in the earlier </a:t>
            </a:r>
            <a:r>
              <a:rPr lang="en-US" b="0" i="0" dirty="0" err="1">
                <a:effectLst/>
                <a:latin typeface="system-ui"/>
              </a:rPr>
              <a:t>countplot</a:t>
            </a:r>
            <a:r>
              <a:rPr lang="en-US" b="0" i="0" dirty="0">
                <a:effectLst/>
                <a:latin typeface="system-ui"/>
              </a:rPr>
              <a:t> (i.e., most frequently cultivated), but not the highest production per record.</a:t>
            </a:r>
          </a:p>
          <a:p>
            <a:pPr algn="l">
              <a:spcBef>
                <a:spcPts val="1260"/>
              </a:spcBef>
              <a:spcAft>
                <a:spcPts val="840"/>
              </a:spcAft>
              <a:buNone/>
            </a:pPr>
            <a:r>
              <a:rPr lang="en-US" b="0" i="0" dirty="0">
                <a:effectLst/>
                <a:latin typeface="system-ui"/>
              </a:rPr>
              <a:t>This indicates many small-scale or lower-yield entries in Kharif vs. fewer but larger production entries for whole-year crops.</a:t>
            </a:r>
          </a:p>
          <a:p>
            <a:pPr marL="0" indent="0" algn="l">
              <a:spcBef>
                <a:spcPts val="1512"/>
              </a:spcBef>
              <a:spcAft>
                <a:spcPts val="504"/>
              </a:spcAft>
              <a:buNone/>
            </a:pPr>
            <a:r>
              <a:rPr lang="en-US" b="1" i="0" dirty="0">
                <a:effectLst/>
                <a:latin typeface="system-ui"/>
              </a:rPr>
              <a:t>Top producing districts </a:t>
            </a:r>
            <a:r>
              <a:rPr lang="en-US" b="0" i="0" dirty="0">
                <a:effectLst/>
                <a:latin typeface="system-ui"/>
              </a:rPr>
              <a:t>are ALAPPUZHA &gt; AMROHA &gt; AHMADNAGAR &gt; AMRITSAR &gt; ANANTPUR &gt; AMBALA &gt; ALIGARH &gt; AGRA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7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0A3D4-DC18-9000-371A-8446508F5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343" y="239486"/>
            <a:ext cx="11310257" cy="827314"/>
          </a:xfrm>
        </p:spPr>
        <p:txBody>
          <a:bodyPr>
            <a:normAutofit/>
          </a:bodyPr>
          <a:lstStyle/>
          <a:p>
            <a:r>
              <a:rPr lang="en-US" sz="2400" b="1" i="0" dirty="0">
                <a:effectLst/>
                <a:latin typeface="system-ui"/>
              </a:rPr>
              <a:t>Maximum crop producing state</a:t>
            </a:r>
            <a:r>
              <a:rPr lang="en-US" sz="2400" b="0" i="0" dirty="0">
                <a:effectLst/>
                <a:latin typeface="system-ui"/>
              </a:rPr>
              <a:t> = </a:t>
            </a:r>
            <a:r>
              <a:rPr lang="en-US" sz="2400" i="0" dirty="0">
                <a:effectLst/>
                <a:latin typeface="system-ui"/>
              </a:rPr>
              <a:t>Kerala followed by Andhra Pradesh and Tamil </a:t>
            </a:r>
            <a:r>
              <a:rPr lang="en-US" sz="2400" dirty="0">
                <a:latin typeface="system-ui"/>
              </a:rPr>
              <a:t>N</a:t>
            </a:r>
            <a:r>
              <a:rPr lang="en-US" sz="2400" i="0" dirty="0">
                <a:effectLst/>
                <a:latin typeface="system-ui"/>
              </a:rPr>
              <a:t>adu.</a:t>
            </a:r>
            <a:br>
              <a:rPr lang="en-US" sz="2400" b="0" i="0" dirty="0">
                <a:effectLst/>
                <a:latin typeface="system-ui"/>
              </a:rPr>
            </a:br>
            <a:endParaRPr lang="en-IN" sz="24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8CEC8AB-E7C9-9151-0B6C-36FA44EE5B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3875" y="1404257"/>
            <a:ext cx="10199411" cy="4724400"/>
          </a:xfrm>
        </p:spPr>
      </p:pic>
    </p:spTree>
    <p:extLst>
      <p:ext uri="{BB962C8B-B14F-4D97-AF65-F5344CB8AC3E}">
        <p14:creationId xmlns:p14="http://schemas.microsoft.com/office/powerpoint/2010/main" val="262200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0CDE3-62E2-29BA-FDD1-7FF9B0725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56" y="130629"/>
            <a:ext cx="9601200" cy="892629"/>
          </a:xfrm>
        </p:spPr>
        <p:txBody>
          <a:bodyPr>
            <a:normAutofit fontScale="90000"/>
          </a:bodyPr>
          <a:lstStyle/>
          <a:p>
            <a:pPr>
              <a:spcBef>
                <a:spcPts val="907"/>
              </a:spcBef>
              <a:spcAft>
                <a:spcPts val="605"/>
              </a:spcAft>
            </a:pPr>
            <a:r>
              <a:rPr lang="en-IN" sz="3100" b="1" i="0" dirty="0">
                <a:effectLst/>
                <a:latin typeface="system-ui"/>
              </a:rPr>
              <a:t>Maximum crop production </a:t>
            </a:r>
            <a:r>
              <a:rPr lang="en-IN" sz="3100" b="0" i="0" dirty="0">
                <a:effectLst/>
                <a:latin typeface="system-ui"/>
              </a:rPr>
              <a:t>= Coconut</a:t>
            </a:r>
            <a:br>
              <a:rPr lang="en-IN" sz="3100" b="0" i="0" dirty="0">
                <a:effectLst/>
                <a:latin typeface="system-ui"/>
              </a:rPr>
            </a:br>
            <a:br>
              <a:rPr lang="en-IN" b="0" i="0" dirty="0">
                <a:effectLst/>
                <a:latin typeface="system-ui"/>
              </a:rPr>
            </a:br>
            <a:endParaRPr lang="en-IN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3FA16F1-3319-4817-F0E2-3BF453876E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143" y="1306286"/>
            <a:ext cx="10069286" cy="5105400"/>
          </a:xfrm>
        </p:spPr>
      </p:pic>
    </p:spTree>
    <p:extLst>
      <p:ext uri="{BB962C8B-B14F-4D97-AF65-F5344CB8AC3E}">
        <p14:creationId xmlns:p14="http://schemas.microsoft.com/office/powerpoint/2010/main" val="106968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125CA-B770-0D3F-2A8A-2779FF4BD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87085"/>
            <a:ext cx="9601200" cy="1485900"/>
          </a:xfrm>
        </p:spPr>
        <p:txBody>
          <a:bodyPr>
            <a:normAutofit fontScale="90000"/>
          </a:bodyPr>
          <a:lstStyle/>
          <a:p>
            <a:pPr>
              <a:spcBef>
                <a:spcPts val="907"/>
              </a:spcBef>
              <a:spcAft>
                <a:spcPts val="605"/>
              </a:spcAft>
            </a:pPr>
            <a:r>
              <a:rPr lang="en-US" sz="3100" b="1" i="0" dirty="0">
                <a:effectLst/>
                <a:latin typeface="system-ui"/>
              </a:rPr>
              <a:t>Maximum Coconut producing state </a:t>
            </a:r>
            <a:r>
              <a:rPr lang="en-US" sz="3100" b="0" i="0" dirty="0">
                <a:effectLst/>
                <a:latin typeface="system-ui"/>
              </a:rPr>
              <a:t>= Kerala</a:t>
            </a:r>
            <a:br>
              <a:rPr lang="en-US" b="0" i="0" dirty="0">
                <a:effectLst/>
                <a:latin typeface="system-ui"/>
              </a:rPr>
            </a:br>
            <a:br>
              <a:rPr lang="en-US" dirty="0">
                <a:solidFill>
                  <a:srgbClr val="616161"/>
                </a:solidFill>
                <a:effectLst/>
                <a:latin typeface="menlo"/>
              </a:rPr>
            </a:br>
            <a:br>
              <a:rPr lang="en-US" b="0" i="0" dirty="0">
                <a:effectLst/>
                <a:latin typeface="menlo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DD9222B-CD88-2D24-D10D-D8C9DC625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599" y="1382486"/>
            <a:ext cx="10189029" cy="5018314"/>
          </a:xfrm>
        </p:spPr>
      </p:pic>
    </p:spTree>
    <p:extLst>
      <p:ext uri="{BB962C8B-B14F-4D97-AF65-F5344CB8AC3E}">
        <p14:creationId xmlns:p14="http://schemas.microsoft.com/office/powerpoint/2010/main" val="4005840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B552-39BD-768A-D0A6-8C4BC4E24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14859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2000" b="0" i="0" dirty="0">
                <a:effectLst/>
                <a:latin typeface="system-ui"/>
              </a:rPr>
              <a:t>-</a:t>
            </a:r>
            <a:r>
              <a:rPr lang="en-US" sz="2000" b="1" i="0" dirty="0">
                <a:effectLst/>
                <a:latin typeface="system-ui"/>
              </a:rPr>
              <a:t>Kharif</a:t>
            </a:r>
            <a:r>
              <a:rPr lang="en-US" sz="2000" b="0" i="0" dirty="0">
                <a:effectLst/>
                <a:latin typeface="system-ui"/>
              </a:rPr>
              <a:t> season </a:t>
            </a:r>
            <a:r>
              <a:rPr lang="en-US" sz="2000" b="1" i="0" dirty="0">
                <a:effectLst/>
                <a:latin typeface="system-ui"/>
              </a:rPr>
              <a:t>dominates</a:t>
            </a:r>
            <a:r>
              <a:rPr lang="en-US" sz="2000" b="0" i="0" dirty="0">
                <a:effectLst/>
                <a:latin typeface="system-ui"/>
              </a:rPr>
              <a:t> in terms of crop frequency across all </a:t>
            </a:r>
            <a:r>
              <a:rPr lang="en-US" sz="2000" b="1" i="0" dirty="0">
                <a:effectLst/>
                <a:latin typeface="system-ui"/>
              </a:rPr>
              <a:t>top 10 crops</a:t>
            </a:r>
            <a:r>
              <a:rPr lang="en-US" sz="2000" b="0" i="0" dirty="0">
                <a:effectLst/>
                <a:latin typeface="system-ui"/>
              </a:rPr>
              <a:t>.</a:t>
            </a:r>
            <a:br>
              <a:rPr lang="en-US" sz="2000" b="0" i="0" dirty="0">
                <a:effectLst/>
                <a:latin typeface="system-ui"/>
              </a:rPr>
            </a:br>
            <a:r>
              <a:rPr lang="en-US" sz="2000" b="0" i="0" dirty="0">
                <a:effectLst/>
                <a:latin typeface="system-ui"/>
              </a:rPr>
              <a:t>-</a:t>
            </a:r>
            <a:r>
              <a:rPr lang="en-US" sz="2000" b="1" i="0" dirty="0">
                <a:effectLst/>
                <a:latin typeface="system-ui"/>
              </a:rPr>
              <a:t>Sugarcane</a:t>
            </a:r>
            <a:r>
              <a:rPr lang="en-US" sz="2000" b="0" i="0" dirty="0">
                <a:effectLst/>
                <a:latin typeface="system-ui"/>
              </a:rPr>
              <a:t> appears consistently </a:t>
            </a:r>
            <a:r>
              <a:rPr lang="en-US" sz="2000" b="1" i="0" dirty="0">
                <a:effectLst/>
                <a:latin typeface="system-ui"/>
              </a:rPr>
              <a:t>high</a:t>
            </a:r>
            <a:r>
              <a:rPr lang="en-US" sz="2000" b="0" i="0" dirty="0">
                <a:effectLst/>
                <a:latin typeface="system-ui"/>
              </a:rPr>
              <a:t> in “</a:t>
            </a:r>
            <a:r>
              <a:rPr lang="en-US" sz="2000" b="1" i="0" dirty="0">
                <a:effectLst/>
                <a:latin typeface="system-ui"/>
              </a:rPr>
              <a:t>Whole Year</a:t>
            </a:r>
            <a:r>
              <a:rPr lang="en-US" sz="2000" b="0" i="0" dirty="0">
                <a:effectLst/>
                <a:latin typeface="system-ui"/>
              </a:rPr>
              <a:t>” (as expected).</a:t>
            </a:r>
            <a:br>
              <a:rPr lang="en-US" sz="2000" b="0" i="0" dirty="0">
                <a:effectLst/>
                <a:latin typeface="system-ui"/>
              </a:rPr>
            </a:br>
            <a:r>
              <a:rPr lang="en-US" sz="2000" b="0" i="0" dirty="0">
                <a:effectLst/>
                <a:latin typeface="system-ui"/>
              </a:rPr>
              <a:t>-</a:t>
            </a:r>
            <a:r>
              <a:rPr lang="en-US" sz="2000" b="1" i="0" dirty="0">
                <a:effectLst/>
                <a:latin typeface="system-ui"/>
              </a:rPr>
              <a:t>Wheat</a:t>
            </a:r>
            <a:r>
              <a:rPr lang="en-US" sz="2000" b="0" i="0" dirty="0">
                <a:effectLst/>
                <a:latin typeface="system-ui"/>
              </a:rPr>
              <a:t> and </a:t>
            </a:r>
            <a:r>
              <a:rPr lang="en-US" sz="2000" b="1" i="0" dirty="0">
                <a:effectLst/>
                <a:latin typeface="system-ui"/>
              </a:rPr>
              <a:t>Rapeseed</a:t>
            </a:r>
            <a:r>
              <a:rPr lang="en-US" sz="2000" b="0" i="0" dirty="0">
                <a:effectLst/>
                <a:latin typeface="system-ui"/>
              </a:rPr>
              <a:t> &amp; </a:t>
            </a:r>
            <a:r>
              <a:rPr lang="en-US" sz="2000" b="1" i="0" dirty="0">
                <a:effectLst/>
                <a:latin typeface="system-ui"/>
              </a:rPr>
              <a:t>Mustard</a:t>
            </a:r>
            <a:r>
              <a:rPr lang="en-US" sz="2000" b="0" i="0" dirty="0">
                <a:effectLst/>
                <a:latin typeface="system-ui"/>
              </a:rPr>
              <a:t> show strong presence in the </a:t>
            </a:r>
            <a:r>
              <a:rPr lang="en-US" sz="2000" b="1" i="0" dirty="0">
                <a:effectLst/>
                <a:latin typeface="system-ui"/>
              </a:rPr>
              <a:t>Rabi</a:t>
            </a:r>
            <a:r>
              <a:rPr lang="en-US" sz="2000" b="0" i="0" dirty="0">
                <a:effectLst/>
                <a:latin typeface="system-ui"/>
              </a:rPr>
              <a:t> season.</a:t>
            </a:r>
            <a:br>
              <a:rPr lang="en-US" sz="2000" b="0" i="0" dirty="0">
                <a:effectLst/>
                <a:latin typeface="system-ui"/>
              </a:rPr>
            </a:br>
            <a:r>
              <a:rPr lang="en-US" sz="2000" b="0" i="0" dirty="0">
                <a:effectLst/>
                <a:latin typeface="system-ui"/>
              </a:rPr>
              <a:t>-</a:t>
            </a:r>
            <a:r>
              <a:rPr lang="en-US" sz="2000" b="1" i="0" dirty="0">
                <a:effectLst/>
                <a:latin typeface="system-ui"/>
              </a:rPr>
              <a:t>Rice</a:t>
            </a:r>
            <a:r>
              <a:rPr lang="en-US" sz="2000" b="0" i="0" dirty="0">
                <a:effectLst/>
                <a:latin typeface="system-ui"/>
              </a:rPr>
              <a:t> and </a:t>
            </a:r>
            <a:r>
              <a:rPr lang="en-US" sz="2000" b="1" i="0" dirty="0">
                <a:effectLst/>
                <a:latin typeface="system-ui"/>
              </a:rPr>
              <a:t>Maize</a:t>
            </a:r>
            <a:r>
              <a:rPr lang="en-US" sz="2000" b="0" i="0" dirty="0">
                <a:effectLst/>
                <a:latin typeface="system-ui"/>
              </a:rPr>
              <a:t> span across nearly all seasons, highlighting </a:t>
            </a:r>
            <a:r>
              <a:rPr lang="en-US" sz="2000" b="1" i="0" dirty="0">
                <a:effectLst/>
                <a:latin typeface="system-ui"/>
              </a:rPr>
              <a:t>versatility</a:t>
            </a:r>
            <a:r>
              <a:rPr lang="en-US" sz="2000" b="0" i="0" dirty="0">
                <a:effectLst/>
                <a:latin typeface="system-ui"/>
              </a:rPr>
              <a:t>.</a:t>
            </a:r>
            <a:br>
              <a:rPr lang="en-US" sz="2000" b="0" i="0" dirty="0">
                <a:effectLst/>
                <a:latin typeface="system-ui"/>
              </a:rPr>
            </a:br>
            <a:r>
              <a:rPr lang="en-US" sz="2000" b="0" i="0" dirty="0">
                <a:effectLst/>
                <a:latin typeface="system-ui"/>
              </a:rPr>
              <a:t>-</a:t>
            </a:r>
            <a:r>
              <a:rPr lang="en-US" sz="2000" b="1" i="0" dirty="0">
                <a:effectLst/>
                <a:latin typeface="system-ui"/>
              </a:rPr>
              <a:t>Sesamum</a:t>
            </a:r>
            <a:r>
              <a:rPr lang="en-US" sz="2000" b="0" i="0" dirty="0">
                <a:effectLst/>
                <a:latin typeface="system-ui"/>
              </a:rPr>
              <a:t> and </a:t>
            </a:r>
            <a:r>
              <a:rPr lang="en-US" sz="2000" b="1" i="0" dirty="0" err="1">
                <a:effectLst/>
                <a:latin typeface="system-ui"/>
              </a:rPr>
              <a:t>Arhar</a:t>
            </a:r>
            <a:r>
              <a:rPr lang="en-US" sz="2000" b="1" i="0" dirty="0">
                <a:effectLst/>
                <a:latin typeface="system-ui"/>
              </a:rPr>
              <a:t>/Tur</a:t>
            </a:r>
            <a:r>
              <a:rPr lang="en-US" sz="2000" b="0" i="0" dirty="0">
                <a:effectLst/>
                <a:latin typeface="system-ui"/>
              </a:rPr>
              <a:t> are almost exclusively grown in </a:t>
            </a:r>
            <a:r>
              <a:rPr lang="en-US" sz="2000" b="1" i="0" dirty="0">
                <a:effectLst/>
                <a:latin typeface="system-ui"/>
              </a:rPr>
              <a:t>Kharif</a:t>
            </a:r>
            <a:r>
              <a:rPr lang="en-US" sz="2000" b="0" i="0" dirty="0">
                <a:effectLst/>
                <a:latin typeface="system-ui"/>
              </a:rPr>
              <a:t>.</a:t>
            </a:r>
            <a:br>
              <a:rPr lang="en-US" sz="2000" b="0" i="0" dirty="0">
                <a:effectLst/>
                <a:latin typeface="system-ui"/>
              </a:rPr>
            </a:b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1DC20A-0D59-AEF8-6266-EAAADCBF62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27314" y="1654629"/>
            <a:ext cx="11364686" cy="5203371"/>
          </a:xfrm>
        </p:spPr>
      </p:pic>
    </p:spTree>
    <p:extLst>
      <p:ext uri="{BB962C8B-B14F-4D97-AF65-F5344CB8AC3E}">
        <p14:creationId xmlns:p14="http://schemas.microsoft.com/office/powerpoint/2010/main" val="3624801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B8E55-D278-76B0-3F68-E61A645732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8" y="76200"/>
            <a:ext cx="11451772" cy="1485900"/>
          </a:xfrm>
        </p:spPr>
        <p:txBody>
          <a:bodyPr>
            <a:normAutofit/>
          </a:bodyPr>
          <a:lstStyle/>
          <a:p>
            <a:r>
              <a:rPr lang="en-US" sz="2800" b="0" i="0" dirty="0">
                <a:effectLst/>
                <a:latin typeface="system-ui"/>
              </a:rPr>
              <a:t>There is sudden rise in production in 2011 and downfall in 2012 and again rise in 2013.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F5F9B2-769A-F885-EBF8-63FD32FB70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1" y="1562101"/>
            <a:ext cx="9601200" cy="4958442"/>
          </a:xfrm>
        </p:spPr>
      </p:pic>
    </p:spTree>
    <p:extLst>
      <p:ext uri="{BB962C8B-B14F-4D97-AF65-F5344CB8AC3E}">
        <p14:creationId xmlns:p14="http://schemas.microsoft.com/office/powerpoint/2010/main" val="42943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0C740-71A4-8360-4841-6709938A6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3" y="87084"/>
            <a:ext cx="11342915" cy="1807029"/>
          </a:xfrm>
        </p:spPr>
        <p:txBody>
          <a:bodyPr>
            <a:noAutofit/>
          </a:bodyPr>
          <a:lstStyle/>
          <a:p>
            <a:pPr>
              <a:spcBef>
                <a:spcPts val="756"/>
              </a:spcBef>
              <a:spcAft>
                <a:spcPts val="1008"/>
              </a:spcAft>
            </a:pPr>
            <a:r>
              <a:rPr lang="en-US" sz="1800" b="1" i="0" dirty="0">
                <a:effectLst/>
                <a:latin typeface="system-ui"/>
              </a:rPr>
              <a:t>-Whole Year </a:t>
            </a:r>
            <a:r>
              <a:rPr lang="en-US" sz="1800" b="0" i="0" dirty="0">
                <a:effectLst/>
                <a:latin typeface="system-ui"/>
              </a:rPr>
              <a:t>Cultivation Has </a:t>
            </a:r>
            <a:r>
              <a:rPr lang="en-US" sz="1800" b="1" i="0" dirty="0">
                <a:effectLst/>
                <a:latin typeface="system-ui"/>
              </a:rPr>
              <a:t>Highest Mean Production</a:t>
            </a:r>
            <a:r>
              <a:rPr lang="en-US" sz="1800" b="0" i="0" dirty="0">
                <a:effectLst/>
                <a:latin typeface="system-ui"/>
              </a:rPr>
              <a:t>:</a:t>
            </a:r>
            <a:br>
              <a:rPr lang="en-US" sz="1800" b="0" i="0" dirty="0">
                <a:effectLst/>
                <a:latin typeface="system-ui"/>
              </a:rPr>
            </a:br>
            <a:r>
              <a:rPr lang="en-US" sz="1800" b="0" i="0" dirty="0">
                <a:effectLst/>
                <a:latin typeface="system-ui"/>
              </a:rPr>
              <a:t>-</a:t>
            </a:r>
            <a:r>
              <a:rPr lang="en-US" sz="1800" b="1" i="0" dirty="0">
                <a:effectLst/>
                <a:latin typeface="system-ui"/>
              </a:rPr>
              <a:t>Autumn</a:t>
            </a:r>
            <a:r>
              <a:rPr lang="en-US" sz="1800" b="0" i="0" dirty="0">
                <a:effectLst/>
                <a:latin typeface="system-ui"/>
              </a:rPr>
              <a:t> and </a:t>
            </a:r>
            <a:r>
              <a:rPr lang="en-US" sz="1800" b="1" i="0" dirty="0">
                <a:effectLst/>
                <a:latin typeface="system-ui"/>
              </a:rPr>
              <a:t>Summer</a:t>
            </a:r>
            <a:r>
              <a:rPr lang="en-US" sz="1800" b="0" i="0" dirty="0">
                <a:effectLst/>
                <a:latin typeface="system-ui"/>
              </a:rPr>
              <a:t> have the </a:t>
            </a:r>
            <a:r>
              <a:rPr lang="en-US" sz="1800" b="1" i="0" dirty="0">
                <a:effectLst/>
                <a:latin typeface="system-ui"/>
              </a:rPr>
              <a:t>lowest</a:t>
            </a:r>
            <a:r>
              <a:rPr lang="en-US" sz="1800" b="0" i="0" dirty="0">
                <a:effectLst/>
                <a:latin typeface="system-ui"/>
              </a:rPr>
              <a:t> </a:t>
            </a:r>
            <a:r>
              <a:rPr lang="en-US" sz="1800" b="1" i="0" dirty="0">
                <a:effectLst/>
                <a:latin typeface="system-ui"/>
              </a:rPr>
              <a:t>mean</a:t>
            </a:r>
            <a:r>
              <a:rPr lang="en-US" sz="1800" b="0" i="0" dirty="0">
                <a:effectLst/>
                <a:latin typeface="system-ui"/>
              </a:rPr>
              <a:t> </a:t>
            </a:r>
            <a:r>
              <a:rPr lang="en-US" sz="1800" b="1" i="0" dirty="0">
                <a:effectLst/>
                <a:latin typeface="system-ui"/>
              </a:rPr>
              <a:t>values</a:t>
            </a:r>
            <a:r>
              <a:rPr lang="en-US" sz="1800" b="0" i="0" dirty="0">
                <a:effectLst/>
                <a:latin typeface="system-ui"/>
              </a:rPr>
              <a:t>, around 13,066 and 11,522 respectively</a:t>
            </a:r>
            <a:br>
              <a:rPr lang="en-US" sz="1800" b="0" i="0" dirty="0">
                <a:effectLst/>
                <a:latin typeface="system-ui"/>
              </a:rPr>
            </a:br>
            <a:r>
              <a:rPr lang="en-US" sz="1800" b="0" i="0" dirty="0">
                <a:effectLst/>
                <a:latin typeface="system-ui"/>
              </a:rPr>
              <a:t>-</a:t>
            </a:r>
            <a:r>
              <a:rPr lang="en-US" sz="1800" i="0" dirty="0">
                <a:effectLst/>
                <a:latin typeface="system-ui"/>
              </a:rPr>
              <a:t>Mismatch</a:t>
            </a:r>
            <a:r>
              <a:rPr lang="en-US" sz="1800" b="0" i="0" dirty="0">
                <a:effectLst/>
                <a:latin typeface="system-ui"/>
              </a:rPr>
              <a:t> Between Frequency and Production:</a:t>
            </a:r>
            <a:br>
              <a:rPr lang="en-US" sz="1800" b="0" i="0" dirty="0">
                <a:effectLst/>
                <a:latin typeface="system-ui"/>
              </a:rPr>
            </a:br>
            <a:r>
              <a:rPr lang="en-US" sz="1800" b="0" i="0" dirty="0">
                <a:effectLst/>
                <a:latin typeface="system-ui"/>
              </a:rPr>
              <a:t>-</a:t>
            </a:r>
            <a:r>
              <a:rPr lang="en-US" sz="1800" b="1" i="0" dirty="0">
                <a:effectLst/>
                <a:latin typeface="system-ui"/>
              </a:rPr>
              <a:t>Kharif</a:t>
            </a:r>
            <a:r>
              <a:rPr lang="en-US" sz="1800" b="0" i="0" dirty="0">
                <a:effectLst/>
                <a:latin typeface="system-ui"/>
              </a:rPr>
              <a:t> had the most entries in the earlier </a:t>
            </a:r>
            <a:r>
              <a:rPr lang="en-US" sz="1800" b="0" i="0" dirty="0" err="1">
                <a:effectLst/>
                <a:latin typeface="system-ui"/>
              </a:rPr>
              <a:t>countplot</a:t>
            </a:r>
            <a:r>
              <a:rPr lang="en-US" sz="1800" b="0" i="0" dirty="0">
                <a:effectLst/>
                <a:latin typeface="system-ui"/>
              </a:rPr>
              <a:t> (i.e., </a:t>
            </a:r>
            <a:r>
              <a:rPr lang="en-US" sz="1800" b="1" i="0" dirty="0">
                <a:effectLst/>
                <a:latin typeface="system-ui"/>
              </a:rPr>
              <a:t>most frequently cultivated</a:t>
            </a:r>
            <a:r>
              <a:rPr lang="en-US" sz="1800" b="0" i="0" dirty="0">
                <a:effectLst/>
                <a:latin typeface="system-ui"/>
              </a:rPr>
              <a:t>), </a:t>
            </a:r>
            <a:r>
              <a:rPr lang="en-US" sz="1800" b="1" i="0" dirty="0">
                <a:effectLst/>
                <a:latin typeface="system-ui"/>
              </a:rPr>
              <a:t>but not the highest production -</a:t>
            </a:r>
            <a:r>
              <a:rPr lang="en-US" sz="1800" b="0" i="0" dirty="0">
                <a:effectLst/>
                <a:latin typeface="system-ui"/>
              </a:rPr>
              <a:t>per record.</a:t>
            </a:r>
            <a:r>
              <a:rPr lang="en-US" sz="1800" b="0" i="0" u="sng" dirty="0">
                <a:solidFill>
                  <a:srgbClr val="0D47A1"/>
                </a:solidFill>
                <a:effectLst/>
                <a:latin typeface="system-ui"/>
                <a:hlinkClick r:id="rId2"/>
              </a:rPr>
              <a:t>¶</a:t>
            </a:r>
            <a:br>
              <a:rPr lang="en-US" sz="1800" b="0" i="0" dirty="0">
                <a:effectLst/>
                <a:latin typeface="system-ui"/>
              </a:rPr>
            </a:br>
            <a:r>
              <a:rPr lang="en-US" sz="1800" b="0" i="0" dirty="0">
                <a:effectLst/>
                <a:latin typeface="system-ui"/>
              </a:rPr>
              <a:t>-This indicates many small-scale or </a:t>
            </a:r>
            <a:r>
              <a:rPr lang="en-US" sz="1800" b="1" i="0" dirty="0">
                <a:effectLst/>
                <a:latin typeface="system-ui"/>
              </a:rPr>
              <a:t>lower-yield entries in Kharif </a:t>
            </a:r>
            <a:r>
              <a:rPr lang="en-US" sz="1800" b="0" i="0" dirty="0">
                <a:effectLst/>
                <a:latin typeface="system-ui"/>
              </a:rPr>
              <a:t>vs. </a:t>
            </a:r>
            <a:r>
              <a:rPr lang="en-US" sz="1800" b="1" i="0" dirty="0">
                <a:effectLst/>
                <a:latin typeface="system-ui"/>
              </a:rPr>
              <a:t>fewer but larger production entries for whole-year crops.</a:t>
            </a:r>
            <a:endParaRPr lang="en-IN" sz="1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BCE78E-77A3-D1B1-7B1F-CFFF95C79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77686" y="2286000"/>
            <a:ext cx="10526485" cy="4332514"/>
          </a:xfrm>
        </p:spPr>
      </p:pic>
    </p:spTree>
    <p:extLst>
      <p:ext uri="{BB962C8B-B14F-4D97-AF65-F5344CB8AC3E}">
        <p14:creationId xmlns:p14="http://schemas.microsoft.com/office/powerpoint/2010/main" val="164848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B448-999B-B3E5-C28A-50634C060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87085"/>
            <a:ext cx="10591800" cy="1687285"/>
          </a:xfrm>
        </p:spPr>
        <p:txBody>
          <a:bodyPr>
            <a:noAutofit/>
          </a:bodyPr>
          <a:lstStyle/>
          <a:p>
            <a:pPr>
              <a:spcBef>
                <a:spcPts val="907"/>
              </a:spcBef>
              <a:spcAft>
                <a:spcPts val="1210"/>
              </a:spcAft>
            </a:pPr>
            <a:r>
              <a:rPr lang="en-US" sz="2000" b="1" i="0" dirty="0">
                <a:effectLst/>
                <a:latin typeface="system-ui"/>
              </a:rPr>
              <a:t>Does more area always mean higher production?</a:t>
            </a:r>
            <a:br>
              <a:rPr lang="en-US" sz="2000" b="1" i="0" dirty="0">
                <a:effectLst/>
                <a:latin typeface="system-ui"/>
              </a:rPr>
            </a:br>
            <a:r>
              <a:rPr lang="en-US" sz="2000" b="0" i="0" dirty="0">
                <a:effectLst/>
                <a:latin typeface="system-ui"/>
              </a:rPr>
              <a:t>At certain level of area, production increased. After that the production declined.</a:t>
            </a:r>
            <a:br>
              <a:rPr lang="en-US" sz="2000" b="0" i="0" dirty="0">
                <a:effectLst/>
                <a:latin typeface="system-ui"/>
              </a:rPr>
            </a:br>
            <a:r>
              <a:rPr lang="en-US" sz="2000" b="1" i="0" dirty="0">
                <a:effectLst/>
                <a:latin typeface="system-ui"/>
              </a:rPr>
              <a:t>Factor Explanation:</a:t>
            </a:r>
            <a:br>
              <a:rPr lang="en-US" sz="2000" b="1" i="0" dirty="0">
                <a:effectLst/>
                <a:latin typeface="system-ui"/>
              </a:rPr>
            </a:br>
            <a:r>
              <a:rPr lang="en-US" sz="2000" b="1" i="0" dirty="0">
                <a:effectLst/>
                <a:latin typeface="system-ui"/>
              </a:rPr>
              <a:t>Soil fertility limits: </a:t>
            </a:r>
            <a:r>
              <a:rPr lang="en-US" sz="2000" b="0" i="0" dirty="0">
                <a:effectLst/>
                <a:latin typeface="system-ui"/>
              </a:rPr>
              <a:t>Beyond a certain size, you may be farming marginal land with poorer soils.</a:t>
            </a:r>
            <a:br>
              <a:rPr lang="en-US" sz="2000" b="0" i="0" dirty="0">
                <a:effectLst/>
                <a:latin typeface="system-ui"/>
              </a:rPr>
            </a:br>
            <a:r>
              <a:rPr lang="en-US" sz="2000" b="1" i="0" dirty="0">
                <a:effectLst/>
                <a:latin typeface="system-ui"/>
              </a:rPr>
              <a:t>Management intensity: </a:t>
            </a:r>
            <a:r>
              <a:rPr lang="en-US" sz="2000" b="0" i="0" dirty="0">
                <a:effectLst/>
                <a:latin typeface="system-ui"/>
              </a:rPr>
              <a:t>It’s harder to maintain uniformly high inputs (irrigation, fertilizer, pest control) over very large tracts.</a:t>
            </a:r>
            <a:br>
              <a:rPr lang="en-US" sz="2000" b="0" i="0" dirty="0">
                <a:effectLst/>
                <a:latin typeface="system-ui"/>
              </a:rPr>
            </a:b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45480F-F99A-7472-21D2-C63F84C75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257" y="2286000"/>
            <a:ext cx="10091057" cy="4408714"/>
          </a:xfrm>
        </p:spPr>
      </p:pic>
    </p:spTree>
    <p:extLst>
      <p:ext uri="{BB962C8B-B14F-4D97-AF65-F5344CB8AC3E}">
        <p14:creationId xmlns:p14="http://schemas.microsoft.com/office/powerpoint/2010/main" val="2072414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DBA2-7BF9-9FCB-D8A9-B964085C4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96686"/>
          </a:xfrm>
        </p:spPr>
        <p:txBody>
          <a:bodyPr>
            <a:normAutofit/>
          </a:bodyPr>
          <a:lstStyle/>
          <a:p>
            <a:r>
              <a:rPr lang="en-IN" sz="2800" dirty="0"/>
              <a:t>Best State for Sesamum = </a:t>
            </a:r>
            <a:r>
              <a:rPr lang="en-IN" sz="2800" b="1" dirty="0"/>
              <a:t>Gujrat</a:t>
            </a:r>
            <a:endParaRPr lang="en-IN" sz="28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6CEEB4-E7F7-C1DA-B8E7-7EABAEC58E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09825" y="1382486"/>
            <a:ext cx="10422945" cy="5475514"/>
          </a:xfrm>
        </p:spPr>
      </p:pic>
    </p:spTree>
    <p:extLst>
      <p:ext uri="{BB962C8B-B14F-4D97-AF65-F5344CB8AC3E}">
        <p14:creationId xmlns:p14="http://schemas.microsoft.com/office/powerpoint/2010/main" val="368534742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{F8D8FBA6-F2CA-44E8-B205-A817D7AF6D8A}tf10001105</Template>
  <TotalTime>1593</TotalTime>
  <Words>483</Words>
  <Application>Microsoft Office PowerPoint</Application>
  <PresentationFormat>Widescreen</PresentationFormat>
  <Paragraphs>27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Franklin Gothic Book</vt:lpstr>
      <vt:lpstr>menlo</vt:lpstr>
      <vt:lpstr>system-ui</vt:lpstr>
      <vt:lpstr>Crop</vt:lpstr>
      <vt:lpstr>CROP PRODUCTION</vt:lpstr>
      <vt:lpstr>Maximum crop producing state = Kerala followed by Andhra Pradesh and Tamil Nadu. </vt:lpstr>
      <vt:lpstr>Maximum crop production = Coconut  </vt:lpstr>
      <vt:lpstr>Maximum Coconut producing state = Kerala   </vt:lpstr>
      <vt:lpstr>-Kharif season dominates in terms of crop frequency across all top 10 crops. -Sugarcane appears consistently high in “Whole Year” (as expected). -Wheat and Rapeseed &amp; Mustard show strong presence in the Rabi season. -Rice and Maize span across nearly all seasons, highlighting versatility. -Sesamum and Arhar/Tur are almost exclusively grown in Kharif. </vt:lpstr>
      <vt:lpstr>There is sudden rise in production in 2011 and downfall in 2012 and again rise in 2013.</vt:lpstr>
      <vt:lpstr>-Whole Year Cultivation Has Highest Mean Production: -Autumn and Summer have the lowest mean values, around 13,066 and 11,522 respectively -Mismatch Between Frequency and Production: -Kharif had the most entries in the earlier countplot (i.e., most frequently cultivated), but not the highest production -per record.¶ -This indicates many small-scale or lower-yield entries in Kharif vs. fewer but larger production entries for whole-year crops.</vt:lpstr>
      <vt:lpstr>Does more area always mean higher production? At certain level of area, production increased. After that the production declined. Factor Explanation: Soil fertility limits: Beyond a certain size, you may be farming marginal land with poorer soils. Management intensity: It’s harder to maintain uniformly high inputs (irrigation, fertilizer, pest control) over very large tracts. </vt:lpstr>
      <vt:lpstr>Best State for Sesamum = Gujrat</vt:lpstr>
      <vt:lpstr>Best State for Wheat = Chandigarh</vt:lpstr>
      <vt:lpstr>Best State for Rice = Chandigarh</vt:lpstr>
      <vt:lpstr>Observations: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 Priya</dc:creator>
  <cp:lastModifiedBy>Mani Priya</cp:lastModifiedBy>
  <cp:revision>2</cp:revision>
  <dcterms:created xsi:type="dcterms:W3CDTF">2025-05-03T07:56:05Z</dcterms:created>
  <dcterms:modified xsi:type="dcterms:W3CDTF">2025-05-11T12:26:59Z</dcterms:modified>
</cp:coreProperties>
</file>