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83" r:id="rId3"/>
    <p:sldId id="270" r:id="rId4"/>
    <p:sldId id="272" r:id="rId5"/>
    <p:sldId id="273" r:id="rId6"/>
    <p:sldId id="274" r:id="rId7"/>
    <p:sldId id="275" r:id="rId8"/>
    <p:sldId id="277" r:id="rId9"/>
    <p:sldId id="276" r:id="rId10"/>
    <p:sldId id="284" r:id="rId11"/>
    <p:sldId id="285" r:id="rId12"/>
    <p:sldId id="278" r:id="rId13"/>
    <p:sldId id="279" r:id="rId14"/>
    <p:sldId id="281"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94560"/>
  </p:normalViewPr>
  <p:slideViewPr>
    <p:cSldViewPr snapToGrid="0" snapToObjects="1">
      <p:cViewPr varScale="1">
        <p:scale>
          <a:sx n="102" d="100"/>
          <a:sy n="102" d="100"/>
        </p:scale>
        <p:origin x="680"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www.cardio.com/hs-fs/hubfs/human%20heart%20illustration.jpeg?width=900&amp;name=human%20heart%20illustration.jpeg"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553EB2-3982-B846-A763-FF5F3394BD87}"/>
              </a:ext>
            </a:extLst>
          </p:cNvPr>
          <p:cNvSpPr>
            <a:spLocks noGrp="1"/>
          </p:cNvSpPr>
          <p:nvPr>
            <p:ph type="body" sz="quarter" idx="10"/>
          </p:nvPr>
        </p:nvSpPr>
        <p:spPr>
          <a:xfrm>
            <a:off x="711200" y="2631759"/>
            <a:ext cx="10668000" cy="873442"/>
          </a:xfrm>
        </p:spPr>
        <p:txBody>
          <a:bodyPr/>
          <a:lstStyle/>
          <a:p>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 AND PROGNOSIS OF HEART ATTACKS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F51B64CC-5DE8-8F42-AABA-D375182A936D}"/>
              </a:ext>
            </a:extLst>
          </p:cNvPr>
          <p:cNvSpPr>
            <a:spLocks noGrp="1"/>
          </p:cNvSpPr>
          <p:nvPr>
            <p:ph type="body" sz="quarter" idx="11"/>
          </p:nvPr>
        </p:nvSpPr>
        <p:spPr>
          <a:xfrm>
            <a:off x="4636720" y="4702388"/>
            <a:ext cx="3166533" cy="1683172"/>
          </a:xfrm>
        </p:spPr>
        <p:txBody>
          <a:bodyPr/>
          <a:lstStyle/>
          <a:p>
            <a:pPr marR="0" algn="ctr">
              <a:lnSpc>
                <a:spcPct val="10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TEAM # 14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NAVYATHA YAMSANI</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MANI RENUKUNTLA</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ADITYA ANANTHULA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NITHIN KUMAR NAGULA	</a:t>
            </a:r>
          </a:p>
          <a:p>
            <a:pPr marR="0" algn="just">
              <a:lnSpc>
                <a:spcPct val="1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AKHILA GOGULAMUDI</a:t>
            </a:r>
            <a:r>
              <a:rPr lang="en-US" sz="1800" dirty="0">
                <a:effectLst/>
                <a:latin typeface="Times New Roman" panose="02020603050405020304" pitchFamily="18" charset="0"/>
                <a:ea typeface="Calibri" panose="020F0502020204030204" pitchFamily="34" charset="0"/>
              </a:rPr>
              <a:t>	</a:t>
            </a:r>
            <a:endParaRPr lang="en-US" dirty="0"/>
          </a:p>
          <a:p>
            <a:pPr algn="just"/>
            <a:endParaRPr lang="en-US" dirty="0"/>
          </a:p>
        </p:txBody>
      </p:sp>
      <p:sp>
        <p:nvSpPr>
          <p:cNvPr id="4" name="Rectangle 2">
            <a:extLst>
              <a:ext uri="{FF2B5EF4-FFF2-40B4-BE49-F238E27FC236}">
                <a16:creationId xmlns:a16="http://schemas.microsoft.com/office/drawing/2014/main" id="{A225296C-6EC4-844C-AE16-3134843E987A}"/>
              </a:ext>
            </a:extLst>
          </p:cNvPr>
          <p:cNvSpPr>
            <a:spLocks noChangeArrowheads="1"/>
          </p:cNvSpPr>
          <p:nvPr/>
        </p:nvSpPr>
        <p:spPr bwMode="auto">
          <a:xfrm>
            <a:off x="4809067" y="5929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a16="http://schemas.microsoft.com/office/drawing/2014/main" id="{E6E593A5-176A-FE48-A3CC-3BFBAEA82DDD}"/>
              </a:ext>
            </a:extLst>
          </p:cNvPr>
          <p:cNvPicPr>
            <a:picLocks noChangeAspect="1" noChangeArrowheads="1"/>
          </p:cNvPicPr>
          <p:nvPr/>
        </p:nvPicPr>
        <p:blipFill>
          <a:blip r:embed="rId2" r:link="rId3">
            <a:alphaModFix amt="26000"/>
            <a:extLst>
              <a:ext uri="{28A0092B-C50C-407E-A947-70E740481C1C}">
                <a14:useLocalDpi xmlns:a14="http://schemas.microsoft.com/office/drawing/2010/main" val="0"/>
              </a:ext>
            </a:extLst>
          </a:blip>
          <a:srcRect/>
          <a:stretch>
            <a:fillRect/>
          </a:stretch>
        </p:blipFill>
        <p:spPr bwMode="auto">
          <a:xfrm>
            <a:off x="3015953" y="650882"/>
            <a:ext cx="6058493" cy="4014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5992B73-69FF-714A-9355-5D30AD02AA46}"/>
              </a:ext>
            </a:extLst>
          </p:cNvPr>
          <p:cNvSpPr/>
          <p:nvPr/>
        </p:nvSpPr>
        <p:spPr>
          <a:xfrm>
            <a:off x="10126133" y="0"/>
            <a:ext cx="2065867" cy="1100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03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F1DF3-4C70-FD4F-86F6-F4B4A3FCC31A}"/>
              </a:ext>
            </a:extLst>
          </p:cNvPr>
          <p:cNvSpPr>
            <a:spLocks noGrp="1"/>
          </p:cNvSpPr>
          <p:nvPr>
            <p:ph type="body" sz="quarter" idx="10"/>
          </p:nvPr>
        </p:nvSpPr>
        <p:spPr>
          <a:xfrm>
            <a:off x="534458" y="498159"/>
            <a:ext cx="8667750" cy="873442"/>
          </a:xfrm>
        </p:spPr>
        <p:txBody>
          <a:bodyPr/>
          <a:lstStyle/>
          <a:p>
            <a:r>
              <a:rPr lang="en-US" dirty="0"/>
              <a:t>Model Accuracy</a:t>
            </a:r>
          </a:p>
        </p:txBody>
      </p:sp>
      <p:graphicFrame>
        <p:nvGraphicFramePr>
          <p:cNvPr id="5" name="Table 5">
            <a:extLst>
              <a:ext uri="{FF2B5EF4-FFF2-40B4-BE49-F238E27FC236}">
                <a16:creationId xmlns:a16="http://schemas.microsoft.com/office/drawing/2014/main" id="{3F22BEE3-B201-3945-A804-A8BADDDD5829}"/>
              </a:ext>
            </a:extLst>
          </p:cNvPr>
          <p:cNvGraphicFramePr>
            <a:graphicFrameLocks noGrp="1"/>
          </p:cNvGraphicFramePr>
          <p:nvPr>
            <p:extLst>
              <p:ext uri="{D42A27DB-BD31-4B8C-83A1-F6EECF244321}">
                <p14:modId xmlns:p14="http://schemas.microsoft.com/office/powerpoint/2010/main" val="2765498395"/>
              </p:ext>
            </p:extLst>
          </p:nvPr>
        </p:nvGraphicFramePr>
        <p:xfrm>
          <a:off x="2034282" y="2023533"/>
          <a:ext cx="8125717" cy="1828800"/>
        </p:xfrm>
        <a:graphic>
          <a:graphicData uri="http://schemas.openxmlformats.org/drawingml/2006/table">
            <a:tbl>
              <a:tblPr firstRow="1" bandRow="1">
                <a:tableStyleId>{5940675A-B579-460E-94D1-54222C63F5DA}</a:tableStyleId>
              </a:tblPr>
              <a:tblGrid>
                <a:gridCol w="3047144">
                  <a:extLst>
                    <a:ext uri="{9D8B030D-6E8A-4147-A177-3AD203B41FA5}">
                      <a16:colId xmlns:a16="http://schemas.microsoft.com/office/drawing/2014/main" val="1509274130"/>
                    </a:ext>
                  </a:extLst>
                </a:gridCol>
                <a:gridCol w="5078573">
                  <a:extLst>
                    <a:ext uri="{9D8B030D-6E8A-4147-A177-3AD203B41FA5}">
                      <a16:colId xmlns:a16="http://schemas.microsoft.com/office/drawing/2014/main" val="2898488840"/>
                    </a:ext>
                  </a:extLst>
                </a:gridCol>
              </a:tblGrid>
              <a:tr h="308304">
                <a:tc>
                  <a:txBody>
                    <a:bodyPr/>
                    <a:lstStyle/>
                    <a:p>
                      <a:pPr algn="ctr"/>
                      <a:r>
                        <a:rPr lang="en-US" b="1" dirty="0"/>
                        <a:t>Models</a:t>
                      </a:r>
                    </a:p>
                  </a:txBody>
                  <a:tcPr>
                    <a:solidFill>
                      <a:schemeClr val="accent2">
                        <a:lumMod val="40000"/>
                        <a:lumOff val="60000"/>
                      </a:schemeClr>
                    </a:solidFill>
                  </a:tcPr>
                </a:tc>
                <a:tc>
                  <a:txBody>
                    <a:bodyPr/>
                    <a:lstStyle/>
                    <a:p>
                      <a:pPr algn="ctr"/>
                      <a:r>
                        <a:rPr lang="en-US" b="1" dirty="0"/>
                        <a:t>Accuracy</a:t>
                      </a:r>
                    </a:p>
                  </a:txBody>
                  <a:tcPr>
                    <a:solidFill>
                      <a:schemeClr val="accent2">
                        <a:lumMod val="40000"/>
                        <a:lumOff val="60000"/>
                      </a:schemeClr>
                    </a:solidFill>
                  </a:tcPr>
                </a:tc>
                <a:extLst>
                  <a:ext uri="{0D108BD9-81ED-4DB2-BD59-A6C34878D82A}">
                    <a16:rowId xmlns:a16="http://schemas.microsoft.com/office/drawing/2014/main" val="3640358161"/>
                  </a:ext>
                </a:extLst>
              </a:tr>
              <a:tr h="308304">
                <a:tc>
                  <a:txBody>
                    <a:bodyPr/>
                    <a:lstStyle/>
                    <a:p>
                      <a:r>
                        <a:rPr lang="en-US" dirty="0"/>
                        <a:t>SVM</a:t>
                      </a:r>
                    </a:p>
                  </a:txBody>
                  <a:tcPr/>
                </a:tc>
                <a:tc>
                  <a:txBody>
                    <a:bodyPr/>
                    <a:lstStyle/>
                    <a:p>
                      <a:r>
                        <a:rPr lang="en-US" sz="1800" b="0" i="0" kern="1200" dirty="0">
                          <a:solidFill>
                            <a:schemeClr val="tx1"/>
                          </a:solidFill>
                          <a:effectLst/>
                          <a:latin typeface="+mn-lt"/>
                          <a:ea typeface="+mn-ea"/>
                          <a:cs typeface="+mn-cs"/>
                        </a:rPr>
                        <a:t>0.8688524590163934</a:t>
                      </a:r>
                      <a:endParaRPr lang="en-US" dirty="0"/>
                    </a:p>
                  </a:txBody>
                  <a:tcPr/>
                </a:tc>
                <a:extLst>
                  <a:ext uri="{0D108BD9-81ED-4DB2-BD59-A6C34878D82A}">
                    <a16:rowId xmlns:a16="http://schemas.microsoft.com/office/drawing/2014/main" val="3892307741"/>
                  </a:ext>
                </a:extLst>
              </a:tr>
              <a:tr h="308304">
                <a:tc>
                  <a:txBody>
                    <a:bodyPr/>
                    <a:lstStyle/>
                    <a:p>
                      <a:r>
                        <a:rPr lang="en-US" sz="1800" b="0" i="0" kern="1200" dirty="0">
                          <a:solidFill>
                            <a:schemeClr val="tx1"/>
                          </a:solidFill>
                          <a:effectLst/>
                          <a:latin typeface="+mn-lt"/>
                          <a:ea typeface="+mn-ea"/>
                          <a:cs typeface="+mn-cs"/>
                        </a:rPr>
                        <a:t>Logistic Regression </a:t>
                      </a:r>
                      <a:endParaRPr lang="en-US" dirty="0"/>
                    </a:p>
                  </a:txBody>
                  <a:tcPr/>
                </a:tc>
                <a:tc>
                  <a:txBody>
                    <a:bodyPr/>
                    <a:lstStyle/>
                    <a:p>
                      <a:r>
                        <a:rPr lang="en-US" sz="1800" b="0" i="0" kern="1200" dirty="0">
                          <a:solidFill>
                            <a:schemeClr val="tx1"/>
                          </a:solidFill>
                          <a:effectLst/>
                          <a:latin typeface="+mn-lt"/>
                          <a:ea typeface="+mn-ea"/>
                          <a:cs typeface="+mn-cs"/>
                        </a:rPr>
                        <a:t>0.9016393442622951</a:t>
                      </a:r>
                      <a:endParaRPr lang="en-US" dirty="0"/>
                    </a:p>
                  </a:txBody>
                  <a:tcPr/>
                </a:tc>
                <a:extLst>
                  <a:ext uri="{0D108BD9-81ED-4DB2-BD59-A6C34878D82A}">
                    <a16:rowId xmlns:a16="http://schemas.microsoft.com/office/drawing/2014/main" val="483802347"/>
                  </a:ext>
                </a:extLst>
              </a:tr>
              <a:tr h="308304">
                <a:tc>
                  <a:txBody>
                    <a:bodyPr/>
                    <a:lstStyle/>
                    <a:p>
                      <a:r>
                        <a:rPr lang="en-US" sz="1800" b="0" i="0" kern="1200" dirty="0">
                          <a:solidFill>
                            <a:schemeClr val="tx1"/>
                          </a:solidFill>
                          <a:effectLst/>
                          <a:latin typeface="+mn-lt"/>
                          <a:ea typeface="+mn-ea"/>
                          <a:cs typeface="+mn-cs"/>
                        </a:rPr>
                        <a:t>Decision Tree</a:t>
                      </a:r>
                      <a:endParaRPr lang="en-US" dirty="0"/>
                    </a:p>
                  </a:txBody>
                  <a:tcPr/>
                </a:tc>
                <a:tc>
                  <a:txBody>
                    <a:bodyPr/>
                    <a:lstStyle/>
                    <a:p>
                      <a:r>
                        <a:rPr lang="en-US" sz="1800" b="0" i="0" kern="1200" dirty="0">
                          <a:solidFill>
                            <a:schemeClr val="tx1"/>
                          </a:solidFill>
                          <a:effectLst/>
                          <a:latin typeface="+mn-lt"/>
                          <a:ea typeface="+mn-ea"/>
                          <a:cs typeface="+mn-cs"/>
                        </a:rPr>
                        <a:t>0.7868852459016393</a:t>
                      </a:r>
                      <a:endParaRPr lang="en-US" dirty="0"/>
                    </a:p>
                  </a:txBody>
                  <a:tcPr/>
                </a:tc>
                <a:extLst>
                  <a:ext uri="{0D108BD9-81ED-4DB2-BD59-A6C34878D82A}">
                    <a16:rowId xmlns:a16="http://schemas.microsoft.com/office/drawing/2014/main" val="611433951"/>
                  </a:ext>
                </a:extLst>
              </a:tr>
              <a:tr h="308304">
                <a:tc>
                  <a:txBody>
                    <a:bodyPr/>
                    <a:lstStyle/>
                    <a:p>
                      <a:r>
                        <a:rPr lang="en-US" dirty="0"/>
                        <a:t>Random Forest</a:t>
                      </a:r>
                    </a:p>
                  </a:txBody>
                  <a:tcPr/>
                </a:tc>
                <a:tc>
                  <a:txBody>
                    <a:bodyPr/>
                    <a:lstStyle/>
                    <a:p>
                      <a:r>
                        <a:rPr lang="en-US" sz="1800" b="0" i="0" kern="1200" dirty="0">
                          <a:solidFill>
                            <a:schemeClr val="tx1"/>
                          </a:solidFill>
                          <a:effectLst/>
                          <a:latin typeface="+mn-lt"/>
                          <a:ea typeface="+mn-ea"/>
                          <a:cs typeface="+mn-cs"/>
                        </a:rPr>
                        <a:t>0.7796392732972397</a:t>
                      </a:r>
                      <a:endParaRPr lang="en-US" dirty="0"/>
                    </a:p>
                  </a:txBody>
                  <a:tcPr/>
                </a:tc>
                <a:extLst>
                  <a:ext uri="{0D108BD9-81ED-4DB2-BD59-A6C34878D82A}">
                    <a16:rowId xmlns:a16="http://schemas.microsoft.com/office/drawing/2014/main" val="191194405"/>
                  </a:ext>
                </a:extLst>
              </a:tr>
            </a:tbl>
          </a:graphicData>
        </a:graphic>
      </p:graphicFrame>
    </p:spTree>
    <p:extLst>
      <p:ext uri="{BB962C8B-B14F-4D97-AF65-F5344CB8AC3E}">
        <p14:creationId xmlns:p14="http://schemas.microsoft.com/office/powerpoint/2010/main" val="20063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0E0042-F167-7485-1257-95CA724BEC5E}"/>
              </a:ext>
            </a:extLst>
          </p:cNvPr>
          <p:cNvSpPr>
            <a:spLocks noGrp="1"/>
          </p:cNvSpPr>
          <p:nvPr>
            <p:ph type="body" sz="quarter" idx="10"/>
          </p:nvPr>
        </p:nvSpPr>
        <p:spPr>
          <a:xfrm>
            <a:off x="582023" y="576928"/>
            <a:ext cx="8667750" cy="873442"/>
          </a:xfrm>
        </p:spPr>
        <p:txBody>
          <a:bodyPr/>
          <a:lstStyle/>
          <a:p>
            <a:r>
              <a:rPr lang="en-US" dirty="0"/>
              <a:t>Logistic Regression</a:t>
            </a:r>
          </a:p>
        </p:txBody>
      </p:sp>
      <p:pic>
        <p:nvPicPr>
          <p:cNvPr id="5" name="Picture 4">
            <a:extLst>
              <a:ext uri="{FF2B5EF4-FFF2-40B4-BE49-F238E27FC236}">
                <a16:creationId xmlns:a16="http://schemas.microsoft.com/office/drawing/2014/main" id="{6BD35D51-26F6-D546-53B9-607C410E018C}"/>
              </a:ext>
            </a:extLst>
          </p:cNvPr>
          <p:cNvPicPr>
            <a:picLocks noChangeAspect="1"/>
          </p:cNvPicPr>
          <p:nvPr/>
        </p:nvPicPr>
        <p:blipFill>
          <a:blip r:embed="rId2"/>
          <a:stretch>
            <a:fillRect/>
          </a:stretch>
        </p:blipFill>
        <p:spPr>
          <a:xfrm>
            <a:off x="963023" y="2283699"/>
            <a:ext cx="5096746" cy="3377362"/>
          </a:xfrm>
          <a:prstGeom prst="rect">
            <a:avLst/>
          </a:prstGeom>
        </p:spPr>
      </p:pic>
      <p:pic>
        <p:nvPicPr>
          <p:cNvPr id="7" name="Picture 6">
            <a:extLst>
              <a:ext uri="{FF2B5EF4-FFF2-40B4-BE49-F238E27FC236}">
                <a16:creationId xmlns:a16="http://schemas.microsoft.com/office/drawing/2014/main" id="{62ACE4D8-C3F0-53C3-AEF2-BE2B1F5D1000}"/>
              </a:ext>
            </a:extLst>
          </p:cNvPr>
          <p:cNvPicPr>
            <a:picLocks noChangeAspect="1"/>
          </p:cNvPicPr>
          <p:nvPr/>
        </p:nvPicPr>
        <p:blipFill>
          <a:blip r:embed="rId3"/>
          <a:stretch>
            <a:fillRect/>
          </a:stretch>
        </p:blipFill>
        <p:spPr>
          <a:xfrm>
            <a:off x="6445749" y="2283699"/>
            <a:ext cx="5225693" cy="3527343"/>
          </a:xfrm>
          <a:prstGeom prst="rect">
            <a:avLst/>
          </a:prstGeom>
        </p:spPr>
      </p:pic>
    </p:spTree>
    <p:extLst>
      <p:ext uri="{BB962C8B-B14F-4D97-AF65-F5344CB8AC3E}">
        <p14:creationId xmlns:p14="http://schemas.microsoft.com/office/powerpoint/2010/main" val="327765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053F1-2F5C-6243-8127-8A6326582E49}"/>
              </a:ext>
            </a:extLst>
          </p:cNvPr>
          <p:cNvSpPr>
            <a:spLocks noGrp="1"/>
          </p:cNvSpPr>
          <p:nvPr>
            <p:ph type="body" sz="quarter" idx="10"/>
          </p:nvPr>
        </p:nvSpPr>
        <p:spPr>
          <a:xfrm>
            <a:off x="483658" y="311893"/>
            <a:ext cx="8667750" cy="873442"/>
          </a:xfrm>
        </p:spPr>
        <p:txBody>
          <a:bodyPr/>
          <a:lstStyle/>
          <a:p>
            <a:r>
              <a:rPr lang="en-US" dirty="0"/>
              <a:t>Results</a:t>
            </a:r>
          </a:p>
        </p:txBody>
      </p:sp>
      <p:pic>
        <p:nvPicPr>
          <p:cNvPr id="4" name="Picture 3">
            <a:extLst>
              <a:ext uri="{FF2B5EF4-FFF2-40B4-BE49-F238E27FC236}">
                <a16:creationId xmlns:a16="http://schemas.microsoft.com/office/drawing/2014/main" id="{5E5E68EF-3DE4-7146-908A-E19BDBC26104}"/>
              </a:ext>
            </a:extLst>
          </p:cNvPr>
          <p:cNvPicPr>
            <a:picLocks noChangeAspect="1"/>
          </p:cNvPicPr>
          <p:nvPr/>
        </p:nvPicPr>
        <p:blipFill>
          <a:blip r:embed="rId2"/>
          <a:stretch>
            <a:fillRect/>
          </a:stretch>
        </p:blipFill>
        <p:spPr>
          <a:xfrm>
            <a:off x="237067" y="1574800"/>
            <a:ext cx="5436194" cy="3031067"/>
          </a:xfrm>
          <a:prstGeom prst="rect">
            <a:avLst/>
          </a:prstGeom>
          <a:ln>
            <a:solidFill>
              <a:schemeClr val="tx1"/>
            </a:solidFill>
          </a:ln>
        </p:spPr>
      </p:pic>
      <p:pic>
        <p:nvPicPr>
          <p:cNvPr id="5" name="Picture 4">
            <a:extLst>
              <a:ext uri="{FF2B5EF4-FFF2-40B4-BE49-F238E27FC236}">
                <a16:creationId xmlns:a16="http://schemas.microsoft.com/office/drawing/2014/main" id="{3DC53116-A2A8-B24C-98EE-BF873652BEDC}"/>
              </a:ext>
            </a:extLst>
          </p:cNvPr>
          <p:cNvPicPr>
            <a:picLocks noChangeAspect="1"/>
          </p:cNvPicPr>
          <p:nvPr/>
        </p:nvPicPr>
        <p:blipFill>
          <a:blip r:embed="rId3"/>
          <a:stretch>
            <a:fillRect/>
          </a:stretch>
        </p:blipFill>
        <p:spPr>
          <a:xfrm>
            <a:off x="6096000" y="1574800"/>
            <a:ext cx="5436194" cy="3031068"/>
          </a:xfrm>
          <a:prstGeom prst="rect">
            <a:avLst/>
          </a:prstGeom>
          <a:ln>
            <a:solidFill>
              <a:schemeClr val="tx1"/>
            </a:solidFill>
          </a:ln>
        </p:spPr>
      </p:pic>
    </p:spTree>
    <p:extLst>
      <p:ext uri="{BB962C8B-B14F-4D97-AF65-F5344CB8AC3E}">
        <p14:creationId xmlns:p14="http://schemas.microsoft.com/office/powerpoint/2010/main" val="309139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24530D-72B2-2F48-89D6-A0E038AEE4AD}"/>
              </a:ext>
            </a:extLst>
          </p:cNvPr>
          <p:cNvPicPr>
            <a:picLocks noChangeAspect="1"/>
          </p:cNvPicPr>
          <p:nvPr/>
        </p:nvPicPr>
        <p:blipFill>
          <a:blip r:embed="rId2"/>
          <a:stretch>
            <a:fillRect/>
          </a:stretch>
        </p:blipFill>
        <p:spPr>
          <a:xfrm>
            <a:off x="186268" y="1591732"/>
            <a:ext cx="5554132" cy="3132667"/>
          </a:xfrm>
          <a:prstGeom prst="rect">
            <a:avLst/>
          </a:prstGeom>
          <a:ln>
            <a:solidFill>
              <a:schemeClr val="tx1"/>
            </a:solidFill>
          </a:ln>
        </p:spPr>
      </p:pic>
      <p:pic>
        <p:nvPicPr>
          <p:cNvPr id="5" name="Picture 4">
            <a:extLst>
              <a:ext uri="{FF2B5EF4-FFF2-40B4-BE49-F238E27FC236}">
                <a16:creationId xmlns:a16="http://schemas.microsoft.com/office/drawing/2014/main" id="{0F754466-242F-524E-B198-02BCB3F812C6}"/>
              </a:ext>
            </a:extLst>
          </p:cNvPr>
          <p:cNvPicPr>
            <a:picLocks noChangeAspect="1"/>
          </p:cNvPicPr>
          <p:nvPr/>
        </p:nvPicPr>
        <p:blipFill>
          <a:blip r:embed="rId3"/>
          <a:stretch>
            <a:fillRect/>
          </a:stretch>
        </p:blipFill>
        <p:spPr>
          <a:xfrm>
            <a:off x="6096000" y="1591732"/>
            <a:ext cx="5909732" cy="3132667"/>
          </a:xfrm>
          <a:prstGeom prst="rect">
            <a:avLst/>
          </a:prstGeom>
          <a:ln>
            <a:solidFill>
              <a:schemeClr val="tx1"/>
            </a:solidFill>
          </a:ln>
        </p:spPr>
      </p:pic>
    </p:spTree>
    <p:extLst>
      <p:ext uri="{BB962C8B-B14F-4D97-AF65-F5344CB8AC3E}">
        <p14:creationId xmlns:p14="http://schemas.microsoft.com/office/powerpoint/2010/main" val="134861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7386E-E33C-2043-8D43-453B83B00C6E}"/>
              </a:ext>
            </a:extLst>
          </p:cNvPr>
          <p:cNvSpPr>
            <a:spLocks noGrp="1"/>
          </p:cNvSpPr>
          <p:nvPr>
            <p:ph type="body" sz="quarter" idx="10"/>
          </p:nvPr>
        </p:nvSpPr>
        <p:spPr>
          <a:xfrm>
            <a:off x="3493029" y="2992279"/>
            <a:ext cx="5205942" cy="873442"/>
          </a:xfrm>
        </p:spPr>
        <p:txBody>
          <a:bodyPr/>
          <a:lstStyle/>
          <a:p>
            <a:r>
              <a:rPr lang="en-US" dirty="0"/>
              <a:t>Any Questions ?</a:t>
            </a:r>
          </a:p>
        </p:txBody>
      </p:sp>
    </p:spTree>
    <p:extLst>
      <p:ext uri="{BB962C8B-B14F-4D97-AF65-F5344CB8AC3E}">
        <p14:creationId xmlns:p14="http://schemas.microsoft.com/office/powerpoint/2010/main" val="391503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728290-61DD-5847-A59B-55A9A0E89B39}"/>
              </a:ext>
            </a:extLst>
          </p:cNvPr>
          <p:cNvSpPr>
            <a:spLocks noGrp="1"/>
          </p:cNvSpPr>
          <p:nvPr>
            <p:ph type="body" sz="quarter" idx="10"/>
          </p:nvPr>
        </p:nvSpPr>
        <p:spPr>
          <a:xfrm>
            <a:off x="4326466" y="2992279"/>
            <a:ext cx="3539067" cy="873442"/>
          </a:xfrm>
        </p:spPr>
        <p:txBody>
          <a:bodyPr/>
          <a:lstStyle/>
          <a:p>
            <a:r>
              <a:rPr lang="en-US" dirty="0"/>
              <a:t>Thank you</a:t>
            </a:r>
          </a:p>
        </p:txBody>
      </p:sp>
    </p:spTree>
    <p:extLst>
      <p:ext uri="{BB962C8B-B14F-4D97-AF65-F5344CB8AC3E}">
        <p14:creationId xmlns:p14="http://schemas.microsoft.com/office/powerpoint/2010/main" val="1061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488AF-FF56-334B-AD13-340EA2FD61BC}"/>
              </a:ext>
            </a:extLst>
          </p:cNvPr>
          <p:cNvSpPr>
            <a:spLocks noGrp="1"/>
          </p:cNvSpPr>
          <p:nvPr>
            <p:ph type="body" sz="quarter" idx="10"/>
          </p:nvPr>
        </p:nvSpPr>
        <p:spPr>
          <a:xfrm>
            <a:off x="657225" y="561659"/>
            <a:ext cx="8667750" cy="873442"/>
          </a:xfrm>
        </p:spPr>
        <p:txBody>
          <a:bodyPr/>
          <a:lstStyle/>
          <a:p>
            <a:r>
              <a:rPr lang="en-US" dirty="0"/>
              <a:t>Agenda</a:t>
            </a:r>
          </a:p>
        </p:txBody>
      </p:sp>
      <p:sp>
        <p:nvSpPr>
          <p:cNvPr id="3" name="Text Placeholder 2">
            <a:extLst>
              <a:ext uri="{FF2B5EF4-FFF2-40B4-BE49-F238E27FC236}">
                <a16:creationId xmlns:a16="http://schemas.microsoft.com/office/drawing/2014/main" id="{B399F237-4130-9C46-BA1F-F020B1EFD80A}"/>
              </a:ext>
            </a:extLst>
          </p:cNvPr>
          <p:cNvSpPr>
            <a:spLocks noGrp="1"/>
          </p:cNvSpPr>
          <p:nvPr>
            <p:ph type="body" sz="quarter" idx="11"/>
          </p:nvPr>
        </p:nvSpPr>
        <p:spPr>
          <a:xfrm>
            <a:off x="1016001" y="1884998"/>
            <a:ext cx="8855074" cy="4287202"/>
          </a:xfrm>
        </p:spPr>
        <p:txBody>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description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Dependency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Accuracy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00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676884" y="590016"/>
            <a:ext cx="8667750" cy="87344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440972" y="1934058"/>
            <a:ext cx="8667750" cy="386549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estimates, 21.8 million people died from cardiovascular diseases (CVs) last year, which accounted for 32% of all global deaths. Of those, 4 out of 5 were due to heart attacks and stroke, and one-third occurred before the age of 70. In 2012 alone, nearly 7 million people died because of heart problems, which was an increase of 6.6% compared to 2011. Cardiovascular diseases account for the highest number of deaths globally. The rate of cardiovascular deaths is higher among males than females and increases with advancing age.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So, we are proposing 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model which will be able to help identify those with cardiovascular disease or who might be at higher risk due to the presence of certain risk factors such as high blood pressure, diabetes, high cholesterol levels, or an underlying medical condition.</a:t>
            </a:r>
          </a:p>
        </p:txBody>
      </p:sp>
    </p:spTree>
    <p:extLst>
      <p:ext uri="{BB962C8B-B14F-4D97-AF65-F5344CB8AC3E}">
        <p14:creationId xmlns:p14="http://schemas.microsoft.com/office/powerpoint/2010/main" val="116646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676884" y="590016"/>
            <a:ext cx="8667750" cy="873442"/>
          </a:xfrm>
        </p:spPr>
        <p:txBody>
          <a:bodyPr/>
          <a:lstStyle/>
          <a:p>
            <a:r>
              <a:rPr lang="en-US" dirty="0">
                <a:latin typeface="Times New Roman" panose="02020603050405020304" pitchFamily="18" charset="0"/>
                <a:cs typeface="Times New Roman" panose="02020603050405020304" pitchFamily="18" charset="0"/>
              </a:rPr>
              <a:t>Dataset</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440972" y="1934058"/>
            <a:ext cx="8667750" cy="4544234"/>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is open-sourced dataset from Kaggle. It consists of </a:t>
            </a:r>
            <a:r>
              <a:rPr lang="en-US" dirty="0">
                <a:latin typeface="Times New Roman" panose="02020603050405020304" pitchFamily="18" charset="0"/>
                <a:ea typeface="Calibri" panose="020F0502020204030204" pitchFamily="34" charset="0"/>
                <a:cs typeface="Times New Roman" panose="02020603050405020304" pitchFamily="18" charset="0"/>
              </a:rPr>
              <a:t>csv file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“heart.csv” with patient following information: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patient age</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Patient sex</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Cp</a:t>
            </a:r>
            <a:r>
              <a:rPr lang="en-US" dirty="0">
                <a:latin typeface="Times New Roman" panose="02020603050405020304" pitchFamily="18" charset="0"/>
                <a:ea typeface="Calibri" panose="020F0502020204030204" pitchFamily="34" charset="0"/>
                <a:cs typeface="Times New Roman" panose="02020603050405020304" pitchFamily="18" charset="0"/>
              </a:rPr>
              <a:t> :- Chest pain type(0,1,2,3)</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rtbps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resting blood pressure</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Chol</a:t>
            </a:r>
            <a:r>
              <a:rPr lang="en-US" dirty="0">
                <a:latin typeface="Times New Roman" panose="02020603050405020304" pitchFamily="18" charset="0"/>
                <a:ea typeface="Calibri" panose="020F0502020204030204" pitchFamily="34" charset="0"/>
                <a:cs typeface="Times New Roman" panose="02020603050405020304" pitchFamily="18" charset="0"/>
              </a:rPr>
              <a:t>:- cholesterol using BMI sensor</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fasting blood sugar (1,0)</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estecg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Resting electrocardiographic results(0,1,2)</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Thalachh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Maximum heart rate achieved</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Exercise induced angina</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ldPeak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Previous Peak</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Slp</a:t>
            </a:r>
            <a:r>
              <a:rPr lang="en-US" dirty="0">
                <a:latin typeface="Times New Roman" panose="02020603050405020304" pitchFamily="18" charset="0"/>
                <a:ea typeface="Calibri" panose="020F0502020204030204" pitchFamily="34" charset="0"/>
                <a:cs typeface="Times New Roman" panose="02020603050405020304" pitchFamily="18" charset="0"/>
              </a:rPr>
              <a:t>:- Slope</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major vessels</a:t>
            </a:r>
          </a:p>
          <a:p>
            <a:pPr marL="342900" indent="-342900">
              <a:spcBef>
                <a:spcPts val="0"/>
              </a:spcBef>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hall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Thalium Stress Test result ~ (0,3)</a:t>
            </a:r>
          </a:p>
          <a:p>
            <a:pPr marL="342900" indent="-342900">
              <a:spcBef>
                <a:spcPts val="0"/>
              </a:spcBef>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Target Variable</a:t>
            </a:r>
          </a:p>
        </p:txBody>
      </p:sp>
    </p:spTree>
    <p:extLst>
      <p:ext uri="{BB962C8B-B14F-4D97-AF65-F5344CB8AC3E}">
        <p14:creationId xmlns:p14="http://schemas.microsoft.com/office/powerpoint/2010/main" val="168061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76FF8-BF07-514F-9AA2-959BE446FA47}"/>
              </a:ext>
            </a:extLst>
          </p:cNvPr>
          <p:cNvSpPr>
            <a:spLocks noGrp="1"/>
          </p:cNvSpPr>
          <p:nvPr>
            <p:ph type="body" sz="quarter" idx="10"/>
          </p:nvPr>
        </p:nvSpPr>
        <p:spPr>
          <a:xfrm>
            <a:off x="701936" y="577490"/>
            <a:ext cx="8667750" cy="873442"/>
          </a:xfrm>
        </p:spPr>
        <p:txBody>
          <a:bodyPr/>
          <a:lstStyle/>
          <a:p>
            <a:r>
              <a:rPr lang="en-US" dirty="0"/>
              <a:t>Describing the data</a:t>
            </a:r>
          </a:p>
        </p:txBody>
      </p:sp>
      <p:pic>
        <p:nvPicPr>
          <p:cNvPr id="5" name="Picture 4" descr="Table&#10;&#10;Description automatically generated">
            <a:extLst>
              <a:ext uri="{FF2B5EF4-FFF2-40B4-BE49-F238E27FC236}">
                <a16:creationId xmlns:a16="http://schemas.microsoft.com/office/drawing/2014/main" id="{E33523F9-6D08-A544-992A-58FC4D970EED}"/>
              </a:ext>
            </a:extLst>
          </p:cNvPr>
          <p:cNvPicPr>
            <a:picLocks noChangeAspect="1"/>
          </p:cNvPicPr>
          <p:nvPr/>
        </p:nvPicPr>
        <p:blipFill>
          <a:blip r:embed="rId2"/>
          <a:stretch>
            <a:fillRect/>
          </a:stretch>
        </p:blipFill>
        <p:spPr>
          <a:xfrm>
            <a:off x="2294525" y="1822015"/>
            <a:ext cx="6375400" cy="4191000"/>
          </a:xfrm>
          <a:prstGeom prst="rect">
            <a:avLst/>
          </a:prstGeom>
        </p:spPr>
      </p:pic>
    </p:spTree>
    <p:extLst>
      <p:ext uri="{BB962C8B-B14F-4D97-AF65-F5344CB8AC3E}">
        <p14:creationId xmlns:p14="http://schemas.microsoft.com/office/powerpoint/2010/main" val="351720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ED158-1F55-C542-B5DF-1FB200A00C35}"/>
              </a:ext>
            </a:extLst>
          </p:cNvPr>
          <p:cNvSpPr>
            <a:spLocks noGrp="1"/>
          </p:cNvSpPr>
          <p:nvPr>
            <p:ph type="body" sz="quarter" idx="10"/>
          </p:nvPr>
        </p:nvSpPr>
        <p:spPr>
          <a:xfrm>
            <a:off x="501520" y="335440"/>
            <a:ext cx="8667750" cy="873442"/>
          </a:xfrm>
        </p:spPr>
        <p:txBody>
          <a:bodyPr/>
          <a:lstStyle/>
          <a:p>
            <a:r>
              <a:rPr lang="en-US" dirty="0"/>
              <a:t>Data Dependency</a:t>
            </a:r>
          </a:p>
        </p:txBody>
      </p:sp>
      <p:pic>
        <p:nvPicPr>
          <p:cNvPr id="5" name="Picture 4" descr="Chart, bar chart, histogram&#10;&#10;Description automatically generated">
            <a:extLst>
              <a:ext uri="{FF2B5EF4-FFF2-40B4-BE49-F238E27FC236}">
                <a16:creationId xmlns:a16="http://schemas.microsoft.com/office/drawing/2014/main" id="{A69A0666-8425-9E46-84FD-56467424A09F}"/>
              </a:ext>
            </a:extLst>
          </p:cNvPr>
          <p:cNvPicPr>
            <a:picLocks noChangeAspect="1"/>
          </p:cNvPicPr>
          <p:nvPr/>
        </p:nvPicPr>
        <p:blipFill>
          <a:blip r:embed="rId2"/>
          <a:stretch>
            <a:fillRect/>
          </a:stretch>
        </p:blipFill>
        <p:spPr>
          <a:xfrm>
            <a:off x="1340286" y="1774846"/>
            <a:ext cx="4017330" cy="4362907"/>
          </a:xfrm>
          <a:prstGeom prst="rect">
            <a:avLst/>
          </a:prstGeom>
          <a:ln>
            <a:solidFill>
              <a:schemeClr val="accent1"/>
            </a:solidFill>
          </a:ln>
        </p:spPr>
      </p:pic>
      <p:pic>
        <p:nvPicPr>
          <p:cNvPr id="7" name="Picture 6">
            <a:extLst>
              <a:ext uri="{FF2B5EF4-FFF2-40B4-BE49-F238E27FC236}">
                <a16:creationId xmlns:a16="http://schemas.microsoft.com/office/drawing/2014/main" id="{7F4501C4-B78B-5442-8FC7-0EF6274BA337}"/>
              </a:ext>
            </a:extLst>
          </p:cNvPr>
          <p:cNvPicPr>
            <a:picLocks noChangeAspect="1"/>
          </p:cNvPicPr>
          <p:nvPr/>
        </p:nvPicPr>
        <p:blipFill>
          <a:blip r:embed="rId3"/>
          <a:stretch>
            <a:fillRect/>
          </a:stretch>
        </p:blipFill>
        <p:spPr>
          <a:xfrm>
            <a:off x="6834386" y="1802142"/>
            <a:ext cx="4492467" cy="4215008"/>
          </a:xfrm>
          <a:prstGeom prst="rect">
            <a:avLst/>
          </a:prstGeom>
          <a:ln>
            <a:solidFill>
              <a:schemeClr val="accent1"/>
            </a:solidFill>
          </a:ln>
        </p:spPr>
      </p:pic>
    </p:spTree>
    <p:extLst>
      <p:ext uri="{BB962C8B-B14F-4D97-AF65-F5344CB8AC3E}">
        <p14:creationId xmlns:p14="http://schemas.microsoft.com/office/powerpoint/2010/main" val="358084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373C2F-478E-1C40-AAF2-A0AE8DE217F8}"/>
              </a:ext>
            </a:extLst>
          </p:cNvPr>
          <p:cNvPicPr>
            <a:picLocks noChangeAspect="1"/>
          </p:cNvPicPr>
          <p:nvPr/>
        </p:nvPicPr>
        <p:blipFill>
          <a:blip r:embed="rId2"/>
          <a:stretch>
            <a:fillRect/>
          </a:stretch>
        </p:blipFill>
        <p:spPr>
          <a:xfrm>
            <a:off x="263525" y="1793052"/>
            <a:ext cx="3669648" cy="1351544"/>
          </a:xfrm>
          <a:prstGeom prst="rect">
            <a:avLst/>
          </a:prstGeom>
        </p:spPr>
      </p:pic>
      <p:pic>
        <p:nvPicPr>
          <p:cNvPr id="5" name="Picture 4">
            <a:extLst>
              <a:ext uri="{FF2B5EF4-FFF2-40B4-BE49-F238E27FC236}">
                <a16:creationId xmlns:a16="http://schemas.microsoft.com/office/drawing/2014/main" id="{C3FA0B32-B4C8-C44C-AC48-A46A38D9B40F}"/>
              </a:ext>
            </a:extLst>
          </p:cNvPr>
          <p:cNvPicPr>
            <a:picLocks noChangeAspect="1"/>
          </p:cNvPicPr>
          <p:nvPr/>
        </p:nvPicPr>
        <p:blipFill>
          <a:blip r:embed="rId3"/>
          <a:stretch>
            <a:fillRect/>
          </a:stretch>
        </p:blipFill>
        <p:spPr>
          <a:xfrm>
            <a:off x="4199763" y="1793052"/>
            <a:ext cx="3669648" cy="1334417"/>
          </a:xfrm>
          <a:prstGeom prst="rect">
            <a:avLst/>
          </a:prstGeom>
        </p:spPr>
      </p:pic>
      <p:pic>
        <p:nvPicPr>
          <p:cNvPr id="6" name="Picture 5">
            <a:extLst>
              <a:ext uri="{FF2B5EF4-FFF2-40B4-BE49-F238E27FC236}">
                <a16:creationId xmlns:a16="http://schemas.microsoft.com/office/drawing/2014/main" id="{008F5BDB-B180-6F4D-9F16-C5D5E301EA26}"/>
              </a:ext>
            </a:extLst>
          </p:cNvPr>
          <p:cNvPicPr>
            <a:picLocks noChangeAspect="1"/>
          </p:cNvPicPr>
          <p:nvPr/>
        </p:nvPicPr>
        <p:blipFill>
          <a:blip r:embed="rId4"/>
          <a:stretch>
            <a:fillRect/>
          </a:stretch>
        </p:blipFill>
        <p:spPr>
          <a:xfrm>
            <a:off x="8136002" y="1793052"/>
            <a:ext cx="3669648" cy="1323347"/>
          </a:xfrm>
          <a:prstGeom prst="rect">
            <a:avLst/>
          </a:prstGeom>
        </p:spPr>
      </p:pic>
      <p:pic>
        <p:nvPicPr>
          <p:cNvPr id="7" name="Picture 6">
            <a:extLst>
              <a:ext uri="{FF2B5EF4-FFF2-40B4-BE49-F238E27FC236}">
                <a16:creationId xmlns:a16="http://schemas.microsoft.com/office/drawing/2014/main" id="{5A9DE933-E230-3042-ACD3-A8944DFF3245}"/>
              </a:ext>
            </a:extLst>
          </p:cNvPr>
          <p:cNvPicPr>
            <a:picLocks noChangeAspect="1"/>
          </p:cNvPicPr>
          <p:nvPr/>
        </p:nvPicPr>
        <p:blipFill>
          <a:blip r:embed="rId5"/>
          <a:stretch>
            <a:fillRect/>
          </a:stretch>
        </p:blipFill>
        <p:spPr>
          <a:xfrm>
            <a:off x="1164920" y="4486353"/>
            <a:ext cx="4331744" cy="1622019"/>
          </a:xfrm>
          <a:prstGeom prst="rect">
            <a:avLst/>
          </a:prstGeom>
        </p:spPr>
      </p:pic>
      <p:pic>
        <p:nvPicPr>
          <p:cNvPr id="8" name="Picture 7">
            <a:extLst>
              <a:ext uri="{FF2B5EF4-FFF2-40B4-BE49-F238E27FC236}">
                <a16:creationId xmlns:a16="http://schemas.microsoft.com/office/drawing/2014/main" id="{249449FE-CB99-934C-92D5-4DAE569A1CDF}"/>
              </a:ext>
            </a:extLst>
          </p:cNvPr>
          <p:cNvPicPr>
            <a:picLocks noChangeAspect="1"/>
          </p:cNvPicPr>
          <p:nvPr/>
        </p:nvPicPr>
        <p:blipFill>
          <a:blip r:embed="rId6"/>
          <a:stretch>
            <a:fillRect/>
          </a:stretch>
        </p:blipFill>
        <p:spPr>
          <a:xfrm>
            <a:off x="6695338" y="4486352"/>
            <a:ext cx="4385459" cy="1622019"/>
          </a:xfrm>
          <a:prstGeom prst="rect">
            <a:avLst/>
          </a:prstGeom>
        </p:spPr>
      </p:pic>
      <p:sp>
        <p:nvSpPr>
          <p:cNvPr id="9" name="TextBox 8">
            <a:extLst>
              <a:ext uri="{FF2B5EF4-FFF2-40B4-BE49-F238E27FC236}">
                <a16:creationId xmlns:a16="http://schemas.microsoft.com/office/drawing/2014/main" id="{7460DFE6-2CAC-9E46-9AF9-9A8BC9C86889}"/>
              </a:ext>
            </a:extLst>
          </p:cNvPr>
          <p:cNvSpPr txBox="1"/>
          <p:nvPr/>
        </p:nvSpPr>
        <p:spPr>
          <a:xfrm>
            <a:off x="1302946" y="1249435"/>
            <a:ext cx="1590806" cy="369332"/>
          </a:xfrm>
          <a:prstGeom prst="rect">
            <a:avLst/>
          </a:prstGeom>
          <a:noFill/>
        </p:spPr>
        <p:txBody>
          <a:bodyPr wrap="square" rtlCol="0">
            <a:spAutoFit/>
          </a:bodyPr>
          <a:lstStyle/>
          <a:p>
            <a:r>
              <a:rPr lang="en-US" dirty="0"/>
              <a:t>Age vs Output</a:t>
            </a:r>
          </a:p>
        </p:txBody>
      </p:sp>
      <p:sp>
        <p:nvSpPr>
          <p:cNvPr id="11" name="TextBox 10">
            <a:extLst>
              <a:ext uri="{FF2B5EF4-FFF2-40B4-BE49-F238E27FC236}">
                <a16:creationId xmlns:a16="http://schemas.microsoft.com/office/drawing/2014/main" id="{CF41C437-A17D-5346-BEC0-E0CEE19F7F5C}"/>
              </a:ext>
            </a:extLst>
          </p:cNvPr>
          <p:cNvSpPr txBox="1"/>
          <p:nvPr/>
        </p:nvSpPr>
        <p:spPr>
          <a:xfrm>
            <a:off x="5168725" y="1249435"/>
            <a:ext cx="1731723" cy="369332"/>
          </a:xfrm>
          <a:prstGeom prst="rect">
            <a:avLst/>
          </a:prstGeom>
          <a:noFill/>
        </p:spPr>
        <p:txBody>
          <a:bodyPr wrap="square">
            <a:spAutoFit/>
          </a:bodyPr>
          <a:lstStyle/>
          <a:p>
            <a:r>
              <a:rPr lang="en-US" dirty="0" err="1"/>
              <a:t>trtbps</a:t>
            </a:r>
            <a:r>
              <a:rPr lang="en-US" dirty="0"/>
              <a:t> vs Output</a:t>
            </a:r>
          </a:p>
        </p:txBody>
      </p:sp>
      <p:sp>
        <p:nvSpPr>
          <p:cNvPr id="12" name="TextBox 11">
            <a:extLst>
              <a:ext uri="{FF2B5EF4-FFF2-40B4-BE49-F238E27FC236}">
                <a16:creationId xmlns:a16="http://schemas.microsoft.com/office/drawing/2014/main" id="{A1786FBD-02FB-D444-B48E-E849E89DC89D}"/>
              </a:ext>
            </a:extLst>
          </p:cNvPr>
          <p:cNvSpPr txBox="1"/>
          <p:nvPr/>
        </p:nvSpPr>
        <p:spPr>
          <a:xfrm>
            <a:off x="9168431" y="1221215"/>
            <a:ext cx="1604789" cy="369332"/>
          </a:xfrm>
          <a:prstGeom prst="rect">
            <a:avLst/>
          </a:prstGeom>
          <a:noFill/>
        </p:spPr>
        <p:txBody>
          <a:bodyPr wrap="square">
            <a:spAutoFit/>
          </a:bodyPr>
          <a:lstStyle/>
          <a:p>
            <a:r>
              <a:rPr lang="en-US" dirty="0"/>
              <a:t>Chol vs Output</a:t>
            </a:r>
          </a:p>
        </p:txBody>
      </p:sp>
      <p:sp>
        <p:nvSpPr>
          <p:cNvPr id="14" name="TextBox 13">
            <a:extLst>
              <a:ext uri="{FF2B5EF4-FFF2-40B4-BE49-F238E27FC236}">
                <a16:creationId xmlns:a16="http://schemas.microsoft.com/office/drawing/2014/main" id="{C5B28AAF-59F3-8F41-9B6B-1C3C31933277}"/>
              </a:ext>
            </a:extLst>
          </p:cNvPr>
          <p:cNvSpPr txBox="1"/>
          <p:nvPr/>
        </p:nvSpPr>
        <p:spPr>
          <a:xfrm>
            <a:off x="2339887" y="3936397"/>
            <a:ext cx="1981810" cy="369332"/>
          </a:xfrm>
          <a:prstGeom prst="rect">
            <a:avLst/>
          </a:prstGeom>
          <a:noFill/>
        </p:spPr>
        <p:txBody>
          <a:bodyPr wrap="square">
            <a:spAutoFit/>
          </a:bodyPr>
          <a:lstStyle/>
          <a:p>
            <a:r>
              <a:rPr lang="en-US" dirty="0" err="1"/>
              <a:t>thalachh</a:t>
            </a:r>
            <a:r>
              <a:rPr lang="en-US" dirty="0"/>
              <a:t> vs Output</a:t>
            </a:r>
          </a:p>
        </p:txBody>
      </p:sp>
      <p:sp>
        <p:nvSpPr>
          <p:cNvPr id="15" name="TextBox 14">
            <a:extLst>
              <a:ext uri="{FF2B5EF4-FFF2-40B4-BE49-F238E27FC236}">
                <a16:creationId xmlns:a16="http://schemas.microsoft.com/office/drawing/2014/main" id="{E6035F22-9D4D-1844-901B-3517A22FAC93}"/>
              </a:ext>
            </a:extLst>
          </p:cNvPr>
          <p:cNvSpPr txBox="1"/>
          <p:nvPr/>
        </p:nvSpPr>
        <p:spPr>
          <a:xfrm>
            <a:off x="7897162" y="3936397"/>
            <a:ext cx="1981810" cy="369332"/>
          </a:xfrm>
          <a:prstGeom prst="rect">
            <a:avLst/>
          </a:prstGeom>
          <a:noFill/>
        </p:spPr>
        <p:txBody>
          <a:bodyPr wrap="square">
            <a:spAutoFit/>
          </a:bodyPr>
          <a:lstStyle/>
          <a:p>
            <a:r>
              <a:rPr lang="en-US" dirty="0"/>
              <a:t>oldPeak vs Output</a:t>
            </a:r>
          </a:p>
        </p:txBody>
      </p:sp>
    </p:spTree>
    <p:extLst>
      <p:ext uri="{BB962C8B-B14F-4D97-AF65-F5344CB8AC3E}">
        <p14:creationId xmlns:p14="http://schemas.microsoft.com/office/powerpoint/2010/main" val="54407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DA079B-CA1F-9146-A02B-D77A291E3066}"/>
              </a:ext>
            </a:extLst>
          </p:cNvPr>
          <p:cNvSpPr>
            <a:spLocks noGrp="1"/>
          </p:cNvSpPr>
          <p:nvPr>
            <p:ph type="body" sz="quarter" idx="10"/>
          </p:nvPr>
        </p:nvSpPr>
        <p:spPr>
          <a:xfrm>
            <a:off x="483658" y="582825"/>
            <a:ext cx="8667750" cy="873442"/>
          </a:xfrm>
        </p:spPr>
        <p:txBody>
          <a:bodyPr/>
          <a:lstStyle/>
          <a:p>
            <a:r>
              <a:rPr lang="en-US" dirty="0"/>
              <a:t>Data Split</a:t>
            </a:r>
          </a:p>
        </p:txBody>
      </p:sp>
      <p:pic>
        <p:nvPicPr>
          <p:cNvPr id="5" name="Picture 4" descr="Text&#10;&#10;Description automatically generated">
            <a:extLst>
              <a:ext uri="{FF2B5EF4-FFF2-40B4-BE49-F238E27FC236}">
                <a16:creationId xmlns:a16="http://schemas.microsoft.com/office/drawing/2014/main" id="{1036A995-4779-464B-8D2A-2B7BA647D529}"/>
              </a:ext>
            </a:extLst>
          </p:cNvPr>
          <p:cNvPicPr>
            <a:picLocks noChangeAspect="1"/>
          </p:cNvPicPr>
          <p:nvPr/>
        </p:nvPicPr>
        <p:blipFill>
          <a:blip r:embed="rId2"/>
          <a:stretch>
            <a:fillRect/>
          </a:stretch>
        </p:blipFill>
        <p:spPr>
          <a:xfrm>
            <a:off x="996950" y="1889313"/>
            <a:ext cx="10198100" cy="2344484"/>
          </a:xfrm>
          <a:prstGeom prst="rect">
            <a:avLst/>
          </a:prstGeom>
        </p:spPr>
      </p:pic>
    </p:spTree>
    <p:extLst>
      <p:ext uri="{BB962C8B-B14F-4D97-AF65-F5344CB8AC3E}">
        <p14:creationId xmlns:p14="http://schemas.microsoft.com/office/powerpoint/2010/main" val="111316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F1DF3-4C70-FD4F-86F6-F4B4A3FCC31A}"/>
              </a:ext>
            </a:extLst>
          </p:cNvPr>
          <p:cNvSpPr>
            <a:spLocks noGrp="1"/>
          </p:cNvSpPr>
          <p:nvPr>
            <p:ph type="body" sz="quarter" idx="10"/>
          </p:nvPr>
        </p:nvSpPr>
        <p:spPr>
          <a:xfrm>
            <a:off x="534458" y="498159"/>
            <a:ext cx="8667750" cy="873442"/>
          </a:xfrm>
        </p:spPr>
        <p:txBody>
          <a:bodyPr/>
          <a:lstStyle/>
          <a:p>
            <a:r>
              <a:rPr lang="en-US" dirty="0"/>
              <a:t>Model</a:t>
            </a:r>
          </a:p>
        </p:txBody>
      </p:sp>
      <p:pic>
        <p:nvPicPr>
          <p:cNvPr id="1026" name="Picture 2" descr="Building the Machine Learning Infrastructure | 7wData">
            <a:extLst>
              <a:ext uri="{FF2B5EF4-FFF2-40B4-BE49-F238E27FC236}">
                <a16:creationId xmlns:a16="http://schemas.microsoft.com/office/drawing/2014/main" id="{9F1DC456-F7D8-F746-A2F9-93DF342D4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631" y="1248367"/>
            <a:ext cx="6662738" cy="560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1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3824</TotalTime>
  <Words>343</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Regular</vt:lpstr>
      <vt:lpstr>Helvetica</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Renukuntla, Mani</cp:lastModifiedBy>
  <cp:revision>42</cp:revision>
  <cp:lastPrinted>2022-12-03T21:04:16Z</cp:lastPrinted>
  <dcterms:created xsi:type="dcterms:W3CDTF">2019-07-08T18:39:15Z</dcterms:created>
  <dcterms:modified xsi:type="dcterms:W3CDTF">2022-12-03T22:42:05Z</dcterms:modified>
</cp:coreProperties>
</file>