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22"/>
  </p:notesMasterIdLst>
  <p:sldIdLst>
    <p:sldId id="257" r:id="rId2"/>
    <p:sldId id="271"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720" y="-7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E713E426-6379-4CE5-92A6-DD02615A04C1}" type="datetimeFigureOut">
              <a:rPr lang="en-US" smtClean="0"/>
              <a:pPr/>
              <a:t>11/10/2021</a:t>
            </a:fld>
            <a:endParaRPr lang="en-US" dirty="0"/>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CA8B7F07-3844-4A87-B8E6-CCE09B44E55F}"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8B7F07-3844-4A87-B8E6-CCE09B44E55F}" type="slidenum">
              <a:rPr lang="en-US" smtClean="0"/>
              <a:pPr/>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11/10/2021</a:t>
            </a:fld>
            <a:endParaRPr lang="en-US" dirty="0"/>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marL="12700">
              <a:lnSpc>
                <a:spcPts val="1045"/>
              </a:lnSpc>
            </a:pPr>
            <a:r>
              <a:rPr lang="en-US" spc="-5" smtClean="0"/>
              <a:t>Page</a:t>
            </a:r>
            <a:r>
              <a:rPr lang="en-US" spc="175" smtClean="0"/>
              <a:t> </a:t>
            </a:r>
            <a:r>
              <a:rPr lang="en-US" spc="-5" smtClean="0"/>
              <a:t>-</a:t>
            </a:r>
            <a:fld id="{81D60167-4931-47E6-BA6A-407CBD079E47}" type="slidenum">
              <a:rPr lang="en-US" spc="-5" smtClean="0"/>
              <a:pPr marL="12700">
                <a:lnSpc>
                  <a:spcPts val="1045"/>
                </a:lnSpc>
              </a:pPr>
              <a:t>‹#›</a:t>
            </a:fld>
            <a:r>
              <a:rPr lang="en-US" spc="-5" smtClean="0"/>
              <a:t>-</a:t>
            </a:r>
            <a:endParaRPr lang="en-US" spc="-5" dirty="0"/>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2700">
              <a:lnSpc>
                <a:spcPts val="1045"/>
              </a:lnSpc>
            </a:pPr>
            <a:r>
              <a:rPr lang="en-US" spc="-5" smtClean="0"/>
              <a:t>Page</a:t>
            </a:r>
            <a:r>
              <a:rPr lang="en-US" spc="175" smtClean="0"/>
              <a:t> </a:t>
            </a:r>
            <a:r>
              <a:rPr lang="en-US" spc="-5" smtClean="0"/>
              <a:t>-</a:t>
            </a:r>
            <a:fld id="{81D60167-4931-47E6-BA6A-407CBD079E47}" type="slidenum">
              <a:rPr lang="en-US" spc="-5" smtClean="0"/>
              <a:pPr marL="12700">
                <a:lnSpc>
                  <a:spcPts val="1045"/>
                </a:lnSpc>
              </a:pPr>
              <a:t>‹#›</a:t>
            </a:fld>
            <a:r>
              <a:rPr lang="en-US" spc="-5" smtClean="0"/>
              <a:t>-</a:t>
            </a:r>
            <a:endParaRPr lang="en-US" spc="-5"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2700">
              <a:lnSpc>
                <a:spcPts val="1045"/>
              </a:lnSpc>
            </a:pPr>
            <a:r>
              <a:rPr lang="en-US" spc="-5" smtClean="0"/>
              <a:t>Page</a:t>
            </a:r>
            <a:r>
              <a:rPr lang="en-US" spc="175" smtClean="0"/>
              <a:t> </a:t>
            </a:r>
            <a:r>
              <a:rPr lang="en-US" spc="-5" smtClean="0"/>
              <a:t>-</a:t>
            </a:r>
            <a:fld id="{81D60167-4931-47E6-BA6A-407CBD079E47}" type="slidenum">
              <a:rPr lang="en-US" spc="-5" smtClean="0"/>
              <a:pPr marL="12700">
                <a:lnSpc>
                  <a:spcPts val="1045"/>
                </a:lnSpc>
              </a:pPr>
              <a:t>‹#›</a:t>
            </a:fld>
            <a:r>
              <a:rPr lang="en-US" spc="-5" smtClean="0"/>
              <a:t>-</a:t>
            </a:r>
            <a:endParaRPr lang="en-US"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2700">
              <a:lnSpc>
                <a:spcPts val="1045"/>
              </a:lnSpc>
            </a:pPr>
            <a:r>
              <a:rPr lang="en-US" spc="-5" smtClean="0"/>
              <a:t>Page</a:t>
            </a:r>
            <a:r>
              <a:rPr lang="en-US" spc="175" smtClean="0"/>
              <a:t> </a:t>
            </a:r>
            <a:r>
              <a:rPr lang="en-US" spc="-5" smtClean="0"/>
              <a:t>-</a:t>
            </a:r>
            <a:fld id="{81D60167-4931-47E6-BA6A-407CBD079E47}" type="slidenum">
              <a:rPr lang="en-US" spc="-5" smtClean="0"/>
              <a:pPr marL="12700">
                <a:lnSpc>
                  <a:spcPts val="1045"/>
                </a:lnSpc>
              </a:pPr>
              <a:t>‹#›</a:t>
            </a:fld>
            <a:r>
              <a:rPr lang="en-US" spc="-5" smtClean="0"/>
              <a:t>-</a:t>
            </a:r>
            <a:endParaRPr lang="en-US" spc="-5" dirty="0"/>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11/10/2021</a:t>
            </a:fld>
            <a:endParaRPr lang="en-US" dirty="0"/>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pPr marL="12700">
              <a:lnSpc>
                <a:spcPts val="1045"/>
              </a:lnSpc>
            </a:pPr>
            <a:r>
              <a:rPr lang="en-US" spc="-5" smtClean="0"/>
              <a:t>Page</a:t>
            </a:r>
            <a:r>
              <a:rPr lang="en-US" spc="175" smtClean="0"/>
              <a:t> </a:t>
            </a:r>
            <a:r>
              <a:rPr lang="en-US" spc="-5" smtClean="0"/>
              <a:t>-</a:t>
            </a:r>
            <a:fld id="{81D60167-4931-47E6-BA6A-407CBD079E47}" type="slidenum">
              <a:rPr lang="en-US" spc="-5" smtClean="0"/>
              <a:pPr marL="12700">
                <a:lnSpc>
                  <a:spcPts val="1045"/>
                </a:lnSpc>
              </a:pPr>
              <a:t>‹#›</a:t>
            </a:fld>
            <a:r>
              <a:rPr lang="en-US" spc="-5" smtClean="0"/>
              <a:t>-</a:t>
            </a:r>
            <a:endParaRPr lang="en-US" spc="-5"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11/10/2021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2700">
              <a:lnSpc>
                <a:spcPts val="1045"/>
              </a:lnSpc>
            </a:pPr>
            <a:r>
              <a:rPr lang="en-US" spc="-5" smtClean="0"/>
              <a:t>Page</a:t>
            </a:r>
            <a:r>
              <a:rPr lang="en-US" spc="175" smtClean="0"/>
              <a:t> </a:t>
            </a:r>
            <a:r>
              <a:rPr lang="en-US" spc="-5" smtClean="0"/>
              <a:t>-</a:t>
            </a:r>
            <a:fld id="{81D60167-4931-47E6-BA6A-407CBD079E47}" type="slidenum">
              <a:rPr lang="en-US" spc="-5" smtClean="0"/>
              <a:pPr marL="12700">
                <a:lnSpc>
                  <a:spcPts val="1045"/>
                </a:lnSpc>
              </a:pPr>
              <a:t>‹#›</a:t>
            </a:fld>
            <a:r>
              <a:rPr lang="en-US" spc="-5" smtClean="0"/>
              <a:t>-</a:t>
            </a:r>
            <a:endParaRPr lang="en-US" spc="-5" dirty="0"/>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11/10/2021</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12700">
              <a:lnSpc>
                <a:spcPts val="1045"/>
              </a:lnSpc>
            </a:pPr>
            <a:r>
              <a:rPr lang="en-US" spc="-5" smtClean="0"/>
              <a:t>Page</a:t>
            </a:r>
            <a:r>
              <a:rPr lang="en-US" spc="175" smtClean="0"/>
              <a:t> </a:t>
            </a:r>
            <a:r>
              <a:rPr lang="en-US" spc="-5" smtClean="0"/>
              <a:t>-</a:t>
            </a:r>
            <a:fld id="{81D60167-4931-47E6-BA6A-407CBD079E47}" type="slidenum">
              <a:rPr lang="en-US" spc="-5" smtClean="0"/>
              <a:pPr marL="12700">
                <a:lnSpc>
                  <a:spcPts val="1045"/>
                </a:lnSpc>
              </a:pPr>
              <a:t>‹#›</a:t>
            </a:fld>
            <a:r>
              <a:rPr lang="en-US" spc="-5" smtClean="0"/>
              <a:t>-</a:t>
            </a:r>
            <a:endParaRPr lang="en-US" spc="-5" dirty="0"/>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11/10/2021</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12700">
              <a:lnSpc>
                <a:spcPts val="1045"/>
              </a:lnSpc>
            </a:pPr>
            <a:r>
              <a:rPr lang="en-US" spc="-5" smtClean="0"/>
              <a:t>Page</a:t>
            </a:r>
            <a:r>
              <a:rPr lang="en-US" spc="175" smtClean="0"/>
              <a:t> </a:t>
            </a:r>
            <a:r>
              <a:rPr lang="en-US" spc="-5" smtClean="0"/>
              <a:t>-</a:t>
            </a:r>
            <a:fld id="{81D60167-4931-47E6-BA6A-407CBD079E47}" type="slidenum">
              <a:rPr lang="en-US" spc="-5" smtClean="0"/>
              <a:pPr marL="12700">
                <a:lnSpc>
                  <a:spcPts val="1045"/>
                </a:lnSpc>
              </a:pPr>
              <a:t>‹#›</a:t>
            </a:fld>
            <a:r>
              <a:rPr lang="en-US" spc="-5" smtClean="0"/>
              <a:t>-</a:t>
            </a:r>
            <a:endParaRPr lang="en-US" spc="-5"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11/10/2021</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12700">
              <a:lnSpc>
                <a:spcPts val="1045"/>
              </a:lnSpc>
            </a:pPr>
            <a:r>
              <a:rPr lang="en-US" spc="-5" smtClean="0"/>
              <a:t>Page</a:t>
            </a:r>
            <a:r>
              <a:rPr lang="en-US" spc="175" smtClean="0"/>
              <a:t> </a:t>
            </a:r>
            <a:r>
              <a:rPr lang="en-US" spc="-5" smtClean="0"/>
              <a:t>-</a:t>
            </a:r>
            <a:fld id="{81D60167-4931-47E6-BA6A-407CBD079E47}" type="slidenum">
              <a:rPr lang="en-US" spc="-5" smtClean="0"/>
              <a:pPr marL="12700">
                <a:lnSpc>
                  <a:spcPts val="1045"/>
                </a:lnSpc>
              </a:pPr>
              <a:t>‹#›</a:t>
            </a:fld>
            <a:r>
              <a:rPr lang="en-US" spc="-5" smtClean="0"/>
              <a:t>-</a:t>
            </a:r>
            <a:endParaRPr lang="en-US" spc="-5"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2700">
              <a:lnSpc>
                <a:spcPts val="1045"/>
              </a:lnSpc>
            </a:pPr>
            <a:r>
              <a:rPr lang="en-US" spc="-5" smtClean="0"/>
              <a:t>Page</a:t>
            </a:r>
            <a:r>
              <a:rPr lang="en-US" spc="175" smtClean="0"/>
              <a:t> </a:t>
            </a:r>
            <a:r>
              <a:rPr lang="en-US" spc="-5" smtClean="0"/>
              <a:t>-</a:t>
            </a:r>
            <a:fld id="{81D60167-4931-47E6-BA6A-407CBD079E47}" type="slidenum">
              <a:rPr lang="en-US" spc="-5" smtClean="0"/>
              <a:pPr marL="12700">
                <a:lnSpc>
                  <a:spcPts val="1045"/>
                </a:lnSpc>
              </a:pPr>
              <a:t>‹#›</a:t>
            </a:fld>
            <a:r>
              <a:rPr lang="en-US" spc="-5" smtClean="0"/>
              <a:t>-</a:t>
            </a:r>
            <a:endParaRPr lang="en-US" spc="-5"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11/10/2021</a:t>
            </a:fld>
            <a:endParaRPr lang="en-US" dirty="0"/>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pPr marL="12700">
              <a:lnSpc>
                <a:spcPts val="1045"/>
              </a:lnSpc>
            </a:pPr>
            <a:r>
              <a:rPr lang="en-US" spc="-5" smtClean="0"/>
              <a:t>Page</a:t>
            </a:r>
            <a:r>
              <a:rPr lang="en-US" spc="175" smtClean="0"/>
              <a:t> </a:t>
            </a:r>
            <a:r>
              <a:rPr lang="en-US" spc="-5" smtClean="0"/>
              <a:t>-</a:t>
            </a:r>
            <a:fld id="{81D60167-4931-47E6-BA6A-407CBD079E47}" type="slidenum">
              <a:rPr lang="en-US" spc="-5" smtClean="0"/>
              <a:pPr marL="12700">
                <a:lnSpc>
                  <a:spcPts val="1045"/>
                </a:lnSpc>
              </a:pPr>
              <a:t>‹#›</a:t>
            </a:fld>
            <a:r>
              <a:rPr lang="en-US" spc="-5" smtClean="0"/>
              <a:t>-</a:t>
            </a:r>
            <a:endParaRPr lang="en-US" spc="-5" dirty="0"/>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11/10/2021</a:t>
            </a:fld>
            <a:endParaRPr lang="en-US"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marL="12700">
              <a:lnSpc>
                <a:spcPts val="1045"/>
              </a:lnSpc>
            </a:pPr>
            <a:r>
              <a:rPr lang="en-US" spc="-5" smtClean="0"/>
              <a:t>Page</a:t>
            </a:r>
            <a:r>
              <a:rPr lang="en-US" spc="175" smtClean="0"/>
              <a:t> </a:t>
            </a:r>
            <a:r>
              <a:rPr lang="en-US" spc="-5" smtClean="0"/>
              <a:t>-</a:t>
            </a:r>
            <a:fld id="{81D60167-4931-47E6-BA6A-407CBD079E47}" type="slidenum">
              <a:rPr lang="en-US" spc="-5" smtClean="0"/>
              <a:pPr marL="12700">
                <a:lnSpc>
                  <a:spcPts val="1045"/>
                </a:lnSpc>
              </a:pPr>
              <a:t>‹#›</a:t>
            </a:fld>
            <a:r>
              <a:rPr lang="en-US" spc="-5" smtClean="0"/>
              <a:t>-</a:t>
            </a:r>
            <a:endParaRPr lang="en-US" spc="-5"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kollaneeraja99@gmail.com" TargetMode="External"/><Relationship Id="rId2" Type="http://schemas.openxmlformats.org/officeDocument/2006/relationships/hyperlink" Target="mailto:praneethvelamuri@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5279" y="1124711"/>
            <a:ext cx="11522075" cy="0"/>
          </a:xfrm>
          <a:custGeom>
            <a:avLst/>
            <a:gdLst/>
            <a:ahLst/>
            <a:cxnLst/>
            <a:rect l="l" t="t" r="r" b="b"/>
            <a:pathLst>
              <a:path w="11522075">
                <a:moveTo>
                  <a:pt x="0" y="0"/>
                </a:moveTo>
                <a:lnTo>
                  <a:pt x="11522075" y="0"/>
                </a:lnTo>
              </a:path>
            </a:pathLst>
          </a:custGeom>
          <a:ln w="12192">
            <a:solidFill>
              <a:srgbClr val="404041"/>
            </a:solidFill>
          </a:ln>
        </p:spPr>
        <p:txBody>
          <a:bodyPr wrap="square" lIns="0" tIns="0" rIns="0" bIns="0" rtlCol="0"/>
          <a:lstStyle/>
          <a:p>
            <a:endParaRPr/>
          </a:p>
        </p:txBody>
      </p:sp>
      <p:sp>
        <p:nvSpPr>
          <p:cNvPr id="3" name="object 3"/>
          <p:cNvSpPr txBox="1">
            <a:spLocks noGrp="1"/>
          </p:cNvSpPr>
          <p:nvPr>
            <p:ph type="title"/>
          </p:nvPr>
        </p:nvSpPr>
        <p:spPr>
          <a:xfrm>
            <a:off x="322275" y="688340"/>
            <a:ext cx="4473575" cy="360680"/>
          </a:xfrm>
          <a:prstGeom prst="rect">
            <a:avLst/>
          </a:prstGeom>
        </p:spPr>
        <p:txBody>
          <a:bodyPr vert="horz" wrap="square" lIns="0" tIns="12065" rIns="0" bIns="0" rtlCol="0">
            <a:spAutoFit/>
          </a:bodyPr>
          <a:lstStyle/>
          <a:p>
            <a:pPr marL="12700">
              <a:lnSpc>
                <a:spcPct val="100000"/>
              </a:lnSpc>
              <a:spcBef>
                <a:spcPts val="95"/>
              </a:spcBef>
            </a:pPr>
            <a:r>
              <a:rPr sz="2200" b="1" spc="-5" smtClean="0">
                <a:solidFill>
                  <a:schemeClr val="accent2"/>
                </a:solidFill>
                <a:latin typeface="Calibri"/>
                <a:cs typeface="Calibri"/>
              </a:rPr>
              <a:t>Lending</a:t>
            </a:r>
            <a:r>
              <a:rPr sz="2200" b="1" spc="-15" smtClean="0">
                <a:solidFill>
                  <a:schemeClr val="accent2"/>
                </a:solidFill>
                <a:latin typeface="Calibri"/>
                <a:cs typeface="Calibri"/>
              </a:rPr>
              <a:t> </a:t>
            </a:r>
            <a:r>
              <a:rPr sz="2200" b="1" spc="-10" dirty="0">
                <a:solidFill>
                  <a:schemeClr val="accent2"/>
                </a:solidFill>
                <a:latin typeface="Calibri"/>
                <a:cs typeface="Calibri"/>
              </a:rPr>
              <a:t>Club</a:t>
            </a:r>
            <a:r>
              <a:rPr sz="2200" b="1" spc="-5" dirty="0">
                <a:solidFill>
                  <a:schemeClr val="accent2"/>
                </a:solidFill>
                <a:latin typeface="Calibri"/>
                <a:cs typeface="Calibri"/>
              </a:rPr>
              <a:t> </a:t>
            </a:r>
            <a:r>
              <a:rPr sz="2200" b="1" spc="-10" dirty="0">
                <a:solidFill>
                  <a:schemeClr val="accent2"/>
                </a:solidFill>
                <a:latin typeface="Calibri"/>
                <a:cs typeface="Calibri"/>
              </a:rPr>
              <a:t>Case</a:t>
            </a:r>
            <a:r>
              <a:rPr sz="2200" b="1" spc="-15" dirty="0">
                <a:solidFill>
                  <a:schemeClr val="accent2"/>
                </a:solidFill>
                <a:latin typeface="Calibri"/>
                <a:cs typeface="Calibri"/>
              </a:rPr>
              <a:t> </a:t>
            </a:r>
            <a:r>
              <a:rPr sz="2200" b="1" spc="-5" dirty="0">
                <a:solidFill>
                  <a:schemeClr val="accent2"/>
                </a:solidFill>
                <a:latin typeface="Calibri"/>
                <a:cs typeface="Calibri"/>
              </a:rPr>
              <a:t>Study</a:t>
            </a:r>
            <a:endParaRPr sz="2200">
              <a:solidFill>
                <a:schemeClr val="accent2"/>
              </a:solidFill>
              <a:latin typeface="Calibri"/>
              <a:cs typeface="Calibri"/>
            </a:endParaRP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12700">
              <a:lnSpc>
                <a:spcPts val="1045"/>
              </a:lnSpc>
            </a:pPr>
            <a:r>
              <a:rPr spc="-5" dirty="0"/>
              <a:t>Page</a:t>
            </a:r>
            <a:r>
              <a:rPr spc="175" dirty="0"/>
              <a:t> </a:t>
            </a:r>
            <a:r>
              <a:rPr spc="-5" dirty="0"/>
              <a:t>-</a:t>
            </a:r>
            <a:fld id="{81D60167-4931-47E6-BA6A-407CBD079E47}" type="slidenum">
              <a:rPr spc="-5" dirty="0"/>
              <a:pPr marL="12700">
                <a:lnSpc>
                  <a:spcPts val="1045"/>
                </a:lnSpc>
              </a:pPr>
              <a:t>1</a:t>
            </a:fld>
            <a:r>
              <a:rPr spc="-5" dirty="0"/>
              <a:t>-</a:t>
            </a:r>
          </a:p>
        </p:txBody>
      </p:sp>
      <p:sp>
        <p:nvSpPr>
          <p:cNvPr id="4" name="object 4"/>
          <p:cNvSpPr txBox="1"/>
          <p:nvPr/>
        </p:nvSpPr>
        <p:spPr>
          <a:xfrm>
            <a:off x="304800" y="1295400"/>
            <a:ext cx="11336325" cy="4434547"/>
          </a:xfrm>
          <a:prstGeom prst="rect">
            <a:avLst/>
          </a:prstGeom>
        </p:spPr>
        <p:txBody>
          <a:bodyPr vert="horz" wrap="square" lIns="0" tIns="12700" rIns="0" bIns="0" rtlCol="0">
            <a:spAutoFit/>
          </a:bodyPr>
          <a:lstStyle/>
          <a:p>
            <a:pPr marL="12700">
              <a:lnSpc>
                <a:spcPct val="100000"/>
              </a:lnSpc>
              <a:spcBef>
                <a:spcPts val="100"/>
              </a:spcBef>
            </a:pPr>
            <a:r>
              <a:rPr sz="1800" b="1" spc="-5" smtClean="0">
                <a:solidFill>
                  <a:schemeClr val="accent1">
                    <a:lumMod val="50000"/>
                  </a:schemeClr>
                </a:solidFill>
                <a:latin typeface="Calibri" pitchFamily="34" charset="0"/>
                <a:cs typeface="Calibri" pitchFamily="34" charset="0"/>
              </a:rPr>
              <a:t>Background</a:t>
            </a:r>
            <a:r>
              <a:rPr lang="en-IN" sz="1800" b="1" spc="-5" dirty="0" smtClean="0">
                <a:solidFill>
                  <a:srgbClr val="1D3177"/>
                </a:solidFill>
                <a:latin typeface="Calibri" pitchFamily="34" charset="0"/>
                <a:cs typeface="Calibri" pitchFamily="34" charset="0"/>
              </a:rPr>
              <a:t>:</a:t>
            </a:r>
            <a:endParaRPr sz="1800" b="1">
              <a:latin typeface="Calibri" pitchFamily="34" charset="0"/>
              <a:cs typeface="Calibri" pitchFamily="34" charset="0"/>
            </a:endParaRPr>
          </a:p>
          <a:p>
            <a:pPr>
              <a:lnSpc>
                <a:spcPct val="100000"/>
              </a:lnSpc>
              <a:spcBef>
                <a:spcPts val="20"/>
              </a:spcBef>
            </a:pPr>
            <a:r>
              <a:rPr lang="en-US" b="1" dirty="0">
                <a:latin typeface="Calibri" pitchFamily="34" charset="0"/>
                <a:cs typeface="Calibri" pitchFamily="34" charset="0"/>
              </a:rPr>
              <a:t>Like most other lending companies, lending loans to ‘risky’ applicants is the largest source of financial loss (called credit loss). The credit loss is the amount of money lost by the lender when the borrower refuses to pay or runs away with the money owed. In other words, borrowers who default cause the largest amount of loss to the lenders. In this case, the customers labelled as 'charged-off' are the 'defaulters'.</a:t>
            </a:r>
            <a:endParaRPr lang="en-IN" b="1" dirty="0" smtClean="0">
              <a:latin typeface="Calibri" pitchFamily="34" charset="0"/>
              <a:cs typeface="Calibri" pitchFamily="34" charset="0"/>
            </a:endParaRPr>
          </a:p>
          <a:p>
            <a:pPr>
              <a:lnSpc>
                <a:spcPct val="100000"/>
              </a:lnSpc>
            </a:pPr>
            <a:endParaRPr lang="en-IN" sz="1800" b="1" dirty="0" smtClean="0">
              <a:latin typeface="Calibri" pitchFamily="34" charset="0"/>
              <a:cs typeface="Calibri" pitchFamily="34" charset="0"/>
            </a:endParaRPr>
          </a:p>
          <a:p>
            <a:pPr>
              <a:lnSpc>
                <a:spcPct val="100000"/>
              </a:lnSpc>
            </a:pPr>
            <a:r>
              <a:rPr lang="en-US" b="1" dirty="0" smtClean="0">
                <a:latin typeface="Calibri" pitchFamily="34" charset="0"/>
                <a:cs typeface="Calibri" pitchFamily="34" charset="0"/>
              </a:rPr>
              <a:t>LendingClub wants to identify </a:t>
            </a:r>
            <a:r>
              <a:rPr lang="en-US" b="1" dirty="0">
                <a:latin typeface="Calibri" pitchFamily="34" charset="0"/>
                <a:cs typeface="Calibri" pitchFamily="34" charset="0"/>
              </a:rPr>
              <a:t>these risky loan applicants, then such loans can be reduced thereby cutting down the amount of credit loss. Identification of such applicants using EDA is the aim of this case study.</a:t>
            </a:r>
            <a:r>
              <a:rPr lang="en-US" b="1" dirty="0" smtClean="0">
                <a:latin typeface="Calibri" pitchFamily="34" charset="0"/>
                <a:cs typeface="Calibri" pitchFamily="34" charset="0"/>
              </a:rPr>
              <a:t/>
            </a:r>
            <a:br>
              <a:rPr lang="en-US" b="1" dirty="0" smtClean="0">
                <a:latin typeface="Calibri" pitchFamily="34" charset="0"/>
                <a:cs typeface="Calibri" pitchFamily="34" charset="0"/>
              </a:rPr>
            </a:br>
            <a:r>
              <a:rPr lang="en-US" b="1" dirty="0">
                <a:latin typeface="Calibri" pitchFamily="34" charset="0"/>
                <a:cs typeface="Calibri" pitchFamily="34" charset="0"/>
              </a:rPr>
              <a:t>1.In other words, the company </a:t>
            </a:r>
            <a:r>
              <a:rPr lang="en-US" b="1" dirty="0">
                <a:latin typeface="+mj-lt"/>
                <a:cs typeface="Calibri" pitchFamily="34" charset="0"/>
              </a:rPr>
              <a:t>wants</a:t>
            </a:r>
            <a:r>
              <a:rPr lang="en-US" b="1" dirty="0">
                <a:latin typeface="Calibri" pitchFamily="34" charset="0"/>
                <a:cs typeface="Calibri" pitchFamily="34" charset="0"/>
              </a:rPr>
              <a:t> to understand the driving factors (or driver variables) behind loan default, i.e. the variables which are strong indicators of default.</a:t>
            </a:r>
            <a:r>
              <a:rPr lang="en-US" b="1" dirty="0" smtClean="0">
                <a:latin typeface="Calibri" pitchFamily="34" charset="0"/>
                <a:cs typeface="Calibri" pitchFamily="34" charset="0"/>
              </a:rPr>
              <a:t/>
            </a:r>
            <a:br>
              <a:rPr lang="en-US" b="1" dirty="0" smtClean="0">
                <a:latin typeface="Calibri" pitchFamily="34" charset="0"/>
                <a:cs typeface="Calibri" pitchFamily="34" charset="0"/>
              </a:rPr>
            </a:br>
            <a:r>
              <a:rPr lang="en-US" b="1" dirty="0">
                <a:latin typeface="Calibri" pitchFamily="34" charset="0"/>
                <a:cs typeface="Calibri" pitchFamily="34" charset="0"/>
              </a:rPr>
              <a:t>2.The company can </a:t>
            </a:r>
            <a:r>
              <a:rPr lang="en-US" b="1" dirty="0" smtClean="0">
                <a:latin typeface="Calibri" pitchFamily="34" charset="0"/>
                <a:cs typeface="Calibri" pitchFamily="34" charset="0"/>
              </a:rPr>
              <a:t>utilize </a:t>
            </a:r>
            <a:r>
              <a:rPr lang="en-US" b="1" dirty="0">
                <a:latin typeface="Calibri" pitchFamily="34" charset="0"/>
                <a:cs typeface="Calibri" pitchFamily="34" charset="0"/>
              </a:rPr>
              <a:t>this knowledge for its portfolio and risk assessment.</a:t>
            </a:r>
            <a:endParaRPr sz="1800" b="1" smtClean="0">
              <a:latin typeface="Calibri" pitchFamily="34" charset="0"/>
              <a:cs typeface="Calibri" pitchFamily="34" charset="0"/>
            </a:endParaRPr>
          </a:p>
          <a:p>
            <a:pPr>
              <a:lnSpc>
                <a:spcPct val="100000"/>
              </a:lnSpc>
              <a:spcBef>
                <a:spcPts val="50"/>
              </a:spcBef>
            </a:pPr>
            <a:endParaRPr sz="1700" b="1" smtClean="0">
              <a:latin typeface="Calibri" pitchFamily="34" charset="0"/>
              <a:cs typeface="Calibri" pitchFamily="34" charset="0"/>
            </a:endParaRPr>
          </a:p>
          <a:p>
            <a:pPr marL="12700">
              <a:lnSpc>
                <a:spcPct val="100000"/>
              </a:lnSpc>
            </a:pPr>
            <a:r>
              <a:rPr sz="1800" b="1" spc="-5" smtClean="0">
                <a:solidFill>
                  <a:schemeClr val="accent1">
                    <a:lumMod val="50000"/>
                  </a:schemeClr>
                </a:solidFill>
                <a:latin typeface="Calibri" pitchFamily="34" charset="0"/>
                <a:cs typeface="Calibri" pitchFamily="34" charset="0"/>
              </a:rPr>
              <a:t>Business</a:t>
            </a:r>
            <a:r>
              <a:rPr sz="1800" b="1" spc="-30" smtClean="0">
                <a:solidFill>
                  <a:schemeClr val="accent1">
                    <a:lumMod val="50000"/>
                  </a:schemeClr>
                </a:solidFill>
                <a:latin typeface="Calibri" pitchFamily="34" charset="0"/>
                <a:cs typeface="Calibri" pitchFamily="34" charset="0"/>
              </a:rPr>
              <a:t> </a:t>
            </a:r>
            <a:r>
              <a:rPr sz="1800" b="1" spc="-10" smtClean="0">
                <a:solidFill>
                  <a:schemeClr val="accent1">
                    <a:lumMod val="50000"/>
                  </a:schemeClr>
                </a:solidFill>
                <a:latin typeface="Calibri" pitchFamily="34" charset="0"/>
                <a:cs typeface="Calibri" pitchFamily="34" charset="0"/>
              </a:rPr>
              <a:t>Objective</a:t>
            </a:r>
            <a:r>
              <a:rPr lang="en-IN" sz="1800" b="1" spc="-10" dirty="0" smtClean="0">
                <a:solidFill>
                  <a:schemeClr val="accent1">
                    <a:lumMod val="50000"/>
                  </a:schemeClr>
                </a:solidFill>
                <a:latin typeface="Calibri" pitchFamily="34" charset="0"/>
                <a:cs typeface="Calibri" pitchFamily="34" charset="0"/>
              </a:rPr>
              <a:t>:</a:t>
            </a:r>
            <a:endParaRPr sz="1800" b="1" smtClean="0">
              <a:solidFill>
                <a:schemeClr val="accent1">
                  <a:lumMod val="50000"/>
                </a:schemeClr>
              </a:solidFill>
              <a:latin typeface="Calibri" pitchFamily="34" charset="0"/>
              <a:cs typeface="Calibri" pitchFamily="34" charset="0"/>
            </a:endParaRPr>
          </a:p>
          <a:p>
            <a:pPr>
              <a:lnSpc>
                <a:spcPct val="100000"/>
              </a:lnSpc>
              <a:spcBef>
                <a:spcPts val="20"/>
              </a:spcBef>
            </a:pPr>
            <a:endParaRPr sz="1750" b="1" smtClean="0">
              <a:latin typeface="Calibri" pitchFamily="34" charset="0"/>
              <a:cs typeface="Calibri" pitchFamily="34" charset="0"/>
            </a:endParaRPr>
          </a:p>
          <a:p>
            <a:pPr marL="12700">
              <a:lnSpc>
                <a:spcPct val="100000"/>
              </a:lnSpc>
            </a:pPr>
            <a:r>
              <a:rPr sz="1800" b="1" spc="-80" smtClean="0">
                <a:latin typeface="Calibri" pitchFamily="34" charset="0"/>
                <a:cs typeface="Calibri" pitchFamily="34" charset="0"/>
              </a:rPr>
              <a:t>To</a:t>
            </a:r>
            <a:r>
              <a:rPr sz="1800" b="1" smtClean="0">
                <a:latin typeface="Calibri" pitchFamily="34" charset="0"/>
                <a:cs typeface="Calibri" pitchFamily="34" charset="0"/>
              </a:rPr>
              <a:t> </a:t>
            </a:r>
            <a:r>
              <a:rPr sz="1800" b="1" spc="-5" smtClean="0">
                <a:latin typeface="Calibri" pitchFamily="34" charset="0"/>
                <a:cs typeface="Calibri" pitchFamily="34" charset="0"/>
              </a:rPr>
              <a:t>identify</a:t>
            </a:r>
            <a:r>
              <a:rPr sz="1800" b="1" spc="5" smtClean="0">
                <a:latin typeface="Calibri" pitchFamily="34" charset="0"/>
                <a:cs typeface="Calibri" pitchFamily="34" charset="0"/>
              </a:rPr>
              <a:t> </a:t>
            </a:r>
            <a:r>
              <a:rPr sz="1800" b="1" spc="-5" smtClean="0">
                <a:latin typeface="Calibri" pitchFamily="34" charset="0"/>
                <a:cs typeface="Calibri" pitchFamily="34" charset="0"/>
              </a:rPr>
              <a:t>variables</a:t>
            </a:r>
            <a:r>
              <a:rPr sz="1800" b="1" spc="10" smtClean="0">
                <a:latin typeface="Calibri" pitchFamily="34" charset="0"/>
                <a:cs typeface="Calibri" pitchFamily="34" charset="0"/>
              </a:rPr>
              <a:t> </a:t>
            </a:r>
            <a:r>
              <a:rPr sz="1800" b="1" spc="-5" smtClean="0">
                <a:latin typeface="Calibri" pitchFamily="34" charset="0"/>
                <a:cs typeface="Calibri" pitchFamily="34" charset="0"/>
              </a:rPr>
              <a:t>which</a:t>
            </a:r>
            <a:r>
              <a:rPr sz="1800" b="1" spc="35" smtClean="0">
                <a:latin typeface="Calibri" pitchFamily="34" charset="0"/>
                <a:cs typeface="Calibri" pitchFamily="34" charset="0"/>
              </a:rPr>
              <a:t> </a:t>
            </a:r>
            <a:r>
              <a:rPr sz="1800" b="1" spc="-10" smtClean="0">
                <a:latin typeface="Calibri" pitchFamily="34" charset="0"/>
                <a:cs typeface="Calibri" pitchFamily="34" charset="0"/>
              </a:rPr>
              <a:t>are</a:t>
            </a:r>
            <a:r>
              <a:rPr sz="1800" b="1" spc="20" smtClean="0">
                <a:latin typeface="Calibri" pitchFamily="34" charset="0"/>
                <a:cs typeface="Calibri" pitchFamily="34" charset="0"/>
              </a:rPr>
              <a:t> </a:t>
            </a:r>
            <a:r>
              <a:rPr sz="1800" b="1" spc="-15" smtClean="0">
                <a:latin typeface="Calibri" pitchFamily="34" charset="0"/>
                <a:cs typeface="Calibri" pitchFamily="34" charset="0"/>
              </a:rPr>
              <a:t>strong</a:t>
            </a:r>
            <a:r>
              <a:rPr sz="1800" b="1" spc="5" smtClean="0">
                <a:latin typeface="Calibri" pitchFamily="34" charset="0"/>
                <a:cs typeface="Calibri" pitchFamily="34" charset="0"/>
              </a:rPr>
              <a:t> </a:t>
            </a:r>
            <a:r>
              <a:rPr sz="1800" b="1" spc="-15" smtClean="0">
                <a:latin typeface="Calibri" pitchFamily="34" charset="0"/>
                <a:cs typeface="Calibri" pitchFamily="34" charset="0"/>
              </a:rPr>
              <a:t>indicators</a:t>
            </a:r>
            <a:r>
              <a:rPr sz="1800" b="1" spc="10" smtClean="0">
                <a:latin typeface="Calibri" pitchFamily="34" charset="0"/>
                <a:cs typeface="Calibri" pitchFamily="34" charset="0"/>
              </a:rPr>
              <a:t> </a:t>
            </a:r>
            <a:r>
              <a:rPr sz="1800" b="1" spc="-5" smtClean="0">
                <a:latin typeface="Calibri" pitchFamily="34" charset="0"/>
                <a:cs typeface="Calibri" pitchFamily="34" charset="0"/>
              </a:rPr>
              <a:t>of</a:t>
            </a:r>
            <a:r>
              <a:rPr sz="1800" b="1" spc="15" smtClean="0">
                <a:latin typeface="Calibri" pitchFamily="34" charset="0"/>
                <a:cs typeface="Calibri" pitchFamily="34" charset="0"/>
              </a:rPr>
              <a:t> </a:t>
            </a:r>
            <a:r>
              <a:rPr sz="1800" b="1" spc="-10" smtClean="0">
                <a:latin typeface="Calibri" pitchFamily="34" charset="0"/>
                <a:cs typeface="Calibri" pitchFamily="34" charset="0"/>
              </a:rPr>
              <a:t>default</a:t>
            </a:r>
            <a:r>
              <a:rPr sz="1800" b="1" smtClean="0">
                <a:latin typeface="Calibri" pitchFamily="34" charset="0"/>
                <a:cs typeface="Calibri" pitchFamily="34" charset="0"/>
              </a:rPr>
              <a:t> and</a:t>
            </a:r>
            <a:r>
              <a:rPr sz="1800" b="1" spc="25" smtClean="0">
                <a:latin typeface="Calibri" pitchFamily="34" charset="0"/>
                <a:cs typeface="Calibri" pitchFamily="34" charset="0"/>
              </a:rPr>
              <a:t> </a:t>
            </a:r>
            <a:r>
              <a:rPr sz="1800" b="1" spc="-10" smtClean="0">
                <a:latin typeface="Calibri" pitchFamily="34" charset="0"/>
                <a:cs typeface="Calibri" pitchFamily="34" charset="0"/>
              </a:rPr>
              <a:t>potentially</a:t>
            </a:r>
            <a:r>
              <a:rPr sz="1800" b="1" spc="25" smtClean="0">
                <a:latin typeface="Calibri" pitchFamily="34" charset="0"/>
                <a:cs typeface="Calibri" pitchFamily="34" charset="0"/>
              </a:rPr>
              <a:t> </a:t>
            </a:r>
            <a:r>
              <a:rPr sz="1800" b="1" spc="-5" smtClean="0">
                <a:latin typeface="Calibri" pitchFamily="34" charset="0"/>
                <a:cs typeface="Calibri" pitchFamily="34" charset="0"/>
              </a:rPr>
              <a:t>use </a:t>
            </a:r>
            <a:r>
              <a:rPr sz="1800" b="1" smtClean="0">
                <a:latin typeface="Calibri" pitchFamily="34" charset="0"/>
                <a:cs typeface="Calibri" pitchFamily="34" charset="0"/>
              </a:rPr>
              <a:t>the</a:t>
            </a:r>
            <a:r>
              <a:rPr sz="1800" b="1" spc="20" smtClean="0">
                <a:latin typeface="Calibri" pitchFamily="34" charset="0"/>
                <a:cs typeface="Calibri" pitchFamily="34" charset="0"/>
              </a:rPr>
              <a:t> </a:t>
            </a:r>
            <a:r>
              <a:rPr sz="1800" b="1" spc="-5" smtClean="0">
                <a:latin typeface="Calibri" pitchFamily="34" charset="0"/>
                <a:cs typeface="Calibri" pitchFamily="34" charset="0"/>
              </a:rPr>
              <a:t>insights</a:t>
            </a:r>
            <a:r>
              <a:rPr sz="1800" b="1" spc="5" smtClean="0">
                <a:latin typeface="Calibri" pitchFamily="34" charset="0"/>
                <a:cs typeface="Calibri" pitchFamily="34" charset="0"/>
              </a:rPr>
              <a:t> </a:t>
            </a:r>
            <a:r>
              <a:rPr sz="1800" b="1" spc="-5" smtClean="0">
                <a:latin typeface="Calibri" pitchFamily="34" charset="0"/>
                <a:cs typeface="Calibri" pitchFamily="34" charset="0"/>
              </a:rPr>
              <a:t>in</a:t>
            </a:r>
            <a:r>
              <a:rPr sz="1800" b="1" smtClean="0">
                <a:latin typeface="Calibri" pitchFamily="34" charset="0"/>
                <a:cs typeface="Calibri" pitchFamily="34" charset="0"/>
              </a:rPr>
              <a:t> </a:t>
            </a:r>
            <a:r>
              <a:rPr sz="1800" b="1" spc="-10" smtClean="0">
                <a:latin typeface="Calibri" pitchFamily="34" charset="0"/>
                <a:cs typeface="Calibri" pitchFamily="34" charset="0"/>
              </a:rPr>
              <a:t>approval</a:t>
            </a:r>
            <a:r>
              <a:rPr sz="1800" b="1" spc="15" smtClean="0">
                <a:latin typeface="Calibri" pitchFamily="34" charset="0"/>
                <a:cs typeface="Calibri" pitchFamily="34" charset="0"/>
              </a:rPr>
              <a:t> </a:t>
            </a:r>
            <a:r>
              <a:rPr sz="1800" b="1" smtClean="0">
                <a:latin typeface="Calibri" pitchFamily="34" charset="0"/>
                <a:cs typeface="Calibri" pitchFamily="34" charset="0"/>
              </a:rPr>
              <a:t>/</a:t>
            </a:r>
          </a:p>
          <a:p>
            <a:pPr marL="12700">
              <a:lnSpc>
                <a:spcPct val="100000"/>
              </a:lnSpc>
            </a:pPr>
            <a:r>
              <a:rPr sz="1800" b="1" spc="-10" smtClean="0">
                <a:latin typeface="Calibri" pitchFamily="34" charset="0"/>
                <a:cs typeface="Calibri" pitchFamily="34" charset="0"/>
              </a:rPr>
              <a:t>rejection</a:t>
            </a:r>
            <a:r>
              <a:rPr sz="1800" b="1" spc="-5" smtClean="0">
                <a:latin typeface="Calibri" pitchFamily="34" charset="0"/>
                <a:cs typeface="Calibri" pitchFamily="34" charset="0"/>
              </a:rPr>
              <a:t> decision</a:t>
            </a:r>
            <a:r>
              <a:rPr sz="1800" b="1" spc="5" smtClean="0">
                <a:latin typeface="Calibri" pitchFamily="34" charset="0"/>
                <a:cs typeface="Calibri" pitchFamily="34" charset="0"/>
              </a:rPr>
              <a:t> </a:t>
            </a:r>
            <a:r>
              <a:rPr sz="1800" b="1" spc="-5" smtClean="0">
                <a:latin typeface="Calibri" pitchFamily="34" charset="0"/>
                <a:cs typeface="Calibri" pitchFamily="34" charset="0"/>
              </a:rPr>
              <a:t>making</a:t>
            </a:r>
            <a:r>
              <a:rPr sz="1800" b="1" spc="-5" smtClean="0">
                <a:solidFill>
                  <a:srgbClr val="1D3177"/>
                </a:solidFill>
                <a:latin typeface="Calibri" pitchFamily="34" charset="0"/>
                <a:cs typeface="Calibri" pitchFamily="34" charset="0"/>
              </a:rPr>
              <a:t>.</a:t>
            </a:r>
            <a:endParaRPr sz="1800" b="1">
              <a:latin typeface="Calibri" pitchFamily="34" charset="0"/>
              <a:cs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35279" y="1124711"/>
            <a:ext cx="11522075" cy="0"/>
          </a:xfrm>
          <a:custGeom>
            <a:avLst/>
            <a:gdLst/>
            <a:ahLst/>
            <a:cxnLst/>
            <a:rect l="l" t="t" r="r" b="b"/>
            <a:pathLst>
              <a:path w="11522075">
                <a:moveTo>
                  <a:pt x="0" y="0"/>
                </a:moveTo>
                <a:lnTo>
                  <a:pt x="11522075" y="0"/>
                </a:lnTo>
              </a:path>
            </a:pathLst>
          </a:custGeom>
          <a:ln w="12192">
            <a:solidFill>
              <a:srgbClr val="404041"/>
            </a:solidFill>
          </a:ln>
        </p:spPr>
        <p:txBody>
          <a:bodyPr wrap="square" lIns="0" tIns="0" rIns="0" bIns="0" rtlCol="0"/>
          <a:lstStyle/>
          <a:p>
            <a:endParaRPr/>
          </a:p>
        </p:txBody>
      </p:sp>
      <p:sp>
        <p:nvSpPr>
          <p:cNvPr id="6" name="object 6"/>
          <p:cNvSpPr txBox="1">
            <a:spLocks noGrp="1"/>
          </p:cNvSpPr>
          <p:nvPr>
            <p:ph type="title"/>
          </p:nvPr>
        </p:nvSpPr>
        <p:spPr>
          <a:xfrm>
            <a:off x="322275" y="615442"/>
            <a:ext cx="4219575" cy="360680"/>
          </a:xfrm>
          <a:prstGeom prst="rect">
            <a:avLst/>
          </a:prstGeom>
        </p:spPr>
        <p:txBody>
          <a:bodyPr vert="horz" wrap="square" lIns="0" tIns="12065" rIns="0" bIns="0" rtlCol="0">
            <a:spAutoFit/>
          </a:bodyPr>
          <a:lstStyle/>
          <a:p>
            <a:pPr marL="12700">
              <a:lnSpc>
                <a:spcPct val="100000"/>
              </a:lnSpc>
              <a:spcBef>
                <a:spcPts val="95"/>
              </a:spcBef>
            </a:pPr>
            <a:r>
              <a:rPr lang="en-IN" sz="2200" b="1" dirty="0" smtClean="0">
                <a:solidFill>
                  <a:schemeClr val="accent2"/>
                </a:solidFill>
                <a:latin typeface="Calibri"/>
                <a:cs typeface="Calibri"/>
              </a:rPr>
              <a:t>Loan Amount Range</a:t>
            </a:r>
            <a:endParaRPr sz="2200" b="1">
              <a:solidFill>
                <a:schemeClr val="accent2"/>
              </a:solidFill>
              <a:latin typeface="Calibri"/>
              <a:cs typeface="Calibri"/>
            </a:endParaRPr>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12700">
              <a:lnSpc>
                <a:spcPts val="1045"/>
              </a:lnSpc>
            </a:pPr>
            <a:r>
              <a:rPr spc="-5" dirty="0"/>
              <a:t>Page</a:t>
            </a:r>
            <a:r>
              <a:rPr spc="175" dirty="0"/>
              <a:t> </a:t>
            </a:r>
            <a:r>
              <a:rPr spc="-5" dirty="0"/>
              <a:t>-</a:t>
            </a:r>
            <a:fld id="{81D60167-4931-47E6-BA6A-407CBD079E47}" type="slidenum">
              <a:rPr spc="-5" dirty="0"/>
              <a:pPr marL="12700">
                <a:lnSpc>
                  <a:spcPts val="1045"/>
                </a:lnSpc>
              </a:pPr>
              <a:t>10</a:t>
            </a:fld>
            <a:r>
              <a:rPr spc="-5" dirty="0"/>
              <a:t>-</a:t>
            </a:r>
          </a:p>
        </p:txBody>
      </p:sp>
      <p:sp>
        <p:nvSpPr>
          <p:cNvPr id="8" name="Rectangle 7"/>
          <p:cNvSpPr/>
          <p:nvPr/>
        </p:nvSpPr>
        <p:spPr>
          <a:xfrm>
            <a:off x="228600" y="1524000"/>
            <a:ext cx="6096000" cy="923330"/>
          </a:xfrm>
          <a:prstGeom prst="rect">
            <a:avLst/>
          </a:prstGeom>
        </p:spPr>
        <p:txBody>
          <a:bodyPr>
            <a:spAutoFit/>
          </a:bodyPr>
          <a:lstStyle/>
          <a:p>
            <a:r>
              <a:rPr lang="en-US" b="1" dirty="0"/>
              <a:t>Higher the Loan amount of </a:t>
            </a:r>
            <a:endParaRPr lang="en-US" b="1" dirty="0" smtClean="0"/>
          </a:p>
          <a:p>
            <a:r>
              <a:rPr lang="en-US" b="1" dirty="0" smtClean="0"/>
              <a:t>customer, higher </a:t>
            </a:r>
            <a:r>
              <a:rPr lang="en-US" b="1" dirty="0"/>
              <a:t>the risk </a:t>
            </a:r>
            <a:r>
              <a:rPr lang="en-US" b="1" dirty="0" smtClean="0"/>
              <a:t>of</a:t>
            </a:r>
          </a:p>
          <a:p>
            <a:r>
              <a:rPr lang="en-US" b="1" dirty="0" smtClean="0"/>
              <a:t> </a:t>
            </a:r>
            <a:r>
              <a:rPr lang="en-US" b="1" dirty="0"/>
              <a:t>falling </a:t>
            </a:r>
            <a:r>
              <a:rPr lang="en-US" b="1" dirty="0" smtClean="0"/>
              <a:t>into defaulter </a:t>
            </a:r>
            <a:r>
              <a:rPr lang="en-US" b="1" dirty="0"/>
              <a:t>state</a:t>
            </a:r>
          </a:p>
        </p:txBody>
      </p:sp>
      <p:pic>
        <p:nvPicPr>
          <p:cNvPr id="10" name="Picture 9" descr="loan_amnt.png"/>
          <p:cNvPicPr>
            <a:picLocks noChangeAspect="1"/>
          </p:cNvPicPr>
          <p:nvPr/>
        </p:nvPicPr>
        <p:blipFill>
          <a:blip r:embed="rId2"/>
          <a:stretch>
            <a:fillRect/>
          </a:stretch>
        </p:blipFill>
        <p:spPr>
          <a:xfrm>
            <a:off x="3733800" y="1295400"/>
            <a:ext cx="8177645" cy="4724400"/>
          </a:xfrm>
          <a:prstGeom prst="rect">
            <a:avLst/>
          </a:prstGeom>
        </p:spPr>
      </p:pic>
      <p:sp>
        <p:nvSpPr>
          <p:cNvPr id="11" name="Rectangle 10"/>
          <p:cNvSpPr/>
          <p:nvPr/>
        </p:nvSpPr>
        <p:spPr>
          <a:xfrm>
            <a:off x="152400" y="3810000"/>
            <a:ext cx="6096000" cy="1200329"/>
          </a:xfrm>
          <a:prstGeom prst="rect">
            <a:avLst/>
          </a:prstGeom>
        </p:spPr>
        <p:txBody>
          <a:bodyPr>
            <a:spAutoFit/>
          </a:bodyPr>
          <a:lstStyle/>
          <a:p>
            <a:r>
              <a:rPr lang="en-US" b="1" dirty="0" smtClean="0"/>
              <a:t>In our Dataset, we have </a:t>
            </a:r>
          </a:p>
          <a:p>
            <a:r>
              <a:rPr lang="en-IN" b="1" dirty="0" smtClean="0"/>
              <a:t>Minimum </a:t>
            </a:r>
            <a:r>
              <a:rPr lang="en-IN" b="1" spc="-55" dirty="0" smtClean="0">
                <a:cs typeface="Calibri"/>
              </a:rPr>
              <a:t>Loan</a:t>
            </a:r>
            <a:r>
              <a:rPr lang="en-IN" b="1" dirty="0" smtClean="0"/>
              <a:t>: 500$</a:t>
            </a:r>
          </a:p>
          <a:p>
            <a:r>
              <a:rPr lang="en-IN" b="1" dirty="0" smtClean="0"/>
              <a:t>Maximum </a:t>
            </a:r>
            <a:r>
              <a:rPr lang="en-IN" b="1" spc="-55" dirty="0" smtClean="0">
                <a:cs typeface="Calibri"/>
              </a:rPr>
              <a:t>Loan</a:t>
            </a:r>
            <a:r>
              <a:rPr lang="en-IN" b="1" dirty="0" smtClean="0"/>
              <a:t>: 35000$</a:t>
            </a:r>
            <a:endParaRPr lang="en-US" b="1" dirty="0" smtClean="0"/>
          </a:p>
          <a:p>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35279" y="1124711"/>
            <a:ext cx="11522075" cy="0"/>
          </a:xfrm>
          <a:custGeom>
            <a:avLst/>
            <a:gdLst/>
            <a:ahLst/>
            <a:cxnLst/>
            <a:rect l="l" t="t" r="r" b="b"/>
            <a:pathLst>
              <a:path w="11522075">
                <a:moveTo>
                  <a:pt x="0" y="0"/>
                </a:moveTo>
                <a:lnTo>
                  <a:pt x="11522075" y="0"/>
                </a:lnTo>
              </a:path>
            </a:pathLst>
          </a:custGeom>
          <a:ln w="12192">
            <a:solidFill>
              <a:srgbClr val="404041"/>
            </a:solidFill>
          </a:ln>
        </p:spPr>
        <p:txBody>
          <a:bodyPr wrap="square" lIns="0" tIns="0" rIns="0" bIns="0" rtlCol="0"/>
          <a:lstStyle/>
          <a:p>
            <a:endParaRPr/>
          </a:p>
        </p:txBody>
      </p:sp>
      <p:sp>
        <p:nvSpPr>
          <p:cNvPr id="4" name="object 4"/>
          <p:cNvSpPr txBox="1">
            <a:spLocks noGrp="1"/>
          </p:cNvSpPr>
          <p:nvPr>
            <p:ph type="title"/>
          </p:nvPr>
        </p:nvSpPr>
        <p:spPr>
          <a:xfrm>
            <a:off x="322275" y="615442"/>
            <a:ext cx="4562475" cy="360680"/>
          </a:xfrm>
          <a:prstGeom prst="rect">
            <a:avLst/>
          </a:prstGeom>
        </p:spPr>
        <p:txBody>
          <a:bodyPr vert="horz" wrap="square" lIns="0" tIns="12065" rIns="0" bIns="0" rtlCol="0">
            <a:spAutoFit/>
          </a:bodyPr>
          <a:lstStyle/>
          <a:p>
            <a:pPr marL="12700">
              <a:lnSpc>
                <a:spcPct val="100000"/>
              </a:lnSpc>
              <a:spcBef>
                <a:spcPts val="95"/>
              </a:spcBef>
            </a:pPr>
            <a:r>
              <a:rPr lang="en-IN" sz="2200" b="1" spc="-25" dirty="0" smtClean="0">
                <a:solidFill>
                  <a:schemeClr val="accent2"/>
                </a:solidFill>
                <a:latin typeface="Calibri"/>
                <a:cs typeface="Calibri"/>
              </a:rPr>
              <a:t>DTI  Range</a:t>
            </a:r>
            <a:endParaRPr sz="2200">
              <a:solidFill>
                <a:schemeClr val="accent2"/>
              </a:solidFill>
              <a:latin typeface="Calibri"/>
              <a:cs typeface="Calibri"/>
            </a:endParaRP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12700">
              <a:lnSpc>
                <a:spcPts val="1045"/>
              </a:lnSpc>
            </a:pPr>
            <a:r>
              <a:rPr spc="-5" dirty="0"/>
              <a:t>Page</a:t>
            </a:r>
            <a:r>
              <a:rPr spc="175" dirty="0"/>
              <a:t> </a:t>
            </a:r>
            <a:r>
              <a:rPr spc="-5" dirty="0"/>
              <a:t>-</a:t>
            </a:r>
            <a:fld id="{81D60167-4931-47E6-BA6A-407CBD079E47}" type="slidenum">
              <a:rPr spc="-5" dirty="0"/>
              <a:pPr marL="12700">
                <a:lnSpc>
                  <a:spcPts val="1045"/>
                </a:lnSpc>
              </a:pPr>
              <a:t>11</a:t>
            </a:fld>
            <a:r>
              <a:rPr spc="-5" dirty="0"/>
              <a:t>-</a:t>
            </a:r>
          </a:p>
        </p:txBody>
      </p:sp>
      <p:pic>
        <p:nvPicPr>
          <p:cNvPr id="9" name="Picture 8" descr="dti.png"/>
          <p:cNvPicPr>
            <a:picLocks noChangeAspect="1"/>
          </p:cNvPicPr>
          <p:nvPr/>
        </p:nvPicPr>
        <p:blipFill>
          <a:blip r:embed="rId2"/>
          <a:stretch>
            <a:fillRect/>
          </a:stretch>
        </p:blipFill>
        <p:spPr>
          <a:xfrm>
            <a:off x="3733800" y="1295400"/>
            <a:ext cx="8266534" cy="4724400"/>
          </a:xfrm>
          <a:prstGeom prst="rect">
            <a:avLst/>
          </a:prstGeom>
        </p:spPr>
      </p:pic>
      <p:sp>
        <p:nvSpPr>
          <p:cNvPr id="10" name="Rectangle 9"/>
          <p:cNvSpPr/>
          <p:nvPr/>
        </p:nvSpPr>
        <p:spPr>
          <a:xfrm>
            <a:off x="228600" y="1600200"/>
            <a:ext cx="6096000" cy="1477328"/>
          </a:xfrm>
          <a:prstGeom prst="rect">
            <a:avLst/>
          </a:prstGeom>
        </p:spPr>
        <p:txBody>
          <a:bodyPr>
            <a:spAutoFit/>
          </a:bodyPr>
          <a:lstStyle/>
          <a:p>
            <a:pPr marL="342900" indent="-342900">
              <a:buFont typeface="+mj-lt"/>
              <a:buAutoNum type="arabicPeriod"/>
            </a:pPr>
            <a:r>
              <a:rPr lang="en-US" b="1" dirty="0"/>
              <a:t>dti is </a:t>
            </a:r>
            <a:r>
              <a:rPr lang="en-US" b="1" dirty="0" smtClean="0"/>
              <a:t>defined : existing debt to total </a:t>
            </a:r>
          </a:p>
          <a:p>
            <a:pPr marL="342900" indent="-342900"/>
            <a:r>
              <a:rPr lang="en-US" b="1" dirty="0" smtClean="0"/>
              <a:t>income ratio of customer</a:t>
            </a:r>
          </a:p>
          <a:p>
            <a:pPr marL="342900" indent="-342900"/>
            <a:r>
              <a:rPr lang="en-US" b="1" dirty="0" smtClean="0"/>
              <a:t>2.   </a:t>
            </a:r>
            <a:r>
              <a:rPr lang="en-US" b="1" dirty="0"/>
              <a:t>H</a:t>
            </a:r>
            <a:r>
              <a:rPr lang="en-US" b="1" dirty="0" smtClean="0"/>
              <a:t>igher </a:t>
            </a:r>
            <a:r>
              <a:rPr lang="en-US" b="1" dirty="0"/>
              <a:t>the dti range of person</a:t>
            </a:r>
            <a:r>
              <a:rPr lang="en-US" b="1" dirty="0" smtClean="0"/>
              <a:t>,</a:t>
            </a:r>
          </a:p>
          <a:p>
            <a:pPr marL="342900" indent="-342900"/>
            <a:r>
              <a:rPr lang="en-US" b="1" dirty="0" smtClean="0"/>
              <a:t> </a:t>
            </a:r>
            <a:r>
              <a:rPr lang="en-US" b="1" dirty="0"/>
              <a:t>higher the risk of falling into </a:t>
            </a:r>
            <a:r>
              <a:rPr lang="en-US" b="1" dirty="0" smtClean="0"/>
              <a:t>defaulter</a:t>
            </a:r>
          </a:p>
          <a:p>
            <a:pPr marL="342900" indent="-342900"/>
            <a:r>
              <a:rPr lang="en-US" b="1" dirty="0" smtClean="0"/>
              <a:t> </a:t>
            </a:r>
            <a:r>
              <a:rPr lang="en-US" b="1" dirty="0"/>
              <a:t>state</a:t>
            </a:r>
          </a:p>
        </p:txBody>
      </p:sp>
      <p:sp>
        <p:nvSpPr>
          <p:cNvPr id="11" name="Rectangle 10"/>
          <p:cNvSpPr/>
          <p:nvPr/>
        </p:nvSpPr>
        <p:spPr>
          <a:xfrm>
            <a:off x="381000" y="3962400"/>
            <a:ext cx="6096000" cy="923330"/>
          </a:xfrm>
          <a:prstGeom prst="rect">
            <a:avLst/>
          </a:prstGeom>
        </p:spPr>
        <p:txBody>
          <a:bodyPr>
            <a:spAutoFit/>
          </a:bodyPr>
          <a:lstStyle/>
          <a:p>
            <a:r>
              <a:rPr lang="en-US" b="1" dirty="0" smtClean="0"/>
              <a:t>In our Dataset, we have </a:t>
            </a:r>
          </a:p>
          <a:p>
            <a:r>
              <a:rPr lang="en-IN" b="1" dirty="0" smtClean="0"/>
              <a:t>Minimum dti : 0.0</a:t>
            </a:r>
          </a:p>
          <a:p>
            <a:r>
              <a:rPr lang="en-IN" b="1" dirty="0" smtClean="0"/>
              <a:t>Maximum dti : 29.99</a:t>
            </a:r>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35279" y="1124711"/>
            <a:ext cx="11522075" cy="0"/>
          </a:xfrm>
          <a:custGeom>
            <a:avLst/>
            <a:gdLst/>
            <a:ahLst/>
            <a:cxnLst/>
            <a:rect l="l" t="t" r="r" b="b"/>
            <a:pathLst>
              <a:path w="11522075">
                <a:moveTo>
                  <a:pt x="0" y="0"/>
                </a:moveTo>
                <a:lnTo>
                  <a:pt x="11522075" y="0"/>
                </a:lnTo>
              </a:path>
            </a:pathLst>
          </a:custGeom>
          <a:ln w="12192">
            <a:solidFill>
              <a:srgbClr val="404041"/>
            </a:solidFill>
          </a:ln>
        </p:spPr>
        <p:txBody>
          <a:bodyPr wrap="square" lIns="0" tIns="0" rIns="0" bIns="0" rtlCol="0"/>
          <a:lstStyle/>
          <a:p>
            <a:endParaRPr/>
          </a:p>
        </p:txBody>
      </p:sp>
      <p:sp>
        <p:nvSpPr>
          <p:cNvPr id="6" name="object 6"/>
          <p:cNvSpPr txBox="1">
            <a:spLocks noGrp="1"/>
          </p:cNvSpPr>
          <p:nvPr>
            <p:ph type="title"/>
          </p:nvPr>
        </p:nvSpPr>
        <p:spPr>
          <a:xfrm>
            <a:off x="322274" y="615442"/>
            <a:ext cx="6840525" cy="350737"/>
          </a:xfrm>
          <a:prstGeom prst="rect">
            <a:avLst/>
          </a:prstGeom>
        </p:spPr>
        <p:txBody>
          <a:bodyPr vert="horz" wrap="square" lIns="0" tIns="12065" rIns="0" bIns="0" rtlCol="0">
            <a:spAutoFit/>
          </a:bodyPr>
          <a:lstStyle/>
          <a:p>
            <a:pPr marL="12700">
              <a:lnSpc>
                <a:spcPct val="100000"/>
              </a:lnSpc>
              <a:spcBef>
                <a:spcPts val="95"/>
              </a:spcBef>
            </a:pPr>
            <a:r>
              <a:rPr lang="en-IN" sz="2200" b="1" dirty="0" smtClean="0">
                <a:solidFill>
                  <a:schemeClr val="accent2"/>
                </a:solidFill>
                <a:latin typeface="Calibri"/>
                <a:cs typeface="Calibri"/>
              </a:rPr>
              <a:t>Other  Important Segmented  Univariate  Conclusions</a:t>
            </a:r>
            <a:endParaRPr sz="2200" b="1">
              <a:solidFill>
                <a:schemeClr val="accent2"/>
              </a:solidFill>
              <a:latin typeface="Calibri"/>
              <a:cs typeface="Calibri"/>
            </a:endParaRP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12700">
              <a:lnSpc>
                <a:spcPts val="1045"/>
              </a:lnSpc>
            </a:pPr>
            <a:r>
              <a:rPr spc="-5" dirty="0"/>
              <a:t>Page</a:t>
            </a:r>
            <a:r>
              <a:rPr spc="175" dirty="0"/>
              <a:t> </a:t>
            </a:r>
            <a:r>
              <a:rPr spc="-5" dirty="0"/>
              <a:t>-</a:t>
            </a:r>
            <a:fld id="{81D60167-4931-47E6-BA6A-407CBD079E47}" type="slidenum">
              <a:rPr spc="-5" dirty="0"/>
              <a:pPr marL="12700">
                <a:lnSpc>
                  <a:spcPts val="1045"/>
                </a:lnSpc>
              </a:pPr>
              <a:t>12</a:t>
            </a:fld>
            <a:r>
              <a:rPr spc="-5" dirty="0"/>
              <a:t>-</a:t>
            </a:r>
          </a:p>
        </p:txBody>
      </p:sp>
      <p:sp>
        <p:nvSpPr>
          <p:cNvPr id="9" name="Rectangle 8"/>
          <p:cNvSpPr/>
          <p:nvPr/>
        </p:nvSpPr>
        <p:spPr>
          <a:xfrm>
            <a:off x="457200" y="1524000"/>
            <a:ext cx="11049000" cy="1477328"/>
          </a:xfrm>
          <a:prstGeom prst="rect">
            <a:avLst/>
          </a:prstGeom>
        </p:spPr>
        <p:txBody>
          <a:bodyPr wrap="square">
            <a:spAutoFit/>
          </a:bodyPr>
          <a:lstStyle/>
          <a:p>
            <a:pPr marL="342900" indent="-342900">
              <a:buFont typeface="+mj-lt"/>
              <a:buAutoNum type="arabicPeriod"/>
            </a:pPr>
            <a:r>
              <a:rPr lang="en-US" b="1" dirty="0"/>
              <a:t>Higher the Interest rate for the loan of </a:t>
            </a:r>
            <a:r>
              <a:rPr lang="en-US" b="1" dirty="0" smtClean="0"/>
              <a:t>customer, </a:t>
            </a:r>
            <a:r>
              <a:rPr lang="en-US" b="1" dirty="0"/>
              <a:t>higher the risk of falling into defaulter </a:t>
            </a:r>
            <a:r>
              <a:rPr lang="en-US" b="1" dirty="0" smtClean="0"/>
              <a:t>state</a:t>
            </a:r>
          </a:p>
          <a:p>
            <a:pPr marL="342900" indent="-342900">
              <a:buFont typeface="+mj-lt"/>
              <a:buAutoNum type="arabicPeriod"/>
            </a:pPr>
            <a:r>
              <a:rPr lang="en-US" b="1" dirty="0"/>
              <a:t>Funded amount Inv is similar to that of Loan amount in terms of trend, so higher the range </a:t>
            </a:r>
            <a:r>
              <a:rPr lang="en-US" b="1" dirty="0" smtClean="0"/>
              <a:t>of</a:t>
            </a:r>
          </a:p>
          <a:p>
            <a:pPr marL="342900" indent="-342900"/>
            <a:r>
              <a:rPr lang="en-US" b="1" dirty="0"/>
              <a:t> </a:t>
            </a:r>
            <a:r>
              <a:rPr lang="en-US" b="1" dirty="0" smtClean="0"/>
              <a:t>	 </a:t>
            </a:r>
            <a:r>
              <a:rPr lang="en-US" b="1" dirty="0"/>
              <a:t>funded-amnt_inv, higher the risk of falling into defaulter </a:t>
            </a:r>
            <a:r>
              <a:rPr lang="en-US" b="1" dirty="0" smtClean="0"/>
              <a:t>state</a:t>
            </a:r>
          </a:p>
          <a:p>
            <a:pPr marL="342900" indent="-342900"/>
            <a:r>
              <a:rPr lang="en-US" b="1" dirty="0" smtClean="0"/>
              <a:t>3.	Higher </a:t>
            </a:r>
            <a:r>
              <a:rPr lang="en-US" b="1" dirty="0"/>
              <a:t>the installment amount for a given loan, higher the risk of falling into defaulter </a:t>
            </a:r>
            <a:r>
              <a:rPr lang="en-US" b="1" dirty="0" smtClean="0"/>
              <a:t>state</a:t>
            </a:r>
            <a:endParaRPr lang="en-US" b="1" dirty="0"/>
          </a:p>
          <a:p>
            <a:pPr marL="342900" indent="-342900">
              <a:buFont typeface="+mj-lt"/>
              <a:buAutoNum type="arabicPeriod"/>
            </a:pPr>
            <a:endParaRPr lang="en-US" b="1" dirty="0"/>
          </a:p>
        </p:txBody>
      </p:sp>
      <p:sp>
        <p:nvSpPr>
          <p:cNvPr id="10" name="Rectangle 9"/>
          <p:cNvSpPr/>
          <p:nvPr/>
        </p:nvSpPr>
        <p:spPr>
          <a:xfrm>
            <a:off x="609600" y="4038600"/>
            <a:ext cx="10896600" cy="1477328"/>
          </a:xfrm>
          <a:prstGeom prst="rect">
            <a:avLst/>
          </a:prstGeom>
        </p:spPr>
        <p:txBody>
          <a:bodyPr wrap="square">
            <a:spAutoFit/>
          </a:bodyPr>
          <a:lstStyle/>
          <a:p>
            <a:pPr marL="342900" indent="-342900"/>
            <a:r>
              <a:rPr lang="en-IN" b="1" dirty="0" smtClean="0"/>
              <a:t>Note:</a:t>
            </a:r>
          </a:p>
          <a:p>
            <a:pPr marL="342900" indent="-342900"/>
            <a:r>
              <a:rPr lang="en-IN" b="1" dirty="0" smtClean="0"/>
              <a:t>For upcoming Bivariate analysis, when ever we do data analysis with respect to purpose, we use</a:t>
            </a:r>
            <a:endParaRPr lang="en-US" b="1" dirty="0" smtClean="0"/>
          </a:p>
          <a:p>
            <a:pPr marL="342900" indent="-342900"/>
            <a:r>
              <a:rPr lang="en-US" b="1" dirty="0" smtClean="0"/>
              <a:t>debt_consolidation,credit_card,home_improvement,other,major_purchase,'small_business' purposes as</a:t>
            </a:r>
          </a:p>
          <a:p>
            <a:pPr marL="342900" indent="-342900"/>
            <a:r>
              <a:rPr lang="en-US" b="1" dirty="0" smtClean="0"/>
              <a:t>they are covering most(~85-90%) of loan purposes because these will be sufficient from Business standpoint</a:t>
            </a:r>
          </a:p>
          <a:p>
            <a:pPr marL="342900" indent="-342900"/>
            <a:r>
              <a:rPr lang="en-US" b="1" dirty="0" smtClean="0"/>
              <a:t>to come-up with useful patterns</a:t>
            </a:r>
            <a:endParaRPr lang="en-IN" b="1"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0" y="990600"/>
            <a:ext cx="11522075" cy="0"/>
          </a:xfrm>
          <a:custGeom>
            <a:avLst/>
            <a:gdLst/>
            <a:ahLst/>
            <a:cxnLst/>
            <a:rect l="l" t="t" r="r" b="b"/>
            <a:pathLst>
              <a:path w="11522075">
                <a:moveTo>
                  <a:pt x="0" y="0"/>
                </a:moveTo>
                <a:lnTo>
                  <a:pt x="11522075" y="0"/>
                </a:lnTo>
              </a:path>
            </a:pathLst>
          </a:custGeom>
          <a:ln w="12192">
            <a:solidFill>
              <a:srgbClr val="404041"/>
            </a:solidFill>
          </a:ln>
        </p:spPr>
        <p:txBody>
          <a:bodyPr wrap="square" lIns="0" tIns="0" rIns="0" bIns="0" rtlCol="0"/>
          <a:lstStyle/>
          <a:p>
            <a:endParaRPr/>
          </a:p>
        </p:txBody>
      </p:sp>
      <p:sp>
        <p:nvSpPr>
          <p:cNvPr id="6" name="object 6"/>
          <p:cNvSpPr txBox="1">
            <a:spLocks noGrp="1"/>
          </p:cNvSpPr>
          <p:nvPr>
            <p:ph type="title"/>
          </p:nvPr>
        </p:nvSpPr>
        <p:spPr>
          <a:xfrm>
            <a:off x="304800" y="228600"/>
            <a:ext cx="4751070" cy="720069"/>
          </a:xfrm>
          <a:prstGeom prst="rect">
            <a:avLst/>
          </a:prstGeom>
        </p:spPr>
        <p:txBody>
          <a:bodyPr vert="horz" wrap="square" lIns="0" tIns="12065" rIns="0" bIns="0" rtlCol="0">
            <a:spAutoFit/>
          </a:bodyPr>
          <a:lstStyle/>
          <a:p>
            <a:pPr marL="12700">
              <a:lnSpc>
                <a:spcPct val="100000"/>
              </a:lnSpc>
              <a:spcBef>
                <a:spcPts val="95"/>
              </a:spcBef>
            </a:pPr>
            <a:r>
              <a:rPr lang="en-IN" sz="2200" b="1" spc="-10" dirty="0" smtClean="0">
                <a:solidFill>
                  <a:schemeClr val="accent2"/>
                </a:solidFill>
                <a:latin typeface="Calibri"/>
                <a:cs typeface="Calibri"/>
              </a:rPr>
              <a:t>Bivariate  Analysis</a:t>
            </a:r>
            <a:r>
              <a:rPr lang="en-IN" sz="2200" b="1" spc="-10" dirty="0" smtClean="0">
                <a:solidFill>
                  <a:srgbClr val="1D3177"/>
                </a:solidFill>
                <a:latin typeface="Calibri"/>
                <a:cs typeface="Calibri"/>
              </a:rPr>
              <a:t/>
            </a:r>
            <a:br>
              <a:rPr lang="en-IN" sz="2200" b="1" spc="-10" dirty="0" smtClean="0">
                <a:solidFill>
                  <a:srgbClr val="1D3177"/>
                </a:solidFill>
                <a:latin typeface="Calibri"/>
                <a:cs typeface="Calibri"/>
              </a:rPr>
            </a:br>
            <a:r>
              <a:rPr lang="en-US" sz="2400" b="1" dirty="0" smtClean="0"/>
              <a:t> </a:t>
            </a:r>
            <a:r>
              <a:rPr lang="en-US" sz="2400" b="1" dirty="0" smtClean="0">
                <a:solidFill>
                  <a:schemeClr val="accent1">
                    <a:lumMod val="75000"/>
                  </a:schemeClr>
                </a:solidFill>
              </a:rPr>
              <a:t>loan_amnt_range wrt purpose </a:t>
            </a:r>
            <a:endParaRPr sz="2200" b="1">
              <a:solidFill>
                <a:schemeClr val="accent1">
                  <a:lumMod val="75000"/>
                </a:schemeClr>
              </a:solidFill>
              <a:latin typeface="Calibri"/>
              <a:cs typeface="Calibri"/>
            </a:endParaRP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12700">
              <a:lnSpc>
                <a:spcPts val="1045"/>
              </a:lnSpc>
            </a:pPr>
            <a:r>
              <a:rPr spc="-5" dirty="0"/>
              <a:t>Page</a:t>
            </a:r>
            <a:r>
              <a:rPr spc="175" dirty="0"/>
              <a:t> </a:t>
            </a:r>
            <a:r>
              <a:rPr spc="-5" dirty="0"/>
              <a:t>-</a:t>
            </a:r>
            <a:fld id="{81D60167-4931-47E6-BA6A-407CBD079E47}" type="slidenum">
              <a:rPr spc="-5" dirty="0"/>
              <a:pPr marL="12700">
                <a:lnSpc>
                  <a:spcPts val="1045"/>
                </a:lnSpc>
              </a:pPr>
              <a:t>13</a:t>
            </a:fld>
            <a:r>
              <a:rPr spc="-5" dirty="0"/>
              <a:t>-</a:t>
            </a:r>
          </a:p>
        </p:txBody>
      </p:sp>
      <p:pic>
        <p:nvPicPr>
          <p:cNvPr id="10" name="Picture 9" descr="loan_pr.png"/>
          <p:cNvPicPr>
            <a:picLocks noChangeAspect="1"/>
          </p:cNvPicPr>
          <p:nvPr/>
        </p:nvPicPr>
        <p:blipFill>
          <a:blip r:embed="rId2"/>
          <a:stretch>
            <a:fillRect/>
          </a:stretch>
        </p:blipFill>
        <p:spPr>
          <a:xfrm>
            <a:off x="304800" y="1066800"/>
            <a:ext cx="11471791" cy="3962400"/>
          </a:xfrm>
          <a:prstGeom prst="rect">
            <a:avLst/>
          </a:prstGeom>
        </p:spPr>
      </p:pic>
      <p:sp>
        <p:nvSpPr>
          <p:cNvPr id="11" name="Rectangle 10"/>
          <p:cNvSpPr/>
          <p:nvPr/>
        </p:nvSpPr>
        <p:spPr>
          <a:xfrm>
            <a:off x="838200" y="5105400"/>
            <a:ext cx="10896600" cy="646331"/>
          </a:xfrm>
          <a:prstGeom prst="rect">
            <a:avLst/>
          </a:prstGeom>
        </p:spPr>
        <p:txBody>
          <a:bodyPr wrap="square">
            <a:spAutoFit/>
          </a:bodyPr>
          <a:lstStyle/>
          <a:p>
            <a:r>
              <a:rPr lang="en-US" b="1" dirty="0"/>
              <a:t>loan_amnt_range wrt purpose , we can observe the similar upward trend for mostly all the purposes </a:t>
            </a:r>
            <a:r>
              <a:rPr lang="en-US" b="1" dirty="0" smtClean="0"/>
              <a:t>in above graph. Thus, </a:t>
            </a:r>
            <a:r>
              <a:rPr lang="en-US" b="1" dirty="0"/>
              <a:t>defaulter ratio increases with increase of loan amount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35279" y="1124711"/>
            <a:ext cx="11522075" cy="0"/>
          </a:xfrm>
          <a:custGeom>
            <a:avLst/>
            <a:gdLst/>
            <a:ahLst/>
            <a:cxnLst/>
            <a:rect l="l" t="t" r="r" b="b"/>
            <a:pathLst>
              <a:path w="11522075">
                <a:moveTo>
                  <a:pt x="0" y="0"/>
                </a:moveTo>
                <a:lnTo>
                  <a:pt x="11522075" y="0"/>
                </a:lnTo>
              </a:path>
            </a:pathLst>
          </a:custGeom>
          <a:ln w="12192">
            <a:solidFill>
              <a:srgbClr val="404041"/>
            </a:solidFill>
          </a:ln>
        </p:spPr>
        <p:txBody>
          <a:bodyPr wrap="square" lIns="0" tIns="0" rIns="0" bIns="0" rtlCol="0"/>
          <a:lstStyle/>
          <a:p>
            <a:endParaRPr/>
          </a:p>
        </p:txBody>
      </p:sp>
      <p:sp>
        <p:nvSpPr>
          <p:cNvPr id="6" name="object 6"/>
          <p:cNvSpPr txBox="1">
            <a:spLocks noGrp="1"/>
          </p:cNvSpPr>
          <p:nvPr>
            <p:ph type="title"/>
          </p:nvPr>
        </p:nvSpPr>
        <p:spPr>
          <a:xfrm>
            <a:off x="322275" y="615442"/>
            <a:ext cx="4876800" cy="381515"/>
          </a:xfrm>
          <a:prstGeom prst="rect">
            <a:avLst/>
          </a:prstGeom>
        </p:spPr>
        <p:txBody>
          <a:bodyPr vert="horz" wrap="square" lIns="0" tIns="12065" rIns="0" bIns="0" rtlCol="0">
            <a:spAutoFit/>
          </a:bodyPr>
          <a:lstStyle/>
          <a:p>
            <a:pPr marL="12700">
              <a:lnSpc>
                <a:spcPct val="100000"/>
              </a:lnSpc>
              <a:spcBef>
                <a:spcPts val="95"/>
              </a:spcBef>
            </a:pPr>
            <a:r>
              <a:rPr lang="en-US" sz="2400" b="1" dirty="0" smtClean="0">
                <a:solidFill>
                  <a:schemeClr val="accent1">
                    <a:lumMod val="75000"/>
                  </a:schemeClr>
                </a:solidFill>
              </a:rPr>
              <a:t>Term of loan wrt purpose</a:t>
            </a:r>
            <a:endParaRPr sz="2200" b="1">
              <a:solidFill>
                <a:schemeClr val="accent1">
                  <a:lumMod val="75000"/>
                </a:schemeClr>
              </a:solidFill>
              <a:latin typeface="Calibri"/>
              <a:cs typeface="Calibri"/>
            </a:endParaRP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12700">
              <a:lnSpc>
                <a:spcPts val="1045"/>
              </a:lnSpc>
            </a:pPr>
            <a:r>
              <a:rPr spc="-5" dirty="0"/>
              <a:t>Page</a:t>
            </a:r>
            <a:r>
              <a:rPr spc="175" dirty="0"/>
              <a:t> </a:t>
            </a:r>
            <a:r>
              <a:rPr spc="-5" dirty="0"/>
              <a:t>-</a:t>
            </a:r>
            <a:fld id="{81D60167-4931-47E6-BA6A-407CBD079E47}" type="slidenum">
              <a:rPr spc="-5" dirty="0"/>
              <a:pPr marL="12700">
                <a:lnSpc>
                  <a:spcPts val="1045"/>
                </a:lnSpc>
              </a:pPr>
              <a:t>14</a:t>
            </a:fld>
            <a:r>
              <a:rPr spc="-5" dirty="0"/>
              <a:t>-</a:t>
            </a:r>
          </a:p>
        </p:txBody>
      </p:sp>
      <p:pic>
        <p:nvPicPr>
          <p:cNvPr id="9" name="Picture 8" descr="termpr.png"/>
          <p:cNvPicPr>
            <a:picLocks noChangeAspect="1"/>
          </p:cNvPicPr>
          <p:nvPr/>
        </p:nvPicPr>
        <p:blipFill>
          <a:blip r:embed="rId2"/>
          <a:stretch>
            <a:fillRect/>
          </a:stretch>
        </p:blipFill>
        <p:spPr>
          <a:xfrm>
            <a:off x="3733800" y="1219200"/>
            <a:ext cx="8241467" cy="4648200"/>
          </a:xfrm>
          <a:prstGeom prst="rect">
            <a:avLst/>
          </a:prstGeom>
        </p:spPr>
      </p:pic>
      <p:sp>
        <p:nvSpPr>
          <p:cNvPr id="10" name="Rectangle 9"/>
          <p:cNvSpPr/>
          <p:nvPr/>
        </p:nvSpPr>
        <p:spPr>
          <a:xfrm>
            <a:off x="228600" y="1600200"/>
            <a:ext cx="6096000" cy="1754326"/>
          </a:xfrm>
          <a:prstGeom prst="rect">
            <a:avLst/>
          </a:prstGeom>
        </p:spPr>
        <p:txBody>
          <a:bodyPr wrap="square">
            <a:spAutoFit/>
          </a:bodyPr>
          <a:lstStyle/>
          <a:p>
            <a:r>
              <a:rPr lang="en-US" b="1" dirty="0" smtClean="0"/>
              <a:t>Term of loan </a:t>
            </a:r>
            <a:r>
              <a:rPr lang="en-US" b="1" dirty="0"/>
              <a:t>wrt purpose </a:t>
            </a:r>
            <a:r>
              <a:rPr lang="en-US" b="1" dirty="0" smtClean="0"/>
              <a:t>,</a:t>
            </a:r>
          </a:p>
          <a:p>
            <a:r>
              <a:rPr lang="en-US" b="1" dirty="0" smtClean="0"/>
              <a:t> </a:t>
            </a:r>
            <a:r>
              <a:rPr lang="en-US" b="1" dirty="0"/>
              <a:t>we can observe the </a:t>
            </a:r>
            <a:r>
              <a:rPr lang="en-US" b="1" dirty="0" smtClean="0"/>
              <a:t>upward</a:t>
            </a:r>
          </a:p>
          <a:p>
            <a:r>
              <a:rPr lang="en-US" b="1" dirty="0" smtClean="0"/>
              <a:t> </a:t>
            </a:r>
            <a:r>
              <a:rPr lang="en-US" b="1" dirty="0"/>
              <a:t>trend for all the purposes </a:t>
            </a:r>
            <a:r>
              <a:rPr lang="en-US" b="1" dirty="0" smtClean="0"/>
              <a:t>.</a:t>
            </a:r>
          </a:p>
          <a:p>
            <a:r>
              <a:rPr lang="en-US" b="1" dirty="0" smtClean="0"/>
              <a:t>Hence </a:t>
            </a:r>
            <a:r>
              <a:rPr lang="en-US" b="1" dirty="0"/>
              <a:t>defaulter ratio increases </a:t>
            </a:r>
            <a:endParaRPr lang="en-US" b="1" dirty="0" smtClean="0"/>
          </a:p>
          <a:p>
            <a:r>
              <a:rPr lang="en-US" b="1" dirty="0" smtClean="0"/>
              <a:t>with </a:t>
            </a:r>
            <a:r>
              <a:rPr lang="en-US" b="1" dirty="0"/>
              <a:t>increase of term </a:t>
            </a:r>
            <a:r>
              <a:rPr lang="en-US" b="1" dirty="0" smtClean="0"/>
              <a:t>period for</a:t>
            </a:r>
          </a:p>
          <a:p>
            <a:r>
              <a:rPr lang="en-US" b="1" dirty="0" smtClean="0"/>
              <a:t> purposes</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35279" y="1124711"/>
            <a:ext cx="11522075" cy="0"/>
          </a:xfrm>
          <a:custGeom>
            <a:avLst/>
            <a:gdLst/>
            <a:ahLst/>
            <a:cxnLst/>
            <a:rect l="l" t="t" r="r" b="b"/>
            <a:pathLst>
              <a:path w="11522075">
                <a:moveTo>
                  <a:pt x="0" y="0"/>
                </a:moveTo>
                <a:lnTo>
                  <a:pt x="11522075" y="0"/>
                </a:lnTo>
              </a:path>
            </a:pathLst>
          </a:custGeom>
          <a:ln w="12192">
            <a:solidFill>
              <a:srgbClr val="404041"/>
            </a:solidFill>
          </a:ln>
        </p:spPr>
        <p:txBody>
          <a:bodyPr wrap="square" lIns="0" tIns="0" rIns="0" bIns="0" rtlCol="0"/>
          <a:lstStyle/>
          <a:p>
            <a:endParaRPr/>
          </a:p>
        </p:txBody>
      </p:sp>
      <p:sp>
        <p:nvSpPr>
          <p:cNvPr id="6" name="object 6"/>
          <p:cNvSpPr txBox="1">
            <a:spLocks noGrp="1"/>
          </p:cNvSpPr>
          <p:nvPr>
            <p:ph type="title"/>
          </p:nvPr>
        </p:nvSpPr>
        <p:spPr>
          <a:xfrm>
            <a:off x="322275" y="615442"/>
            <a:ext cx="4349115" cy="360680"/>
          </a:xfrm>
          <a:prstGeom prst="rect">
            <a:avLst/>
          </a:prstGeom>
        </p:spPr>
        <p:txBody>
          <a:bodyPr vert="horz" wrap="square" lIns="0" tIns="12065" rIns="0" bIns="0" rtlCol="0">
            <a:spAutoFit/>
          </a:bodyPr>
          <a:lstStyle/>
          <a:p>
            <a:pPr marL="12700">
              <a:lnSpc>
                <a:spcPct val="100000"/>
              </a:lnSpc>
              <a:spcBef>
                <a:spcPts val="95"/>
              </a:spcBef>
            </a:pPr>
            <a:r>
              <a:rPr lang="en-IN" sz="2200" b="1" dirty="0" smtClean="0">
                <a:solidFill>
                  <a:schemeClr val="accent2"/>
                </a:solidFill>
                <a:latin typeface="Calibri"/>
                <a:cs typeface="Calibri"/>
              </a:rPr>
              <a:t>Other Important Observations</a:t>
            </a:r>
            <a:endParaRPr sz="2200" b="1">
              <a:solidFill>
                <a:schemeClr val="accent2"/>
              </a:solidFill>
              <a:latin typeface="Calibri"/>
              <a:cs typeface="Calibri"/>
            </a:endParaRP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12700">
              <a:lnSpc>
                <a:spcPts val="1045"/>
              </a:lnSpc>
            </a:pPr>
            <a:r>
              <a:rPr spc="-5" dirty="0"/>
              <a:t>Page</a:t>
            </a:r>
            <a:r>
              <a:rPr spc="175" dirty="0"/>
              <a:t> </a:t>
            </a:r>
            <a:r>
              <a:rPr spc="-5" dirty="0"/>
              <a:t>-</a:t>
            </a:r>
            <a:fld id="{81D60167-4931-47E6-BA6A-407CBD079E47}" type="slidenum">
              <a:rPr spc="-5" dirty="0"/>
              <a:pPr marL="12700">
                <a:lnSpc>
                  <a:spcPts val="1045"/>
                </a:lnSpc>
              </a:pPr>
              <a:t>15</a:t>
            </a:fld>
            <a:r>
              <a:rPr spc="-5" dirty="0"/>
              <a:t>-</a:t>
            </a:r>
          </a:p>
        </p:txBody>
      </p:sp>
      <p:sp>
        <p:nvSpPr>
          <p:cNvPr id="9" name="Rectangle 8"/>
          <p:cNvSpPr/>
          <p:nvPr/>
        </p:nvSpPr>
        <p:spPr>
          <a:xfrm>
            <a:off x="381000" y="1371600"/>
            <a:ext cx="11506200" cy="2862322"/>
          </a:xfrm>
          <a:prstGeom prst="rect">
            <a:avLst/>
          </a:prstGeom>
        </p:spPr>
        <p:txBody>
          <a:bodyPr wrap="square">
            <a:spAutoFit/>
          </a:bodyPr>
          <a:lstStyle/>
          <a:p>
            <a:pPr marL="342900" indent="-342900">
              <a:buFont typeface="+mj-lt"/>
              <a:buAutoNum type="arabicPeriod"/>
            </a:pPr>
            <a:r>
              <a:rPr lang="en-US" b="1" dirty="0"/>
              <a:t>funded_amnt_inv_range wrt purpose , we can observe the similar or upward trend for mostly all the purposes , defaulter ratio increases with increase of loan </a:t>
            </a:r>
            <a:r>
              <a:rPr lang="en-US" b="1" dirty="0" smtClean="0"/>
              <a:t>amount.</a:t>
            </a:r>
          </a:p>
          <a:p>
            <a:pPr marL="342900" indent="-342900">
              <a:buFont typeface="+mj-lt"/>
              <a:buAutoNum type="arabicPeriod"/>
            </a:pPr>
            <a:r>
              <a:rPr lang="en-US" b="1" dirty="0"/>
              <a:t>annual_inc_range wrt purpose , we can observe the similar or downward trend for mostly all the purposes , defaulter ratio is highest for low income ranges</a:t>
            </a:r>
          </a:p>
          <a:p>
            <a:pPr marL="342900" indent="-342900">
              <a:buFont typeface="+mj-lt"/>
              <a:buAutoNum type="arabicPeriod"/>
            </a:pPr>
            <a:r>
              <a:rPr lang="en-US" b="1" dirty="0"/>
              <a:t>interest range wrt purpose , we can observe the upward trend for all the purposes , defaulter ratio increases with increase of interest rate on given loan.</a:t>
            </a:r>
          </a:p>
          <a:p>
            <a:pPr marL="342900" indent="-342900">
              <a:buFont typeface="+mj-lt"/>
              <a:buAutoNum type="arabicPeriod"/>
            </a:pPr>
            <a:r>
              <a:rPr lang="en-US" b="1" dirty="0"/>
              <a:t>installment_range wrt purpose , we can observe the similar or upward trend for mostly all the purposes , defaulter ratio increases with increase of installment amounts of loan.</a:t>
            </a:r>
          </a:p>
          <a:p>
            <a:pPr marL="342900" indent="-342900">
              <a:buFont typeface="+mj-lt"/>
              <a:buAutoNum type="arabicPeriod"/>
            </a:pPr>
            <a:r>
              <a:rPr lang="en-US" b="1" dirty="0" smtClean="0"/>
              <a:t>dti_range </a:t>
            </a:r>
            <a:r>
              <a:rPr lang="en-US" b="1" dirty="0"/>
              <a:t>wrt purpose , we can observe the upward trend for all the purposes , defaulter ratio increases with increase of dti ratio of loan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35279" y="1124711"/>
            <a:ext cx="11522075" cy="0"/>
          </a:xfrm>
          <a:custGeom>
            <a:avLst/>
            <a:gdLst/>
            <a:ahLst/>
            <a:cxnLst/>
            <a:rect l="l" t="t" r="r" b="b"/>
            <a:pathLst>
              <a:path w="11522075">
                <a:moveTo>
                  <a:pt x="0" y="0"/>
                </a:moveTo>
                <a:lnTo>
                  <a:pt x="11522075" y="0"/>
                </a:lnTo>
              </a:path>
            </a:pathLst>
          </a:custGeom>
          <a:ln w="12192">
            <a:solidFill>
              <a:srgbClr val="404041"/>
            </a:solidFill>
          </a:ln>
        </p:spPr>
        <p:txBody>
          <a:bodyPr wrap="square" lIns="0" tIns="0" rIns="0" bIns="0" rtlCol="0"/>
          <a:lstStyle/>
          <a:p>
            <a:endParaRPr/>
          </a:p>
        </p:txBody>
      </p:sp>
      <p:sp>
        <p:nvSpPr>
          <p:cNvPr id="6" name="object 6"/>
          <p:cNvSpPr txBox="1">
            <a:spLocks noGrp="1"/>
          </p:cNvSpPr>
          <p:nvPr>
            <p:ph type="title"/>
          </p:nvPr>
        </p:nvSpPr>
        <p:spPr>
          <a:xfrm>
            <a:off x="322275" y="615442"/>
            <a:ext cx="4876800" cy="350737"/>
          </a:xfrm>
          <a:prstGeom prst="rect">
            <a:avLst/>
          </a:prstGeom>
        </p:spPr>
        <p:txBody>
          <a:bodyPr vert="horz" wrap="square" lIns="0" tIns="12065" rIns="0" bIns="0" rtlCol="0">
            <a:spAutoFit/>
          </a:bodyPr>
          <a:lstStyle/>
          <a:p>
            <a:pPr marL="12700">
              <a:lnSpc>
                <a:spcPct val="100000"/>
              </a:lnSpc>
              <a:spcBef>
                <a:spcPts val="95"/>
              </a:spcBef>
            </a:pPr>
            <a:r>
              <a:rPr lang="en-IN" sz="2200" b="1" dirty="0" smtClean="0">
                <a:solidFill>
                  <a:schemeClr val="accent1">
                    <a:lumMod val="75000"/>
                  </a:schemeClr>
                </a:solidFill>
                <a:latin typeface="Calibri"/>
                <a:cs typeface="Calibri"/>
              </a:rPr>
              <a:t>Funded amount wrt Interest Range</a:t>
            </a:r>
            <a:endParaRPr sz="2200" b="1">
              <a:solidFill>
                <a:schemeClr val="accent1">
                  <a:lumMod val="75000"/>
                </a:schemeClr>
              </a:solidFill>
              <a:latin typeface="Calibri"/>
              <a:cs typeface="Calibri"/>
            </a:endParaRP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12700">
              <a:lnSpc>
                <a:spcPts val="1045"/>
              </a:lnSpc>
            </a:pPr>
            <a:r>
              <a:rPr spc="-5" dirty="0"/>
              <a:t>Page</a:t>
            </a:r>
            <a:r>
              <a:rPr spc="175" dirty="0"/>
              <a:t> </a:t>
            </a:r>
            <a:r>
              <a:rPr spc="-5" dirty="0"/>
              <a:t>-</a:t>
            </a:r>
            <a:fld id="{81D60167-4931-47E6-BA6A-407CBD079E47}" type="slidenum">
              <a:rPr spc="-5" dirty="0"/>
              <a:pPr marL="12700">
                <a:lnSpc>
                  <a:spcPts val="1045"/>
                </a:lnSpc>
              </a:pPr>
              <a:t>16</a:t>
            </a:fld>
            <a:r>
              <a:rPr spc="-5" dirty="0"/>
              <a:t>-</a:t>
            </a:r>
          </a:p>
        </p:txBody>
      </p:sp>
      <p:sp>
        <p:nvSpPr>
          <p:cNvPr id="10" name="Rectangle 9"/>
          <p:cNvSpPr/>
          <p:nvPr/>
        </p:nvSpPr>
        <p:spPr>
          <a:xfrm>
            <a:off x="228600" y="1600200"/>
            <a:ext cx="6096000" cy="2031325"/>
          </a:xfrm>
          <a:prstGeom prst="rect">
            <a:avLst/>
          </a:prstGeom>
        </p:spPr>
        <p:txBody>
          <a:bodyPr wrap="square">
            <a:spAutoFit/>
          </a:bodyPr>
          <a:lstStyle/>
          <a:p>
            <a:r>
              <a:rPr lang="en-IN" b="1" dirty="0" smtClean="0">
                <a:cs typeface="Calibri"/>
              </a:rPr>
              <a:t>Funded amount wrt </a:t>
            </a:r>
          </a:p>
          <a:p>
            <a:r>
              <a:rPr lang="en-IN" b="1" dirty="0" smtClean="0">
                <a:cs typeface="Calibri"/>
              </a:rPr>
              <a:t>Interest Range</a:t>
            </a:r>
            <a:r>
              <a:rPr lang="en-US" b="1" dirty="0" smtClean="0"/>
              <a:t>,</a:t>
            </a:r>
          </a:p>
          <a:p>
            <a:r>
              <a:rPr lang="en-US" b="1" dirty="0" smtClean="0"/>
              <a:t> </a:t>
            </a:r>
            <a:r>
              <a:rPr lang="en-US" b="1" dirty="0"/>
              <a:t>we can observe </a:t>
            </a:r>
            <a:r>
              <a:rPr lang="en-US" b="1" dirty="0" smtClean="0"/>
              <a:t>the width or</a:t>
            </a:r>
          </a:p>
          <a:p>
            <a:r>
              <a:rPr lang="en-US" b="1" dirty="0"/>
              <a:t>d</a:t>
            </a:r>
            <a:r>
              <a:rPr lang="en-US" b="1" dirty="0" smtClean="0"/>
              <a:t>istribution from central line</a:t>
            </a:r>
          </a:p>
          <a:p>
            <a:r>
              <a:rPr lang="en-US" b="1" dirty="0" smtClean="0"/>
              <a:t>Is getting increasing when we </a:t>
            </a:r>
          </a:p>
          <a:p>
            <a:r>
              <a:rPr lang="en-US" b="1" dirty="0" smtClean="0"/>
              <a:t>Move up interest rate for </a:t>
            </a:r>
          </a:p>
          <a:p>
            <a:r>
              <a:rPr lang="en-US" b="1" dirty="0" smtClean="0"/>
              <a:t>Funded amounts.</a:t>
            </a:r>
          </a:p>
        </p:txBody>
      </p:sp>
      <p:pic>
        <p:nvPicPr>
          <p:cNvPr id="7" name="Picture 6" descr="violin.png"/>
          <p:cNvPicPr>
            <a:picLocks noChangeAspect="1"/>
          </p:cNvPicPr>
          <p:nvPr/>
        </p:nvPicPr>
        <p:blipFill>
          <a:blip r:embed="rId2"/>
          <a:stretch>
            <a:fillRect/>
          </a:stretch>
        </p:blipFill>
        <p:spPr>
          <a:xfrm>
            <a:off x="3505200" y="1219200"/>
            <a:ext cx="8534400" cy="4800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35279" y="1124711"/>
            <a:ext cx="11522075" cy="0"/>
          </a:xfrm>
          <a:custGeom>
            <a:avLst/>
            <a:gdLst/>
            <a:ahLst/>
            <a:cxnLst/>
            <a:rect l="l" t="t" r="r" b="b"/>
            <a:pathLst>
              <a:path w="11522075">
                <a:moveTo>
                  <a:pt x="0" y="0"/>
                </a:moveTo>
                <a:lnTo>
                  <a:pt x="11522075" y="0"/>
                </a:lnTo>
              </a:path>
            </a:pathLst>
          </a:custGeom>
          <a:ln w="12192">
            <a:solidFill>
              <a:srgbClr val="404041"/>
            </a:solidFill>
          </a:ln>
        </p:spPr>
        <p:txBody>
          <a:bodyPr wrap="square" lIns="0" tIns="0" rIns="0" bIns="0" rtlCol="0"/>
          <a:lstStyle/>
          <a:p>
            <a:endParaRPr/>
          </a:p>
        </p:txBody>
      </p:sp>
      <p:sp>
        <p:nvSpPr>
          <p:cNvPr id="6" name="object 6"/>
          <p:cNvSpPr txBox="1">
            <a:spLocks noGrp="1"/>
          </p:cNvSpPr>
          <p:nvPr>
            <p:ph type="title"/>
          </p:nvPr>
        </p:nvSpPr>
        <p:spPr>
          <a:xfrm>
            <a:off x="322275" y="615442"/>
            <a:ext cx="4876800" cy="381515"/>
          </a:xfrm>
          <a:prstGeom prst="rect">
            <a:avLst/>
          </a:prstGeom>
        </p:spPr>
        <p:txBody>
          <a:bodyPr vert="horz" wrap="square" lIns="0" tIns="12065" rIns="0" bIns="0" rtlCol="0">
            <a:spAutoFit/>
          </a:bodyPr>
          <a:lstStyle/>
          <a:p>
            <a:pPr marL="12700">
              <a:spcBef>
                <a:spcPts val="95"/>
              </a:spcBef>
            </a:pPr>
            <a:r>
              <a:rPr lang="en-IN" sz="2400" b="1" dirty="0" smtClean="0">
                <a:solidFill>
                  <a:schemeClr val="accent2"/>
                </a:solidFill>
                <a:cs typeface="Calibri"/>
              </a:rPr>
              <a:t>Funded amount wrt instalment Range</a:t>
            </a:r>
            <a:endParaRPr sz="2200" b="1">
              <a:solidFill>
                <a:schemeClr val="accent2"/>
              </a:solidFill>
              <a:latin typeface="Calibri"/>
              <a:cs typeface="Calibri"/>
            </a:endParaRP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12700">
              <a:lnSpc>
                <a:spcPts val="1045"/>
              </a:lnSpc>
            </a:pPr>
            <a:r>
              <a:rPr spc="-5" dirty="0"/>
              <a:t>Page</a:t>
            </a:r>
            <a:r>
              <a:rPr spc="175" dirty="0"/>
              <a:t> </a:t>
            </a:r>
            <a:r>
              <a:rPr spc="-5" dirty="0"/>
              <a:t>-</a:t>
            </a:r>
            <a:fld id="{81D60167-4931-47E6-BA6A-407CBD079E47}" type="slidenum">
              <a:rPr spc="-5" dirty="0"/>
              <a:pPr marL="12700">
                <a:lnSpc>
                  <a:spcPts val="1045"/>
                </a:lnSpc>
              </a:pPr>
              <a:t>17</a:t>
            </a:fld>
            <a:r>
              <a:rPr spc="-5" dirty="0"/>
              <a:t>-</a:t>
            </a:r>
          </a:p>
        </p:txBody>
      </p:sp>
      <p:sp>
        <p:nvSpPr>
          <p:cNvPr id="10" name="Rectangle 9"/>
          <p:cNvSpPr/>
          <p:nvPr/>
        </p:nvSpPr>
        <p:spPr>
          <a:xfrm>
            <a:off x="228600" y="1600200"/>
            <a:ext cx="6096000" cy="2308324"/>
          </a:xfrm>
          <a:prstGeom prst="rect">
            <a:avLst/>
          </a:prstGeom>
        </p:spPr>
        <p:txBody>
          <a:bodyPr wrap="square">
            <a:spAutoFit/>
          </a:bodyPr>
          <a:lstStyle/>
          <a:p>
            <a:r>
              <a:rPr lang="en-IN" b="1" dirty="0" smtClean="0"/>
              <a:t>We are seeing here a simple </a:t>
            </a:r>
          </a:p>
          <a:p>
            <a:r>
              <a:rPr lang="en-IN" b="1" dirty="0" smtClean="0"/>
              <a:t>straight line relationship among </a:t>
            </a:r>
          </a:p>
          <a:p>
            <a:r>
              <a:rPr lang="en-IN" b="1" dirty="0" smtClean="0"/>
              <a:t>The medians of data indicating </a:t>
            </a:r>
          </a:p>
          <a:p>
            <a:r>
              <a:rPr lang="en-IN" b="1" dirty="0" smtClean="0"/>
              <a:t>High correlation.</a:t>
            </a:r>
          </a:p>
          <a:p>
            <a:r>
              <a:rPr lang="en-IN" b="1" dirty="0" smtClean="0"/>
              <a:t>Since we know that both have </a:t>
            </a:r>
          </a:p>
          <a:p>
            <a:r>
              <a:rPr lang="en-IN" b="1" dirty="0" smtClean="0"/>
              <a:t>Higher defaulters at higher ends,</a:t>
            </a:r>
          </a:p>
          <a:p>
            <a:r>
              <a:rPr lang="en-IN" b="1" dirty="0" smtClean="0"/>
              <a:t>We need to be careful for this </a:t>
            </a:r>
          </a:p>
          <a:p>
            <a:r>
              <a:rPr lang="en-IN" b="1" dirty="0" smtClean="0"/>
              <a:t>Combinations</a:t>
            </a:r>
            <a:r>
              <a:rPr lang="en-US" b="1" dirty="0" smtClean="0"/>
              <a:t>.</a:t>
            </a:r>
          </a:p>
        </p:txBody>
      </p:sp>
      <p:pic>
        <p:nvPicPr>
          <p:cNvPr id="11" name="Picture 10" descr="violin2.png"/>
          <p:cNvPicPr>
            <a:picLocks noChangeAspect="1"/>
          </p:cNvPicPr>
          <p:nvPr/>
        </p:nvPicPr>
        <p:blipFill>
          <a:blip r:embed="rId2"/>
          <a:stretch>
            <a:fillRect/>
          </a:stretch>
        </p:blipFill>
        <p:spPr>
          <a:xfrm>
            <a:off x="3657600" y="1143000"/>
            <a:ext cx="8534400" cy="4876800"/>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35279" y="1124711"/>
            <a:ext cx="11522075" cy="0"/>
          </a:xfrm>
          <a:custGeom>
            <a:avLst/>
            <a:gdLst/>
            <a:ahLst/>
            <a:cxnLst/>
            <a:rect l="l" t="t" r="r" b="b"/>
            <a:pathLst>
              <a:path w="11522075">
                <a:moveTo>
                  <a:pt x="0" y="0"/>
                </a:moveTo>
                <a:lnTo>
                  <a:pt x="11522075" y="0"/>
                </a:lnTo>
              </a:path>
            </a:pathLst>
          </a:custGeom>
          <a:ln w="12192">
            <a:solidFill>
              <a:srgbClr val="404041"/>
            </a:solidFill>
          </a:ln>
        </p:spPr>
        <p:txBody>
          <a:bodyPr wrap="square" lIns="0" tIns="0" rIns="0" bIns="0" rtlCol="0"/>
          <a:lstStyle/>
          <a:p>
            <a:endParaRPr/>
          </a:p>
        </p:txBody>
      </p:sp>
      <p:sp>
        <p:nvSpPr>
          <p:cNvPr id="6" name="object 6"/>
          <p:cNvSpPr txBox="1">
            <a:spLocks noGrp="1"/>
          </p:cNvSpPr>
          <p:nvPr>
            <p:ph type="title"/>
          </p:nvPr>
        </p:nvSpPr>
        <p:spPr>
          <a:xfrm>
            <a:off x="322275" y="615442"/>
            <a:ext cx="4876800" cy="381515"/>
          </a:xfrm>
          <a:prstGeom prst="rect">
            <a:avLst/>
          </a:prstGeom>
        </p:spPr>
        <p:txBody>
          <a:bodyPr vert="horz" wrap="square" lIns="0" tIns="12065" rIns="0" bIns="0" rtlCol="0">
            <a:spAutoFit/>
          </a:bodyPr>
          <a:lstStyle/>
          <a:p>
            <a:pPr marL="12700">
              <a:lnSpc>
                <a:spcPct val="100000"/>
              </a:lnSpc>
              <a:spcBef>
                <a:spcPts val="95"/>
              </a:spcBef>
            </a:pPr>
            <a:r>
              <a:rPr lang="en-IN" sz="2400" b="1" dirty="0" smtClean="0">
                <a:solidFill>
                  <a:schemeClr val="accent2"/>
                </a:solidFill>
                <a:latin typeface="Calibri"/>
                <a:cs typeface="Calibri"/>
              </a:rPr>
              <a:t>Other Important Observations</a:t>
            </a:r>
            <a:endParaRPr sz="2200" b="1">
              <a:solidFill>
                <a:schemeClr val="accent2"/>
              </a:solidFill>
              <a:latin typeface="Calibri"/>
              <a:cs typeface="Calibri"/>
            </a:endParaRP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12700">
              <a:lnSpc>
                <a:spcPts val="1045"/>
              </a:lnSpc>
            </a:pPr>
            <a:r>
              <a:rPr spc="-5" dirty="0"/>
              <a:t>Page</a:t>
            </a:r>
            <a:r>
              <a:rPr spc="175" dirty="0"/>
              <a:t> </a:t>
            </a:r>
            <a:r>
              <a:rPr spc="-5" dirty="0"/>
              <a:t>-</a:t>
            </a:r>
            <a:fld id="{81D60167-4931-47E6-BA6A-407CBD079E47}" type="slidenum">
              <a:rPr spc="-5" dirty="0"/>
              <a:pPr marL="12700">
                <a:lnSpc>
                  <a:spcPts val="1045"/>
                </a:lnSpc>
              </a:pPr>
              <a:t>18</a:t>
            </a:fld>
            <a:r>
              <a:rPr spc="-5" dirty="0"/>
              <a:t>-</a:t>
            </a:r>
          </a:p>
        </p:txBody>
      </p:sp>
      <p:sp>
        <p:nvSpPr>
          <p:cNvPr id="7" name="Rectangle 6"/>
          <p:cNvSpPr/>
          <p:nvPr/>
        </p:nvSpPr>
        <p:spPr>
          <a:xfrm>
            <a:off x="381000" y="1524000"/>
            <a:ext cx="11353800" cy="1200329"/>
          </a:xfrm>
          <a:prstGeom prst="rect">
            <a:avLst/>
          </a:prstGeom>
        </p:spPr>
        <p:txBody>
          <a:bodyPr wrap="square">
            <a:spAutoFit/>
          </a:bodyPr>
          <a:lstStyle/>
          <a:p>
            <a:pPr marL="342900" indent="-342900">
              <a:buFont typeface="+mj-lt"/>
              <a:buAutoNum type="arabicPeriod"/>
            </a:pPr>
            <a:r>
              <a:rPr lang="en-US" b="1" dirty="0"/>
              <a:t> </a:t>
            </a:r>
            <a:r>
              <a:rPr lang="en-US" b="1" dirty="0" smtClean="0"/>
              <a:t>In Term wrt interest rate ,we </a:t>
            </a:r>
            <a:r>
              <a:rPr lang="en-US" b="1" dirty="0"/>
              <a:t>can see the defaulter distribution is higher </a:t>
            </a:r>
            <a:r>
              <a:rPr lang="en-US" b="1" dirty="0" smtClean="0"/>
              <a:t>at higher </a:t>
            </a:r>
            <a:r>
              <a:rPr lang="en-US" b="1" dirty="0"/>
              <a:t>interest </a:t>
            </a:r>
            <a:r>
              <a:rPr lang="en-US" b="1" dirty="0" smtClean="0"/>
              <a:t>rates with </a:t>
            </a:r>
            <a:r>
              <a:rPr lang="en-US" b="1" dirty="0"/>
              <a:t>respect to term of </a:t>
            </a:r>
            <a:r>
              <a:rPr lang="en-US" b="1" dirty="0" smtClean="0"/>
              <a:t>loan(higher at higher term as well)</a:t>
            </a:r>
          </a:p>
          <a:p>
            <a:pPr marL="342900" indent="-342900">
              <a:buFont typeface="+mj-lt"/>
              <a:buAutoNum type="arabicPeriod"/>
            </a:pPr>
            <a:r>
              <a:rPr lang="en-IN" b="1" dirty="0" smtClean="0"/>
              <a:t>The above explanation holds true for term wrt funded amount as well</a:t>
            </a:r>
          </a:p>
          <a:p>
            <a:pPr marL="342900" indent="-342900">
              <a:buFont typeface="+mj-lt"/>
              <a:buAutoNum type="arabicPeriod"/>
            </a:pPr>
            <a:endParaRPr lang="en-US" b="1" dirty="0"/>
          </a:p>
        </p:txBody>
      </p:sp>
      <p:sp>
        <p:nvSpPr>
          <p:cNvPr id="11" name="Rectangle 10"/>
          <p:cNvSpPr/>
          <p:nvPr/>
        </p:nvSpPr>
        <p:spPr>
          <a:xfrm>
            <a:off x="457200" y="4038600"/>
            <a:ext cx="11353800" cy="1200329"/>
          </a:xfrm>
          <a:prstGeom prst="rect">
            <a:avLst/>
          </a:prstGeom>
        </p:spPr>
        <p:txBody>
          <a:bodyPr wrap="square">
            <a:spAutoFit/>
          </a:bodyPr>
          <a:lstStyle/>
          <a:p>
            <a:r>
              <a:rPr lang="en-IN" b="1" dirty="0" smtClean="0"/>
              <a:t>Multivariate Analysis:</a:t>
            </a:r>
          </a:p>
          <a:p>
            <a:pPr>
              <a:buFont typeface="Arial" pitchFamily="34" charset="0"/>
              <a:buChar char="•"/>
            </a:pPr>
            <a:r>
              <a:rPr lang="en-IN" b="1" dirty="0" smtClean="0"/>
              <a:t>As an attempt for Multivariates, we tried set of 3 or more factors and how this combination effects </a:t>
            </a:r>
          </a:p>
          <a:p>
            <a:r>
              <a:rPr lang="en-IN" b="1" dirty="0" smtClean="0"/>
              <a:t>Defaulter rate. We mentioned an example here with which we can very much of granular level analysis and have better insights over data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35279" y="1124711"/>
            <a:ext cx="11522075" cy="0"/>
          </a:xfrm>
          <a:custGeom>
            <a:avLst/>
            <a:gdLst/>
            <a:ahLst/>
            <a:cxnLst/>
            <a:rect l="l" t="t" r="r" b="b"/>
            <a:pathLst>
              <a:path w="11522075">
                <a:moveTo>
                  <a:pt x="0" y="0"/>
                </a:moveTo>
                <a:lnTo>
                  <a:pt x="11522075" y="0"/>
                </a:lnTo>
              </a:path>
            </a:pathLst>
          </a:custGeom>
          <a:ln w="12192">
            <a:solidFill>
              <a:srgbClr val="404041"/>
            </a:solidFill>
          </a:ln>
        </p:spPr>
        <p:txBody>
          <a:bodyPr wrap="square" lIns="0" tIns="0" rIns="0" bIns="0" rtlCol="0"/>
          <a:lstStyle/>
          <a:p>
            <a:endParaRPr/>
          </a:p>
        </p:txBody>
      </p:sp>
      <p:sp>
        <p:nvSpPr>
          <p:cNvPr id="6" name="object 6"/>
          <p:cNvSpPr txBox="1">
            <a:spLocks noGrp="1"/>
          </p:cNvSpPr>
          <p:nvPr>
            <p:ph type="title"/>
          </p:nvPr>
        </p:nvSpPr>
        <p:spPr>
          <a:xfrm>
            <a:off x="322275" y="615442"/>
            <a:ext cx="4876800" cy="350737"/>
          </a:xfrm>
          <a:prstGeom prst="rect">
            <a:avLst/>
          </a:prstGeom>
        </p:spPr>
        <p:txBody>
          <a:bodyPr vert="horz" wrap="square" lIns="0" tIns="12065" rIns="0" bIns="0" rtlCol="0">
            <a:spAutoFit/>
          </a:bodyPr>
          <a:lstStyle/>
          <a:p>
            <a:pPr marL="12700">
              <a:lnSpc>
                <a:spcPct val="100000"/>
              </a:lnSpc>
              <a:spcBef>
                <a:spcPts val="95"/>
              </a:spcBef>
            </a:pPr>
            <a:r>
              <a:rPr lang="en-IN" sz="2200" b="1" dirty="0" smtClean="0">
                <a:solidFill>
                  <a:schemeClr val="accent1">
                    <a:lumMod val="75000"/>
                  </a:schemeClr>
                </a:solidFill>
                <a:latin typeface="Calibri"/>
                <a:cs typeface="Calibri"/>
              </a:rPr>
              <a:t>Multivariate Analysis</a:t>
            </a:r>
            <a:endParaRPr sz="2200" b="1">
              <a:solidFill>
                <a:schemeClr val="accent1">
                  <a:lumMod val="75000"/>
                </a:schemeClr>
              </a:solidFill>
              <a:latin typeface="Calibri"/>
              <a:cs typeface="Calibri"/>
            </a:endParaRP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12700">
              <a:lnSpc>
                <a:spcPts val="1045"/>
              </a:lnSpc>
            </a:pPr>
            <a:r>
              <a:rPr spc="-5" dirty="0"/>
              <a:t>Page</a:t>
            </a:r>
            <a:r>
              <a:rPr spc="175" dirty="0"/>
              <a:t> </a:t>
            </a:r>
            <a:r>
              <a:rPr spc="-5" dirty="0"/>
              <a:t>-</a:t>
            </a:r>
            <a:fld id="{81D60167-4931-47E6-BA6A-407CBD079E47}" type="slidenum">
              <a:rPr spc="-5" dirty="0"/>
              <a:pPr marL="12700">
                <a:lnSpc>
                  <a:spcPts val="1045"/>
                </a:lnSpc>
              </a:pPr>
              <a:t>19</a:t>
            </a:fld>
            <a:r>
              <a:rPr spc="-5" dirty="0"/>
              <a:t>-</a:t>
            </a:r>
          </a:p>
        </p:txBody>
      </p:sp>
      <p:pic>
        <p:nvPicPr>
          <p:cNvPr id="7" name="Picture 6" descr="Heatmap.png"/>
          <p:cNvPicPr>
            <a:picLocks noChangeAspect="1"/>
          </p:cNvPicPr>
          <p:nvPr/>
        </p:nvPicPr>
        <p:blipFill>
          <a:blip r:embed="rId2"/>
          <a:stretch>
            <a:fillRect/>
          </a:stretch>
        </p:blipFill>
        <p:spPr>
          <a:xfrm>
            <a:off x="2819400" y="1219200"/>
            <a:ext cx="9067800" cy="4736717"/>
          </a:xfrm>
          <a:prstGeom prst="rect">
            <a:avLst/>
          </a:prstGeom>
        </p:spPr>
      </p:pic>
      <p:sp>
        <p:nvSpPr>
          <p:cNvPr id="11" name="Rectangle 10"/>
          <p:cNvSpPr/>
          <p:nvPr/>
        </p:nvSpPr>
        <p:spPr>
          <a:xfrm>
            <a:off x="304800" y="1371600"/>
            <a:ext cx="6096000" cy="3139321"/>
          </a:xfrm>
          <a:prstGeom prst="rect">
            <a:avLst/>
          </a:prstGeom>
        </p:spPr>
        <p:txBody>
          <a:bodyPr>
            <a:spAutoFit/>
          </a:bodyPr>
          <a:lstStyle/>
          <a:p>
            <a:pPr>
              <a:buFont typeface="Arial" pitchFamily="34" charset="0"/>
              <a:buChar char="•"/>
            </a:pPr>
            <a:r>
              <a:rPr lang="en-US" b="1" dirty="0" smtClean="0"/>
              <a:t>purpose - small_business </a:t>
            </a:r>
          </a:p>
          <a:p>
            <a:r>
              <a:rPr lang="en-US" b="1" dirty="0" smtClean="0"/>
              <a:t>wrt installment-range 600-800 </a:t>
            </a:r>
          </a:p>
          <a:p>
            <a:r>
              <a:rPr lang="en-US" b="1" dirty="0" smtClean="0"/>
              <a:t>and 60 months term</a:t>
            </a:r>
          </a:p>
          <a:p>
            <a:r>
              <a:rPr lang="en-US" b="1" dirty="0" smtClean="0"/>
              <a:t> have the highest defaulter</a:t>
            </a:r>
          </a:p>
          <a:p>
            <a:r>
              <a:rPr lang="en-US" b="1" dirty="0" smtClean="0"/>
              <a:t> correlation and followed by</a:t>
            </a:r>
          </a:p>
          <a:p>
            <a:r>
              <a:rPr lang="en-US" b="1" dirty="0" smtClean="0"/>
              <a:t> other combinations</a:t>
            </a:r>
          </a:p>
          <a:p>
            <a:endParaRPr lang="en-IN" b="1" dirty="0"/>
          </a:p>
          <a:p>
            <a:r>
              <a:rPr lang="en-IN" b="1" dirty="0" smtClean="0"/>
              <a:t>Since the values are of</a:t>
            </a:r>
          </a:p>
          <a:p>
            <a:r>
              <a:rPr lang="en-IN" b="1" dirty="0"/>
              <a:t>d</a:t>
            </a:r>
            <a:r>
              <a:rPr lang="en-IN" b="1" dirty="0" smtClean="0"/>
              <a:t>efault_status , the values</a:t>
            </a:r>
          </a:p>
          <a:p>
            <a:r>
              <a:rPr lang="en-IN" b="1" dirty="0" smtClean="0"/>
              <a:t>In the grid is actual</a:t>
            </a:r>
          </a:p>
          <a:p>
            <a:r>
              <a:rPr lang="en-IN" b="1" dirty="0"/>
              <a:t>d</a:t>
            </a:r>
            <a:r>
              <a:rPr lang="en-IN" b="1" dirty="0" smtClean="0"/>
              <a:t>istribution of defaulter values</a:t>
            </a:r>
            <a:endParaRPr lang="en-US" b="1"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5279" y="1124711"/>
            <a:ext cx="11522075" cy="0"/>
          </a:xfrm>
          <a:custGeom>
            <a:avLst/>
            <a:gdLst/>
            <a:ahLst/>
            <a:cxnLst/>
            <a:rect l="l" t="t" r="r" b="b"/>
            <a:pathLst>
              <a:path w="11522075">
                <a:moveTo>
                  <a:pt x="0" y="0"/>
                </a:moveTo>
                <a:lnTo>
                  <a:pt x="11522075" y="0"/>
                </a:lnTo>
              </a:path>
            </a:pathLst>
          </a:custGeom>
          <a:ln w="12192">
            <a:solidFill>
              <a:srgbClr val="404041"/>
            </a:solidFill>
          </a:ln>
        </p:spPr>
        <p:txBody>
          <a:bodyPr wrap="square" lIns="0" tIns="0" rIns="0" bIns="0" rtlCol="0"/>
          <a:lstStyle/>
          <a:p>
            <a:endParaRPr/>
          </a:p>
        </p:txBody>
      </p:sp>
      <p:sp>
        <p:nvSpPr>
          <p:cNvPr id="3" name="object 3"/>
          <p:cNvSpPr txBox="1">
            <a:spLocks noGrp="1"/>
          </p:cNvSpPr>
          <p:nvPr>
            <p:ph type="title"/>
          </p:nvPr>
        </p:nvSpPr>
        <p:spPr>
          <a:xfrm>
            <a:off x="322275" y="615442"/>
            <a:ext cx="4630725" cy="350737"/>
          </a:xfrm>
          <a:prstGeom prst="rect">
            <a:avLst/>
          </a:prstGeom>
        </p:spPr>
        <p:txBody>
          <a:bodyPr vert="horz" wrap="square" lIns="0" tIns="12065" rIns="0" bIns="0" rtlCol="0">
            <a:spAutoFit/>
          </a:bodyPr>
          <a:lstStyle/>
          <a:p>
            <a:pPr marL="12700">
              <a:lnSpc>
                <a:spcPct val="100000"/>
              </a:lnSpc>
              <a:spcBef>
                <a:spcPts val="95"/>
              </a:spcBef>
            </a:pPr>
            <a:r>
              <a:rPr sz="2200" b="1" spc="-20" smtClean="0">
                <a:solidFill>
                  <a:schemeClr val="accent2"/>
                </a:solidFill>
                <a:latin typeface="Calibri"/>
                <a:cs typeface="Calibri"/>
              </a:rPr>
              <a:t>D</a:t>
            </a:r>
            <a:r>
              <a:rPr lang="en-IN" sz="2200" b="1" spc="-20" dirty="0" smtClean="0">
                <a:solidFill>
                  <a:schemeClr val="accent2"/>
                </a:solidFill>
                <a:latin typeface="Calibri"/>
                <a:cs typeface="Calibri"/>
              </a:rPr>
              <a:t>ata  Fetching and Cleaning Operations</a:t>
            </a:r>
            <a:endParaRPr sz="2200">
              <a:solidFill>
                <a:schemeClr val="accent2"/>
              </a:solidFill>
              <a:latin typeface="Calibri"/>
              <a:cs typeface="Calibri"/>
            </a:endParaRP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12700">
              <a:lnSpc>
                <a:spcPts val="1045"/>
              </a:lnSpc>
            </a:pPr>
            <a:r>
              <a:rPr spc="-5" dirty="0"/>
              <a:t>Page</a:t>
            </a:r>
            <a:r>
              <a:rPr spc="175" dirty="0"/>
              <a:t> </a:t>
            </a:r>
            <a:r>
              <a:rPr spc="-5" dirty="0"/>
              <a:t>-</a:t>
            </a:r>
            <a:fld id="{81D60167-4931-47E6-BA6A-407CBD079E47}" type="slidenum">
              <a:rPr spc="-5" dirty="0"/>
              <a:pPr marL="12700">
                <a:lnSpc>
                  <a:spcPts val="1045"/>
                </a:lnSpc>
              </a:pPr>
              <a:t>2</a:t>
            </a:fld>
            <a:r>
              <a:rPr spc="-5" dirty="0"/>
              <a:t>-</a:t>
            </a:r>
          </a:p>
        </p:txBody>
      </p:sp>
      <p:sp>
        <p:nvSpPr>
          <p:cNvPr id="4" name="object 4"/>
          <p:cNvSpPr txBox="1"/>
          <p:nvPr/>
        </p:nvSpPr>
        <p:spPr>
          <a:xfrm>
            <a:off x="381000" y="3581400"/>
            <a:ext cx="11080903" cy="2412840"/>
          </a:xfrm>
          <a:prstGeom prst="rect">
            <a:avLst/>
          </a:prstGeom>
        </p:spPr>
        <p:txBody>
          <a:bodyPr vert="horz" wrap="square" lIns="0" tIns="88265" rIns="0" bIns="0" rtlCol="0">
            <a:spAutoFit/>
          </a:bodyPr>
          <a:lstStyle/>
          <a:p>
            <a:pPr marL="299085" indent="-287020">
              <a:lnSpc>
                <a:spcPct val="100000"/>
              </a:lnSpc>
              <a:spcBef>
                <a:spcPts val="600"/>
              </a:spcBef>
              <a:tabLst>
                <a:tab pos="299085" algn="l"/>
                <a:tab pos="299720" algn="l"/>
              </a:tabLst>
            </a:pPr>
            <a:r>
              <a:rPr lang="en-IN" b="1" dirty="0" smtClean="0">
                <a:solidFill>
                  <a:schemeClr val="accent1">
                    <a:lumMod val="50000"/>
                  </a:schemeClr>
                </a:solidFill>
              </a:rPr>
              <a:t>Data Cleaning:</a:t>
            </a:r>
            <a:endParaRPr lang="en-US" b="1" dirty="0" smtClean="0">
              <a:solidFill>
                <a:schemeClr val="accent1">
                  <a:lumMod val="50000"/>
                </a:schemeClr>
              </a:solidFill>
            </a:endParaRPr>
          </a:p>
          <a:p>
            <a:pPr marL="299085" indent="-287020">
              <a:lnSpc>
                <a:spcPct val="100000"/>
              </a:lnSpc>
              <a:spcBef>
                <a:spcPts val="600"/>
              </a:spcBef>
              <a:buFont typeface="Arial" pitchFamily="34" charset="0"/>
              <a:buChar char="•"/>
              <a:tabLst>
                <a:tab pos="299085" algn="l"/>
                <a:tab pos="299720" algn="l"/>
              </a:tabLst>
            </a:pPr>
            <a:r>
              <a:rPr lang="en-US" b="1" dirty="0"/>
              <a:t>W</a:t>
            </a:r>
            <a:r>
              <a:rPr lang="en-US" b="1" dirty="0" smtClean="0"/>
              <a:t>e </a:t>
            </a:r>
            <a:r>
              <a:rPr lang="en-US" b="1" dirty="0"/>
              <a:t>have analyzed the past loan data for all loans issued through the time period 2007 to 2011</a:t>
            </a:r>
            <a:r>
              <a:rPr lang="en-US" b="1" dirty="0" smtClean="0"/>
              <a:t>.</a:t>
            </a:r>
          </a:p>
          <a:p>
            <a:pPr marL="299085" indent="-287020">
              <a:lnSpc>
                <a:spcPct val="100000"/>
              </a:lnSpc>
              <a:spcBef>
                <a:spcPts val="600"/>
              </a:spcBef>
              <a:buFont typeface="Arial" pitchFamily="34" charset="0"/>
              <a:buChar char="•"/>
              <a:tabLst>
                <a:tab pos="299085" algn="l"/>
                <a:tab pos="299720" algn="l"/>
              </a:tabLst>
            </a:pPr>
            <a:r>
              <a:rPr lang="en-US" b="1" dirty="0" smtClean="0"/>
              <a:t>Multiple </a:t>
            </a:r>
            <a:r>
              <a:rPr lang="en-US" b="1" dirty="0"/>
              <a:t>Columns with more than </a:t>
            </a:r>
            <a:r>
              <a:rPr lang="en-US" b="1" dirty="0" smtClean="0"/>
              <a:t>70</a:t>
            </a:r>
            <a:r>
              <a:rPr lang="en-US" b="1" dirty="0"/>
              <a:t>% of null values were dropped</a:t>
            </a:r>
            <a:r>
              <a:rPr lang="en-US" b="1" dirty="0" smtClean="0"/>
              <a:t>.</a:t>
            </a:r>
          </a:p>
          <a:p>
            <a:pPr marL="299085" indent="-287020">
              <a:lnSpc>
                <a:spcPct val="100000"/>
              </a:lnSpc>
              <a:spcBef>
                <a:spcPts val="600"/>
              </a:spcBef>
              <a:buFont typeface="Arial" pitchFamily="34" charset="0"/>
              <a:buChar char="•"/>
              <a:tabLst>
                <a:tab pos="299085" algn="l"/>
                <a:tab pos="299720" algn="l"/>
              </a:tabLst>
            </a:pPr>
            <a:r>
              <a:rPr lang="en-US" b="1" dirty="0" smtClean="0"/>
              <a:t> </a:t>
            </a:r>
            <a:r>
              <a:rPr lang="en-US" b="1" dirty="0"/>
              <a:t>Missing values were imputed </a:t>
            </a:r>
            <a:r>
              <a:rPr lang="en-US" b="1" dirty="0" smtClean="0"/>
              <a:t>into respective stat, so </a:t>
            </a:r>
            <a:r>
              <a:rPr lang="en-US" b="1" dirty="0"/>
              <a:t>that all the NULL and NAN values were removed</a:t>
            </a:r>
            <a:r>
              <a:rPr lang="en-US" b="1" dirty="0" smtClean="0"/>
              <a:t>.</a:t>
            </a:r>
          </a:p>
          <a:p>
            <a:pPr marL="299085" indent="-287020">
              <a:lnSpc>
                <a:spcPct val="100000"/>
              </a:lnSpc>
              <a:spcBef>
                <a:spcPts val="600"/>
              </a:spcBef>
              <a:buFont typeface="Arial" pitchFamily="34" charset="0"/>
              <a:buChar char="•"/>
              <a:tabLst>
                <a:tab pos="299085" algn="l"/>
                <a:tab pos="299720" algn="l"/>
              </a:tabLst>
            </a:pPr>
            <a:r>
              <a:rPr lang="en-US" b="1" dirty="0"/>
              <a:t>Descriptive </a:t>
            </a:r>
            <a:r>
              <a:rPr lang="en-US" b="1" dirty="0" smtClean="0"/>
              <a:t>columns, other unnecessary columns are removed from the dataset , so that we don’t waste time analyzing those fields</a:t>
            </a:r>
          </a:p>
          <a:p>
            <a:pPr marL="299085" indent="-287020">
              <a:lnSpc>
                <a:spcPct val="100000"/>
              </a:lnSpc>
              <a:spcBef>
                <a:spcPts val="600"/>
              </a:spcBef>
              <a:buFont typeface="Arial" pitchFamily="34" charset="0"/>
              <a:buChar char="•"/>
              <a:tabLst>
                <a:tab pos="299085" algn="l"/>
                <a:tab pos="299720" algn="l"/>
              </a:tabLst>
            </a:pPr>
            <a:endParaRPr sz="1800" b="1">
              <a:latin typeface="Calibri"/>
              <a:cs typeface="Calibri"/>
            </a:endParaRPr>
          </a:p>
        </p:txBody>
      </p:sp>
      <p:sp>
        <p:nvSpPr>
          <p:cNvPr id="9" name="Rectangle 8"/>
          <p:cNvSpPr/>
          <p:nvPr/>
        </p:nvSpPr>
        <p:spPr>
          <a:xfrm>
            <a:off x="457200" y="1371600"/>
            <a:ext cx="11353800" cy="2031325"/>
          </a:xfrm>
          <a:prstGeom prst="rect">
            <a:avLst/>
          </a:prstGeom>
        </p:spPr>
        <p:txBody>
          <a:bodyPr wrap="square">
            <a:spAutoFit/>
          </a:bodyPr>
          <a:lstStyle/>
          <a:p>
            <a:r>
              <a:rPr lang="en-IN" b="1" dirty="0" smtClean="0">
                <a:solidFill>
                  <a:schemeClr val="accent1">
                    <a:lumMod val="50000"/>
                  </a:schemeClr>
                </a:solidFill>
              </a:rPr>
              <a:t>Analysis Approach:</a:t>
            </a:r>
            <a:endParaRPr lang="en-US" b="1" dirty="0" smtClean="0">
              <a:solidFill>
                <a:schemeClr val="accent1">
                  <a:lumMod val="50000"/>
                </a:schemeClr>
              </a:solidFill>
            </a:endParaRPr>
          </a:p>
          <a:p>
            <a:pPr>
              <a:buFont typeface="Arial" pitchFamily="34" charset="0"/>
              <a:buChar char="•"/>
            </a:pPr>
            <a:r>
              <a:rPr lang="en-US" b="1" dirty="0" smtClean="0"/>
              <a:t>We have to analyze the data to identify the driving factors </a:t>
            </a:r>
          </a:p>
          <a:p>
            <a:pPr>
              <a:buFont typeface="Arial" pitchFamily="34" charset="0"/>
              <a:buChar char="•"/>
            </a:pPr>
            <a:r>
              <a:rPr lang="en-US" b="1" dirty="0" smtClean="0"/>
              <a:t>To </a:t>
            </a:r>
            <a:r>
              <a:rPr lang="en-US" b="1" dirty="0"/>
              <a:t>start with the data analysis, the data set had to be cleaned and prepared for the analysis, then analyzed and visualized</a:t>
            </a:r>
            <a:r>
              <a:rPr lang="en-US" b="1" dirty="0" smtClean="0"/>
              <a:t>.</a:t>
            </a:r>
          </a:p>
          <a:p>
            <a:pPr>
              <a:buFont typeface="Arial" pitchFamily="34" charset="0"/>
              <a:buChar char="•"/>
            </a:pPr>
            <a:r>
              <a:rPr lang="en-IN" b="1" dirty="0" smtClean="0"/>
              <a:t>Clean the dataset using appropriate methods</a:t>
            </a:r>
            <a:endParaRPr lang="en-US" b="1" dirty="0" smtClean="0"/>
          </a:p>
          <a:p>
            <a:pPr>
              <a:buFont typeface="Arial" pitchFamily="34" charset="0"/>
              <a:buChar char="•"/>
            </a:pPr>
            <a:r>
              <a:rPr lang="en-US" b="1" dirty="0"/>
              <a:t>Once the data set was cleaned, univariate, bivariate and mulitvariate </a:t>
            </a:r>
            <a:r>
              <a:rPr lang="en-US" b="1" dirty="0" smtClean="0"/>
              <a:t>analysis need to be done</a:t>
            </a:r>
          </a:p>
          <a:p>
            <a:pPr>
              <a:buFont typeface="Arial" pitchFamily="34" charset="0"/>
              <a:buChar char="•"/>
            </a:pPr>
            <a:r>
              <a:rPr lang="en-US" b="1" dirty="0"/>
              <a:t> Visualization techniques were used to draw charts and </a:t>
            </a:r>
            <a:r>
              <a:rPr lang="en-US" b="1" dirty="0" smtClean="0"/>
              <a:t>graphs and then meaningful insights from them</a:t>
            </a:r>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35279" y="1124711"/>
            <a:ext cx="11522075" cy="0"/>
          </a:xfrm>
          <a:custGeom>
            <a:avLst/>
            <a:gdLst/>
            <a:ahLst/>
            <a:cxnLst/>
            <a:rect l="l" t="t" r="r" b="b"/>
            <a:pathLst>
              <a:path w="11522075">
                <a:moveTo>
                  <a:pt x="0" y="0"/>
                </a:moveTo>
                <a:lnTo>
                  <a:pt x="11522075" y="0"/>
                </a:lnTo>
              </a:path>
            </a:pathLst>
          </a:custGeom>
          <a:ln w="12192">
            <a:solidFill>
              <a:srgbClr val="404041"/>
            </a:solidFill>
          </a:ln>
        </p:spPr>
        <p:txBody>
          <a:bodyPr wrap="square" lIns="0" tIns="0" rIns="0" bIns="0" rtlCol="0"/>
          <a:lstStyle/>
          <a:p>
            <a:endParaRP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12700">
              <a:lnSpc>
                <a:spcPts val="1045"/>
              </a:lnSpc>
            </a:pPr>
            <a:r>
              <a:rPr spc="-5" dirty="0"/>
              <a:t>Page</a:t>
            </a:r>
            <a:r>
              <a:rPr spc="175" dirty="0"/>
              <a:t> </a:t>
            </a:r>
            <a:r>
              <a:rPr spc="-5" dirty="0"/>
              <a:t>-</a:t>
            </a:r>
            <a:fld id="{81D60167-4931-47E6-BA6A-407CBD079E47}" type="slidenum">
              <a:rPr spc="-5" dirty="0"/>
              <a:pPr marL="12700">
                <a:lnSpc>
                  <a:spcPts val="1045"/>
                </a:lnSpc>
              </a:pPr>
              <a:t>20</a:t>
            </a:fld>
            <a:r>
              <a:rPr spc="-5" dirty="0"/>
              <a:t>-</a:t>
            </a:r>
          </a:p>
        </p:txBody>
      </p:sp>
      <p:sp>
        <p:nvSpPr>
          <p:cNvPr id="10" name="Rectangle 9"/>
          <p:cNvSpPr/>
          <p:nvPr/>
        </p:nvSpPr>
        <p:spPr>
          <a:xfrm>
            <a:off x="228600" y="1600200"/>
            <a:ext cx="6096000" cy="1569660"/>
          </a:xfrm>
          <a:prstGeom prst="rect">
            <a:avLst/>
          </a:prstGeom>
        </p:spPr>
        <p:txBody>
          <a:bodyPr wrap="square">
            <a:spAutoFit/>
          </a:bodyPr>
          <a:lstStyle/>
          <a:p>
            <a:pPr algn="ctr"/>
            <a:r>
              <a:rPr lang="en-US" sz="9600" b="1" dirty="0" smtClean="0"/>
              <a:t>Thank You</a:t>
            </a:r>
            <a:endParaRPr lang="en-US" sz="9600" b="1" dirty="0"/>
          </a:p>
        </p:txBody>
      </p:sp>
      <p:sp>
        <p:nvSpPr>
          <p:cNvPr id="7" name="Rectangle 6"/>
          <p:cNvSpPr/>
          <p:nvPr/>
        </p:nvSpPr>
        <p:spPr>
          <a:xfrm>
            <a:off x="4953000" y="4419600"/>
            <a:ext cx="6858000" cy="2554545"/>
          </a:xfrm>
          <a:prstGeom prst="rect">
            <a:avLst/>
          </a:prstGeom>
        </p:spPr>
        <p:txBody>
          <a:bodyPr wrap="square">
            <a:spAutoFit/>
          </a:bodyPr>
          <a:lstStyle/>
          <a:p>
            <a:pPr algn="ctr"/>
            <a:r>
              <a:rPr lang="en-IN" sz="4000" b="1" dirty="0" smtClean="0">
                <a:hlinkClick r:id="rId2"/>
              </a:rPr>
              <a:t>praneethvelamuri@gmail.com</a:t>
            </a:r>
            <a:endParaRPr lang="en-IN" sz="4000" b="1" dirty="0" smtClean="0"/>
          </a:p>
          <a:p>
            <a:r>
              <a:rPr lang="en-IN" sz="4000" b="1" dirty="0" smtClean="0">
                <a:hlinkClick r:id="rId3"/>
              </a:rPr>
              <a:t> kollaneeraja99@gmail.com</a:t>
            </a:r>
            <a:endParaRPr lang="en-IN" sz="4000" b="1" dirty="0" smtClean="0"/>
          </a:p>
          <a:p>
            <a:endParaRPr lang="en-IN" sz="4000" b="1" dirty="0" smtClean="0"/>
          </a:p>
          <a:p>
            <a:pPr algn="ctr"/>
            <a:endParaRPr lang="en-US" sz="4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5279" y="1124711"/>
            <a:ext cx="11522075" cy="0"/>
          </a:xfrm>
          <a:custGeom>
            <a:avLst/>
            <a:gdLst/>
            <a:ahLst/>
            <a:cxnLst/>
            <a:rect l="l" t="t" r="r" b="b"/>
            <a:pathLst>
              <a:path w="11522075">
                <a:moveTo>
                  <a:pt x="0" y="0"/>
                </a:moveTo>
                <a:lnTo>
                  <a:pt x="11522075" y="0"/>
                </a:lnTo>
              </a:path>
            </a:pathLst>
          </a:custGeom>
          <a:ln w="12192">
            <a:solidFill>
              <a:srgbClr val="404041"/>
            </a:solidFill>
          </a:ln>
        </p:spPr>
        <p:txBody>
          <a:bodyPr wrap="square" lIns="0" tIns="0" rIns="0" bIns="0" rtlCol="0"/>
          <a:lstStyle/>
          <a:p>
            <a:endParaRPr/>
          </a:p>
        </p:txBody>
      </p:sp>
      <p:sp>
        <p:nvSpPr>
          <p:cNvPr id="3" name="object 3"/>
          <p:cNvSpPr txBox="1">
            <a:spLocks noGrp="1"/>
          </p:cNvSpPr>
          <p:nvPr>
            <p:ph type="title"/>
          </p:nvPr>
        </p:nvSpPr>
        <p:spPr>
          <a:xfrm>
            <a:off x="322275" y="615442"/>
            <a:ext cx="2337435" cy="360680"/>
          </a:xfrm>
          <a:prstGeom prst="rect">
            <a:avLst/>
          </a:prstGeom>
        </p:spPr>
        <p:txBody>
          <a:bodyPr vert="horz" wrap="square" lIns="0" tIns="12065" rIns="0" bIns="0" rtlCol="0">
            <a:spAutoFit/>
          </a:bodyPr>
          <a:lstStyle/>
          <a:p>
            <a:pPr marL="12700">
              <a:lnSpc>
                <a:spcPct val="100000"/>
              </a:lnSpc>
              <a:spcBef>
                <a:spcPts val="95"/>
              </a:spcBef>
            </a:pPr>
            <a:r>
              <a:rPr sz="2200" b="1" spc="-20" dirty="0">
                <a:solidFill>
                  <a:schemeClr val="accent2"/>
                </a:solidFill>
                <a:latin typeface="Calibri"/>
                <a:cs typeface="Calibri"/>
              </a:rPr>
              <a:t>Data</a:t>
            </a:r>
            <a:r>
              <a:rPr sz="2200" b="1" dirty="0">
                <a:solidFill>
                  <a:schemeClr val="accent2"/>
                </a:solidFill>
                <a:latin typeface="Calibri"/>
                <a:cs typeface="Calibri"/>
              </a:rPr>
              <a:t> </a:t>
            </a:r>
            <a:r>
              <a:rPr sz="2200" b="1" spc="-15" dirty="0">
                <a:solidFill>
                  <a:schemeClr val="accent2"/>
                </a:solidFill>
                <a:latin typeface="Calibri"/>
                <a:cs typeface="Calibri"/>
              </a:rPr>
              <a:t>Understanding</a:t>
            </a:r>
            <a:endParaRPr sz="2200">
              <a:solidFill>
                <a:schemeClr val="accent2"/>
              </a:solidFill>
              <a:latin typeface="Calibri"/>
              <a:cs typeface="Calibri"/>
            </a:endParaRP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12700">
              <a:lnSpc>
                <a:spcPts val="1045"/>
              </a:lnSpc>
            </a:pPr>
            <a:r>
              <a:rPr spc="-5" dirty="0"/>
              <a:t>Page</a:t>
            </a:r>
            <a:r>
              <a:rPr spc="175" dirty="0"/>
              <a:t> </a:t>
            </a:r>
            <a:r>
              <a:rPr spc="-5" dirty="0"/>
              <a:t>-</a:t>
            </a:r>
            <a:fld id="{81D60167-4931-47E6-BA6A-407CBD079E47}" type="slidenum">
              <a:rPr spc="-5" dirty="0"/>
              <a:pPr marL="12700">
                <a:lnSpc>
                  <a:spcPts val="1045"/>
                </a:lnSpc>
              </a:pPr>
              <a:t>3</a:t>
            </a:fld>
            <a:r>
              <a:rPr spc="-5" dirty="0"/>
              <a:t>-</a:t>
            </a:r>
          </a:p>
        </p:txBody>
      </p:sp>
      <p:sp>
        <p:nvSpPr>
          <p:cNvPr id="4" name="object 4"/>
          <p:cNvSpPr txBox="1"/>
          <p:nvPr/>
        </p:nvSpPr>
        <p:spPr>
          <a:xfrm>
            <a:off x="425297" y="1066801"/>
            <a:ext cx="4527703" cy="3197670"/>
          </a:xfrm>
          <a:prstGeom prst="rect">
            <a:avLst/>
          </a:prstGeom>
        </p:spPr>
        <p:txBody>
          <a:bodyPr vert="horz" wrap="square" lIns="0" tIns="88265" rIns="0" bIns="0" rtlCol="0">
            <a:spAutoFit/>
          </a:bodyPr>
          <a:lstStyle/>
          <a:p>
            <a:pPr marL="12700">
              <a:lnSpc>
                <a:spcPct val="100000"/>
              </a:lnSpc>
              <a:spcBef>
                <a:spcPts val="695"/>
              </a:spcBef>
            </a:pPr>
            <a:r>
              <a:rPr sz="1800" b="1" spc="-15" dirty="0">
                <a:solidFill>
                  <a:schemeClr val="accent2"/>
                </a:solidFill>
                <a:latin typeface="Calibri"/>
                <a:cs typeface="Calibri"/>
              </a:rPr>
              <a:t>Types</a:t>
            </a:r>
            <a:r>
              <a:rPr sz="1800" b="1" spc="-45" dirty="0">
                <a:solidFill>
                  <a:schemeClr val="accent2"/>
                </a:solidFill>
                <a:latin typeface="Calibri"/>
                <a:cs typeface="Calibri"/>
              </a:rPr>
              <a:t> </a:t>
            </a:r>
            <a:r>
              <a:rPr sz="1800" b="1">
                <a:solidFill>
                  <a:schemeClr val="accent2"/>
                </a:solidFill>
                <a:latin typeface="Calibri"/>
                <a:cs typeface="Calibri"/>
              </a:rPr>
              <a:t>of</a:t>
            </a:r>
            <a:r>
              <a:rPr sz="1800" b="1" spc="-10">
                <a:solidFill>
                  <a:schemeClr val="accent2"/>
                </a:solidFill>
                <a:latin typeface="Calibri"/>
                <a:cs typeface="Calibri"/>
              </a:rPr>
              <a:t> </a:t>
            </a:r>
            <a:r>
              <a:rPr sz="1800" b="1" spc="-5" smtClean="0">
                <a:solidFill>
                  <a:schemeClr val="accent2"/>
                </a:solidFill>
                <a:latin typeface="Calibri"/>
                <a:cs typeface="Calibri"/>
              </a:rPr>
              <a:t>variables</a:t>
            </a:r>
            <a:r>
              <a:rPr lang="en-IN" sz="1800" b="1" spc="-5" dirty="0" smtClean="0">
                <a:solidFill>
                  <a:schemeClr val="accent2"/>
                </a:solidFill>
                <a:latin typeface="Calibri"/>
                <a:cs typeface="Calibri"/>
              </a:rPr>
              <a:t> that we need for analysis</a:t>
            </a:r>
            <a:endParaRPr sz="1800">
              <a:solidFill>
                <a:schemeClr val="accent2"/>
              </a:solidFill>
              <a:latin typeface="Calibri"/>
              <a:cs typeface="Calibri"/>
            </a:endParaRPr>
          </a:p>
          <a:p>
            <a:pPr marL="299085" indent="-287020">
              <a:spcBef>
                <a:spcPts val="600"/>
              </a:spcBef>
              <a:buFont typeface="Arial MT"/>
              <a:buChar char="•"/>
              <a:tabLst>
                <a:tab pos="299085" algn="l"/>
                <a:tab pos="299720" algn="l"/>
              </a:tabLst>
            </a:pPr>
            <a:r>
              <a:rPr lang="en-US" b="1" dirty="0"/>
              <a:t>Categorical </a:t>
            </a:r>
            <a:r>
              <a:rPr lang="en-US" b="1" dirty="0" smtClean="0"/>
              <a:t>Variables</a:t>
            </a:r>
            <a:endParaRPr lang="en-US" b="1" dirty="0">
              <a:latin typeface="Calibri"/>
              <a:cs typeface="Calibri"/>
            </a:endParaRPr>
          </a:p>
          <a:p>
            <a:pPr marL="756285" lvl="1" indent="-287020">
              <a:spcBef>
                <a:spcPts val="600"/>
              </a:spcBef>
              <a:buFont typeface="Arial MT"/>
              <a:buChar char="•"/>
              <a:tabLst>
                <a:tab pos="299085" algn="l"/>
                <a:tab pos="299720" algn="l"/>
              </a:tabLst>
            </a:pPr>
            <a:r>
              <a:rPr lang="en-US" b="1" dirty="0" smtClean="0"/>
              <a:t>Purpose</a:t>
            </a:r>
          </a:p>
          <a:p>
            <a:pPr marL="756285" lvl="1" indent="-287020">
              <a:spcBef>
                <a:spcPts val="600"/>
              </a:spcBef>
              <a:buFont typeface="Arial MT"/>
              <a:buChar char="•"/>
              <a:tabLst>
                <a:tab pos="299085" algn="l"/>
                <a:tab pos="299720" algn="l"/>
              </a:tabLst>
            </a:pPr>
            <a:r>
              <a:rPr lang="en-US" b="1" dirty="0" smtClean="0"/>
              <a:t> term</a:t>
            </a:r>
          </a:p>
          <a:p>
            <a:pPr marL="756285" lvl="1" indent="-287020">
              <a:spcBef>
                <a:spcPts val="600"/>
              </a:spcBef>
              <a:buFont typeface="Arial MT"/>
              <a:buChar char="•"/>
              <a:tabLst>
                <a:tab pos="299085" algn="l"/>
                <a:tab pos="299720" algn="l"/>
              </a:tabLst>
            </a:pPr>
            <a:r>
              <a:rPr lang="en-US" b="1" dirty="0" smtClean="0"/>
              <a:t> verification_status</a:t>
            </a:r>
          </a:p>
          <a:p>
            <a:pPr marL="756285" lvl="1" indent="-287020">
              <a:spcBef>
                <a:spcPts val="600"/>
              </a:spcBef>
              <a:buFont typeface="Arial MT"/>
              <a:buChar char="•"/>
              <a:tabLst>
                <a:tab pos="299085" algn="l"/>
                <a:tab pos="299720" algn="l"/>
              </a:tabLst>
            </a:pPr>
            <a:r>
              <a:rPr lang="en-US" b="1" dirty="0" smtClean="0"/>
              <a:t> home_ownership</a:t>
            </a:r>
          </a:p>
          <a:p>
            <a:pPr marL="756285" lvl="1" indent="-287020">
              <a:spcBef>
                <a:spcPts val="600"/>
              </a:spcBef>
              <a:buFont typeface="Arial MT"/>
              <a:buChar char="•"/>
              <a:tabLst>
                <a:tab pos="299085" algn="l"/>
                <a:tab pos="299720" algn="l"/>
              </a:tabLst>
            </a:pPr>
            <a:r>
              <a:rPr lang="en-US" b="1" dirty="0" smtClean="0"/>
              <a:t> </a:t>
            </a:r>
            <a:r>
              <a:rPr lang="en-US" b="1" dirty="0"/>
              <a:t>grade and </a:t>
            </a:r>
            <a:r>
              <a:rPr lang="en-US" b="1" dirty="0" smtClean="0"/>
              <a:t>sub_grade</a:t>
            </a:r>
          </a:p>
          <a:p>
            <a:pPr marL="756285" lvl="1" indent="-287020">
              <a:spcBef>
                <a:spcPts val="600"/>
              </a:spcBef>
              <a:buFont typeface="Arial MT"/>
              <a:buChar char="•"/>
              <a:tabLst>
                <a:tab pos="299085" algn="l"/>
                <a:tab pos="299720" algn="l"/>
              </a:tabLst>
            </a:pPr>
            <a:r>
              <a:rPr lang="en-US" b="1" dirty="0" smtClean="0"/>
              <a:t> </a:t>
            </a:r>
            <a:r>
              <a:rPr lang="en-US" b="1" dirty="0"/>
              <a:t>loan_status</a:t>
            </a:r>
            <a:endParaRPr lang="en-US" b="1" dirty="0" smtClean="0"/>
          </a:p>
          <a:p>
            <a:pPr marL="299085" indent="-287020">
              <a:spcBef>
                <a:spcPts val="600"/>
              </a:spcBef>
              <a:buFont typeface="Arial MT"/>
              <a:buChar char="•"/>
              <a:tabLst>
                <a:tab pos="299085" algn="l"/>
                <a:tab pos="299720" algn="l"/>
              </a:tabLst>
            </a:pPr>
            <a:endParaRPr lang="en-US" b="1" dirty="0" smtClean="0">
              <a:latin typeface="Calibri"/>
              <a:cs typeface="Calibri"/>
            </a:endParaRPr>
          </a:p>
        </p:txBody>
      </p:sp>
      <p:sp>
        <p:nvSpPr>
          <p:cNvPr id="9" name="Rectangle 8"/>
          <p:cNvSpPr/>
          <p:nvPr/>
        </p:nvSpPr>
        <p:spPr>
          <a:xfrm>
            <a:off x="4953000" y="1371600"/>
            <a:ext cx="6096000" cy="3908762"/>
          </a:xfrm>
          <a:prstGeom prst="rect">
            <a:avLst/>
          </a:prstGeom>
        </p:spPr>
        <p:txBody>
          <a:bodyPr wrap="square">
            <a:spAutoFit/>
          </a:bodyPr>
          <a:lstStyle/>
          <a:p>
            <a:pPr marL="299085" indent="-287020">
              <a:spcBef>
                <a:spcPts val="600"/>
              </a:spcBef>
              <a:buFont typeface="Arial MT"/>
              <a:buChar char="•"/>
              <a:tabLst>
                <a:tab pos="299085" algn="l"/>
                <a:tab pos="299720" algn="l"/>
              </a:tabLst>
            </a:pPr>
            <a:r>
              <a:rPr lang="en-US" b="1" dirty="0" smtClean="0"/>
              <a:t>Numeric Variables</a:t>
            </a:r>
          </a:p>
          <a:p>
            <a:pPr marL="756285" lvl="1" indent="-287020">
              <a:spcBef>
                <a:spcPts val="600"/>
              </a:spcBef>
              <a:buFont typeface="Arial MT"/>
              <a:buChar char="•"/>
              <a:tabLst>
                <a:tab pos="299085" algn="l"/>
                <a:tab pos="299720" algn="l"/>
              </a:tabLst>
            </a:pPr>
            <a:r>
              <a:rPr lang="en-US" b="1" dirty="0" smtClean="0"/>
              <a:t> loan_amnt</a:t>
            </a:r>
          </a:p>
          <a:p>
            <a:pPr marL="756285" lvl="1" indent="-287020">
              <a:spcBef>
                <a:spcPts val="600"/>
              </a:spcBef>
              <a:buFont typeface="Arial MT"/>
              <a:buChar char="•"/>
              <a:tabLst>
                <a:tab pos="299085" algn="l"/>
                <a:tab pos="299720" algn="l"/>
              </a:tabLst>
            </a:pPr>
            <a:r>
              <a:rPr lang="en-US" b="1" dirty="0" smtClean="0"/>
              <a:t> funded_amnt</a:t>
            </a:r>
          </a:p>
          <a:p>
            <a:pPr marL="756285" lvl="1" indent="-287020">
              <a:spcBef>
                <a:spcPts val="600"/>
              </a:spcBef>
              <a:buFont typeface="Arial MT"/>
              <a:buChar char="•"/>
              <a:tabLst>
                <a:tab pos="299085" algn="l"/>
                <a:tab pos="299720" algn="l"/>
              </a:tabLst>
            </a:pPr>
            <a:r>
              <a:rPr lang="en-US" b="1" dirty="0" smtClean="0"/>
              <a:t> funded_amnt_inv</a:t>
            </a:r>
          </a:p>
          <a:p>
            <a:pPr marL="756285" lvl="1" indent="-287020">
              <a:spcBef>
                <a:spcPts val="600"/>
              </a:spcBef>
              <a:buFont typeface="Arial MT"/>
              <a:buChar char="•"/>
              <a:tabLst>
                <a:tab pos="299085" algn="l"/>
                <a:tab pos="299720" algn="l"/>
              </a:tabLst>
            </a:pPr>
            <a:r>
              <a:rPr lang="en-US" b="1" dirty="0" smtClean="0"/>
              <a:t> int_rate</a:t>
            </a:r>
          </a:p>
          <a:p>
            <a:pPr marL="756285" lvl="1" indent="-287020">
              <a:spcBef>
                <a:spcPts val="600"/>
              </a:spcBef>
              <a:buFont typeface="Arial MT"/>
              <a:buChar char="•"/>
              <a:tabLst>
                <a:tab pos="299085" algn="l"/>
                <a:tab pos="299720" algn="l"/>
              </a:tabLst>
            </a:pPr>
            <a:r>
              <a:rPr lang="en-US" b="1" dirty="0" smtClean="0"/>
              <a:t> emp_length</a:t>
            </a:r>
          </a:p>
          <a:p>
            <a:pPr marL="756285" lvl="1" indent="-287020">
              <a:spcBef>
                <a:spcPts val="600"/>
              </a:spcBef>
              <a:buFont typeface="Arial MT"/>
              <a:buChar char="•"/>
              <a:tabLst>
                <a:tab pos="299085" algn="l"/>
                <a:tab pos="299720" algn="l"/>
              </a:tabLst>
            </a:pPr>
            <a:r>
              <a:rPr lang="en-US" b="1" dirty="0" smtClean="0"/>
              <a:t> annual_inc</a:t>
            </a:r>
          </a:p>
          <a:p>
            <a:pPr marL="756285" lvl="1" indent="-287020">
              <a:spcBef>
                <a:spcPts val="600"/>
              </a:spcBef>
              <a:buFont typeface="Arial MT"/>
              <a:buChar char="•"/>
              <a:tabLst>
                <a:tab pos="299085" algn="l"/>
                <a:tab pos="299720" algn="l"/>
              </a:tabLst>
            </a:pPr>
            <a:r>
              <a:rPr lang="en-US" b="1" dirty="0" smtClean="0"/>
              <a:t> issue_d</a:t>
            </a:r>
          </a:p>
          <a:p>
            <a:pPr marL="756285" lvl="1" indent="-287020">
              <a:spcBef>
                <a:spcPts val="600"/>
              </a:spcBef>
              <a:buFont typeface="Arial MT"/>
              <a:buChar char="•"/>
              <a:tabLst>
                <a:tab pos="299085" algn="l"/>
                <a:tab pos="299720" algn="l"/>
              </a:tabLst>
            </a:pPr>
            <a:r>
              <a:rPr lang="en-US" b="1" dirty="0" smtClean="0"/>
              <a:t> dti</a:t>
            </a:r>
          </a:p>
          <a:p>
            <a:pPr marL="756285" lvl="1" indent="-287020">
              <a:spcBef>
                <a:spcPts val="600"/>
              </a:spcBef>
              <a:buFont typeface="Arial MT"/>
              <a:buChar char="•"/>
              <a:tabLst>
                <a:tab pos="299085" algn="l"/>
                <a:tab pos="299720" algn="l"/>
              </a:tabLst>
            </a:pPr>
            <a:r>
              <a:rPr lang="en-US" b="1" dirty="0" smtClean="0"/>
              <a:t> installment</a:t>
            </a:r>
          </a:p>
          <a:p>
            <a:pPr marL="756285" lvl="1" indent="-287020">
              <a:spcBef>
                <a:spcPts val="600"/>
              </a:spcBef>
              <a:buFont typeface="Arial MT"/>
              <a:buChar char="•"/>
              <a:tabLst>
                <a:tab pos="299085" algn="l"/>
                <a:tab pos="299720" algn="l"/>
              </a:tabLst>
            </a:pPr>
            <a:r>
              <a:rPr lang="en-US" b="1" dirty="0" smtClean="0"/>
              <a:t> deliquency values</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28600" y="762000"/>
            <a:ext cx="11522075" cy="0"/>
          </a:xfrm>
          <a:custGeom>
            <a:avLst/>
            <a:gdLst/>
            <a:ahLst/>
            <a:cxnLst/>
            <a:rect l="l" t="t" r="r" b="b"/>
            <a:pathLst>
              <a:path w="11522075">
                <a:moveTo>
                  <a:pt x="0" y="0"/>
                </a:moveTo>
                <a:lnTo>
                  <a:pt x="11522075" y="0"/>
                </a:lnTo>
              </a:path>
            </a:pathLst>
          </a:custGeom>
          <a:ln w="12192">
            <a:solidFill>
              <a:srgbClr val="404041"/>
            </a:solidFill>
          </a:ln>
        </p:spPr>
        <p:txBody>
          <a:bodyPr wrap="square" lIns="0" tIns="0" rIns="0" bIns="0" rtlCol="0"/>
          <a:lstStyle/>
          <a:p>
            <a:endParaRPr/>
          </a:p>
        </p:txBody>
      </p:sp>
      <p:sp>
        <p:nvSpPr>
          <p:cNvPr id="4" name="object 4"/>
          <p:cNvSpPr txBox="1">
            <a:spLocks noGrp="1"/>
          </p:cNvSpPr>
          <p:nvPr>
            <p:ph type="title"/>
          </p:nvPr>
        </p:nvSpPr>
        <p:spPr>
          <a:xfrm>
            <a:off x="304800" y="304800"/>
            <a:ext cx="6553200" cy="350737"/>
          </a:xfrm>
          <a:prstGeom prst="rect">
            <a:avLst/>
          </a:prstGeom>
        </p:spPr>
        <p:txBody>
          <a:bodyPr vert="horz" wrap="square" lIns="0" tIns="12065" rIns="0" bIns="0" rtlCol="0">
            <a:spAutoFit/>
          </a:bodyPr>
          <a:lstStyle/>
          <a:p>
            <a:pPr marL="12700">
              <a:lnSpc>
                <a:spcPct val="100000"/>
              </a:lnSpc>
              <a:spcBef>
                <a:spcPts val="95"/>
              </a:spcBef>
            </a:pPr>
            <a:r>
              <a:rPr sz="2200" b="1" spc="-20" dirty="0">
                <a:solidFill>
                  <a:schemeClr val="accent2"/>
                </a:solidFill>
                <a:latin typeface="Calibri"/>
                <a:cs typeface="Calibri"/>
              </a:rPr>
              <a:t>Data</a:t>
            </a:r>
            <a:r>
              <a:rPr sz="2200" b="1" spc="35" dirty="0">
                <a:solidFill>
                  <a:schemeClr val="accent2"/>
                </a:solidFill>
                <a:latin typeface="Calibri"/>
                <a:cs typeface="Calibri"/>
              </a:rPr>
              <a:t> </a:t>
            </a:r>
            <a:r>
              <a:rPr sz="2200" b="1" spc="-15" dirty="0">
                <a:solidFill>
                  <a:schemeClr val="accent2"/>
                </a:solidFill>
                <a:latin typeface="Calibri"/>
                <a:cs typeface="Calibri"/>
              </a:rPr>
              <a:t>Understanding</a:t>
            </a:r>
            <a:r>
              <a:rPr sz="2200" b="1" spc="25" dirty="0">
                <a:solidFill>
                  <a:schemeClr val="accent2"/>
                </a:solidFill>
                <a:latin typeface="Calibri"/>
                <a:cs typeface="Calibri"/>
              </a:rPr>
              <a:t> </a:t>
            </a:r>
            <a:r>
              <a:rPr sz="2200" b="1" spc="-5">
                <a:solidFill>
                  <a:schemeClr val="accent2"/>
                </a:solidFill>
                <a:latin typeface="Calibri"/>
                <a:cs typeface="Calibri"/>
              </a:rPr>
              <a:t>-</a:t>
            </a:r>
            <a:r>
              <a:rPr sz="2200" b="1" spc="10">
                <a:solidFill>
                  <a:schemeClr val="accent2"/>
                </a:solidFill>
                <a:latin typeface="Calibri"/>
                <a:cs typeface="Calibri"/>
              </a:rPr>
              <a:t> </a:t>
            </a:r>
            <a:r>
              <a:rPr sz="2200" b="1" spc="-15" smtClean="0">
                <a:solidFill>
                  <a:schemeClr val="accent2"/>
                </a:solidFill>
                <a:latin typeface="Calibri"/>
                <a:cs typeface="Calibri"/>
              </a:rPr>
              <a:t>Overall</a:t>
            </a:r>
            <a:r>
              <a:rPr sz="2200" b="1" spc="15" smtClean="0">
                <a:solidFill>
                  <a:schemeClr val="accent2"/>
                </a:solidFill>
                <a:latin typeface="Calibri"/>
                <a:cs typeface="Calibri"/>
              </a:rPr>
              <a:t> </a:t>
            </a:r>
            <a:r>
              <a:rPr sz="2200" b="1" spc="-15" dirty="0">
                <a:solidFill>
                  <a:schemeClr val="accent2"/>
                </a:solidFill>
                <a:latin typeface="Calibri"/>
                <a:cs typeface="Calibri"/>
              </a:rPr>
              <a:t>Default</a:t>
            </a:r>
            <a:r>
              <a:rPr sz="2200" b="1" spc="25" dirty="0">
                <a:solidFill>
                  <a:schemeClr val="accent2"/>
                </a:solidFill>
                <a:latin typeface="Calibri"/>
                <a:cs typeface="Calibri"/>
              </a:rPr>
              <a:t> </a:t>
            </a:r>
            <a:r>
              <a:rPr sz="2200" b="1" spc="-20" dirty="0">
                <a:solidFill>
                  <a:schemeClr val="accent2"/>
                </a:solidFill>
                <a:latin typeface="Calibri"/>
                <a:cs typeface="Calibri"/>
              </a:rPr>
              <a:t>Rate</a:t>
            </a:r>
            <a:r>
              <a:rPr sz="2200" b="1" spc="25" dirty="0">
                <a:solidFill>
                  <a:schemeClr val="accent2"/>
                </a:solidFill>
                <a:latin typeface="Calibri"/>
                <a:cs typeface="Calibri"/>
              </a:rPr>
              <a:t> </a:t>
            </a:r>
            <a:r>
              <a:rPr sz="2200" b="1" spc="-5">
                <a:solidFill>
                  <a:schemeClr val="accent2"/>
                </a:solidFill>
                <a:latin typeface="Calibri"/>
                <a:cs typeface="Calibri"/>
              </a:rPr>
              <a:t>is </a:t>
            </a:r>
            <a:r>
              <a:rPr sz="2200" b="1" spc="-5" smtClean="0">
                <a:solidFill>
                  <a:schemeClr val="accent2"/>
                </a:solidFill>
                <a:latin typeface="Calibri"/>
                <a:cs typeface="Calibri"/>
              </a:rPr>
              <a:t>14</a:t>
            </a:r>
            <a:r>
              <a:rPr lang="en-IN" sz="2200" b="1" spc="-5" dirty="0" smtClean="0">
                <a:solidFill>
                  <a:schemeClr val="accent2"/>
                </a:solidFill>
                <a:latin typeface="Calibri"/>
                <a:cs typeface="Calibri"/>
              </a:rPr>
              <a:t>.6</a:t>
            </a:r>
            <a:r>
              <a:rPr sz="2200" b="1" spc="-5" smtClean="0">
                <a:solidFill>
                  <a:schemeClr val="accent2"/>
                </a:solidFill>
                <a:latin typeface="Calibri"/>
                <a:cs typeface="Calibri"/>
              </a:rPr>
              <a:t>%</a:t>
            </a:r>
            <a:endParaRPr sz="2200">
              <a:solidFill>
                <a:schemeClr val="accent2"/>
              </a:solidFill>
              <a:latin typeface="Calibri"/>
              <a:cs typeface="Calibri"/>
            </a:endParaRPr>
          </a:p>
        </p:txBody>
      </p:sp>
      <p:sp>
        <p:nvSpPr>
          <p:cNvPr id="5" name="object 5"/>
          <p:cNvSpPr txBox="1">
            <a:spLocks noGrp="1"/>
          </p:cNvSpPr>
          <p:nvPr>
            <p:ph type="sldNum" sz="quarter" idx="12"/>
          </p:nvPr>
        </p:nvSpPr>
        <p:spPr>
          <a:xfrm>
            <a:off x="228600" y="6172200"/>
            <a:ext cx="609600" cy="457200"/>
          </a:xfrm>
          <a:prstGeom prst="rect">
            <a:avLst/>
          </a:prstGeom>
        </p:spPr>
        <p:txBody>
          <a:bodyPr vert="horz" wrap="square" lIns="0" tIns="0" rIns="0" bIns="0" rtlCol="0">
            <a:spAutoFit/>
          </a:bodyPr>
          <a:lstStyle/>
          <a:p>
            <a:pPr marL="12700">
              <a:lnSpc>
                <a:spcPts val="1045"/>
              </a:lnSpc>
            </a:pPr>
            <a:r>
              <a:rPr spc="-5" dirty="0"/>
              <a:t>Page</a:t>
            </a:r>
            <a:r>
              <a:rPr spc="175" dirty="0"/>
              <a:t> </a:t>
            </a:r>
            <a:r>
              <a:rPr spc="-5" dirty="0"/>
              <a:t>-</a:t>
            </a:r>
            <a:fld id="{81D60167-4931-47E6-BA6A-407CBD079E47}" type="slidenum">
              <a:rPr spc="-5" dirty="0"/>
              <a:pPr marL="12700">
                <a:lnSpc>
                  <a:spcPts val="1045"/>
                </a:lnSpc>
              </a:pPr>
              <a:t>4</a:t>
            </a:fld>
            <a:r>
              <a:rPr spc="-5" dirty="0"/>
              <a:t>-</a:t>
            </a:r>
          </a:p>
        </p:txBody>
      </p:sp>
      <p:pic>
        <p:nvPicPr>
          <p:cNvPr id="6" name="Picture 5" descr="pie.png"/>
          <p:cNvPicPr>
            <a:picLocks noChangeAspect="1"/>
          </p:cNvPicPr>
          <p:nvPr/>
        </p:nvPicPr>
        <p:blipFill>
          <a:blip r:embed="rId2"/>
          <a:stretch>
            <a:fillRect/>
          </a:stretch>
        </p:blipFill>
        <p:spPr>
          <a:xfrm>
            <a:off x="5472456" y="1371600"/>
            <a:ext cx="5207710" cy="4419600"/>
          </a:xfrm>
          <a:prstGeom prst="rect">
            <a:avLst/>
          </a:prstGeom>
        </p:spPr>
      </p:pic>
      <p:sp>
        <p:nvSpPr>
          <p:cNvPr id="13314" name="Rectangle 2"/>
          <p:cNvSpPr>
            <a:spLocks noChangeArrowheads="1"/>
          </p:cNvSpPr>
          <p:nvPr/>
        </p:nvSpPr>
        <p:spPr bwMode="auto">
          <a:xfrm>
            <a:off x="304800" y="1371600"/>
            <a:ext cx="4191000" cy="86177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cs typeface="Courier New" pitchFamily="49" charset="0"/>
              </a:rPr>
              <a:t>loan_status: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cs typeface="Courier New" pitchFamily="49" charset="0"/>
              </a:rPr>
              <a:t> Charged Off : 14.586412 %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cs typeface="Courier New" pitchFamily="49" charset="0"/>
              </a:rPr>
              <a:t> Fully Paid      : 85.413588</a:t>
            </a:r>
            <a:r>
              <a:rPr kumimoji="0" lang="en-US" b="1" i="0" u="none" strike="noStrike" cap="none" normalizeH="0" baseline="0" dirty="0" smtClean="0">
                <a:ln>
                  <a:noFill/>
                </a:ln>
                <a:solidFill>
                  <a:schemeClr val="tx1"/>
                </a:solidFill>
                <a:effectLst/>
                <a:cs typeface="Arial" pitchFamily="34" charset="0"/>
              </a:rPr>
              <a:t> %</a:t>
            </a:r>
          </a:p>
        </p:txBody>
      </p:sp>
      <p:sp>
        <p:nvSpPr>
          <p:cNvPr id="9" name="Rectangle 2"/>
          <p:cNvSpPr>
            <a:spLocks noChangeArrowheads="1"/>
          </p:cNvSpPr>
          <p:nvPr/>
        </p:nvSpPr>
        <p:spPr bwMode="auto">
          <a:xfrm>
            <a:off x="304800" y="2743200"/>
            <a:ext cx="4191000" cy="1938992"/>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fontAlgn="base">
              <a:spcBef>
                <a:spcPct val="0"/>
              </a:spcBef>
              <a:spcAft>
                <a:spcPct val="0"/>
              </a:spcAft>
            </a:pPr>
            <a:r>
              <a:rPr lang="en-IN" b="1" dirty="0" smtClean="0"/>
              <a:t>Conclusion:</a:t>
            </a:r>
            <a:endParaRPr lang="en-US" b="1" dirty="0" smtClean="0"/>
          </a:p>
          <a:p>
            <a:pPr fontAlgn="base">
              <a:spcBef>
                <a:spcPct val="0"/>
              </a:spcBef>
              <a:spcAft>
                <a:spcPct val="0"/>
              </a:spcAft>
              <a:buFont typeface="Arial" pitchFamily="34" charset="0"/>
              <a:buChar char="•"/>
            </a:pPr>
            <a:r>
              <a:rPr lang="en-US" b="1" dirty="0" smtClean="0"/>
              <a:t>Nearly </a:t>
            </a:r>
            <a:r>
              <a:rPr lang="en-US" b="1" dirty="0"/>
              <a:t>14.6% of loans are Charged off </a:t>
            </a:r>
            <a:r>
              <a:rPr lang="en-US" b="1" dirty="0" smtClean="0"/>
              <a:t>loans</a:t>
            </a:r>
          </a:p>
          <a:p>
            <a:pPr fontAlgn="base">
              <a:spcBef>
                <a:spcPct val="0"/>
              </a:spcBef>
              <a:spcAft>
                <a:spcPct val="0"/>
              </a:spcAft>
              <a:buFont typeface="Arial" pitchFamily="34" charset="0"/>
              <a:buChar char="•"/>
            </a:pPr>
            <a:r>
              <a:rPr lang="en-US" b="1" dirty="0"/>
              <a:t>Now we need to find out the driving factors among the considered columns for this defaulter percentages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cs typeface="Arial" pitchFamily="34" charset="0"/>
            </a:endParaRPr>
          </a:p>
        </p:txBody>
      </p:sp>
      <p:sp>
        <p:nvSpPr>
          <p:cNvPr id="10" name="Rectangle 9"/>
          <p:cNvSpPr/>
          <p:nvPr/>
        </p:nvSpPr>
        <p:spPr>
          <a:xfrm>
            <a:off x="304800" y="4953000"/>
            <a:ext cx="4379646" cy="923330"/>
          </a:xfrm>
          <a:prstGeom prst="rect">
            <a:avLst/>
          </a:prstGeom>
        </p:spPr>
        <p:txBody>
          <a:bodyPr wrap="square">
            <a:spAutoFit/>
          </a:bodyPr>
          <a:lstStyle/>
          <a:p>
            <a:pPr>
              <a:buFont typeface="Arial" pitchFamily="34" charset="0"/>
              <a:buChar char="•"/>
            </a:pPr>
            <a:r>
              <a:rPr lang="en-US" b="1" dirty="0"/>
              <a:t> </a:t>
            </a:r>
            <a:r>
              <a:rPr lang="en-US" b="1" dirty="0" smtClean="0"/>
              <a:t>In some parts of ppt and code , you can see the following variable for loans</a:t>
            </a:r>
          </a:p>
          <a:p>
            <a:r>
              <a:rPr lang="en-US" b="1" dirty="0" smtClean="0"/>
              <a:t>default_status(0- Fully paid</a:t>
            </a:r>
            <a:r>
              <a:rPr lang="en-US" b="1" dirty="0"/>
              <a:t>, 1- charged off)</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5279" y="1124711"/>
            <a:ext cx="11522075" cy="0"/>
          </a:xfrm>
          <a:custGeom>
            <a:avLst/>
            <a:gdLst/>
            <a:ahLst/>
            <a:cxnLst/>
            <a:rect l="l" t="t" r="r" b="b"/>
            <a:pathLst>
              <a:path w="11522075">
                <a:moveTo>
                  <a:pt x="0" y="0"/>
                </a:moveTo>
                <a:lnTo>
                  <a:pt x="11522075" y="0"/>
                </a:lnTo>
              </a:path>
            </a:pathLst>
          </a:custGeom>
          <a:ln w="12192">
            <a:solidFill>
              <a:srgbClr val="404041"/>
            </a:solidFill>
          </a:ln>
        </p:spPr>
        <p:txBody>
          <a:bodyPr wrap="square" lIns="0" tIns="0" rIns="0" bIns="0" rtlCol="0"/>
          <a:lstStyle/>
          <a:p>
            <a:endParaRPr/>
          </a:p>
        </p:txBody>
      </p:sp>
      <p:sp>
        <p:nvSpPr>
          <p:cNvPr id="3" name="object 3"/>
          <p:cNvSpPr txBox="1">
            <a:spLocks noGrp="1"/>
          </p:cNvSpPr>
          <p:nvPr>
            <p:ph type="title"/>
          </p:nvPr>
        </p:nvSpPr>
        <p:spPr>
          <a:xfrm>
            <a:off x="304800" y="304800"/>
            <a:ext cx="4239895" cy="360680"/>
          </a:xfrm>
          <a:prstGeom prst="rect">
            <a:avLst/>
          </a:prstGeom>
        </p:spPr>
        <p:txBody>
          <a:bodyPr vert="horz" wrap="square" lIns="0" tIns="12065" rIns="0" bIns="0" rtlCol="0">
            <a:spAutoFit/>
          </a:bodyPr>
          <a:lstStyle/>
          <a:p>
            <a:pPr marL="12700">
              <a:lnSpc>
                <a:spcPct val="100000"/>
              </a:lnSpc>
              <a:spcBef>
                <a:spcPts val="95"/>
              </a:spcBef>
            </a:pPr>
            <a:r>
              <a:rPr lang="en-IN" sz="2200" b="1" dirty="0" smtClean="0">
                <a:solidFill>
                  <a:schemeClr val="accent2"/>
                </a:solidFill>
                <a:latin typeface="Calibri"/>
                <a:cs typeface="Calibri"/>
              </a:rPr>
              <a:t>UniVariate Analysis</a:t>
            </a:r>
            <a:endParaRPr sz="2200" b="1">
              <a:solidFill>
                <a:schemeClr val="accent2"/>
              </a:solidFill>
              <a:latin typeface="Calibri"/>
              <a:cs typeface="Calibri"/>
            </a:endParaRP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12700">
              <a:lnSpc>
                <a:spcPts val="1045"/>
              </a:lnSpc>
            </a:pPr>
            <a:r>
              <a:rPr spc="-5" dirty="0"/>
              <a:t>Page</a:t>
            </a:r>
            <a:r>
              <a:rPr spc="175" dirty="0"/>
              <a:t> </a:t>
            </a:r>
            <a:r>
              <a:rPr spc="-5" dirty="0"/>
              <a:t>-</a:t>
            </a:r>
            <a:fld id="{81D60167-4931-47E6-BA6A-407CBD079E47}" type="slidenum">
              <a:rPr spc="-5" dirty="0"/>
              <a:pPr marL="12700">
                <a:lnSpc>
                  <a:spcPts val="1045"/>
                </a:lnSpc>
              </a:pPr>
              <a:t>5</a:t>
            </a:fld>
            <a:r>
              <a:rPr spc="-5" dirty="0"/>
              <a:t>-</a:t>
            </a:r>
          </a:p>
        </p:txBody>
      </p:sp>
      <p:sp>
        <p:nvSpPr>
          <p:cNvPr id="4" name="object 4"/>
          <p:cNvSpPr txBox="1"/>
          <p:nvPr/>
        </p:nvSpPr>
        <p:spPr>
          <a:xfrm>
            <a:off x="304800" y="685800"/>
            <a:ext cx="5544185" cy="366767"/>
          </a:xfrm>
          <a:prstGeom prst="rect">
            <a:avLst/>
          </a:prstGeom>
        </p:spPr>
        <p:txBody>
          <a:bodyPr vert="horz" wrap="square" lIns="0" tIns="88900" rIns="0" bIns="0" rtlCol="0">
            <a:spAutoFit/>
          </a:bodyPr>
          <a:lstStyle/>
          <a:p>
            <a:pPr marL="299085" indent="-287020">
              <a:lnSpc>
                <a:spcPct val="100000"/>
              </a:lnSpc>
              <a:spcBef>
                <a:spcPts val="700"/>
              </a:spcBef>
              <a:tabLst>
                <a:tab pos="299085" algn="l"/>
                <a:tab pos="299720" algn="l"/>
              </a:tabLst>
            </a:pPr>
            <a:r>
              <a:rPr lang="en-IN" sz="1800" b="1" dirty="0" smtClean="0">
                <a:solidFill>
                  <a:schemeClr val="accent1">
                    <a:lumMod val="50000"/>
                  </a:schemeClr>
                </a:solidFill>
                <a:latin typeface="Calibri"/>
                <a:cs typeface="Calibri"/>
              </a:rPr>
              <a:t>Grade and Sub-Grade</a:t>
            </a:r>
            <a:endParaRPr sz="1800" b="1">
              <a:solidFill>
                <a:schemeClr val="accent1">
                  <a:lumMod val="50000"/>
                </a:schemeClr>
              </a:solidFill>
              <a:latin typeface="Calibri"/>
              <a:cs typeface="Calibri"/>
            </a:endParaRPr>
          </a:p>
        </p:txBody>
      </p:sp>
      <p:pic>
        <p:nvPicPr>
          <p:cNvPr id="10" name="Picture 9" descr="grade1.png"/>
          <p:cNvPicPr>
            <a:picLocks noChangeAspect="1"/>
          </p:cNvPicPr>
          <p:nvPr/>
        </p:nvPicPr>
        <p:blipFill>
          <a:blip r:embed="rId2"/>
          <a:stretch>
            <a:fillRect/>
          </a:stretch>
        </p:blipFill>
        <p:spPr>
          <a:xfrm>
            <a:off x="3657600" y="1219200"/>
            <a:ext cx="8305800" cy="4724400"/>
          </a:xfrm>
          <a:prstGeom prst="rect">
            <a:avLst/>
          </a:prstGeom>
        </p:spPr>
      </p:pic>
      <p:sp>
        <p:nvSpPr>
          <p:cNvPr id="11" name="Rectangle 10"/>
          <p:cNvSpPr/>
          <p:nvPr/>
        </p:nvSpPr>
        <p:spPr>
          <a:xfrm>
            <a:off x="228600" y="1295400"/>
            <a:ext cx="3581400" cy="3139321"/>
          </a:xfrm>
          <a:prstGeom prst="rect">
            <a:avLst/>
          </a:prstGeom>
        </p:spPr>
        <p:txBody>
          <a:bodyPr wrap="square">
            <a:spAutoFit/>
          </a:bodyPr>
          <a:lstStyle/>
          <a:p>
            <a:pPr marL="342900" indent="-342900"/>
            <a:endParaRPr lang="en-US" b="1" dirty="0" smtClean="0"/>
          </a:p>
          <a:p>
            <a:pPr marL="342900" indent="-342900">
              <a:buFont typeface="+mj-lt"/>
              <a:buAutoNum type="arabicPeriod"/>
            </a:pPr>
            <a:r>
              <a:rPr lang="en-US" b="1" dirty="0" smtClean="0"/>
              <a:t> F5 grade has highest ratio</a:t>
            </a:r>
          </a:p>
          <a:p>
            <a:pPr marL="342900" indent="-342900">
              <a:buFont typeface="+mj-lt"/>
              <a:buAutoNum type="arabicPeriod"/>
            </a:pPr>
            <a:r>
              <a:rPr lang="en-US" b="1" dirty="0" smtClean="0"/>
              <a:t>As whole grade level ,G has Highest defaulters</a:t>
            </a:r>
          </a:p>
          <a:p>
            <a:pPr marL="342900" indent="-342900">
              <a:buFont typeface="+mj-lt"/>
              <a:buAutoNum type="arabicPeriod"/>
            </a:pPr>
            <a:r>
              <a:rPr lang="en-US" b="1" dirty="0" smtClean="0"/>
              <a:t>among the G grade G3 sub_grade has highest defaulter ratio. </a:t>
            </a:r>
          </a:p>
          <a:p>
            <a:pPr marL="342900" indent="-342900">
              <a:buFont typeface="+mj-lt"/>
              <a:buAutoNum type="arabicPeriod"/>
            </a:pPr>
            <a:r>
              <a:rPr lang="en-US" b="1" dirty="0" smtClean="0"/>
              <a:t>Higher the Grade of the Loan ,</a:t>
            </a:r>
          </a:p>
          <a:p>
            <a:pPr marL="342900" indent="-342900"/>
            <a:r>
              <a:rPr lang="en-US" b="1" dirty="0" smtClean="0"/>
              <a:t>       Higher is the risk of becoming</a:t>
            </a:r>
          </a:p>
          <a:p>
            <a:pPr marL="342900" indent="-342900"/>
            <a:r>
              <a:rPr lang="en-US" b="1" dirty="0" smtClean="0"/>
              <a:t>       defaulter.</a:t>
            </a:r>
          </a:p>
          <a:p>
            <a:pPr marL="342900" indent="-342900"/>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35279" y="1124711"/>
            <a:ext cx="11522075" cy="0"/>
          </a:xfrm>
          <a:custGeom>
            <a:avLst/>
            <a:gdLst/>
            <a:ahLst/>
            <a:cxnLst/>
            <a:rect l="l" t="t" r="r" b="b"/>
            <a:pathLst>
              <a:path w="11522075">
                <a:moveTo>
                  <a:pt x="0" y="0"/>
                </a:moveTo>
                <a:lnTo>
                  <a:pt x="11522075" y="0"/>
                </a:lnTo>
              </a:path>
            </a:pathLst>
          </a:custGeom>
          <a:ln w="12192">
            <a:solidFill>
              <a:srgbClr val="404041"/>
            </a:solidFill>
          </a:ln>
        </p:spPr>
        <p:txBody>
          <a:bodyPr wrap="square" lIns="0" tIns="0" rIns="0" bIns="0" rtlCol="0"/>
          <a:lstStyle/>
          <a:p>
            <a:endParaRPr/>
          </a:p>
        </p:txBody>
      </p:sp>
      <p:sp>
        <p:nvSpPr>
          <p:cNvPr id="6" name="object 6"/>
          <p:cNvSpPr txBox="1">
            <a:spLocks noGrp="1"/>
          </p:cNvSpPr>
          <p:nvPr>
            <p:ph type="title"/>
          </p:nvPr>
        </p:nvSpPr>
        <p:spPr>
          <a:xfrm>
            <a:off x="187858" y="602106"/>
            <a:ext cx="8391525" cy="360680"/>
          </a:xfrm>
          <a:prstGeom prst="rect">
            <a:avLst/>
          </a:prstGeom>
        </p:spPr>
        <p:txBody>
          <a:bodyPr vert="horz" wrap="square" lIns="0" tIns="12065" rIns="0" bIns="0" rtlCol="0">
            <a:spAutoFit/>
          </a:bodyPr>
          <a:lstStyle/>
          <a:p>
            <a:pPr marL="12700">
              <a:lnSpc>
                <a:spcPct val="100000"/>
              </a:lnSpc>
              <a:spcBef>
                <a:spcPts val="95"/>
              </a:spcBef>
            </a:pPr>
            <a:r>
              <a:rPr lang="en-IN" sz="2200" b="1" dirty="0" smtClean="0">
                <a:solidFill>
                  <a:schemeClr val="accent2"/>
                </a:solidFill>
                <a:latin typeface="Calibri"/>
                <a:cs typeface="Calibri"/>
              </a:rPr>
              <a:t>    Term of the Loan</a:t>
            </a:r>
            <a:endParaRPr sz="2200" b="1">
              <a:solidFill>
                <a:schemeClr val="accent2"/>
              </a:solidFill>
              <a:latin typeface="Calibri"/>
              <a:cs typeface="Calibri"/>
            </a:endParaRP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12700">
              <a:lnSpc>
                <a:spcPts val="1045"/>
              </a:lnSpc>
            </a:pPr>
            <a:r>
              <a:rPr spc="-5" dirty="0"/>
              <a:t>Page</a:t>
            </a:r>
            <a:r>
              <a:rPr spc="175" dirty="0"/>
              <a:t> </a:t>
            </a:r>
            <a:r>
              <a:rPr spc="-5" dirty="0"/>
              <a:t>-</a:t>
            </a:r>
            <a:fld id="{81D60167-4931-47E6-BA6A-407CBD079E47}" type="slidenum">
              <a:rPr spc="-5" dirty="0"/>
              <a:pPr marL="12700">
                <a:lnSpc>
                  <a:spcPts val="1045"/>
                </a:lnSpc>
              </a:pPr>
              <a:t>6</a:t>
            </a:fld>
            <a:r>
              <a:rPr spc="-5" dirty="0"/>
              <a:t>-</a:t>
            </a:r>
          </a:p>
        </p:txBody>
      </p:sp>
      <p:pic>
        <p:nvPicPr>
          <p:cNvPr id="9" name="Picture 8" descr="term1.png"/>
          <p:cNvPicPr>
            <a:picLocks noChangeAspect="1"/>
          </p:cNvPicPr>
          <p:nvPr/>
        </p:nvPicPr>
        <p:blipFill>
          <a:blip r:embed="rId2"/>
          <a:stretch>
            <a:fillRect/>
          </a:stretch>
        </p:blipFill>
        <p:spPr>
          <a:xfrm>
            <a:off x="4876800" y="1447800"/>
            <a:ext cx="7060318" cy="4438314"/>
          </a:xfrm>
          <a:prstGeom prst="rect">
            <a:avLst/>
          </a:prstGeom>
        </p:spPr>
      </p:pic>
      <p:sp>
        <p:nvSpPr>
          <p:cNvPr id="10" name="Rectangle 9"/>
          <p:cNvSpPr/>
          <p:nvPr/>
        </p:nvSpPr>
        <p:spPr>
          <a:xfrm>
            <a:off x="228600" y="1600200"/>
            <a:ext cx="6096000" cy="923330"/>
          </a:xfrm>
          <a:prstGeom prst="rect">
            <a:avLst/>
          </a:prstGeom>
        </p:spPr>
        <p:txBody>
          <a:bodyPr>
            <a:spAutoFit/>
          </a:bodyPr>
          <a:lstStyle/>
          <a:p>
            <a:r>
              <a:rPr lang="en-US" b="1" dirty="0"/>
              <a:t>The </a:t>
            </a:r>
            <a:r>
              <a:rPr lang="en-US" b="1" dirty="0" smtClean="0"/>
              <a:t>graph </a:t>
            </a:r>
            <a:r>
              <a:rPr lang="en-US" b="1" dirty="0"/>
              <a:t>suggests </a:t>
            </a:r>
            <a:r>
              <a:rPr lang="en-US" b="1" dirty="0" smtClean="0"/>
              <a:t>that</a:t>
            </a:r>
          </a:p>
          <a:p>
            <a:r>
              <a:rPr lang="en-US" b="1" dirty="0" smtClean="0"/>
              <a:t> </a:t>
            </a:r>
            <a:r>
              <a:rPr lang="en-US" b="1" dirty="0"/>
              <a:t>'Higher the Term of the Loan </a:t>
            </a:r>
            <a:r>
              <a:rPr lang="en-US" b="1" dirty="0" smtClean="0"/>
              <a:t>,</a:t>
            </a:r>
          </a:p>
          <a:p>
            <a:r>
              <a:rPr lang="en-US" b="1" dirty="0" smtClean="0"/>
              <a:t> </a:t>
            </a:r>
            <a:r>
              <a:rPr lang="en-US" b="1" dirty="0"/>
              <a:t>Higher is the risk of becoming defaulter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35279" y="1124711"/>
            <a:ext cx="11522075" cy="0"/>
          </a:xfrm>
          <a:custGeom>
            <a:avLst/>
            <a:gdLst/>
            <a:ahLst/>
            <a:cxnLst/>
            <a:rect l="l" t="t" r="r" b="b"/>
            <a:pathLst>
              <a:path w="11522075">
                <a:moveTo>
                  <a:pt x="0" y="0"/>
                </a:moveTo>
                <a:lnTo>
                  <a:pt x="11522075" y="0"/>
                </a:lnTo>
              </a:path>
            </a:pathLst>
          </a:custGeom>
          <a:ln w="12192">
            <a:solidFill>
              <a:srgbClr val="404041"/>
            </a:solidFill>
          </a:ln>
        </p:spPr>
        <p:txBody>
          <a:bodyPr wrap="square" lIns="0" tIns="0" rIns="0" bIns="0" rtlCol="0"/>
          <a:lstStyle/>
          <a:p>
            <a:endParaRPr/>
          </a:p>
        </p:txBody>
      </p:sp>
      <p:sp>
        <p:nvSpPr>
          <p:cNvPr id="4" name="object 4"/>
          <p:cNvSpPr txBox="1">
            <a:spLocks noGrp="1"/>
          </p:cNvSpPr>
          <p:nvPr>
            <p:ph type="title"/>
          </p:nvPr>
        </p:nvSpPr>
        <p:spPr>
          <a:xfrm>
            <a:off x="187858" y="602106"/>
            <a:ext cx="3557270" cy="360680"/>
          </a:xfrm>
          <a:prstGeom prst="rect">
            <a:avLst/>
          </a:prstGeom>
        </p:spPr>
        <p:txBody>
          <a:bodyPr vert="horz" wrap="square" lIns="0" tIns="12065" rIns="0" bIns="0" rtlCol="0">
            <a:spAutoFit/>
          </a:bodyPr>
          <a:lstStyle/>
          <a:p>
            <a:pPr marL="12700">
              <a:lnSpc>
                <a:spcPct val="100000"/>
              </a:lnSpc>
              <a:spcBef>
                <a:spcPts val="95"/>
              </a:spcBef>
            </a:pPr>
            <a:r>
              <a:rPr sz="2200" b="1" spc="-10" smtClean="0">
                <a:solidFill>
                  <a:schemeClr val="accent2"/>
                </a:solidFill>
                <a:latin typeface="Calibri"/>
                <a:cs typeface="Calibri"/>
              </a:rPr>
              <a:t>Loan</a:t>
            </a:r>
            <a:r>
              <a:rPr sz="2200" b="1" smtClean="0">
                <a:solidFill>
                  <a:schemeClr val="accent2"/>
                </a:solidFill>
                <a:latin typeface="Calibri"/>
                <a:cs typeface="Calibri"/>
              </a:rPr>
              <a:t> </a:t>
            </a:r>
            <a:r>
              <a:rPr sz="2200" b="1" spc="-10" dirty="0">
                <a:solidFill>
                  <a:schemeClr val="accent2"/>
                </a:solidFill>
                <a:latin typeface="Calibri"/>
                <a:cs typeface="Calibri"/>
              </a:rPr>
              <a:t>Purpose</a:t>
            </a:r>
            <a:endParaRPr sz="2200">
              <a:solidFill>
                <a:schemeClr val="accent2"/>
              </a:solidFill>
              <a:latin typeface="Calibri"/>
              <a:cs typeface="Calibri"/>
            </a:endParaRP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12700">
              <a:lnSpc>
                <a:spcPts val="1045"/>
              </a:lnSpc>
            </a:pPr>
            <a:r>
              <a:rPr spc="-5" dirty="0"/>
              <a:t>Page</a:t>
            </a:r>
            <a:r>
              <a:rPr spc="175" dirty="0"/>
              <a:t> </a:t>
            </a:r>
            <a:r>
              <a:rPr spc="-5" dirty="0"/>
              <a:t>-</a:t>
            </a:r>
            <a:fld id="{81D60167-4931-47E6-BA6A-407CBD079E47}" type="slidenum">
              <a:rPr spc="-5" dirty="0"/>
              <a:pPr marL="12700">
                <a:lnSpc>
                  <a:spcPts val="1045"/>
                </a:lnSpc>
              </a:pPr>
              <a:t>7</a:t>
            </a:fld>
            <a:r>
              <a:rPr spc="-5" dirty="0"/>
              <a:t>-</a:t>
            </a:r>
          </a:p>
        </p:txBody>
      </p:sp>
      <p:pic>
        <p:nvPicPr>
          <p:cNvPr id="8" name="Picture 7" descr="purpose1.png"/>
          <p:cNvPicPr>
            <a:picLocks noChangeAspect="1"/>
          </p:cNvPicPr>
          <p:nvPr/>
        </p:nvPicPr>
        <p:blipFill>
          <a:blip r:embed="rId2"/>
          <a:stretch>
            <a:fillRect/>
          </a:stretch>
        </p:blipFill>
        <p:spPr>
          <a:xfrm>
            <a:off x="3505200" y="1295400"/>
            <a:ext cx="8458200" cy="4724400"/>
          </a:xfrm>
          <a:prstGeom prst="rect">
            <a:avLst/>
          </a:prstGeom>
        </p:spPr>
      </p:pic>
      <p:sp>
        <p:nvSpPr>
          <p:cNvPr id="10" name="Rectangle 9"/>
          <p:cNvSpPr/>
          <p:nvPr/>
        </p:nvSpPr>
        <p:spPr>
          <a:xfrm>
            <a:off x="304800" y="1524000"/>
            <a:ext cx="6096000" cy="2585323"/>
          </a:xfrm>
          <a:prstGeom prst="rect">
            <a:avLst/>
          </a:prstGeom>
        </p:spPr>
        <p:txBody>
          <a:bodyPr>
            <a:spAutoFit/>
          </a:bodyPr>
          <a:lstStyle/>
          <a:p>
            <a:pPr marL="342900" indent="-342900">
              <a:buFont typeface="+mj-lt"/>
              <a:buAutoNum type="arabicPeriod"/>
            </a:pPr>
            <a:r>
              <a:rPr lang="en-IN" b="1" dirty="0"/>
              <a:t>s</a:t>
            </a:r>
            <a:r>
              <a:rPr lang="en-IN" b="1" dirty="0" smtClean="0"/>
              <a:t>mall_business purpose has </a:t>
            </a:r>
          </a:p>
          <a:p>
            <a:pPr marL="342900" indent="-342900"/>
            <a:r>
              <a:rPr lang="en-IN" b="1" dirty="0"/>
              <a:t> </a:t>
            </a:r>
            <a:r>
              <a:rPr lang="en-IN" b="1" dirty="0" smtClean="0"/>
              <a:t>	highest defaulter rate.</a:t>
            </a:r>
          </a:p>
          <a:p>
            <a:pPr marL="342900" indent="-342900"/>
            <a:r>
              <a:rPr lang="en-IN" b="1" dirty="0" smtClean="0"/>
              <a:t>2. 	</a:t>
            </a:r>
            <a:r>
              <a:rPr lang="en-US" b="1" dirty="0" smtClean="0"/>
              <a:t> debt_consolidation,</a:t>
            </a:r>
          </a:p>
          <a:p>
            <a:pPr marL="342900" indent="-342900"/>
            <a:r>
              <a:rPr lang="en-US" b="1" dirty="0" smtClean="0"/>
              <a:t>credit_card,home_improvement,</a:t>
            </a:r>
          </a:p>
          <a:p>
            <a:pPr marL="342900" indent="-342900"/>
            <a:r>
              <a:rPr lang="en-US" b="1" dirty="0" smtClean="0"/>
              <a:t>other,major_purchase</a:t>
            </a:r>
            <a:r>
              <a:rPr lang="en-US" b="1" dirty="0"/>
              <a:t>,</a:t>
            </a:r>
            <a:endParaRPr lang="en-US" b="1" dirty="0" smtClean="0"/>
          </a:p>
          <a:p>
            <a:pPr marL="342900" indent="-342900"/>
            <a:r>
              <a:rPr lang="en-US" b="1" dirty="0" smtClean="0"/>
              <a:t>'small_business' are the important</a:t>
            </a:r>
          </a:p>
          <a:p>
            <a:pPr marL="342900" indent="-342900"/>
            <a:r>
              <a:rPr lang="en-US" b="1" dirty="0" smtClean="0"/>
              <a:t> purposes that we need to </a:t>
            </a:r>
          </a:p>
          <a:p>
            <a:pPr marL="342900" indent="-342900"/>
            <a:r>
              <a:rPr lang="en-US" b="1" dirty="0" smtClean="0"/>
              <a:t>consider as they are covering</a:t>
            </a:r>
          </a:p>
          <a:p>
            <a:pPr marL="342900" indent="-342900"/>
            <a:r>
              <a:rPr lang="en-US" b="1" dirty="0" smtClean="0"/>
              <a:t> most(~85-90%) of loan purposes</a:t>
            </a:r>
            <a:endParaRPr lang="en-IN" b="1"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35279" y="1124711"/>
            <a:ext cx="11522075" cy="0"/>
          </a:xfrm>
          <a:custGeom>
            <a:avLst/>
            <a:gdLst/>
            <a:ahLst/>
            <a:cxnLst/>
            <a:rect l="l" t="t" r="r" b="b"/>
            <a:pathLst>
              <a:path w="11522075">
                <a:moveTo>
                  <a:pt x="0" y="0"/>
                </a:moveTo>
                <a:lnTo>
                  <a:pt x="11522075" y="0"/>
                </a:lnTo>
              </a:path>
            </a:pathLst>
          </a:custGeom>
          <a:ln w="12192">
            <a:solidFill>
              <a:srgbClr val="404041"/>
            </a:solidFill>
          </a:ln>
        </p:spPr>
        <p:txBody>
          <a:bodyPr wrap="square" lIns="0" tIns="0" rIns="0" bIns="0" rtlCol="0"/>
          <a:lstStyle/>
          <a:p>
            <a:endParaRPr/>
          </a:p>
        </p:txBody>
      </p:sp>
      <p:sp>
        <p:nvSpPr>
          <p:cNvPr id="6" name="object 6"/>
          <p:cNvSpPr txBox="1">
            <a:spLocks noGrp="1"/>
          </p:cNvSpPr>
          <p:nvPr>
            <p:ph type="title"/>
          </p:nvPr>
        </p:nvSpPr>
        <p:spPr>
          <a:xfrm>
            <a:off x="322275" y="615442"/>
            <a:ext cx="11338560" cy="360680"/>
          </a:xfrm>
          <a:prstGeom prst="rect">
            <a:avLst/>
          </a:prstGeom>
        </p:spPr>
        <p:txBody>
          <a:bodyPr vert="horz" wrap="square" lIns="0" tIns="12065" rIns="0" bIns="0" rtlCol="0">
            <a:spAutoFit/>
          </a:bodyPr>
          <a:lstStyle/>
          <a:p>
            <a:pPr marL="12700">
              <a:lnSpc>
                <a:spcPct val="100000"/>
              </a:lnSpc>
              <a:spcBef>
                <a:spcPts val="95"/>
              </a:spcBef>
            </a:pPr>
            <a:r>
              <a:rPr lang="en-IN" sz="2200" b="1" dirty="0" smtClean="0">
                <a:solidFill>
                  <a:schemeClr val="accent2"/>
                </a:solidFill>
                <a:latin typeface="Calibri"/>
                <a:cs typeface="Calibri"/>
              </a:rPr>
              <a:t>Other  Important  Univariate  Conclusions</a:t>
            </a:r>
            <a:endParaRPr sz="2200" b="1">
              <a:solidFill>
                <a:schemeClr val="accent2"/>
              </a:solidFill>
              <a:latin typeface="Calibri"/>
              <a:cs typeface="Calibri"/>
            </a:endParaRP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12700">
              <a:lnSpc>
                <a:spcPts val="1045"/>
              </a:lnSpc>
            </a:pPr>
            <a:r>
              <a:rPr spc="-5" dirty="0"/>
              <a:t>Page</a:t>
            </a:r>
            <a:r>
              <a:rPr spc="175" dirty="0"/>
              <a:t> </a:t>
            </a:r>
            <a:r>
              <a:rPr spc="-5" dirty="0"/>
              <a:t>-</a:t>
            </a:r>
            <a:fld id="{81D60167-4931-47E6-BA6A-407CBD079E47}" type="slidenum">
              <a:rPr spc="-5" dirty="0"/>
              <a:pPr marL="12700">
                <a:lnSpc>
                  <a:spcPts val="1045"/>
                </a:lnSpc>
              </a:pPr>
              <a:t>8</a:t>
            </a:fld>
            <a:r>
              <a:rPr spc="-5" dirty="0"/>
              <a:t>-</a:t>
            </a:r>
          </a:p>
        </p:txBody>
      </p:sp>
      <p:sp>
        <p:nvSpPr>
          <p:cNvPr id="9" name="Rectangle 8"/>
          <p:cNvSpPr/>
          <p:nvPr/>
        </p:nvSpPr>
        <p:spPr>
          <a:xfrm>
            <a:off x="381000" y="1524000"/>
            <a:ext cx="11353800" cy="1200329"/>
          </a:xfrm>
          <a:prstGeom prst="rect">
            <a:avLst/>
          </a:prstGeom>
        </p:spPr>
        <p:txBody>
          <a:bodyPr wrap="square">
            <a:spAutoFit/>
          </a:bodyPr>
          <a:lstStyle/>
          <a:p>
            <a:pPr marL="342900" indent="-342900">
              <a:buFont typeface="+mj-lt"/>
              <a:buAutoNum type="arabicPeriod"/>
            </a:pPr>
            <a:r>
              <a:rPr lang="en-US" b="1" dirty="0" smtClean="0"/>
              <a:t>Among the verification statuses ,the ‘Verified Status’ </a:t>
            </a:r>
            <a:r>
              <a:rPr lang="en-US" b="1" dirty="0"/>
              <a:t>Loans have higher Default </a:t>
            </a:r>
            <a:r>
              <a:rPr lang="en-US" b="1" dirty="0" smtClean="0"/>
              <a:t>Ratio when compared to other status defaulter’s ratio</a:t>
            </a:r>
          </a:p>
          <a:p>
            <a:pPr marL="342900" indent="-342900">
              <a:buFont typeface="+mj-lt"/>
              <a:buAutoNum type="arabicPeriod"/>
            </a:pPr>
            <a:r>
              <a:rPr lang="en-US" b="1" dirty="0" smtClean="0"/>
              <a:t>The 'other' home ownership  customers have higher Default Ratio</a:t>
            </a:r>
          </a:p>
          <a:p>
            <a:pPr marL="342900" indent="-342900">
              <a:buFont typeface="+mj-lt"/>
              <a:buAutoNum type="arabicPeriod"/>
            </a:pPr>
            <a:r>
              <a:rPr lang="en-IN" b="1" dirty="0" smtClean="0"/>
              <a:t>Year and month of loan issuing  didn't help much in analysis</a:t>
            </a:r>
            <a:endParaRPr lang="en-US" b="1" dirty="0"/>
          </a:p>
        </p:txBody>
      </p:sp>
      <p:sp>
        <p:nvSpPr>
          <p:cNvPr id="10" name="Rectangle 9"/>
          <p:cNvSpPr/>
          <p:nvPr/>
        </p:nvSpPr>
        <p:spPr>
          <a:xfrm>
            <a:off x="381000" y="3886200"/>
            <a:ext cx="11201400" cy="1754326"/>
          </a:xfrm>
          <a:prstGeom prst="rect">
            <a:avLst/>
          </a:prstGeom>
        </p:spPr>
        <p:txBody>
          <a:bodyPr wrap="square">
            <a:spAutoFit/>
          </a:bodyPr>
          <a:lstStyle/>
          <a:p>
            <a:r>
              <a:rPr lang="en-US" b="1" dirty="0" smtClean="0"/>
              <a:t>Note</a:t>
            </a:r>
            <a:r>
              <a:rPr lang="en-US" dirty="0" smtClean="0"/>
              <a:t>:</a:t>
            </a:r>
          </a:p>
          <a:p>
            <a:r>
              <a:rPr lang="en-US" b="1" dirty="0"/>
              <a:t>W</a:t>
            </a:r>
            <a:r>
              <a:rPr lang="en-US" b="1" dirty="0" smtClean="0"/>
              <a:t>e observed the individual numerical </a:t>
            </a:r>
            <a:r>
              <a:rPr lang="en-US" b="1" dirty="0"/>
              <a:t>data </a:t>
            </a:r>
            <a:r>
              <a:rPr lang="en-US" b="1" dirty="0" smtClean="0"/>
              <a:t>graphs for fields [interest_rate,annual_income, dti,loan_amount], </a:t>
            </a:r>
            <a:r>
              <a:rPr lang="en-US" b="1" dirty="0"/>
              <a:t>we </a:t>
            </a:r>
            <a:r>
              <a:rPr lang="en-US" b="1" dirty="0" smtClean="0"/>
              <a:t>saw that </a:t>
            </a:r>
            <a:r>
              <a:rPr lang="en-US" b="1" dirty="0"/>
              <a:t>the density and </a:t>
            </a:r>
            <a:r>
              <a:rPr lang="en-US" b="1" dirty="0" smtClean="0"/>
              <a:t>fluctuations </a:t>
            </a:r>
            <a:r>
              <a:rPr lang="en-US" b="1" dirty="0"/>
              <a:t>in them are specified to particular ranges for respective fields. Though we can get some insights, they might not be of much help, so instead we will do some segmentation on them and do analysis </a:t>
            </a:r>
            <a:r>
              <a:rPr lang="en-US" b="1" dirty="0" smtClean="0"/>
              <a:t>furthur.</a:t>
            </a:r>
            <a:endParaRPr lang="en-US" b="1" dirty="0"/>
          </a:p>
          <a:p>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5279" y="1124711"/>
            <a:ext cx="11522075" cy="0"/>
          </a:xfrm>
          <a:custGeom>
            <a:avLst/>
            <a:gdLst/>
            <a:ahLst/>
            <a:cxnLst/>
            <a:rect l="l" t="t" r="r" b="b"/>
            <a:pathLst>
              <a:path w="11522075">
                <a:moveTo>
                  <a:pt x="0" y="0"/>
                </a:moveTo>
                <a:lnTo>
                  <a:pt x="11522075" y="0"/>
                </a:lnTo>
              </a:path>
            </a:pathLst>
          </a:custGeom>
          <a:ln w="12192">
            <a:solidFill>
              <a:srgbClr val="404041"/>
            </a:solidFill>
          </a:ln>
        </p:spPr>
        <p:txBody>
          <a:bodyPr wrap="square" lIns="0" tIns="0" rIns="0" bIns="0" rtlCol="0"/>
          <a:lstStyle/>
          <a:p>
            <a:endParaRPr/>
          </a:p>
        </p:txBody>
      </p:sp>
      <p:sp>
        <p:nvSpPr>
          <p:cNvPr id="3" name="object 3"/>
          <p:cNvSpPr txBox="1">
            <a:spLocks noGrp="1"/>
          </p:cNvSpPr>
          <p:nvPr>
            <p:ph type="title"/>
          </p:nvPr>
        </p:nvSpPr>
        <p:spPr>
          <a:xfrm>
            <a:off x="381000" y="457200"/>
            <a:ext cx="4120515" cy="689291"/>
          </a:xfrm>
          <a:prstGeom prst="rect">
            <a:avLst/>
          </a:prstGeom>
        </p:spPr>
        <p:txBody>
          <a:bodyPr vert="horz" wrap="square" lIns="0" tIns="12065" rIns="0" bIns="0" rtlCol="0">
            <a:spAutoFit/>
          </a:bodyPr>
          <a:lstStyle/>
          <a:p>
            <a:pPr marL="12700">
              <a:lnSpc>
                <a:spcPct val="100000"/>
              </a:lnSpc>
              <a:spcBef>
                <a:spcPts val="95"/>
              </a:spcBef>
            </a:pPr>
            <a:r>
              <a:rPr lang="en-IN" sz="2200" b="1" spc="-55" dirty="0" smtClean="0">
                <a:solidFill>
                  <a:schemeClr val="accent2"/>
                </a:solidFill>
                <a:latin typeface="Calibri"/>
                <a:cs typeface="Calibri"/>
              </a:rPr>
              <a:t>Segmented Univariate Analysis</a:t>
            </a:r>
            <a:br>
              <a:rPr lang="en-IN" sz="2200" b="1" spc="-55" dirty="0" smtClean="0">
                <a:solidFill>
                  <a:schemeClr val="accent2"/>
                </a:solidFill>
                <a:latin typeface="Calibri"/>
                <a:cs typeface="Calibri"/>
              </a:rPr>
            </a:br>
            <a:r>
              <a:rPr lang="en-IN" sz="2200" b="1" spc="-55" dirty="0" smtClean="0">
                <a:solidFill>
                  <a:schemeClr val="accent2"/>
                </a:solidFill>
                <a:latin typeface="Calibri"/>
                <a:cs typeface="Calibri"/>
              </a:rPr>
              <a:t>Annual Income Range</a:t>
            </a:r>
            <a:endParaRPr sz="2200">
              <a:solidFill>
                <a:schemeClr val="accent2"/>
              </a:solidFill>
              <a:latin typeface="Calibri"/>
              <a:cs typeface="Calibri"/>
            </a:endParaRP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12700">
              <a:lnSpc>
                <a:spcPts val="1045"/>
              </a:lnSpc>
            </a:pPr>
            <a:r>
              <a:rPr spc="-5" dirty="0"/>
              <a:t>Page</a:t>
            </a:r>
            <a:r>
              <a:rPr spc="175" dirty="0"/>
              <a:t> </a:t>
            </a:r>
            <a:r>
              <a:rPr spc="-5" dirty="0"/>
              <a:t>-</a:t>
            </a:r>
            <a:fld id="{81D60167-4931-47E6-BA6A-407CBD079E47}" type="slidenum">
              <a:rPr spc="-5" dirty="0"/>
              <a:pPr marL="12700">
                <a:lnSpc>
                  <a:spcPts val="1045"/>
                </a:lnSpc>
              </a:pPr>
              <a:t>9</a:t>
            </a:fld>
            <a:r>
              <a:rPr spc="-5" dirty="0"/>
              <a:t>-</a:t>
            </a:r>
          </a:p>
        </p:txBody>
      </p:sp>
      <p:pic>
        <p:nvPicPr>
          <p:cNvPr id="9" name="Picture 8" descr="annual_inc.png"/>
          <p:cNvPicPr>
            <a:picLocks noChangeAspect="1"/>
          </p:cNvPicPr>
          <p:nvPr/>
        </p:nvPicPr>
        <p:blipFill>
          <a:blip r:embed="rId2"/>
          <a:stretch>
            <a:fillRect/>
          </a:stretch>
        </p:blipFill>
        <p:spPr>
          <a:xfrm>
            <a:off x="3962400" y="1295400"/>
            <a:ext cx="7867067" cy="4648200"/>
          </a:xfrm>
          <a:prstGeom prst="rect">
            <a:avLst/>
          </a:prstGeom>
        </p:spPr>
      </p:pic>
      <p:sp>
        <p:nvSpPr>
          <p:cNvPr id="10" name="Rectangle 9"/>
          <p:cNvSpPr/>
          <p:nvPr/>
        </p:nvSpPr>
        <p:spPr>
          <a:xfrm>
            <a:off x="304800" y="1828800"/>
            <a:ext cx="6096000" cy="923330"/>
          </a:xfrm>
          <a:prstGeom prst="rect">
            <a:avLst/>
          </a:prstGeom>
        </p:spPr>
        <p:txBody>
          <a:bodyPr>
            <a:spAutoFit/>
          </a:bodyPr>
          <a:lstStyle/>
          <a:p>
            <a:r>
              <a:rPr lang="en-US" b="1" dirty="0"/>
              <a:t>Lower the Annual Income </a:t>
            </a:r>
            <a:r>
              <a:rPr lang="en-US" b="1" dirty="0" smtClean="0"/>
              <a:t>range</a:t>
            </a:r>
          </a:p>
          <a:p>
            <a:r>
              <a:rPr lang="en-US" b="1" dirty="0" smtClean="0"/>
              <a:t> </a:t>
            </a:r>
            <a:r>
              <a:rPr lang="en-US" b="1" dirty="0"/>
              <a:t>of </a:t>
            </a:r>
            <a:r>
              <a:rPr lang="en-US" b="1" dirty="0" smtClean="0"/>
              <a:t>customer, </a:t>
            </a:r>
            <a:r>
              <a:rPr lang="en-US" b="1" dirty="0"/>
              <a:t>higher the risk of falling </a:t>
            </a:r>
            <a:endParaRPr lang="en-US" b="1" dirty="0" smtClean="0"/>
          </a:p>
          <a:p>
            <a:r>
              <a:rPr lang="en-US" b="1" dirty="0" smtClean="0"/>
              <a:t>into </a:t>
            </a:r>
            <a:r>
              <a:rPr lang="en-US" b="1" dirty="0"/>
              <a:t>defaulter state</a:t>
            </a:r>
          </a:p>
        </p:txBody>
      </p:sp>
      <p:sp>
        <p:nvSpPr>
          <p:cNvPr id="11" name="Rectangle 10"/>
          <p:cNvSpPr/>
          <p:nvPr/>
        </p:nvSpPr>
        <p:spPr>
          <a:xfrm>
            <a:off x="304800" y="3886200"/>
            <a:ext cx="6096000" cy="923330"/>
          </a:xfrm>
          <a:prstGeom prst="rect">
            <a:avLst/>
          </a:prstGeom>
        </p:spPr>
        <p:txBody>
          <a:bodyPr>
            <a:spAutoFit/>
          </a:bodyPr>
          <a:lstStyle/>
          <a:p>
            <a:r>
              <a:rPr lang="en-US" b="1" dirty="0" smtClean="0"/>
              <a:t>In our Dataset, we have </a:t>
            </a:r>
          </a:p>
          <a:p>
            <a:r>
              <a:rPr lang="en-IN" b="1" dirty="0" smtClean="0"/>
              <a:t>Minimum </a:t>
            </a:r>
            <a:r>
              <a:rPr lang="en-IN" b="1" spc="-55" dirty="0">
                <a:cs typeface="Calibri"/>
              </a:rPr>
              <a:t>Income</a:t>
            </a:r>
            <a:r>
              <a:rPr lang="en-IN" b="1" spc="-55" dirty="0">
                <a:solidFill>
                  <a:srgbClr val="1D3177"/>
                </a:solidFill>
                <a:cs typeface="Calibri"/>
              </a:rPr>
              <a:t> </a:t>
            </a:r>
            <a:r>
              <a:rPr lang="en-IN" b="1" dirty="0" smtClean="0"/>
              <a:t>: 4000$</a:t>
            </a:r>
          </a:p>
          <a:p>
            <a:r>
              <a:rPr lang="en-IN" b="1" dirty="0" smtClean="0"/>
              <a:t>Maximum </a:t>
            </a:r>
            <a:r>
              <a:rPr lang="en-IN" b="1" spc="-55" dirty="0">
                <a:cs typeface="Calibri"/>
              </a:rPr>
              <a:t>Income</a:t>
            </a:r>
            <a:r>
              <a:rPr lang="en-IN" b="1" spc="-55" dirty="0">
                <a:solidFill>
                  <a:srgbClr val="1D3177"/>
                </a:solidFill>
                <a:cs typeface="Calibri"/>
              </a:rPr>
              <a:t> </a:t>
            </a:r>
            <a:r>
              <a:rPr lang="en-IN" b="1" dirty="0" smtClean="0"/>
              <a:t>: 600000$</a:t>
            </a:r>
            <a:endParaRPr lang="en-US"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674</TotalTime>
  <Words>1213</Words>
  <Application>Microsoft Office PowerPoint</Application>
  <PresentationFormat>Custom</PresentationFormat>
  <Paragraphs>187</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Equity</vt:lpstr>
      <vt:lpstr>Lending Club Case Study</vt:lpstr>
      <vt:lpstr>Data  Fetching and Cleaning Operations</vt:lpstr>
      <vt:lpstr>Data Understanding</vt:lpstr>
      <vt:lpstr>Data Understanding - Overall Default Rate is 14.6%</vt:lpstr>
      <vt:lpstr>UniVariate Analysis</vt:lpstr>
      <vt:lpstr>    Term of the Loan</vt:lpstr>
      <vt:lpstr>Loan Purpose</vt:lpstr>
      <vt:lpstr>Other  Important  Univariate  Conclusions</vt:lpstr>
      <vt:lpstr>Segmented Univariate Analysis Annual Income Range</vt:lpstr>
      <vt:lpstr>Loan Amount Range</vt:lpstr>
      <vt:lpstr>DTI  Range</vt:lpstr>
      <vt:lpstr>Other  Important Segmented  Univariate  Conclusions</vt:lpstr>
      <vt:lpstr>Bivariate  Analysis  loan_amnt_range wrt purpose </vt:lpstr>
      <vt:lpstr>Term of loan wrt purpose</vt:lpstr>
      <vt:lpstr>Other Important Observations</vt:lpstr>
      <vt:lpstr>Funded amount wrt Interest Range</vt:lpstr>
      <vt:lpstr>Funded amount wrt instalment Range</vt:lpstr>
      <vt:lpstr>Other Important Observations</vt:lpstr>
      <vt:lpstr>Multivariate Analysis</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Kshitij</dc:creator>
  <cp:lastModifiedBy>Praneeth kumar</cp:lastModifiedBy>
  <cp:revision>42</cp:revision>
  <dcterms:created xsi:type="dcterms:W3CDTF">2021-11-09T16:25:30Z</dcterms:created>
  <dcterms:modified xsi:type="dcterms:W3CDTF">2021-11-10T05:00:23Z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2017-07-04T00:00:00Z</vt:filetime>
  </property>
  <property fmtid="{D5CDD505-2E9C-101B-9397-08002B2CF9AE}" pid="3" name="Creator">
    <vt:lpwstr>Microsoft® PowerPoint® 2016</vt:lpwstr>
  </property>
  <property fmtid="{D5CDD505-2E9C-101B-9397-08002B2CF9AE}" pid="4" name="LastSaved">
    <vt:filetime>2021-11-09T00:00:00Z</vt:filetime>
  </property>
</Properties>
</file>