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73" r:id="rId3"/>
    <p:sldId id="266" r:id="rId4"/>
    <p:sldId id="259" r:id="rId5"/>
    <p:sldId id="267" r:id="rId6"/>
    <p:sldId id="264" r:id="rId7"/>
    <p:sldId id="265" r:id="rId8"/>
    <p:sldId id="269" r:id="rId9"/>
    <p:sldId id="270" r:id="rId10"/>
    <p:sldId id="268" r:id="rId11"/>
    <p:sldId id="274" r:id="rId12"/>
    <p:sldId id="261" r:id="rId13"/>
    <p:sldId id="263" r:id="rId14"/>
    <p:sldId id="272" r:id="rId15"/>
    <p:sldId id="271"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447" autoAdjust="0"/>
  </p:normalViewPr>
  <p:slideViewPr>
    <p:cSldViewPr snapToGrid="0">
      <p:cViewPr varScale="1">
        <p:scale>
          <a:sx n="102" d="100"/>
          <a:sy n="102" d="100"/>
        </p:scale>
        <p:origin x="1411" y="58"/>
      </p:cViewPr>
      <p:guideLst>
        <p:guide orient="horz" pos="1152"/>
        <p:guide pos="2880"/>
        <p:guide orient="horz" pos="341"/>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Kanagala" userId="5366fd60d9816d24" providerId="LiveId" clId="{529710D2-283A-42DC-AA74-B6CB75955493}"/>
    <pc:docChg chg="modSld">
      <pc:chgData name="Lokesh Kanagala" userId="5366fd60d9816d24" providerId="LiveId" clId="{529710D2-283A-42DC-AA74-B6CB75955493}" dt="2024-03-18T12:38:33.400" v="26" actId="14734"/>
      <pc:docMkLst>
        <pc:docMk/>
      </pc:docMkLst>
      <pc:sldChg chg="modSp mod">
        <pc:chgData name="Lokesh Kanagala" userId="5366fd60d9816d24" providerId="LiveId" clId="{529710D2-283A-42DC-AA74-B6CB75955493}" dt="2024-01-30T05:58:02.157" v="25" actId="20577"/>
        <pc:sldMkLst>
          <pc:docMk/>
          <pc:sldMk cId="3612930716" sldId="257"/>
        </pc:sldMkLst>
        <pc:spChg chg="mod">
          <ac:chgData name="Lokesh Kanagala" userId="5366fd60d9816d24" providerId="LiveId" clId="{529710D2-283A-42DC-AA74-B6CB75955493}" dt="2024-01-30T05:57:49.761" v="23" actId="20577"/>
          <ac:spMkLst>
            <pc:docMk/>
            <pc:sldMk cId="3612930716" sldId="257"/>
            <ac:spMk id="3" creationId="{00000000-0000-0000-0000-000000000000}"/>
          </ac:spMkLst>
        </pc:spChg>
        <pc:spChg chg="mod">
          <ac:chgData name="Lokesh Kanagala" userId="5366fd60d9816d24" providerId="LiveId" clId="{529710D2-283A-42DC-AA74-B6CB75955493}" dt="2024-01-30T05:58:02.157" v="25" actId="20577"/>
          <ac:spMkLst>
            <pc:docMk/>
            <pc:sldMk cId="3612930716" sldId="257"/>
            <ac:spMk id="8" creationId="{00000000-0000-0000-0000-000000000000}"/>
          </ac:spMkLst>
        </pc:spChg>
      </pc:sldChg>
      <pc:sldChg chg="modSp mod">
        <pc:chgData name="Lokesh Kanagala" userId="5366fd60d9816d24" providerId="LiveId" clId="{529710D2-283A-42DC-AA74-B6CB75955493}" dt="2024-03-18T12:38:33.400" v="26" actId="14734"/>
        <pc:sldMkLst>
          <pc:docMk/>
          <pc:sldMk cId="463350646" sldId="267"/>
        </pc:sldMkLst>
        <pc:graphicFrameChg chg="modGraphic">
          <ac:chgData name="Lokesh Kanagala" userId="5366fd60d9816d24" providerId="LiveId" clId="{529710D2-283A-42DC-AA74-B6CB75955493}" dt="2024-03-18T12:38:33.400" v="26" actId="14734"/>
          <ac:graphicFrameMkLst>
            <pc:docMk/>
            <pc:sldMk cId="463350646" sldId="267"/>
            <ac:graphicFrameMk id="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3/18/2024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3/18/2024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3/18/2024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3/18/2024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3/18/2024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3/18/2024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3/18/2024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3/18/2024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969172"/>
            <a:ext cx="8070111" cy="627859"/>
          </a:xfrm>
        </p:spPr>
        <p:txBody>
          <a:bodyPr/>
          <a:lstStyle/>
          <a:p>
            <a:r>
              <a:rPr lang="en-US" sz="1400" dirty="0">
                <a:effectLst/>
                <a:latin typeface="+mj-lt"/>
                <a:ea typeface="Times New Roman" panose="02020603050405020304" pitchFamily="18" charset="0"/>
                <a:cs typeface="Times New Roman" panose="02020603050405020304" pitchFamily="18" charset="0"/>
              </a:rPr>
              <a:t>A Seminar On</a:t>
            </a:r>
            <a:br>
              <a:rPr lang="en-IN" sz="1600" dirty="0">
                <a:effectLst/>
                <a:latin typeface="+mj-lt"/>
                <a:ea typeface="Times New Roman" panose="02020603050405020304" pitchFamily="18" charset="0"/>
                <a:cs typeface="Times New Roman" panose="02020603050405020304" pitchFamily="18" charset="0"/>
              </a:rPr>
            </a:br>
            <a:r>
              <a:rPr lang="en-IN" sz="2400" b="1" dirty="0">
                <a:effectLst/>
                <a:latin typeface="+mj-lt"/>
                <a:ea typeface="Times New Roman" panose="02020603050405020304" pitchFamily="18" charset="0"/>
                <a:cs typeface="Times New Roman" panose="02020603050405020304" pitchFamily="18" charset="0"/>
              </a:rPr>
              <a:t>Blockchain-Based Secure Key Management for Mobile Edge Computing</a:t>
            </a:r>
            <a:endParaRPr lang="en-US" sz="2400" b="1" dirty="0">
              <a:latin typeface="+mj-lt"/>
            </a:endParaRPr>
          </a:p>
        </p:txBody>
      </p:sp>
      <p:sp>
        <p:nvSpPr>
          <p:cNvPr id="3" name="TextBox 2"/>
          <p:cNvSpPr txBox="1"/>
          <p:nvPr/>
        </p:nvSpPr>
        <p:spPr>
          <a:xfrm>
            <a:off x="267767" y="3265616"/>
            <a:ext cx="4442456" cy="954107"/>
          </a:xfrm>
          <a:prstGeom prst="rect">
            <a:avLst/>
          </a:prstGeom>
          <a:noFill/>
        </p:spPr>
        <p:txBody>
          <a:bodyPr wrap="square" rtlCol="0">
            <a:spAutoFit/>
          </a:bodyPr>
          <a:lstStyle/>
          <a:p>
            <a:r>
              <a:rPr lang="en-US" dirty="0">
                <a:latin typeface="+mn-lt"/>
              </a:rPr>
              <a:t>Team Details: </a:t>
            </a:r>
          </a:p>
          <a:p>
            <a:pPr marL="342900" indent="-342900">
              <a:buFont typeface="+mj-lt"/>
              <a:buAutoNum type="arabicPeriod"/>
            </a:pPr>
            <a:r>
              <a:rPr lang="en-US" dirty="0">
                <a:latin typeface="+mn-lt"/>
              </a:rPr>
              <a:t>P </a:t>
            </a:r>
            <a:r>
              <a:rPr lang="en-US" dirty="0" err="1">
                <a:latin typeface="+mn-lt"/>
              </a:rPr>
              <a:t>Rithvik</a:t>
            </a:r>
            <a:r>
              <a:rPr lang="en-US" dirty="0">
                <a:latin typeface="+mn-lt"/>
              </a:rPr>
              <a:t> (20EG105635)</a:t>
            </a:r>
          </a:p>
          <a:p>
            <a:pPr marL="342900" indent="-342900">
              <a:buAutoNum type="arabicPeriod" startAt="2"/>
            </a:pPr>
            <a:r>
              <a:rPr lang="en-US" dirty="0">
                <a:latin typeface="+mn-lt"/>
              </a:rPr>
              <a:t>G Mani Akshaya (20EG105649)</a:t>
            </a:r>
          </a:p>
          <a:p>
            <a:pPr marL="342900" indent="-342900">
              <a:buAutoNum type="arabicPeriod" startAt="2"/>
            </a:pPr>
            <a:r>
              <a:rPr lang="en-US" dirty="0">
                <a:latin typeface="+mn-lt"/>
              </a:rPr>
              <a:t>K Sai Lokesh (20EG105705)</a:t>
            </a:r>
          </a:p>
        </p:txBody>
      </p:sp>
      <p:sp>
        <p:nvSpPr>
          <p:cNvPr id="8" name="TextBox 7"/>
          <p:cNvSpPr txBox="1"/>
          <p:nvPr/>
        </p:nvSpPr>
        <p:spPr>
          <a:xfrm>
            <a:off x="5916405" y="3527226"/>
            <a:ext cx="2070599" cy="738664"/>
          </a:xfrm>
          <a:prstGeom prst="rect">
            <a:avLst/>
          </a:prstGeom>
          <a:noFill/>
        </p:spPr>
        <p:txBody>
          <a:bodyPr wrap="square" rtlCol="0">
            <a:spAutoFit/>
          </a:bodyPr>
          <a:lstStyle/>
          <a:p>
            <a:r>
              <a:rPr lang="en-US" dirty="0">
                <a:latin typeface="+mn-lt"/>
              </a:rPr>
              <a:t>Project Supervisor </a:t>
            </a:r>
          </a:p>
          <a:p>
            <a:r>
              <a:rPr lang="en-US" dirty="0">
                <a:latin typeface="+mn-lt"/>
              </a:rPr>
              <a:t>   Mrs. K Rashmi</a:t>
            </a:r>
          </a:p>
          <a:p>
            <a:r>
              <a:rPr lang="en-US">
                <a:latin typeface="+mn-lt"/>
              </a:rPr>
              <a:t>Assistant </a:t>
            </a:r>
            <a:r>
              <a:rPr lang="en-US" dirty="0">
                <a:latin typeface="+mn-lt"/>
              </a:rPr>
              <a:t>Professor</a:t>
            </a:r>
          </a:p>
        </p:txBody>
      </p:sp>
      <p:sp>
        <p:nvSpPr>
          <p:cNvPr id="4" name="Date Placeholder 3"/>
          <p:cNvSpPr>
            <a:spLocks noGrp="1"/>
          </p:cNvSpPr>
          <p:nvPr>
            <p:ph type="dt" idx="10"/>
          </p:nvPr>
        </p:nvSpPr>
        <p:spPr/>
        <p:txBody>
          <a:bodyPr/>
          <a:lstStyle/>
          <a:p>
            <a:fld id="{1BC53C58-4FC8-40FA-85FB-B704D218A008}" type="datetime1">
              <a:rPr lang="en-US" smtClean="0"/>
              <a:t>3/18/2024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50668" y="137590"/>
            <a:ext cx="6117431" cy="627321"/>
          </a:xfrm>
        </p:spPr>
        <p:txBody>
          <a:bodyPr/>
          <a:lstStyle/>
          <a:p>
            <a:r>
              <a:rPr lang="en-US" sz="3600" dirty="0">
                <a:latin typeface="+mj-lt"/>
              </a:rPr>
              <a:t>  Parameter </a:t>
            </a:r>
          </a:p>
        </p:txBody>
      </p:sp>
      <p:sp>
        <p:nvSpPr>
          <p:cNvPr id="3" name="Date Placeholder 2"/>
          <p:cNvSpPr>
            <a:spLocks noGrp="1"/>
          </p:cNvSpPr>
          <p:nvPr>
            <p:ph type="dt" idx="10"/>
          </p:nvPr>
        </p:nvSpPr>
        <p:spPr/>
        <p:txBody>
          <a:bodyPr/>
          <a:lstStyle/>
          <a:p>
            <a:fld id="{CCFD4614-2DE1-4A4F-B9AA-17848EE63AB0}" type="datetime1">
              <a:rPr lang="en-US" smtClean="0"/>
              <a:t>3/18/2024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FB1A7300-0C5B-393E-539D-81D3470784F9}"/>
              </a:ext>
            </a:extLst>
          </p:cNvPr>
          <p:cNvPicPr>
            <a:picLocks noChangeAspect="1"/>
          </p:cNvPicPr>
          <p:nvPr/>
        </p:nvPicPr>
        <p:blipFill>
          <a:blip r:embed="rId3"/>
          <a:stretch>
            <a:fillRect/>
          </a:stretch>
        </p:blipFill>
        <p:spPr>
          <a:xfrm>
            <a:off x="2937752" y="764911"/>
            <a:ext cx="3082047" cy="3826544"/>
          </a:xfrm>
          <a:prstGeom prst="rect">
            <a:avLst/>
          </a:prstGeom>
        </p:spPr>
      </p:pic>
    </p:spTree>
    <p:extLst>
      <p:ext uri="{BB962C8B-B14F-4D97-AF65-F5344CB8AC3E}">
        <p14:creationId xmlns:p14="http://schemas.microsoft.com/office/powerpoint/2010/main" val="44012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mj-lt"/>
              </a:rPr>
              <a:t>Experiment Environment</a:t>
            </a:r>
          </a:p>
        </p:txBody>
      </p:sp>
      <p:sp>
        <p:nvSpPr>
          <p:cNvPr id="5" name="TextBox 4"/>
          <p:cNvSpPr txBox="1"/>
          <p:nvPr/>
        </p:nvSpPr>
        <p:spPr>
          <a:xfrm>
            <a:off x="1137683" y="1173014"/>
            <a:ext cx="6655982" cy="2729978"/>
          </a:xfrm>
          <a:prstGeom prst="rect">
            <a:avLst/>
          </a:prstGeom>
          <a:noFill/>
        </p:spPr>
        <p:txBody>
          <a:bodyPr wrap="square" rtlCol="0">
            <a:spAutoFit/>
          </a:bodyPr>
          <a:lstStyle/>
          <a:p>
            <a:pPr marL="228600">
              <a:lnSpc>
                <a:spcPct val="115000"/>
              </a:lnSpc>
              <a:spcAft>
                <a:spcPts val="600"/>
              </a:spcAft>
            </a:pPr>
            <a:r>
              <a:rPr lang="en-US" sz="1600" b="1" dirty="0">
                <a:effectLst/>
                <a:latin typeface="+mn-lt"/>
                <a:ea typeface="Times New Roman" panose="02020603050405020304" pitchFamily="18" charset="0"/>
                <a:cs typeface="Times New Roman" panose="02020603050405020304" pitchFamily="18" charset="0"/>
              </a:rPr>
              <a:t>Software Requirements:</a:t>
            </a:r>
            <a:endParaRPr lang="en-IN" sz="1600" dirty="0">
              <a:effectLst/>
              <a:latin typeface="+mn-lt"/>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600" dirty="0">
                <a:effectLst/>
                <a:latin typeface="+mn-lt"/>
                <a:ea typeface="Times New Roman" panose="02020603050405020304" pitchFamily="18" charset="0"/>
                <a:cs typeface="Times New Roman" panose="02020603050405020304" pitchFamily="18" charset="0"/>
              </a:rPr>
              <a:t>Operating System 		-	Windows XP</a:t>
            </a:r>
            <a:endParaRPr lang="en-IN" sz="1600" dirty="0">
              <a:effectLst/>
              <a:latin typeface="+mn-lt"/>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600" dirty="0">
                <a:effectLst/>
                <a:latin typeface="+mn-lt"/>
                <a:ea typeface="Times New Roman" panose="02020603050405020304" pitchFamily="18" charset="0"/>
                <a:cs typeface="Times New Roman" panose="02020603050405020304" pitchFamily="18" charset="0"/>
              </a:rPr>
              <a:t>Coding Language		-      Java/J2EE(</a:t>
            </a:r>
            <a:r>
              <a:rPr lang="en-US" sz="1600" dirty="0" err="1">
                <a:effectLst/>
                <a:latin typeface="+mn-lt"/>
                <a:ea typeface="Times New Roman" panose="02020603050405020304" pitchFamily="18" charset="0"/>
                <a:cs typeface="Times New Roman" panose="02020603050405020304" pitchFamily="18" charset="0"/>
              </a:rPr>
              <a:t>JSP,Servlet</a:t>
            </a:r>
            <a:r>
              <a:rPr lang="en-US" sz="1600" dirty="0">
                <a:effectLst/>
                <a:latin typeface="+mn-lt"/>
                <a:ea typeface="Times New Roman" panose="02020603050405020304" pitchFamily="18" charset="0"/>
                <a:cs typeface="Times New Roman" panose="02020603050405020304" pitchFamily="18" charset="0"/>
              </a:rPr>
              <a:t>)</a:t>
            </a:r>
            <a:endParaRPr lang="en-IN" sz="1600" dirty="0">
              <a:effectLst/>
              <a:latin typeface="+mn-lt"/>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600" dirty="0">
                <a:effectLst/>
                <a:latin typeface="+mn-lt"/>
                <a:ea typeface="Times New Roman" panose="02020603050405020304" pitchFamily="18" charset="0"/>
                <a:cs typeface="Times New Roman" panose="02020603050405020304" pitchFamily="18" charset="0"/>
              </a:rPr>
              <a:t>Front End			-	J2EE</a:t>
            </a:r>
            <a:endParaRPr lang="en-IN" sz="1600" dirty="0">
              <a:effectLst/>
              <a:latin typeface="+mn-lt"/>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600" dirty="0">
                <a:effectLst/>
                <a:latin typeface="+mn-lt"/>
                <a:ea typeface="Times New Roman" panose="02020603050405020304" pitchFamily="18" charset="0"/>
                <a:cs typeface="Times New Roman" panose="02020603050405020304" pitchFamily="18" charset="0"/>
              </a:rPr>
              <a:t>Back End			-	MySQL</a:t>
            </a:r>
            <a:endParaRPr lang="en-IN" sz="1600" dirty="0">
              <a:effectLst/>
              <a:latin typeface="+mn-lt"/>
              <a:ea typeface="Times New Roman" panose="02020603050405020304" pitchFamily="18" charset="0"/>
              <a:cs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399C44C4-7196-4A35-8198-AF8560E914F3}" type="datetime1">
              <a:rPr lang="en-US" smtClean="0"/>
              <a:t>3/18/2024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34423" y="132277"/>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1732886795"/>
              </p:ext>
            </p:extLst>
          </p:nvPr>
        </p:nvGraphicFramePr>
        <p:xfrm>
          <a:off x="1157468" y="1279490"/>
          <a:ext cx="6568699" cy="2092960"/>
        </p:xfrm>
        <a:graphic>
          <a:graphicData uri="http://schemas.openxmlformats.org/drawingml/2006/table">
            <a:tbl>
              <a:tblPr firstRow="1" bandRow="1">
                <a:tableStyleId>{1D3205E1-8B83-452B-8570-0B3C4014EAE2}</a:tableStyleId>
              </a:tblPr>
              <a:tblGrid>
                <a:gridCol w="56859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r>
                        <a:rPr lang="en-US" dirty="0"/>
                        <a:t> </a:t>
                      </a:r>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Literature survey</a:t>
                      </a:r>
                    </a:p>
                  </a:txBody>
                  <a:tcPr/>
                </a:tc>
                <a:tc>
                  <a:txBody>
                    <a:bodyPr/>
                    <a:lstStyle/>
                    <a:p>
                      <a:r>
                        <a:rPr lang="en-US" dirty="0"/>
                        <a:t>Completed</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Design Phase</a:t>
                      </a:r>
                    </a:p>
                  </a:txBody>
                  <a:tcPr/>
                </a:tc>
                <a:tc>
                  <a:txBody>
                    <a:bodyPr/>
                    <a:lstStyle/>
                    <a:p>
                      <a:r>
                        <a:rPr lang="en-US" dirty="0"/>
                        <a:t>Completed</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Coding Started web page design</a:t>
                      </a:r>
                    </a:p>
                  </a:txBody>
                  <a:tcPr/>
                </a:tc>
                <a:tc>
                  <a:txBody>
                    <a:bodyPr/>
                    <a:lstStyle/>
                    <a:p>
                      <a:r>
                        <a:rPr lang="en-US" dirty="0"/>
                        <a:t>Started</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Logic implementation </a:t>
                      </a:r>
                    </a:p>
                  </a:txBody>
                  <a:tcPr/>
                </a:tc>
                <a:tc>
                  <a:txBody>
                    <a:bodyPr/>
                    <a:lstStyle/>
                    <a:p>
                      <a:r>
                        <a:rPr lang="en-US" dirty="0"/>
                        <a:t>pending</a:t>
                      </a:r>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3/18/2024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30512" y="102336"/>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3/18/2024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ABFF403A-D2EB-44AC-A1F1-91E6CAD131EC}"/>
              </a:ext>
            </a:extLst>
          </p:cNvPr>
          <p:cNvSpPr txBox="1"/>
          <p:nvPr/>
        </p:nvSpPr>
        <p:spPr>
          <a:xfrm>
            <a:off x="1086142" y="1157838"/>
            <a:ext cx="6776484" cy="3293209"/>
          </a:xfrm>
          <a:prstGeom prst="rect">
            <a:avLst/>
          </a:prstGeom>
          <a:noFill/>
        </p:spPr>
        <p:txBody>
          <a:bodyPr wrap="square">
            <a:spAutoFit/>
          </a:bodyPr>
          <a:lstStyle/>
          <a:p>
            <a:pPr algn="just"/>
            <a:r>
              <a:rPr lang="en-IN" sz="1600" dirty="0">
                <a:latin typeface="+mn-lt"/>
                <a:cs typeface="Times New Roman" panose="02020603050405020304" pitchFamily="18" charset="0"/>
              </a:rPr>
              <a:t>[1] S. Yi, Z. Qin, and Q. Li, “Security and privacy issues of fog com </a:t>
            </a:r>
            <a:r>
              <a:rPr lang="en-IN" sz="1600" dirty="0" err="1">
                <a:latin typeface="+mn-lt"/>
                <a:cs typeface="Times New Roman" panose="02020603050405020304" pitchFamily="18" charset="0"/>
              </a:rPr>
              <a:t>puting</a:t>
            </a:r>
            <a:r>
              <a:rPr lang="en-IN" sz="1600" dirty="0">
                <a:latin typeface="+mn-lt"/>
                <a:cs typeface="Times New Roman" panose="02020603050405020304" pitchFamily="18" charset="0"/>
              </a:rPr>
              <a:t>: A survey,” in International conference on wireless algorithms, systems, and applications. Springer, 2015, pp. 685–695. </a:t>
            </a:r>
          </a:p>
          <a:p>
            <a:pPr algn="just"/>
            <a:r>
              <a:rPr lang="en-IN" sz="1600" dirty="0">
                <a:latin typeface="+mn-lt"/>
                <a:cs typeface="Times New Roman" panose="02020603050405020304" pitchFamily="18" charset="0"/>
              </a:rPr>
              <a:t>[2] M. S. </a:t>
            </a:r>
            <a:r>
              <a:rPr lang="en-IN" sz="1600" dirty="0" err="1">
                <a:latin typeface="+mn-lt"/>
                <a:cs typeface="Times New Roman" panose="02020603050405020304" pitchFamily="18" charset="0"/>
              </a:rPr>
              <a:t>Yousefpoor</a:t>
            </a:r>
            <a:r>
              <a:rPr lang="en-IN" sz="1600" dirty="0">
                <a:latin typeface="+mn-lt"/>
                <a:cs typeface="Times New Roman" panose="02020603050405020304" pitchFamily="18" charset="0"/>
              </a:rPr>
              <a:t> and H. </a:t>
            </a:r>
            <a:r>
              <a:rPr lang="en-IN" sz="1600" dirty="0" err="1">
                <a:latin typeface="+mn-lt"/>
                <a:cs typeface="Times New Roman" panose="02020603050405020304" pitchFamily="18" charset="0"/>
              </a:rPr>
              <a:t>Barati</a:t>
            </a:r>
            <a:r>
              <a:rPr lang="en-IN" sz="1600" dirty="0">
                <a:latin typeface="+mn-lt"/>
                <a:cs typeface="Times New Roman" panose="02020603050405020304" pitchFamily="18" charset="0"/>
              </a:rPr>
              <a:t>, “Dynamic key management algorithms in wireless sensor networks: A survey,” Computer Com </a:t>
            </a:r>
            <a:r>
              <a:rPr lang="en-IN" sz="1600" dirty="0" err="1">
                <a:latin typeface="+mn-lt"/>
                <a:cs typeface="Times New Roman" panose="02020603050405020304" pitchFamily="18" charset="0"/>
              </a:rPr>
              <a:t>munications</a:t>
            </a:r>
            <a:r>
              <a:rPr lang="en-IN" sz="1600" dirty="0">
                <a:latin typeface="+mn-lt"/>
                <a:cs typeface="Times New Roman" panose="02020603050405020304" pitchFamily="18" charset="0"/>
              </a:rPr>
              <a:t>, 2018. </a:t>
            </a:r>
          </a:p>
          <a:p>
            <a:pPr algn="just"/>
            <a:r>
              <a:rPr lang="en-IN" sz="1600" dirty="0">
                <a:latin typeface="+mn-lt"/>
                <a:cs typeface="Times New Roman" panose="02020603050405020304" pitchFamily="18" charset="0"/>
              </a:rPr>
              <a:t>[3] M.-L. </a:t>
            </a:r>
            <a:r>
              <a:rPr lang="en-IN" sz="1600" dirty="0" err="1">
                <a:latin typeface="+mn-lt"/>
                <a:cs typeface="Times New Roman" panose="02020603050405020304" pitchFamily="18" charset="0"/>
              </a:rPr>
              <a:t>Messai</a:t>
            </a:r>
            <a:r>
              <a:rPr lang="en-IN" sz="1600" dirty="0">
                <a:latin typeface="+mn-lt"/>
                <a:cs typeface="Times New Roman" panose="02020603050405020304" pitchFamily="18" charset="0"/>
              </a:rPr>
              <a:t> and H. </a:t>
            </a:r>
            <a:r>
              <a:rPr lang="en-IN" sz="1600" dirty="0" err="1">
                <a:latin typeface="+mn-lt"/>
                <a:cs typeface="Times New Roman" panose="02020603050405020304" pitchFamily="18" charset="0"/>
              </a:rPr>
              <a:t>Seba</a:t>
            </a:r>
            <a:r>
              <a:rPr lang="en-IN" sz="1600" dirty="0">
                <a:latin typeface="+mn-lt"/>
                <a:cs typeface="Times New Roman" panose="02020603050405020304" pitchFamily="18" charset="0"/>
              </a:rPr>
              <a:t>, “A survey of key management schemes in multi-phase wireless sensor networks,” Computer Networks, vol. 105, pp. 60–74, 2016. [5] C. K. Wong, M. Gouda, and S. S. Lam, “Secure group </a:t>
            </a:r>
            <a:r>
              <a:rPr lang="en-IN" sz="1600" dirty="0" err="1">
                <a:latin typeface="+mn-lt"/>
                <a:cs typeface="Times New Roman" panose="02020603050405020304" pitchFamily="18" charset="0"/>
              </a:rPr>
              <a:t>communi</a:t>
            </a:r>
            <a:r>
              <a:rPr lang="en-IN" sz="1600" dirty="0">
                <a:latin typeface="+mn-lt"/>
                <a:cs typeface="Times New Roman" panose="02020603050405020304" pitchFamily="18" charset="0"/>
              </a:rPr>
              <a:t> cations using key graphs,” IEEE/ACM Transactions on Networking (TON), vol. 8, no. 1, pp. 16–30, 2000.</a:t>
            </a:r>
          </a:p>
          <a:p>
            <a:pPr algn="just"/>
            <a:r>
              <a:rPr lang="en-IN" sz="1600" dirty="0">
                <a:latin typeface="+mn-lt"/>
                <a:cs typeface="Times New Roman" panose="02020603050405020304" pitchFamily="18" charset="0"/>
              </a:rPr>
              <a:t>[4] D. </a:t>
            </a:r>
            <a:r>
              <a:rPr lang="en-IN" sz="1600" dirty="0" err="1">
                <a:latin typeface="+mn-lt"/>
                <a:cs typeface="Times New Roman" panose="02020603050405020304" pitchFamily="18" charset="0"/>
              </a:rPr>
              <a:t>Wallner</a:t>
            </a:r>
            <a:r>
              <a:rPr lang="en-IN" sz="1600" dirty="0">
                <a:latin typeface="+mn-lt"/>
                <a:cs typeface="Times New Roman" panose="02020603050405020304" pitchFamily="18" charset="0"/>
              </a:rPr>
              <a:t>, E. Harder, and R. Agee, “Key management for multi cast: Issues and architectures,” Tech. Rep., 1999.</a:t>
            </a:r>
          </a:p>
        </p:txBody>
      </p:sp>
    </p:spTree>
    <p:extLst>
      <p:ext uri="{BB962C8B-B14F-4D97-AF65-F5344CB8AC3E}">
        <p14:creationId xmlns:p14="http://schemas.microsoft.com/office/powerpoint/2010/main" val="19041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02569" y="2072728"/>
            <a:ext cx="6117431" cy="627321"/>
          </a:xfrm>
        </p:spPr>
        <p:txBody>
          <a:bodyPr/>
          <a:lstStyle/>
          <a:p>
            <a:r>
              <a:rPr lang="en-US" sz="4400" dirty="0">
                <a:latin typeface="+mj-lt"/>
              </a:rPr>
              <a:t>THANK YOU</a:t>
            </a:r>
          </a:p>
        </p:txBody>
      </p:sp>
      <p:sp>
        <p:nvSpPr>
          <p:cNvPr id="3" name="Date Placeholder 2"/>
          <p:cNvSpPr>
            <a:spLocks noGrp="1"/>
          </p:cNvSpPr>
          <p:nvPr>
            <p:ph type="dt" idx="10"/>
          </p:nvPr>
        </p:nvSpPr>
        <p:spPr/>
        <p:txBody>
          <a:bodyPr/>
          <a:lstStyle/>
          <a:p>
            <a:fld id="{002841C7-D003-4BD0-8D67-1768AD0BC6E2}" type="datetime1">
              <a:rPr lang="en-US" smtClean="0"/>
              <a:t>3/18/2024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14503" y="132277"/>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3/18/2024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616149" y="0"/>
            <a:ext cx="5475602" cy="786809"/>
          </a:xfrm>
        </p:spPr>
        <p:txBody>
          <a:bodyPr/>
          <a:lstStyle/>
          <a:p>
            <a:r>
              <a:rPr lang="en-US" sz="3600" dirty="0">
                <a:latin typeface="+mj-lt"/>
              </a:rPr>
              <a:t>Introduction</a:t>
            </a:r>
          </a:p>
        </p:txBody>
      </p:sp>
      <p:sp>
        <p:nvSpPr>
          <p:cNvPr id="5" name="TextBox 4"/>
          <p:cNvSpPr txBox="1"/>
          <p:nvPr/>
        </p:nvSpPr>
        <p:spPr>
          <a:xfrm>
            <a:off x="1137683" y="1173014"/>
            <a:ext cx="6655982" cy="3539430"/>
          </a:xfrm>
          <a:prstGeom prst="rect">
            <a:avLst/>
          </a:prstGeom>
          <a:noFill/>
        </p:spPr>
        <p:txBody>
          <a:bodyPr wrap="square" rtlCol="0">
            <a:spAutoFit/>
          </a:bodyPr>
          <a:lstStyle/>
          <a:p>
            <a:pPr algn="just"/>
            <a:r>
              <a:rPr lang="en-US" sz="1400" dirty="0">
                <a:effectLst/>
                <a:latin typeface="+mn-lt"/>
                <a:ea typeface="Times New Roman" panose="02020603050405020304" pitchFamily="18" charset="0"/>
              </a:rPr>
              <a:t>Mobile edge computing (MEC) is now recognized as a key edge technology for supporting low latency and high bandwidth mobile services with shared resources </a:t>
            </a:r>
          </a:p>
          <a:p>
            <a:pPr algn="just"/>
            <a:r>
              <a:rPr lang="en-US" sz="1400" dirty="0">
                <a:effectLst/>
                <a:latin typeface="+mn-lt"/>
                <a:ea typeface="Times New Roman" panose="02020603050405020304" pitchFamily="18" charset="0"/>
              </a:rPr>
              <a:t>Many of these services will involve transferring private and sensitive information of the users among a group of communicating devices, which give rise to major security concerns. It is worthwhile pointing out that all participants are assumed to be untrusted in the MEC network. Key management is an essential component for providing security in any network .</a:t>
            </a:r>
          </a:p>
          <a:p>
            <a:pPr algn="just"/>
            <a:r>
              <a:rPr lang="en-US" sz="1400" dirty="0">
                <a:effectLst/>
                <a:latin typeface="+mn-lt"/>
                <a:ea typeface="Times New Roman" panose="02020603050405020304" pitchFamily="18" charset="0"/>
              </a:rPr>
              <a:t>In a MEC infrastructure, the security of key management should allow nodes to establish pairwise keys in order to facilitate secure communication between the nodes in the network . The mobility of devices brings a new challenge for ensuring group communication in a MEC network, i.e., how to transfer keys to members moving from one subnetwork (group) to another while still remaining in communication. Since the members of the new subnetwork do not recognize the newly joined member, an additional overhead will be incurred for key generation, key distribution and key storage</a:t>
            </a:r>
            <a:endParaRPr lang="en-IN" dirty="0">
              <a:latin typeface="+mn-lt"/>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t>3/18/2024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37683" y="25801"/>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3/18/2024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8" name="Picture 7">
            <a:extLst>
              <a:ext uri="{FF2B5EF4-FFF2-40B4-BE49-F238E27FC236}">
                <a16:creationId xmlns:a16="http://schemas.microsoft.com/office/drawing/2014/main" id="{A024C153-D0FA-7D25-19F4-DE4FFE89216A}"/>
              </a:ext>
            </a:extLst>
          </p:cNvPr>
          <p:cNvPicPr>
            <a:picLocks noChangeAspect="1"/>
          </p:cNvPicPr>
          <p:nvPr/>
        </p:nvPicPr>
        <p:blipFill>
          <a:blip r:embed="rId3"/>
          <a:stretch>
            <a:fillRect/>
          </a:stretch>
        </p:blipFill>
        <p:spPr>
          <a:xfrm>
            <a:off x="2590800" y="615258"/>
            <a:ext cx="3232826" cy="3859466"/>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54926" y="0"/>
            <a:ext cx="6117431" cy="627321"/>
          </a:xfrm>
        </p:spPr>
        <p:txBody>
          <a:bodyPr/>
          <a:lstStyle/>
          <a:p>
            <a:r>
              <a:rPr lang="en-US" sz="3600" dirty="0">
                <a:latin typeface="+mj-lt"/>
              </a:rPr>
              <a:t>Literature</a:t>
            </a:r>
            <a:r>
              <a:rPr lang="en-US" sz="3600" dirty="0"/>
              <a:t> </a:t>
            </a:r>
          </a:p>
        </p:txBody>
      </p:sp>
      <p:graphicFrame>
        <p:nvGraphicFramePr>
          <p:cNvPr id="3" name="Table 2"/>
          <p:cNvGraphicFramePr>
            <a:graphicFrameLocks noGrp="1"/>
          </p:cNvGraphicFramePr>
          <p:nvPr>
            <p:extLst>
              <p:ext uri="{D42A27DB-BD31-4B8C-83A1-F6EECF244321}">
                <p14:modId xmlns:p14="http://schemas.microsoft.com/office/powerpoint/2010/main" val="2656531250"/>
              </p:ext>
            </p:extLst>
          </p:nvPr>
        </p:nvGraphicFramePr>
        <p:xfrm>
          <a:off x="1260050" y="893422"/>
          <a:ext cx="6678296" cy="3748628"/>
        </p:xfrm>
        <a:graphic>
          <a:graphicData uri="http://schemas.openxmlformats.org/drawingml/2006/table">
            <a:tbl>
              <a:tblPr firstRow="1" bandRow="1">
                <a:tableStyleId>{1D3205E1-8B83-452B-8570-0B3C4014EAE2}</a:tableStyleId>
              </a:tblPr>
              <a:tblGrid>
                <a:gridCol w="1669574">
                  <a:extLst>
                    <a:ext uri="{9D8B030D-6E8A-4147-A177-3AD203B41FA5}">
                      <a16:colId xmlns:a16="http://schemas.microsoft.com/office/drawing/2014/main" val="20000"/>
                    </a:ext>
                  </a:extLst>
                </a:gridCol>
                <a:gridCol w="1669574">
                  <a:extLst>
                    <a:ext uri="{9D8B030D-6E8A-4147-A177-3AD203B41FA5}">
                      <a16:colId xmlns:a16="http://schemas.microsoft.com/office/drawing/2014/main" val="20001"/>
                    </a:ext>
                  </a:extLst>
                </a:gridCol>
                <a:gridCol w="1669574">
                  <a:extLst>
                    <a:ext uri="{9D8B030D-6E8A-4147-A177-3AD203B41FA5}">
                      <a16:colId xmlns:a16="http://schemas.microsoft.com/office/drawing/2014/main" val="20002"/>
                    </a:ext>
                  </a:extLst>
                </a:gridCol>
                <a:gridCol w="1669574">
                  <a:extLst>
                    <a:ext uri="{9D8B030D-6E8A-4147-A177-3AD203B41FA5}">
                      <a16:colId xmlns:a16="http://schemas.microsoft.com/office/drawing/2014/main" val="20003"/>
                    </a:ext>
                  </a:extLst>
                </a:gridCol>
              </a:tblGrid>
              <a:tr h="247720">
                <a:tc>
                  <a:txBody>
                    <a:bodyPr/>
                    <a:lstStyle/>
                    <a:p>
                      <a:r>
                        <a:rPr lang="en-US" sz="1400" dirty="0">
                          <a:latin typeface="Times New Roman" panose="02020603050405020304" pitchFamily="18" charset="0"/>
                          <a:ea typeface="Tahoma" panose="020B0604030504040204" pitchFamily="34" charset="0"/>
                          <a:cs typeface="Times New Roman" panose="02020603050405020304" pitchFamily="18" charset="0"/>
                        </a:rPr>
                        <a:t>Author(s)</a:t>
                      </a:r>
                    </a:p>
                  </a:txBody>
                  <a:tcPr/>
                </a:tc>
                <a:tc>
                  <a:txBody>
                    <a:bodyPr/>
                    <a:lstStyle/>
                    <a:p>
                      <a:r>
                        <a:rPr lang="en-US" sz="1400" dirty="0">
                          <a:latin typeface="Times New Roman" panose="02020603050405020304" pitchFamily="18" charset="0"/>
                          <a:ea typeface="Tahoma" panose="020B0604030504040204" pitchFamily="34" charset="0"/>
                          <a:cs typeface="Times New Roman" panose="02020603050405020304" pitchFamily="18" charset="0"/>
                        </a:rPr>
                        <a:t>Strategies</a:t>
                      </a:r>
                      <a:r>
                        <a:rPr lang="en-US" sz="1400" baseline="0" dirty="0">
                          <a:latin typeface="Times New Roman" panose="02020603050405020304" pitchFamily="18" charset="0"/>
                          <a:ea typeface="Tahoma" panose="020B0604030504040204" pitchFamily="34" charset="0"/>
                          <a:cs typeface="Times New Roman" panose="02020603050405020304" pitchFamily="18" charset="0"/>
                        </a:rPr>
                        <a:t> </a:t>
                      </a: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r>
                        <a:rPr lang="en-US" sz="1400" dirty="0">
                          <a:latin typeface="Times New Roman" panose="02020603050405020304" pitchFamily="18" charset="0"/>
                          <a:ea typeface="Tahoma" panose="020B0604030504040204" pitchFamily="34" charset="0"/>
                          <a:cs typeface="Times New Roman" panose="02020603050405020304" pitchFamily="18" charset="0"/>
                        </a:rPr>
                        <a:t>Advantages</a:t>
                      </a:r>
                    </a:p>
                  </a:txBody>
                  <a:tcPr/>
                </a:tc>
                <a:tc>
                  <a:txBody>
                    <a:bodyPr/>
                    <a:lstStyle/>
                    <a:p>
                      <a:r>
                        <a:rPr lang="en-US" sz="1400" dirty="0">
                          <a:latin typeface="Times New Roman" panose="02020603050405020304" pitchFamily="18" charset="0"/>
                          <a:ea typeface="Tahoma" panose="020B0604030504040204" pitchFamily="34" charset="0"/>
                          <a:cs typeface="Times New Roman" panose="02020603050405020304" pitchFamily="18" charset="0"/>
                        </a:rPr>
                        <a:t>Disadvantages</a:t>
                      </a:r>
                    </a:p>
                  </a:txBody>
                  <a:tcPr/>
                </a:tc>
                <a:extLst>
                  <a:ext uri="{0D108BD9-81ED-4DB2-BD59-A6C34878D82A}">
                    <a16:rowId xmlns:a16="http://schemas.microsoft.com/office/drawing/2014/main" val="10000"/>
                  </a:ext>
                </a:extLst>
              </a:tr>
              <a:tr h="158540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latin typeface="+mn-lt"/>
                          <a:ea typeface="Tahoma" panose="020B0604030504040204" pitchFamily="34" charset="0"/>
                          <a:cs typeface="Times New Roman" panose="02020603050405020304" pitchFamily="18" charset="0"/>
                        </a:rPr>
                        <a:t>R. Roman, J. Lopez, and M. Mambo</a:t>
                      </a:r>
                    </a:p>
                    <a:p>
                      <a:endParaRPr lang="en-US" sz="900"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algn="just"/>
                      <a:r>
                        <a:rPr lang="en-US" sz="900" dirty="0">
                          <a:latin typeface="+mn-lt"/>
                          <a:ea typeface="Tahoma" panose="020B0604030504040204" pitchFamily="34" charset="0"/>
                          <a:cs typeface="Times New Roman" panose="02020603050405020304" pitchFamily="18" charset="0"/>
                        </a:rPr>
                        <a:t>Edge paradigms should consider the advances in other paradigms.</a:t>
                      </a:r>
                      <a:endParaRPr lang="en-IN" sz="900" dirty="0">
                        <a:latin typeface="+mn-lt"/>
                        <a:ea typeface="Tahoma" panose="020B0604030504040204" pitchFamily="34" charset="0"/>
                        <a:cs typeface="Times New Roman" panose="02020603050405020304" pitchFamily="18" charset="0"/>
                      </a:endParaRPr>
                    </a:p>
                    <a:p>
                      <a:endParaRPr lang="en-US" sz="900"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mn-lt"/>
                          <a:ea typeface="Tahoma" panose="020B0604030504040204" pitchFamily="34" charset="0"/>
                          <a:cs typeface="Times New Roman" panose="02020603050405020304" pitchFamily="18" charset="0"/>
                        </a:rPr>
                        <a:t>The main goal of this study is to holistically analyze the security threats, challenges, and mechanisms inherent in all edge paradigms, while highlighting potential synergies and venues of collaboration</a:t>
                      </a:r>
                      <a:endParaRPr lang="en-IN" sz="900" dirty="0">
                        <a:latin typeface="+mn-lt"/>
                        <a:ea typeface="Tahoma" panose="020B0604030504040204" pitchFamily="34" charset="0"/>
                        <a:cs typeface="Times New Roman" panose="02020603050405020304" pitchFamily="18" charset="0"/>
                      </a:endParaRPr>
                    </a:p>
                    <a:p>
                      <a:endParaRPr lang="en-US" sz="900"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Times New Roman" panose="02020603050405020304" pitchFamily="18" charset="0"/>
                          <a:ea typeface="Tahoma" panose="020B0604030504040204" pitchFamily="34" charset="0"/>
                          <a:cs typeface="Times New Roman" panose="02020603050405020304" pitchFamily="18" charset="0"/>
                        </a:rPr>
                        <a:t> </a:t>
                      </a:r>
                      <a:r>
                        <a:rPr lang="en-US" sz="900" dirty="0">
                          <a:latin typeface="+mn-lt"/>
                          <a:ea typeface="Tahoma" panose="020B0604030504040204" pitchFamily="34" charset="0"/>
                          <a:cs typeface="Times New Roman" panose="02020603050405020304" pitchFamily="18" charset="0"/>
                        </a:rPr>
                        <a:t>For various reasons, the cloud computing paradigm is unable to meet certain requirements (e.g. low latency and jitter, context awareness, mobility support).</a:t>
                      </a:r>
                      <a:endParaRPr lang="en-IN" sz="900" dirty="0">
                        <a:latin typeface="+mn-lt"/>
                        <a:ea typeface="Tahoma" panose="020B0604030504040204" pitchFamily="34" charset="0"/>
                        <a:cs typeface="Times New Roman" panose="02020603050405020304" pitchFamily="18" charset="0"/>
                      </a:endParaRPr>
                    </a:p>
                    <a:p>
                      <a:endParaRPr lang="en-US" sz="900" dirty="0">
                        <a:latin typeface="Times New Roman" panose="02020603050405020304" pitchFamily="18" charset="0"/>
                        <a:ea typeface="Tahoma" panose="020B0604030504040204" pitchFamily="34" charset="0"/>
                        <a:cs typeface="Times New Roman" panose="02020603050405020304" pitchFamily="18" charset="0"/>
                      </a:endParaRPr>
                    </a:p>
                  </a:txBody>
                  <a:tcPr/>
                </a:tc>
                <a:extLst>
                  <a:ext uri="{0D108BD9-81ED-4DB2-BD59-A6C34878D82A}">
                    <a16:rowId xmlns:a16="http://schemas.microsoft.com/office/drawing/2014/main" val="10001"/>
                  </a:ext>
                </a:extLst>
              </a:tr>
              <a:tr h="185842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mn-lt"/>
                          <a:ea typeface="Tahoma" panose="020B0604030504040204" pitchFamily="34" charset="0"/>
                          <a:cs typeface="Times New Roman" panose="02020603050405020304" pitchFamily="18" charset="0"/>
                        </a:rPr>
                        <a:t>M. S. </a:t>
                      </a:r>
                      <a:r>
                        <a:rPr lang="en-US" sz="900" dirty="0" err="1">
                          <a:latin typeface="+mn-lt"/>
                          <a:ea typeface="Tahoma" panose="020B0604030504040204" pitchFamily="34" charset="0"/>
                          <a:cs typeface="Times New Roman" panose="02020603050405020304" pitchFamily="18" charset="0"/>
                        </a:rPr>
                        <a:t>Yousefpoor</a:t>
                      </a:r>
                      <a:r>
                        <a:rPr lang="en-US" sz="900" dirty="0">
                          <a:latin typeface="+mn-lt"/>
                          <a:ea typeface="Tahoma" panose="020B0604030504040204" pitchFamily="34" charset="0"/>
                          <a:cs typeface="Times New Roman" panose="02020603050405020304" pitchFamily="18" charset="0"/>
                        </a:rPr>
                        <a:t> and H. </a:t>
                      </a:r>
                      <a:r>
                        <a:rPr lang="en-US" sz="900" dirty="0" err="1">
                          <a:latin typeface="+mn-lt"/>
                          <a:ea typeface="Tahoma" panose="020B0604030504040204" pitchFamily="34" charset="0"/>
                          <a:cs typeface="Times New Roman" panose="02020603050405020304" pitchFamily="18" charset="0"/>
                        </a:rPr>
                        <a:t>Barati</a:t>
                      </a:r>
                      <a:endParaRPr lang="en-IN" sz="900" dirty="0">
                        <a:latin typeface="+mn-lt"/>
                        <a:ea typeface="Tahoma" panose="020B0604030504040204" pitchFamily="34" charset="0"/>
                        <a:cs typeface="Times New Roman" panose="02020603050405020304" pitchFamily="18" charset="0"/>
                      </a:endParaRPr>
                    </a:p>
                    <a:p>
                      <a:endParaRPr lang="en-US" sz="900"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mn-lt"/>
                          <a:ea typeface="Tahoma" panose="020B0604030504040204" pitchFamily="34" charset="0"/>
                          <a:cs typeface="Times New Roman" panose="02020603050405020304" pitchFamily="18" charset="0"/>
                        </a:rPr>
                        <a:t>Dynamic key management systems in wireless sensor networks</a:t>
                      </a:r>
                      <a:endParaRPr lang="en-IN" sz="900" dirty="0">
                        <a:latin typeface="+mn-lt"/>
                        <a:ea typeface="Tahoma" panose="020B0604030504040204" pitchFamily="34" charset="0"/>
                        <a:cs typeface="Times New Roman" panose="02020603050405020304" pitchFamily="18" charset="0"/>
                      </a:endParaRPr>
                    </a:p>
                    <a:p>
                      <a:endParaRPr lang="en-US" sz="900"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mn-lt"/>
                          <a:ea typeface="Tahoma" panose="020B0604030504040204" pitchFamily="34" charset="0"/>
                          <a:cs typeface="Times New Roman" panose="02020603050405020304" pitchFamily="18" charset="0"/>
                        </a:rPr>
                        <a:t>We review dynamic key management systems in wireless sensor networks and introduce some evaluation criteria in key management systems. Also, we categorize dynamic key management schemes based on the type of keys, key distribution mechanisms</a:t>
                      </a:r>
                      <a:endParaRPr lang="en-IN" sz="900" dirty="0">
                        <a:latin typeface="+mn-lt"/>
                        <a:ea typeface="Tahoma" panose="020B0604030504040204" pitchFamily="34" charset="0"/>
                        <a:cs typeface="Times New Roman" panose="02020603050405020304" pitchFamily="18" charset="0"/>
                      </a:endParaRPr>
                    </a:p>
                    <a:p>
                      <a:endParaRPr lang="en-US" sz="900"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kern="1200" dirty="0">
                          <a:solidFill>
                            <a:schemeClr val="dk1"/>
                          </a:solidFill>
                          <a:effectLst/>
                          <a:latin typeface="+mn-lt"/>
                          <a:ea typeface="Tahoma" panose="020B0604030504040204" pitchFamily="34" charset="0"/>
                          <a:cs typeface="Times New Roman" panose="02020603050405020304" pitchFamily="18" charset="0"/>
                        </a:rPr>
                        <a:t>Limitations are the physical size and low energy level of sensor nodes. </a:t>
                      </a:r>
                      <a:endParaRPr lang="en-IN" sz="900" dirty="0">
                        <a:latin typeface="+mn-lt"/>
                        <a:ea typeface="Tahoma" panose="020B0604030504040204" pitchFamily="34" charset="0"/>
                        <a:cs typeface="Times New Roman" panose="02020603050405020304" pitchFamily="18" charset="0"/>
                      </a:endParaRPr>
                    </a:p>
                    <a:p>
                      <a:endParaRPr lang="en-US" sz="900" dirty="0">
                        <a:latin typeface="Times New Roman" panose="02020603050405020304" pitchFamily="18" charset="0"/>
                        <a:ea typeface="Tahoma" panose="020B0604030504040204" pitchFamily="34"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idx="10"/>
          </p:nvPr>
        </p:nvSpPr>
        <p:spPr/>
        <p:txBody>
          <a:bodyPr/>
          <a:lstStyle/>
          <a:p>
            <a:fld id="{937E6CE2-A279-4DF4-AD7B-FFB9CCAEAB64}" type="datetime1">
              <a:rPr lang="en-US" smtClean="0"/>
              <a:t>3/18/2024</a:t>
            </a:fld>
            <a:endParaRPr lang="en-US"/>
          </a:p>
        </p:txBody>
      </p:sp>
      <p:sp>
        <p:nvSpPr>
          <p:cNvPr id="6" name="Footer Placeholder 5"/>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21360" y="380261"/>
            <a:ext cx="6117431" cy="627321"/>
          </a:xfrm>
        </p:spPr>
        <p:txBody>
          <a:bodyPr/>
          <a:lstStyle/>
          <a:p>
            <a:r>
              <a:rPr lang="en-US" sz="3600" dirty="0"/>
              <a:t>Literature(cont..)</a:t>
            </a:r>
            <a:br>
              <a:rPr lang="en-US" sz="3600" dirty="0"/>
            </a:b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4243913063"/>
              </p:ext>
            </p:extLst>
          </p:nvPr>
        </p:nvGraphicFramePr>
        <p:xfrm>
          <a:off x="1355387" y="1104283"/>
          <a:ext cx="6488623" cy="3504026"/>
        </p:xfrm>
        <a:graphic>
          <a:graphicData uri="http://schemas.openxmlformats.org/drawingml/2006/table">
            <a:tbl>
              <a:tblPr firstRow="1" bandRow="1">
                <a:tableStyleId>{1D3205E1-8B83-452B-8570-0B3C4014EAE2}</a:tableStyleId>
              </a:tblPr>
              <a:tblGrid>
                <a:gridCol w="1621921">
                  <a:extLst>
                    <a:ext uri="{9D8B030D-6E8A-4147-A177-3AD203B41FA5}">
                      <a16:colId xmlns:a16="http://schemas.microsoft.com/office/drawing/2014/main" val="20000"/>
                    </a:ext>
                  </a:extLst>
                </a:gridCol>
                <a:gridCol w="1622234">
                  <a:extLst>
                    <a:ext uri="{9D8B030D-6E8A-4147-A177-3AD203B41FA5}">
                      <a16:colId xmlns:a16="http://schemas.microsoft.com/office/drawing/2014/main" val="20001"/>
                    </a:ext>
                  </a:extLst>
                </a:gridCol>
                <a:gridCol w="1622234">
                  <a:extLst>
                    <a:ext uri="{9D8B030D-6E8A-4147-A177-3AD203B41FA5}">
                      <a16:colId xmlns:a16="http://schemas.microsoft.com/office/drawing/2014/main" val="20002"/>
                    </a:ext>
                  </a:extLst>
                </a:gridCol>
                <a:gridCol w="1622234">
                  <a:extLst>
                    <a:ext uri="{9D8B030D-6E8A-4147-A177-3AD203B41FA5}">
                      <a16:colId xmlns:a16="http://schemas.microsoft.com/office/drawing/2014/main" val="20003"/>
                    </a:ext>
                  </a:extLst>
                </a:gridCol>
              </a:tblGrid>
              <a:tr h="462189">
                <a:tc>
                  <a:txBody>
                    <a:bodyPr/>
                    <a:lstStyle/>
                    <a:p>
                      <a:r>
                        <a:rPr lang="en-US" sz="1400" dirty="0">
                          <a:latin typeface="Times New Roman" panose="02020603050405020304" pitchFamily="18" charset="0"/>
                          <a:cs typeface="Times New Roman" panose="02020603050405020304" pitchFamily="18" charset="0"/>
                        </a:rPr>
                        <a:t>Author(s)</a:t>
                      </a:r>
                    </a:p>
                  </a:txBody>
                  <a:tcPr/>
                </a:tc>
                <a:tc>
                  <a:txBody>
                    <a:bodyPr/>
                    <a:lstStyle/>
                    <a:p>
                      <a:r>
                        <a:rPr lang="en-US" sz="1400" dirty="0">
                          <a:latin typeface="Times New Roman" panose="02020603050405020304" pitchFamily="18" charset="0"/>
                          <a:cs typeface="Times New Roman" panose="02020603050405020304" pitchFamily="18" charset="0"/>
                        </a:rPr>
                        <a:t>Method</a:t>
                      </a:r>
                    </a:p>
                  </a:txBody>
                  <a:tcPr/>
                </a:tc>
                <a:tc>
                  <a:txBody>
                    <a:bodyPr/>
                    <a:lstStyle/>
                    <a:p>
                      <a:r>
                        <a:rPr lang="en-US" sz="1400" dirty="0">
                          <a:latin typeface="Times New Roman" panose="02020603050405020304" pitchFamily="18" charset="0"/>
                          <a:cs typeface="Times New Roman" panose="02020603050405020304" pitchFamily="18" charset="0"/>
                        </a:rPr>
                        <a:t>Advantages</a:t>
                      </a:r>
                    </a:p>
                  </a:txBody>
                  <a:tcPr/>
                </a:tc>
                <a:tc>
                  <a:txBody>
                    <a:bodyPr/>
                    <a:lstStyle/>
                    <a:p>
                      <a:r>
                        <a:rPr lang="en-US" sz="14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0000"/>
                  </a:ext>
                </a:extLst>
              </a:tr>
              <a:tr h="157879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mn-lt"/>
                          <a:cs typeface="Times New Roman" panose="02020603050405020304" pitchFamily="18" charset="0"/>
                        </a:rPr>
                        <a:t>C. K. Wong, M. Gouda, and S. S. Lam,</a:t>
                      </a:r>
                      <a:endParaRPr lang="en-IN" sz="900" dirty="0">
                        <a:latin typeface="+mn-lt"/>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mn-lt"/>
                          <a:cs typeface="Times New Roman" panose="02020603050405020304" pitchFamily="18" charset="0"/>
                        </a:rPr>
                        <a:t>Logical Key Hierarchy</a:t>
                      </a:r>
                    </a:p>
                  </a:txBody>
                  <a:tcPr/>
                </a:tc>
                <a:tc>
                  <a:txBody>
                    <a:bodyPr/>
                    <a:lstStyle/>
                    <a:p>
                      <a:r>
                        <a:rPr lang="en-US" sz="900" dirty="0">
                          <a:latin typeface="+mn-lt"/>
                          <a:cs typeface="Times New Roman" panose="02020603050405020304" pitchFamily="18" charset="0"/>
                        </a:rPr>
                        <a:t>Reduced number of messages for key updates(log(n) messages, where n is the number of group members).</a:t>
                      </a:r>
                    </a:p>
                  </a:txBody>
                  <a:tcPr/>
                </a:tc>
                <a:tc>
                  <a:txBody>
                    <a:bodyPr/>
                    <a:lstStyle/>
                    <a:p>
                      <a:r>
                        <a:rPr lang="en-US" sz="900" dirty="0">
                          <a:latin typeface="Times New Roman" panose="02020603050405020304" pitchFamily="18" charset="0"/>
                          <a:cs typeface="Times New Roman" panose="02020603050405020304" pitchFamily="18" charset="0"/>
                        </a:rPr>
                        <a:t>Dependence on a common Temporary Encryption Key(TEK) for all group members.</a:t>
                      </a:r>
                    </a:p>
                  </a:txBody>
                  <a:tcPr/>
                </a:tc>
                <a:extLst>
                  <a:ext uri="{0D108BD9-81ED-4DB2-BD59-A6C34878D82A}">
                    <a16:rowId xmlns:a16="http://schemas.microsoft.com/office/drawing/2014/main" val="10001"/>
                  </a:ext>
                </a:extLst>
              </a:tr>
              <a:tr h="14434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900" dirty="0">
                          <a:latin typeface="+mn-lt"/>
                        </a:rPr>
                        <a:t>C. Esposito, M. Ficco, A. Castiglione, F. Palmieri,</a:t>
                      </a:r>
                      <a:endParaRPr lang="en-IN" sz="900" dirty="0">
                        <a:latin typeface="+mn-lt"/>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kern="1200" cap="none" dirty="0">
                          <a:solidFill>
                            <a:schemeClr val="dk1"/>
                          </a:solidFill>
                          <a:effectLst/>
                          <a:latin typeface="+mn-lt"/>
                          <a:ea typeface="Arial"/>
                          <a:cs typeface="Times New Roman" panose="02020603050405020304" pitchFamily="18" charset="0"/>
                          <a:sym typeface="Arial"/>
                        </a:rPr>
                        <a:t>standard cells and a structured physical design approach</a:t>
                      </a:r>
                      <a:endParaRPr lang="en-IN" sz="900" dirty="0">
                        <a:latin typeface="+mn-lt"/>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kern="1200" cap="none" dirty="0">
                          <a:solidFill>
                            <a:schemeClr val="dk1"/>
                          </a:solidFill>
                          <a:effectLst/>
                          <a:latin typeface="+mn-lt"/>
                          <a:ea typeface="Arial"/>
                          <a:cs typeface="Times New Roman" panose="02020603050405020304" pitchFamily="18" charset="0"/>
                          <a:sym typeface="Arial"/>
                        </a:rPr>
                        <a:t>n this work, we propose a series of solutions and methods to achieve confidentiality with end-to-end guarantees, by using group-based keys within the context of a clustered and distributed key management framework</a:t>
                      </a:r>
                      <a:endParaRPr lang="en-IN" sz="900" dirty="0">
                        <a:latin typeface="+mn-lt"/>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kern="1200" cap="none" dirty="0">
                          <a:solidFill>
                            <a:schemeClr val="dk1"/>
                          </a:solidFill>
                          <a:effectLst/>
                          <a:latin typeface="+mn-lt"/>
                          <a:ea typeface="Arial"/>
                          <a:cs typeface="Times New Roman" panose="02020603050405020304" pitchFamily="18" charset="0"/>
                          <a:sym typeface="Arial"/>
                        </a:rPr>
                        <a:t>Secure communications among the IoT nodes are strongly needed due to the use of wireless technologies that are easy to eavesdrop, in order to steal valuable information</a:t>
                      </a:r>
                      <a:endParaRPr lang="en-IN" sz="900" b="0" dirty="0">
                        <a:latin typeface="+mn-lt"/>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idx="10"/>
          </p:nvPr>
        </p:nvSpPr>
        <p:spPr/>
        <p:txBody>
          <a:bodyPr/>
          <a:lstStyle/>
          <a:p>
            <a:fld id="{632A1D68-43CA-45FC-A47C-7E83FB7C746E}" type="datetime1">
              <a:rPr lang="en-US" smtClean="0"/>
              <a:t>3/18/2024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633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9228" y="102336"/>
            <a:ext cx="6117431" cy="627321"/>
          </a:xfrm>
        </p:spPr>
        <p:txBody>
          <a:bodyPr/>
          <a:lstStyle/>
          <a:p>
            <a:r>
              <a:rPr lang="en-US" sz="3600" dirty="0">
                <a:latin typeface="+mj-lt"/>
              </a:rPr>
              <a:t>Problem Statement</a:t>
            </a:r>
          </a:p>
        </p:txBody>
      </p:sp>
      <p:sp>
        <p:nvSpPr>
          <p:cNvPr id="5" name="TextBox 4"/>
          <p:cNvSpPr txBox="1"/>
          <p:nvPr/>
        </p:nvSpPr>
        <p:spPr>
          <a:xfrm>
            <a:off x="1244009" y="1460088"/>
            <a:ext cx="6655982" cy="2733569"/>
          </a:xfrm>
          <a:prstGeom prst="rect">
            <a:avLst/>
          </a:prstGeom>
          <a:noFill/>
        </p:spPr>
        <p:txBody>
          <a:bodyPr wrap="square" rtlCol="0">
            <a:spAutoFit/>
          </a:bodyPr>
          <a:lstStyle/>
          <a:p>
            <a:pPr algn="just">
              <a:lnSpc>
                <a:spcPct val="107000"/>
              </a:lnSpc>
              <a:spcAft>
                <a:spcPts val="800"/>
              </a:spcAft>
            </a:pPr>
            <a:r>
              <a:rPr lang="en-IN" sz="1600" kern="100" dirty="0">
                <a:effectLst/>
                <a:latin typeface="+mn-lt"/>
                <a:ea typeface="Calibri" panose="020F0502020204030204" pitchFamily="34" charset="0"/>
                <a:cs typeface="Times New Roman" panose="02020603050405020304" pitchFamily="18" charset="0"/>
              </a:rPr>
              <a:t>Mobile edge computing (MEC) is now recognized as a key edge technology for supporting low latency and high bandwidth mobile services with shared resources . Many of these services will involve transferring private and sensitive information of the users among a group of communicating devices, which give rise to major security concerns researchers have shown the existing vulnerability and threats in MEC. It is worthwhile pointing out that all participants are assumed to be untrusted in the MEC network.</a:t>
            </a:r>
          </a:p>
          <a:p>
            <a:endParaRPr lang="en-US" dirty="0">
              <a:latin typeface="Times New Roman" panose="02020603050405020304" pitchFamily="18" charset="0"/>
              <a:cs typeface="Times New Roman" panose="020206030504050203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BAE47AFA-FA96-457D-956D-C46D009EE3B5}" type="datetime1">
              <a:rPr lang="en-US" smtClean="0"/>
              <a:t>3/18/2024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37683" y="102336"/>
            <a:ext cx="6117431" cy="627321"/>
          </a:xfrm>
        </p:spPr>
        <p:txBody>
          <a:bodyPr/>
          <a:lstStyle/>
          <a:p>
            <a:r>
              <a:rPr lang="en-US" sz="3600" dirty="0">
                <a:latin typeface="+mj-lt"/>
              </a:rPr>
              <a:t>Problem Illustration</a:t>
            </a:r>
          </a:p>
        </p:txBody>
      </p:sp>
      <p:sp>
        <p:nvSpPr>
          <p:cNvPr id="5" name="TextBox 4"/>
          <p:cNvSpPr txBox="1"/>
          <p:nvPr/>
        </p:nvSpPr>
        <p:spPr>
          <a:xfrm>
            <a:off x="1137683" y="1173014"/>
            <a:ext cx="6655982" cy="3508653"/>
          </a:xfrm>
          <a:prstGeom prst="rect">
            <a:avLst/>
          </a:prstGeom>
          <a:noFill/>
        </p:spPr>
        <p:txBody>
          <a:bodyPr wrap="square" rtlCol="0">
            <a:spAutoFit/>
          </a:bodyPr>
          <a:lstStyle/>
          <a:p>
            <a:r>
              <a:rPr lang="en-US" sz="1600" dirty="0">
                <a:latin typeface="+mn-lt"/>
              </a:rPr>
              <a:t>The mobility of the mobile device may lead to a high frequency in the update and the distribution of the communication key pairs for mobile devices. Whenever the device enters, leaves or moves to a new subnetwork, the key manager updates the key for the group members to ensure the security of the group communication</a:t>
            </a:r>
          </a:p>
          <a:p>
            <a:endParaRPr lang="en-US" sz="1600" dirty="0">
              <a:latin typeface="+mn-lt"/>
            </a:endParaRPr>
          </a:p>
          <a:p>
            <a:r>
              <a:rPr lang="en-US" sz="1600" dirty="0">
                <a:latin typeface="+mn-lt"/>
              </a:rPr>
              <a:t>In the sub network, each sub network can be considered as a group Gi and each edge between two sub networks can be viewed as an edge Ei, where </a:t>
            </a:r>
            <a:r>
              <a:rPr lang="en-US" sz="1600" dirty="0" err="1">
                <a:latin typeface="+mn-lt"/>
              </a:rPr>
              <a:t>i</a:t>
            </a:r>
            <a:r>
              <a:rPr lang="en-US" sz="1600" dirty="0">
                <a:latin typeface="+mn-lt"/>
              </a:rPr>
              <a:t> 1, </a:t>
            </a:r>
            <a:r>
              <a:rPr lang="en-US" sz="1600" dirty="0" err="1">
                <a:latin typeface="+mn-lt"/>
              </a:rPr>
              <a:t>i</a:t>
            </a:r>
            <a:r>
              <a:rPr lang="en-US" sz="1600" dirty="0">
                <a:latin typeface="+mn-lt"/>
              </a:rPr>
              <a:t> Z. Specifically, Ei is a set of edges in partition Ti. All possible subtree partitioning sets of the tree network T are represented as T= T1 T2 Ti such that Ti =(</a:t>
            </a:r>
            <a:r>
              <a:rPr lang="en-US" sz="1600" dirty="0" err="1">
                <a:latin typeface="+mn-lt"/>
              </a:rPr>
              <a:t>GiEi</a:t>
            </a:r>
            <a:r>
              <a:rPr lang="en-US" sz="1600" dirty="0">
                <a:latin typeface="+mn-lt"/>
              </a:rPr>
              <a:t>) and Gi </a:t>
            </a:r>
            <a:r>
              <a:rPr lang="en-US" sz="1600" dirty="0" err="1">
                <a:latin typeface="+mn-lt"/>
              </a:rPr>
              <a:t>GGi</a:t>
            </a:r>
            <a:r>
              <a:rPr lang="en-US" sz="1600" dirty="0">
                <a:latin typeface="+mn-lt"/>
              </a:rPr>
              <a:t> = Ei E. </a:t>
            </a:r>
            <a:r>
              <a:rPr lang="en-US" sz="1600" dirty="0" err="1">
                <a:latin typeface="+mn-lt"/>
              </a:rPr>
              <a:t>Hence,we</a:t>
            </a:r>
            <a:r>
              <a:rPr lang="en-US" sz="1600" dirty="0">
                <a:latin typeface="+mn-lt"/>
              </a:rPr>
              <a:t> can consider the communication among the members of a sub network in the subtree Ti as a group communication</a:t>
            </a:r>
            <a:r>
              <a:rPr lang="en-US" dirty="0">
                <a:latin typeface="+mn-lt"/>
              </a:rPr>
              <a:t>.</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C5FEAA23-0A82-400D-B54A-8AAC8D88A13B}" type="datetime1">
              <a:rPr lang="en-US" smtClean="0"/>
              <a:t>3/18/2024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00154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1269336" y="1059290"/>
            <a:ext cx="6605328" cy="35393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Noto Sans Symbols"/>
              <a:buNone/>
            </a:pPr>
            <a:r>
              <a:rPr lang="en-US" sz="1600" b="0" i="0" u="none" strike="noStrike" cap="none" dirty="0">
                <a:solidFill>
                  <a:srgbClr val="000000"/>
                </a:solidFill>
                <a:latin typeface="+mn-lt"/>
                <a:ea typeface="Trebuchet MS"/>
                <a:cs typeface="Times New Roman" panose="02020603050405020304" pitchFamily="18" charset="0"/>
                <a:sym typeface="Trebuchet MS"/>
              </a:rPr>
              <a:t>The emerging blockchain technique offers the potential to build a trusted, fair-minded and decentralized environment for key management scheme in wireless mobile edge networks.</a:t>
            </a:r>
          </a:p>
          <a:p>
            <a:pPr marL="0" marR="0" lvl="0" indent="0" algn="just" rtl="0">
              <a:lnSpc>
                <a:spcPct val="100000"/>
              </a:lnSpc>
              <a:spcBef>
                <a:spcPts val="0"/>
              </a:spcBef>
              <a:spcAft>
                <a:spcPts val="0"/>
              </a:spcAft>
              <a:buClr>
                <a:srgbClr val="000000"/>
              </a:buClr>
              <a:buSzPts val="2000"/>
              <a:buFont typeface="Noto Sans Symbols"/>
              <a:buNone/>
            </a:pPr>
            <a:r>
              <a:rPr lang="en-US" sz="1600" b="0" i="0" u="none" strike="noStrike" cap="none" dirty="0">
                <a:solidFill>
                  <a:srgbClr val="000000"/>
                </a:solidFill>
                <a:latin typeface="+mn-lt"/>
                <a:ea typeface="Trebuchet MS"/>
                <a:cs typeface="Times New Roman" panose="02020603050405020304" pitchFamily="18" charset="0"/>
                <a:sym typeface="Trebuchet MS"/>
              </a:rPr>
              <a:t> Besides, keeping private keys locally and storing public keys in the blockchain can reduce the overhead of rekeying process. Because when users move into a new group, their records (i.e., public keys) can be traced in the previous blocks in local or higher hierarchical blockchain, </a:t>
            </a:r>
          </a:p>
          <a:p>
            <a:pPr marL="0" marR="0" lvl="0" indent="0" algn="just" rtl="0">
              <a:lnSpc>
                <a:spcPct val="100000"/>
              </a:lnSpc>
              <a:spcBef>
                <a:spcPts val="0"/>
              </a:spcBef>
              <a:spcAft>
                <a:spcPts val="0"/>
              </a:spcAft>
              <a:buClr>
                <a:srgbClr val="000000"/>
              </a:buClr>
              <a:buSzPts val="2000"/>
              <a:buFont typeface="Noto Sans Symbols"/>
              <a:buNone/>
            </a:pPr>
            <a:r>
              <a:rPr lang="en-US" sz="1600" b="0" i="0" u="none" strike="noStrike" cap="none" dirty="0">
                <a:solidFill>
                  <a:srgbClr val="000000"/>
                </a:solidFill>
                <a:latin typeface="+mn-lt"/>
                <a:ea typeface="Trebuchet MS"/>
                <a:cs typeface="Times New Roman" panose="02020603050405020304" pitchFamily="18" charset="0"/>
                <a:sym typeface="Trebuchet MS"/>
              </a:rPr>
              <a:t>so that their identities can be verified quickly. </a:t>
            </a:r>
          </a:p>
          <a:p>
            <a:pPr marL="0" marR="0" lvl="0" indent="0" algn="just" rtl="0">
              <a:lnSpc>
                <a:spcPct val="100000"/>
              </a:lnSpc>
              <a:spcBef>
                <a:spcPts val="0"/>
              </a:spcBef>
              <a:spcAft>
                <a:spcPts val="0"/>
              </a:spcAft>
              <a:buClr>
                <a:srgbClr val="000000"/>
              </a:buClr>
              <a:buSzPts val="2000"/>
              <a:buFont typeface="Noto Sans Symbols"/>
              <a:buNone/>
            </a:pPr>
            <a:r>
              <a:rPr lang="en-US" sz="1600" b="0" i="0" u="none" strike="noStrike" cap="none" dirty="0">
                <a:solidFill>
                  <a:srgbClr val="000000"/>
                </a:solidFill>
                <a:latin typeface="+mn-lt"/>
                <a:ea typeface="Trebuchet MS"/>
                <a:cs typeface="Times New Roman" panose="02020603050405020304" pitchFamily="18" charset="0"/>
                <a:sym typeface="Trebuchet MS"/>
              </a:rPr>
              <a:t>Meanwhile, only if the quick verification is failed, the users need to generate a new key pair (i.e., rekeying) which will be appended to the blockchain. Moreover, the key pair of users will be invalid once they generate a new one, which can reduce the overhead of backward and forward secrecy in the rekeying process.</a:t>
            </a:r>
            <a:endParaRPr lang="en-IN" sz="1600" b="0" i="0" u="none" strike="noStrike" cap="none" dirty="0">
              <a:solidFill>
                <a:srgbClr val="000000"/>
              </a:solidFill>
              <a:latin typeface="+mn-lt"/>
              <a:ea typeface="Trebuchet MS"/>
              <a:cs typeface="Times New Roman" panose="02020603050405020304" pitchFamily="18" charset="0"/>
              <a:sym typeface="Trebuchet MS"/>
            </a:endParaRPr>
          </a:p>
        </p:txBody>
      </p:sp>
      <p:sp>
        <p:nvSpPr>
          <p:cNvPr id="2" name="Title 1"/>
          <p:cNvSpPr>
            <a:spLocks noGrp="1"/>
          </p:cNvSpPr>
          <p:nvPr>
            <p:ph type="title"/>
          </p:nvPr>
        </p:nvSpPr>
        <p:spPr>
          <a:xfrm>
            <a:off x="1248468" y="161049"/>
            <a:ext cx="6117431" cy="627321"/>
          </a:xfrm>
        </p:spPr>
        <p:txBody>
          <a:bodyPr/>
          <a:lstStyle/>
          <a:p>
            <a:r>
              <a:rPr lang="en-US" sz="3600" dirty="0">
                <a:latin typeface="+mj-lt"/>
              </a:rPr>
              <a:t>Proposed Method</a:t>
            </a: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3/18/2024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26108" y="558140"/>
            <a:ext cx="6117431" cy="627321"/>
          </a:xfrm>
        </p:spPr>
        <p:txBody>
          <a:bodyPr/>
          <a:lstStyle/>
          <a:p>
            <a:r>
              <a:rPr lang="en-US" sz="3600" dirty="0">
                <a:latin typeface="+mj-lt"/>
              </a:rPr>
              <a:t>Proposed Method Illustration</a:t>
            </a:r>
          </a:p>
        </p:txBody>
      </p:sp>
      <p:sp>
        <p:nvSpPr>
          <p:cNvPr id="5" name="TextBox 4"/>
          <p:cNvSpPr txBox="1"/>
          <p:nvPr/>
        </p:nvSpPr>
        <p:spPr>
          <a:xfrm>
            <a:off x="1126108" y="2072728"/>
            <a:ext cx="6655982" cy="1323439"/>
          </a:xfrm>
          <a:prstGeom prst="rect">
            <a:avLst/>
          </a:prstGeom>
          <a:noFill/>
        </p:spPr>
        <p:txBody>
          <a:bodyPr wrap="square" rtlCol="0">
            <a:spAutoFit/>
          </a:bodyPr>
          <a:lstStyle/>
          <a:p>
            <a:pPr algn="just"/>
            <a:r>
              <a:rPr lang="en-US" sz="1600" dirty="0">
                <a:latin typeface="+mn-lt"/>
                <a:cs typeface="Times New Roman" panose="02020603050405020304" pitchFamily="18" charset="0"/>
              </a:rPr>
              <a:t>This paper aims to find an optimized partition of the tree network T = Ti1 Ti2 </a:t>
            </a:r>
            <a:r>
              <a:rPr lang="en-US" sz="1600" dirty="0" err="1">
                <a:latin typeface="+mn-lt"/>
                <a:cs typeface="Times New Roman" panose="02020603050405020304" pitchFamily="18" charset="0"/>
              </a:rPr>
              <a:t>Tii</a:t>
            </a:r>
            <a:r>
              <a:rPr lang="en-US" sz="1600" dirty="0">
                <a:latin typeface="+mn-lt"/>
                <a:cs typeface="Times New Roman" panose="02020603050405020304" pitchFamily="18" charset="0"/>
              </a:rPr>
              <a:t> of T, so that the overall overheads of the corresponding groups G= Gi1 Gi2 </a:t>
            </a:r>
            <a:r>
              <a:rPr lang="en-US" sz="1600" dirty="0" err="1">
                <a:latin typeface="+mn-lt"/>
                <a:cs typeface="Times New Roman" panose="02020603050405020304" pitchFamily="18" charset="0"/>
              </a:rPr>
              <a:t>Gii</a:t>
            </a:r>
            <a:r>
              <a:rPr lang="en-US" sz="1600" dirty="0">
                <a:latin typeface="+mn-lt"/>
                <a:cs typeface="Times New Roman" panose="02020603050405020304" pitchFamily="18" charset="0"/>
              </a:rPr>
              <a:t> are minimized, and then apply the block chain technique in the proposed scheme to ensure its security. The objective of our optimization problem is to minimize the overall overheads</a:t>
            </a:r>
          </a:p>
        </p:txBody>
      </p:sp>
      <p:sp>
        <p:nvSpPr>
          <p:cNvPr id="3" name="Date Placeholder 2"/>
          <p:cNvSpPr>
            <a:spLocks noGrp="1"/>
          </p:cNvSpPr>
          <p:nvPr>
            <p:ph type="dt" idx="10"/>
          </p:nvPr>
        </p:nvSpPr>
        <p:spPr/>
        <p:txBody>
          <a:bodyPr/>
          <a:lstStyle/>
          <a:p>
            <a:fld id="{9B2C9150-213E-4C57-83AC-D72655848A54}" type="datetime1">
              <a:rPr lang="en-US" smtClean="0"/>
              <a:t>3/18/2024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94979376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1465</Words>
  <Application>Microsoft Office PowerPoint</Application>
  <PresentationFormat>On-screen Show (16:9)</PresentationFormat>
  <Paragraphs>147</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Trebuchet MS</vt:lpstr>
      <vt:lpstr>Times New Roman</vt:lpstr>
      <vt:lpstr>Bookman Old Style</vt:lpstr>
      <vt:lpstr>Noto Sans Symbols</vt:lpstr>
      <vt:lpstr>Wingdings</vt:lpstr>
      <vt:lpstr>1_Office Theme</vt:lpstr>
      <vt:lpstr>A Seminar On Blockchain-Based Secure Key Management for Mobile Edge Computing</vt:lpstr>
      <vt:lpstr>Introduction</vt:lpstr>
      <vt:lpstr>Concept Tree</vt:lpstr>
      <vt:lpstr>Literature </vt:lpstr>
      <vt:lpstr>Literature(cont..) </vt:lpstr>
      <vt:lpstr>Problem Statement</vt:lpstr>
      <vt:lpstr>Problem Illustration</vt:lpstr>
      <vt:lpstr>Proposed Method</vt:lpstr>
      <vt:lpstr>Proposed Method Illustration</vt:lpstr>
      <vt:lpstr>  Parameter </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Lokesh Kanagala</cp:lastModifiedBy>
  <cp:revision>51</cp:revision>
  <dcterms:modified xsi:type="dcterms:W3CDTF">2024-03-18T12:38:42Z</dcterms:modified>
</cp:coreProperties>
</file>