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56181bf2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456181bf2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456181bf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456181bf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456181bf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456181bf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6c60e245bf_1_31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6c60e245bf_1_31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56181bf2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456181bf2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56181bf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56181bf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56181bf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56181bf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56181b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456181b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456181bf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456181bf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456181bf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456181bf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"/>
              <a:buNone/>
              <a:defRPr sz="1200">
                <a:solidFill>
                  <a:srgbClr val="000000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6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"/>
              <a:buNone/>
              <a:defRPr sz="4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"/>
              <a:buNone/>
              <a:defRPr sz="1800">
                <a:solidFill>
                  <a:srgbClr val="000000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bookingcom/ml-dataset-md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5374875" y="39658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Mani Botla</a:t>
            </a:r>
            <a:endParaRPr/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TRAVEL BEHAVIOR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ANALYSIS</a:t>
            </a:r>
            <a:endParaRPr/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3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0" name="Google Shape;440;p23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3" name="Google Shape;443;p2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23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6" name="Google Shape;446;p23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23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1" name="Google Shape;451;p2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2" name="Google Shape;452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23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5" name="Google Shape;455;p23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3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525" y="1453250"/>
            <a:ext cx="4686074" cy="278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2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50" y="1453250"/>
            <a:ext cx="3691386" cy="2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3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9" name="Google Shape;529;p3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96" y="1752875"/>
            <a:ext cx="4556503" cy="27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3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75" y="1752876"/>
            <a:ext cx="4121550" cy="2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4"/>
          <p:cNvSpPr txBox="1"/>
          <p:nvPr>
            <p:ph idx="1" type="body"/>
          </p:nvPr>
        </p:nvSpPr>
        <p:spPr>
          <a:xfrm>
            <a:off x="1509025" y="1510100"/>
            <a:ext cx="75840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THANK YOU</a:t>
            </a:r>
            <a:endParaRPr sz="600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36" name="Google Shape;536;p3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b="1" lang="en" sz="1800"/>
              <a:t>Purpose :</a:t>
            </a:r>
            <a:r>
              <a:rPr lang="en" sz="1800"/>
              <a:t> To uncover travel behavior patterns and booking strategies, with the goal of helping a travel platform optimize it’s marketing strategies and user experience.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b="1" lang="en" sz="1800"/>
              <a:t>Beneficiaries include:</a:t>
            </a:r>
            <a:r>
              <a:rPr lang="en" sz="1800"/>
              <a:t>  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800"/>
              <a:t>Travel</a:t>
            </a:r>
            <a:r>
              <a:rPr b="1" lang="en" sz="1800"/>
              <a:t> Platforms:</a:t>
            </a:r>
            <a:r>
              <a:rPr lang="en" sz="1800"/>
              <a:t> They can </a:t>
            </a:r>
            <a:r>
              <a:rPr lang="en" sz="1800"/>
              <a:t>improve</a:t>
            </a:r>
            <a:r>
              <a:rPr lang="en" sz="1800"/>
              <a:t> personalization and product offerings. 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800"/>
              <a:t>Marketing teams</a:t>
            </a:r>
            <a:r>
              <a:rPr lang="en" sz="1800"/>
              <a:t> : Target high-value </a:t>
            </a:r>
            <a:r>
              <a:rPr lang="en" sz="1800"/>
              <a:t>segments</a:t>
            </a:r>
            <a:r>
              <a:rPr lang="en" sz="1800"/>
              <a:t> more effectively.</a:t>
            </a:r>
            <a:endParaRPr sz="18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800"/>
              <a:t>Hospitality providers :</a:t>
            </a:r>
            <a:r>
              <a:rPr lang="en" sz="1800"/>
              <a:t> Align offers with regional booking behaviors. 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4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597375" y="1063525"/>
            <a:ext cx="78948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How do trip duration and number of cities visited vary by booker country?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During which months is multi-city travel most and least popular?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How do spontaneous booking rates differ by device class, and are mobile users more likely to make last-minute travel decisions?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Which destination combinations are most frequently booked together?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Are there regional differences in trip characteristics (duration, complexity, planning behavior) that might suggest varying planning behaviors?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Which booking countries have the longest average stay durations?</a:t>
            </a:r>
            <a:endParaRPr b="1" sz="13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b="1" lang="en" sz="1300"/>
              <a:t>Which referral channels drive the highest-value bookings in terms of stay duration?</a:t>
            </a:r>
            <a:endParaRPr b="1"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470" name="Google Shape;470;p25"/>
          <p:cNvSpPr txBox="1"/>
          <p:nvPr>
            <p:ph idx="2" type="body"/>
          </p:nvPr>
        </p:nvSpPr>
        <p:spPr>
          <a:xfrm>
            <a:off x="6571000" y="5922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idx="1" type="body"/>
          </p:nvPr>
        </p:nvSpPr>
        <p:spPr>
          <a:xfrm>
            <a:off x="618825" y="822300"/>
            <a:ext cx="67398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Dataset :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3"/>
              </a:rPr>
              <a:t>bookingcom/ml-dataset-mdt: Multi Destination Trips dataset for research purposes - fully anonymized, sampled, limited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-Travel booking dataset { </a:t>
            </a:r>
            <a:r>
              <a:rPr b="1" lang="en"/>
              <a:t>train_set_cleaned.csv</a:t>
            </a:r>
            <a:r>
              <a:rPr lang="en"/>
              <a:t>} containing records of user trips.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Source : </a:t>
            </a:r>
            <a:r>
              <a:rPr lang="en"/>
              <a:t>CSV file {dataset is cleaned and prepared for analysis}.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Each </a:t>
            </a:r>
            <a:r>
              <a:rPr b="1" lang="en"/>
              <a:t>utrip_id </a:t>
            </a:r>
            <a:r>
              <a:rPr lang="en"/>
              <a:t>represents one traveler’s complete journey.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Key features: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Booker_country, hotel_country, device_class, affiliate_id, checkin, checkout, stay_duration, city_id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Tools used 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Ju</a:t>
            </a:r>
            <a:r>
              <a:rPr b="1" lang="en"/>
              <a:t>pyter Notebook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Python Packages :</a:t>
            </a:r>
            <a:r>
              <a:rPr lang="en"/>
              <a:t> pandas, NumPy, seaborn, matplotlib</a:t>
            </a:r>
            <a:endParaRPr/>
          </a:p>
        </p:txBody>
      </p:sp>
      <p:sp>
        <p:nvSpPr>
          <p:cNvPr id="476" name="Google Shape;476;p26"/>
          <p:cNvSpPr txBox="1"/>
          <p:nvPr>
            <p:ph type="ctrTitle"/>
          </p:nvPr>
        </p:nvSpPr>
        <p:spPr>
          <a:xfrm>
            <a:off x="618825" y="291100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477" name="Google Shape;477;p26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78" name="Google Shape;478;p26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6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idx="1" type="body"/>
          </p:nvPr>
        </p:nvSpPr>
        <p:spPr>
          <a:xfrm>
            <a:off x="741825" y="3741525"/>
            <a:ext cx="7237500" cy="11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-</a:t>
            </a:r>
            <a:r>
              <a:rPr b="1" lang="en" sz="1500"/>
              <a:t> The Devilfire Empire shows the highest average number of cities per trip with a moderate trip duration 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- Bartovia has the lowest average number of cities.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- Tcherkistan stands out with the longest average trip duration approx. 11.5 days.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8" name="Google Shape;488;p27"/>
          <p:cNvSpPr txBox="1"/>
          <p:nvPr>
            <p:ph type="ctrTitle"/>
          </p:nvPr>
        </p:nvSpPr>
        <p:spPr>
          <a:xfrm>
            <a:off x="230700" y="195475"/>
            <a:ext cx="8575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Trip duration VS number of cities visited by booker country?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endParaRPr sz="2100"/>
          </a:p>
        </p:txBody>
      </p:sp>
      <p:pic>
        <p:nvPicPr>
          <p:cNvPr id="489" name="Google Shape;489;p2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975" y="421625"/>
            <a:ext cx="5611149" cy="3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"/>
          <p:cNvSpPr txBox="1"/>
          <p:nvPr>
            <p:ph idx="1" type="body"/>
          </p:nvPr>
        </p:nvSpPr>
        <p:spPr>
          <a:xfrm>
            <a:off x="3795150" y="4109700"/>
            <a:ext cx="48603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</a:t>
            </a:r>
            <a:r>
              <a:rPr b="1" lang="en" sz="1400"/>
              <a:t>During August to September months multi-city travel is most popular and it gradually decreases by december </a:t>
            </a:r>
            <a:r>
              <a:rPr b="1" lang="en" sz="1400"/>
              <a:t>because</a:t>
            </a:r>
            <a:r>
              <a:rPr b="1" lang="en" sz="1400"/>
              <a:t> of colder conditions.</a:t>
            </a:r>
            <a:endParaRPr b="1" sz="1400"/>
          </a:p>
        </p:txBody>
      </p:sp>
      <p:sp>
        <p:nvSpPr>
          <p:cNvPr id="495" name="Google Shape;495;p28"/>
          <p:cNvSpPr txBox="1"/>
          <p:nvPr>
            <p:ph type="ctrTitle"/>
          </p:nvPr>
        </p:nvSpPr>
        <p:spPr>
          <a:xfrm>
            <a:off x="618825" y="652025"/>
            <a:ext cx="703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Multi-city </a:t>
            </a:r>
            <a:r>
              <a:rPr lang="en" sz="1900"/>
              <a:t>travel</a:t>
            </a:r>
            <a:r>
              <a:rPr lang="en" sz="1900"/>
              <a:t> popularity by Month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496" name="Google Shape;496;p28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149" y="762300"/>
            <a:ext cx="5293401" cy="34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 txBox="1"/>
          <p:nvPr>
            <p:ph idx="1" type="body"/>
          </p:nvPr>
        </p:nvSpPr>
        <p:spPr>
          <a:xfrm>
            <a:off x="618825" y="1111250"/>
            <a:ext cx="72720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Trip Duration by Country: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Tcherkistan : longest stays (~ 11.5 days)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Devilfire Empire : Most cities per trip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Seasonality: </a:t>
            </a:r>
            <a:r>
              <a:rPr lang="en"/>
              <a:t>Summer months see peak multi-city travel.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Device Insights : </a:t>
            </a:r>
            <a:r>
              <a:rPr lang="en"/>
              <a:t>Mobile users book more last-minute trips compared to desktop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Destination Patterns: </a:t>
            </a:r>
            <a:r>
              <a:rPr lang="en"/>
              <a:t>Certain city-pairs are frequently booked together, suggesting corridor routes.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Affiliate Channels: </a:t>
            </a:r>
            <a:r>
              <a:rPr lang="en"/>
              <a:t>Some referral sources generate longer stays and higher-value bookings.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/>
          <p:nvPr>
            <p:ph idx="1" type="body"/>
          </p:nvPr>
        </p:nvSpPr>
        <p:spPr>
          <a:xfrm>
            <a:off x="618825" y="1143925"/>
            <a:ext cx="7440000" cy="34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Predictive Modeling : </a:t>
            </a:r>
            <a:r>
              <a:rPr lang="en"/>
              <a:t>Forecast spontaneous bookings using device type and seasonality.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" sz="1900"/>
              <a:t>Segmentation</a:t>
            </a:r>
            <a:r>
              <a:rPr lang="en" sz="1900"/>
              <a:t>: Cluster travelers into types ( for example,  “Weekend Explorers” vs. “long trip Travelers”).</a:t>
            </a:r>
            <a:endParaRPr sz="19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" sz="1900"/>
              <a:t>Pricing Analysis</a:t>
            </a:r>
            <a:r>
              <a:rPr lang="en" sz="1900"/>
              <a:t>: Study discounts and promotions impact on trip duration.</a:t>
            </a:r>
            <a:endParaRPr sz="19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❖"/>
            </a:pPr>
            <a:r>
              <a:rPr b="1" lang="en" sz="1900"/>
              <a:t>Recommendation System</a:t>
            </a:r>
            <a:r>
              <a:rPr lang="en" sz="1900"/>
              <a:t>: Prototype itinerary suggestions based on observed patterns.</a:t>
            </a:r>
            <a:endParaRPr/>
          </a:p>
        </p:txBody>
      </p:sp>
      <p:sp>
        <p:nvSpPr>
          <p:cNvPr id="508" name="Google Shape;508;p30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/>
          <p:nvPr>
            <p:ph idx="1" type="body"/>
          </p:nvPr>
        </p:nvSpPr>
        <p:spPr>
          <a:xfrm>
            <a:off x="618825" y="1129925"/>
            <a:ext cx="7636200" cy="3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Documentation :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notebook is well structured with sections : Imports, data loading, analysis, results and the respective additional steps.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Analysis confirmed original questions and </a:t>
            </a:r>
            <a:r>
              <a:rPr lang="en"/>
              <a:t>generated</a:t>
            </a:r>
            <a:r>
              <a:rPr lang="en"/>
              <a:t> hypotheses about the travel patterns.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/>
              <a:t>Additional plots: </a:t>
            </a:r>
            <a:r>
              <a:rPr lang="en"/>
              <a:t>additional scatter plots, bar charts etc are included. </a:t>
            </a:r>
            <a:endParaRPr/>
          </a:p>
        </p:txBody>
      </p:sp>
      <p:sp>
        <p:nvSpPr>
          <p:cNvPr id="514" name="Google Shape;514;p31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