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pPr/>
              <a:t>26-Feb-15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pPr/>
              <a:t>26-Feb-15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C1ECD7-1EDD-4FDF-AF17-4176535CDE1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D6D0EF-9FAD-4BAA-8423-2CEA9CF56C09}" type="datetimeFigureOut">
              <a:rPr lang="en-US" smtClean="0"/>
              <a:pPr/>
              <a:t>26-Feb-15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3C1ECD7-1EDD-4FDF-AF17-4176535CDE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D6D6D0EF-9FAD-4BAA-8423-2CEA9CF56C09}" type="datetimeFigureOut">
              <a:rPr lang="en-US" smtClean="0"/>
              <a:pPr/>
              <a:t>26-Feb-15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D6D6D0EF-9FAD-4BAA-8423-2CEA9CF56C09}" type="datetimeFigureOut">
              <a:rPr lang="en-US" smtClean="0"/>
              <a:pPr/>
              <a:t>26-Feb-15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3C1ECD7-1EDD-4FDF-AF17-4176535CDE1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D6D6D0EF-9FAD-4BAA-8423-2CEA9CF56C09}" type="datetimeFigureOut">
              <a:rPr lang="en-US" smtClean="0"/>
              <a:pPr/>
              <a:t>26-Feb-15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3C1ECD7-1EDD-4FDF-AF17-4176535CDE1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 Catalog</a:t>
            </a:r>
            <a:endParaRPr lang="en-US" dirty="0"/>
          </a:p>
        </p:txBody>
      </p:sp>
      <p:sp>
        <p:nvSpPr>
          <p:cNvPr id="3" name="Subtitle 2"/>
          <p:cNvSpPr>
            <a:spLocks noGrp="1"/>
          </p:cNvSpPr>
          <p:nvPr>
            <p:ph type="subTitle" idx="1"/>
          </p:nvPr>
        </p:nvSpPr>
        <p:spPr/>
        <p:txBody>
          <a:bodyPr/>
          <a:lstStyle/>
          <a:p>
            <a:r>
              <a:rPr lang="en-US" dirty="0" smtClean="0"/>
              <a:t>M</a:t>
            </a:r>
            <a:r>
              <a:rPr lang="vi-VN" dirty="0" smtClean="0"/>
              <a:t>ă</a:t>
            </a:r>
            <a:r>
              <a:rPr lang="en-US" dirty="0" err="1" smtClean="0"/>
              <a:t>nic</a:t>
            </a:r>
            <a:r>
              <a:rPr lang="vi-VN" dirty="0" smtClean="0"/>
              <a:t>ă</a:t>
            </a:r>
            <a:r>
              <a:rPr lang="en-US" dirty="0" smtClean="0"/>
              <a:t> </a:t>
            </a:r>
            <a:r>
              <a:rPr lang="en-US" dirty="0" err="1" smtClean="0"/>
              <a:t>Mihai</a:t>
            </a:r>
            <a:endParaRPr lang="en-US"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successful</a:t>
            </a:r>
            <a:endParaRPr lang="en-US" dirty="0"/>
          </a:p>
        </p:txBody>
      </p:sp>
      <p:pic>
        <p:nvPicPr>
          <p:cNvPr id="4" name="Content Placeholder 3" descr="login succesfull.png"/>
          <p:cNvPicPr>
            <a:picLocks noGrp="1" noChangeAspect="1"/>
          </p:cNvPicPr>
          <p:nvPr>
            <p:ph idx="1"/>
          </p:nvPr>
        </p:nvPicPr>
        <p:blipFill>
          <a:blip r:embed="rId2"/>
          <a:stretch>
            <a:fillRect/>
          </a:stretch>
        </p:blipFill>
        <p:spPr>
          <a:xfrm>
            <a:off x="556815" y="1752600"/>
            <a:ext cx="7977585" cy="471287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a:t>
            </a:r>
            <a:r>
              <a:rPr lang="en-US" b="1" dirty="0" err="1" smtClean="0"/>
              <a:t>Authentification</a:t>
            </a:r>
            <a:r>
              <a:rPr lang="en-US" dirty="0" smtClean="0"/>
              <a:t/>
            </a:r>
            <a:br>
              <a:rPr lang="en-US" dirty="0" smtClean="0"/>
            </a:br>
            <a:r>
              <a:rPr lang="en-US" b="1" dirty="0" smtClean="0"/>
              <a:t>Scenario: Login unsuccessful</a:t>
            </a:r>
            <a:endParaRPr lang="en-US" dirty="0"/>
          </a:p>
        </p:txBody>
      </p:sp>
      <p:pic>
        <p:nvPicPr>
          <p:cNvPr id="4" name="Content Placeholder 3" descr="login UNsuccesfull.png"/>
          <p:cNvPicPr>
            <a:picLocks noGrp="1" noChangeAspect="1"/>
          </p:cNvPicPr>
          <p:nvPr>
            <p:ph idx="1"/>
          </p:nvPr>
        </p:nvPicPr>
        <p:blipFill>
          <a:blip r:embed="rId2"/>
          <a:stretch>
            <a:fillRect/>
          </a:stretch>
        </p:blipFill>
        <p:spPr>
          <a:xfrm>
            <a:off x="685800" y="1676400"/>
            <a:ext cx="7871481"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4" name="Content Placeholder 3" descr="StudentCatalog database diagram.png"/>
          <p:cNvPicPr>
            <a:picLocks noGrp="1" noChangeAspect="1"/>
          </p:cNvPicPr>
          <p:nvPr>
            <p:ph idx="1"/>
          </p:nvPr>
        </p:nvPicPr>
        <p:blipFill>
          <a:blip r:embed="rId2"/>
          <a:stretch>
            <a:fillRect/>
          </a:stretch>
        </p:blipFill>
        <p:spPr>
          <a:xfrm>
            <a:off x="1371600" y="2133600"/>
            <a:ext cx="6600354" cy="3352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diagram(normalized)</a:t>
            </a:r>
            <a:endParaRPr lang="en-US" dirty="0"/>
          </a:p>
        </p:txBody>
      </p:sp>
      <p:pic>
        <p:nvPicPr>
          <p:cNvPr id="4" name="Content Placeholder 3" descr="StudentCatalog database diagram(normalized).png"/>
          <p:cNvPicPr>
            <a:picLocks noGrp="1" noChangeAspect="1"/>
          </p:cNvPicPr>
          <p:nvPr>
            <p:ph idx="1"/>
          </p:nvPr>
        </p:nvPicPr>
        <p:blipFill>
          <a:blip r:embed="rId2"/>
          <a:stretch>
            <a:fillRect/>
          </a:stretch>
        </p:blipFill>
        <p:spPr>
          <a:xfrm>
            <a:off x="2133600" y="1524000"/>
            <a:ext cx="4953000" cy="509716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script</a:t>
            </a:r>
            <a:endParaRPr lang="en-US" dirty="0"/>
          </a:p>
        </p:txBody>
      </p:sp>
      <p:sp>
        <p:nvSpPr>
          <p:cNvPr id="3" name="Content Placeholder 2"/>
          <p:cNvSpPr>
            <a:spLocks noGrp="1"/>
          </p:cNvSpPr>
          <p:nvPr>
            <p:ph idx="1"/>
          </p:nvPr>
        </p:nvSpPr>
        <p:spPr>
          <a:xfrm>
            <a:off x="457200" y="1646236"/>
            <a:ext cx="8229600" cy="4906964"/>
          </a:xfrm>
        </p:spPr>
        <p:txBody>
          <a:bodyPr>
            <a:normAutofit fontScale="55000" lnSpcReduction="20000"/>
          </a:bodyPr>
          <a:lstStyle/>
          <a:p>
            <a:pPr>
              <a:buNone/>
            </a:pPr>
            <a:r>
              <a:rPr lang="en-US" sz="3400" dirty="0" smtClean="0"/>
              <a:t>-- Dumping database structure for </a:t>
            </a:r>
            <a:r>
              <a:rPr lang="en-US" sz="3400" dirty="0" err="1" smtClean="0"/>
              <a:t>hibernate_db</a:t>
            </a:r>
            <a:r>
              <a:rPr lang="en-US" sz="3400" dirty="0" smtClean="0"/>
              <a:t>  </a:t>
            </a:r>
          </a:p>
          <a:p>
            <a:pPr>
              <a:buNone/>
            </a:pPr>
            <a:r>
              <a:rPr lang="en-US" sz="3400" dirty="0" smtClean="0"/>
              <a:t>CREATE DATABASE IF NOT EXISTS `</a:t>
            </a:r>
            <a:r>
              <a:rPr lang="en-US" sz="3400" dirty="0" err="1" smtClean="0"/>
              <a:t>studentscatalog</a:t>
            </a:r>
            <a:r>
              <a:rPr lang="en-US" sz="3400" dirty="0" smtClean="0"/>
              <a:t>` /*!40100 DEFAULT CHARACTER SET latin1 */;  </a:t>
            </a:r>
          </a:p>
          <a:p>
            <a:pPr>
              <a:buNone/>
            </a:pPr>
            <a:r>
              <a:rPr lang="en-US" sz="3400" dirty="0" smtClean="0"/>
              <a:t>USE `</a:t>
            </a:r>
            <a:r>
              <a:rPr lang="en-US" sz="3400" dirty="0" err="1" smtClean="0"/>
              <a:t>studentscatalog</a:t>
            </a:r>
            <a:r>
              <a:rPr lang="en-US" sz="3400" dirty="0" smtClean="0"/>
              <a:t>`; </a:t>
            </a:r>
          </a:p>
          <a:p>
            <a:pPr>
              <a:buNone/>
            </a:pPr>
            <a:endParaRPr lang="en-US" sz="3400" dirty="0" smtClean="0"/>
          </a:p>
          <a:p>
            <a:pPr>
              <a:buNone/>
            </a:pPr>
            <a:r>
              <a:rPr lang="en-US" sz="3400" dirty="0" smtClean="0"/>
              <a:t>-- Dumping structure for table </a:t>
            </a:r>
            <a:r>
              <a:rPr lang="en-US" sz="3400" dirty="0" err="1" smtClean="0"/>
              <a:t>studentscatalog.users</a:t>
            </a:r>
            <a:r>
              <a:rPr lang="en-US" sz="3400" dirty="0" smtClean="0"/>
              <a:t>  </a:t>
            </a:r>
          </a:p>
          <a:p>
            <a:pPr>
              <a:buNone/>
            </a:pPr>
            <a:r>
              <a:rPr lang="en-US" sz="3400" dirty="0" smtClean="0"/>
              <a:t>CREATE TABLE IF NOT EXISTS `users` (</a:t>
            </a:r>
          </a:p>
          <a:p>
            <a:pPr>
              <a:buNone/>
            </a:pPr>
            <a:r>
              <a:rPr lang="en-US" sz="3400" dirty="0" smtClean="0"/>
              <a:t>  `id` </a:t>
            </a:r>
            <a:r>
              <a:rPr lang="en-US" sz="3400" dirty="0" err="1" smtClean="0"/>
              <a:t>int</a:t>
            </a:r>
            <a:r>
              <a:rPr lang="en-US" sz="3400" dirty="0" smtClean="0"/>
              <a:t>(11) NOT NULL AUTO_INCREMENT,</a:t>
            </a:r>
          </a:p>
          <a:p>
            <a:pPr>
              <a:buNone/>
            </a:pPr>
            <a:r>
              <a:rPr lang="en-US" sz="3400" dirty="0" smtClean="0"/>
              <a:t>  `email` </a:t>
            </a:r>
            <a:r>
              <a:rPr lang="en-US" sz="3400" dirty="0" err="1" smtClean="0"/>
              <a:t>varchar</a:t>
            </a:r>
            <a:r>
              <a:rPr lang="en-US" sz="3400" dirty="0" smtClean="0"/>
              <a:t>(255) NOT NULL,</a:t>
            </a:r>
          </a:p>
          <a:p>
            <a:pPr>
              <a:buNone/>
            </a:pPr>
            <a:r>
              <a:rPr lang="en-US" sz="3400" dirty="0" smtClean="0"/>
              <a:t>  `</a:t>
            </a:r>
            <a:r>
              <a:rPr lang="en-US" sz="3400" dirty="0" err="1" smtClean="0"/>
              <a:t>firstName</a:t>
            </a:r>
            <a:r>
              <a:rPr lang="en-US" sz="3400" dirty="0" smtClean="0"/>
              <a:t>` </a:t>
            </a:r>
            <a:r>
              <a:rPr lang="en-US" sz="3400" dirty="0" err="1" smtClean="0"/>
              <a:t>varchar</a:t>
            </a:r>
            <a:r>
              <a:rPr lang="en-US" sz="3400" dirty="0" smtClean="0"/>
              <a:t>(255) NOT NULL,</a:t>
            </a:r>
          </a:p>
          <a:p>
            <a:pPr>
              <a:buNone/>
            </a:pPr>
            <a:r>
              <a:rPr lang="en-US" sz="3400" dirty="0" smtClean="0"/>
              <a:t>  `</a:t>
            </a:r>
            <a:r>
              <a:rPr lang="en-US" sz="3400" dirty="0" err="1" smtClean="0"/>
              <a:t>isTeacher</a:t>
            </a:r>
            <a:r>
              <a:rPr lang="en-US" sz="3400" dirty="0" smtClean="0"/>
              <a:t>` bit(1) NOT NULL,</a:t>
            </a:r>
          </a:p>
          <a:p>
            <a:pPr>
              <a:buNone/>
            </a:pPr>
            <a:r>
              <a:rPr lang="en-US" sz="3400" dirty="0" smtClean="0"/>
              <a:t>  `</a:t>
            </a:r>
            <a:r>
              <a:rPr lang="en-US" sz="3400" dirty="0" err="1" smtClean="0"/>
              <a:t>lastName</a:t>
            </a:r>
            <a:r>
              <a:rPr lang="en-US" sz="3400" dirty="0" smtClean="0"/>
              <a:t>` </a:t>
            </a:r>
            <a:r>
              <a:rPr lang="en-US" sz="3400" dirty="0" err="1" smtClean="0"/>
              <a:t>varchar</a:t>
            </a:r>
            <a:r>
              <a:rPr lang="en-US" sz="3400" dirty="0" smtClean="0"/>
              <a:t>(255) NOT NULL,</a:t>
            </a:r>
          </a:p>
          <a:p>
            <a:pPr>
              <a:buNone/>
            </a:pPr>
            <a:r>
              <a:rPr lang="en-US" sz="3400" dirty="0" smtClean="0"/>
              <a:t>  `password` </a:t>
            </a:r>
            <a:r>
              <a:rPr lang="en-US" sz="3400" dirty="0" err="1" smtClean="0"/>
              <a:t>varchar</a:t>
            </a:r>
            <a:r>
              <a:rPr lang="en-US" sz="3400" dirty="0" smtClean="0"/>
              <a:t>(255) NOT NULL,</a:t>
            </a:r>
          </a:p>
          <a:p>
            <a:pPr>
              <a:buNone/>
            </a:pPr>
            <a:r>
              <a:rPr lang="en-US" sz="3400" dirty="0" smtClean="0"/>
              <a:t>  `phone` </a:t>
            </a:r>
            <a:r>
              <a:rPr lang="en-US" sz="3400" dirty="0" err="1" smtClean="0"/>
              <a:t>varchar</a:t>
            </a:r>
            <a:r>
              <a:rPr lang="en-US" sz="3400" dirty="0" smtClean="0"/>
              <a:t>(255) NOT NULL,</a:t>
            </a:r>
          </a:p>
          <a:p>
            <a:pPr>
              <a:buNone/>
            </a:pPr>
            <a:r>
              <a:rPr lang="en-US" sz="3400" dirty="0" smtClean="0"/>
              <a:t>  `username` </a:t>
            </a:r>
            <a:r>
              <a:rPr lang="en-US" sz="3400" dirty="0" err="1" smtClean="0"/>
              <a:t>varchar</a:t>
            </a:r>
            <a:r>
              <a:rPr lang="en-US" sz="3400" dirty="0" smtClean="0"/>
              <a:t>(255) NOT NULL,</a:t>
            </a:r>
          </a:p>
          <a:p>
            <a:pPr>
              <a:buNone/>
            </a:pPr>
            <a:r>
              <a:rPr lang="en-US" sz="3400" dirty="0" smtClean="0"/>
              <a:t>  PRIMARY KEY (`id`),</a:t>
            </a:r>
          </a:p>
          <a:p>
            <a:pPr>
              <a:buNone/>
            </a:pPr>
            <a:r>
              <a:rPr lang="en-US" sz="3400" dirty="0" smtClean="0"/>
              <a:t>  UNIQUE KEY `UK_ncoa9bfasrql0x4nhmh1plxxy` (`email`),</a:t>
            </a:r>
          </a:p>
          <a:p>
            <a:pPr>
              <a:buNone/>
            </a:pPr>
            <a:r>
              <a:rPr lang="en-US" sz="3400" dirty="0" smtClean="0"/>
              <a:t>  UNIQUE KEY `UK_e8pwwyd4x0tdcvbeust6x0pyg` (`phone`),</a:t>
            </a:r>
          </a:p>
          <a:p>
            <a:pPr>
              <a:buNone/>
            </a:pPr>
            <a:r>
              <a:rPr lang="en-US" sz="3400" dirty="0" smtClean="0"/>
              <a:t>  UNIQUE KEY `UK_23y4gd49ajvbqgl3psjsvhff6` (`username`)</a:t>
            </a:r>
          </a:p>
          <a:p>
            <a:pPr>
              <a:buNone/>
            </a:pPr>
            <a:r>
              <a:rPr lang="en-US" sz="3400" dirty="0" smtClean="0"/>
              <a:t>) ENGINE=</a:t>
            </a:r>
            <a:r>
              <a:rPr lang="en-US" sz="3400" dirty="0" err="1" smtClean="0"/>
              <a:t>InnoDB</a:t>
            </a:r>
            <a:r>
              <a:rPr lang="en-US" sz="3400" dirty="0" smtClean="0"/>
              <a:t> DEFAULT CHARSET=latin1;</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script(continuation) </a:t>
            </a:r>
            <a:endParaRPr lang="en-US" dirty="0"/>
          </a:p>
        </p:txBody>
      </p:sp>
      <p:sp>
        <p:nvSpPr>
          <p:cNvPr id="3" name="Content Placeholder 2"/>
          <p:cNvSpPr>
            <a:spLocks noGrp="1"/>
          </p:cNvSpPr>
          <p:nvPr>
            <p:ph idx="1"/>
          </p:nvPr>
        </p:nvSpPr>
        <p:spPr>
          <a:xfrm>
            <a:off x="228600" y="1447800"/>
            <a:ext cx="8610600" cy="4724717"/>
          </a:xfrm>
        </p:spPr>
        <p:txBody>
          <a:bodyPr>
            <a:noAutofit/>
          </a:bodyPr>
          <a:lstStyle/>
          <a:p>
            <a:pPr>
              <a:buNone/>
            </a:pPr>
            <a:r>
              <a:rPr lang="en-US" sz="1400" dirty="0" smtClean="0"/>
              <a:t>-- Dumping structure for table </a:t>
            </a:r>
            <a:r>
              <a:rPr lang="en-US" sz="1400" dirty="0" err="1" smtClean="0"/>
              <a:t>studentscatalog.courses</a:t>
            </a:r>
            <a:r>
              <a:rPr lang="en-US" sz="1400" dirty="0" smtClean="0"/>
              <a:t>  </a:t>
            </a:r>
          </a:p>
          <a:p>
            <a:pPr>
              <a:buNone/>
            </a:pPr>
            <a:r>
              <a:rPr lang="en-US" sz="1400" dirty="0" smtClean="0"/>
              <a:t>CREATE TABLE IF NOT EXISTS `courses`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`name` </a:t>
            </a:r>
            <a:r>
              <a:rPr lang="en-US" sz="1400" dirty="0" err="1" smtClean="0"/>
              <a:t>varchar</a:t>
            </a:r>
            <a:r>
              <a:rPr lang="en-US" sz="1400" dirty="0" smtClean="0"/>
              <a:t>(255) NOT NULL,</a:t>
            </a:r>
          </a:p>
          <a:p>
            <a:pPr>
              <a:buNone/>
            </a:pPr>
            <a:r>
              <a:rPr lang="en-US" sz="1400" dirty="0" smtClean="0"/>
              <a:t>  `</a:t>
            </a:r>
            <a:r>
              <a:rPr lang="en-US" sz="1400" dirty="0" err="1" smtClean="0"/>
              <a:t>teacherId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`UK_tloa6470p15f2vqulhosuuqeh` (`</a:t>
            </a:r>
            <a:r>
              <a:rPr lang="en-US" sz="1400" dirty="0" err="1" smtClean="0"/>
              <a:t>teacherId</a:t>
            </a:r>
            <a:r>
              <a:rPr lang="en-US" sz="1400" dirty="0" smtClean="0"/>
              <a:t>`),</a:t>
            </a:r>
          </a:p>
          <a:p>
            <a:pPr>
              <a:buNone/>
            </a:pPr>
            <a:r>
              <a:rPr lang="en-US" sz="1400" dirty="0" smtClean="0"/>
              <a:t>  CONSTRAINT `FK_tloa6470p15f2vqulhosuuqeh` FOREIGN KEY (`</a:t>
            </a:r>
            <a:r>
              <a:rPr lang="en-US" sz="1400" dirty="0" err="1" smtClean="0"/>
              <a:t>teacherId</a:t>
            </a:r>
            <a:r>
              <a:rPr lang="en-US" sz="1400" dirty="0" smtClean="0"/>
              <a:t>`) REFERENCES `users` (`id`)</a:t>
            </a:r>
          </a:p>
          <a:p>
            <a:pPr>
              <a:buNone/>
            </a:pPr>
            <a:r>
              <a:rPr lang="en-US" sz="1400" dirty="0" smtClean="0"/>
              <a:t>) ENGINE=</a:t>
            </a:r>
            <a:r>
              <a:rPr lang="en-US" sz="1400" dirty="0" err="1" smtClean="0"/>
              <a:t>InnoDB</a:t>
            </a:r>
            <a:r>
              <a:rPr lang="en-US" sz="1400" dirty="0" smtClean="0"/>
              <a:t> DEFAULT CHARSET=latin1;</a:t>
            </a:r>
          </a:p>
          <a:p>
            <a:pPr>
              <a:buNone/>
            </a:pPr>
            <a:r>
              <a:rPr lang="en-US" sz="1400" dirty="0" smtClean="0"/>
              <a:t>-- Dumping structure for table </a:t>
            </a:r>
            <a:r>
              <a:rPr lang="en-US" sz="1400" dirty="0" err="1" smtClean="0"/>
              <a:t>studentscatalog.grades</a:t>
            </a:r>
            <a:r>
              <a:rPr lang="en-US" sz="1400" dirty="0" smtClean="0"/>
              <a:t>  </a:t>
            </a:r>
          </a:p>
          <a:p>
            <a:pPr>
              <a:buNone/>
            </a:pPr>
            <a:r>
              <a:rPr lang="en-US" sz="1400" dirty="0" smtClean="0"/>
              <a:t>CREATE TABLE IF NOT EXISTS `grades` (</a:t>
            </a:r>
          </a:p>
          <a:p>
            <a:pPr>
              <a:buNone/>
            </a:pPr>
            <a:r>
              <a:rPr lang="en-US" sz="1400" dirty="0" smtClean="0"/>
              <a:t>  `id` </a:t>
            </a:r>
            <a:r>
              <a:rPr lang="en-US" sz="1400" dirty="0" err="1" smtClean="0"/>
              <a:t>int</a:t>
            </a:r>
            <a:r>
              <a:rPr lang="en-US" sz="1400" dirty="0" smtClean="0"/>
              <a:t>(11) NOT NULL AUTO_INCREMENT,</a:t>
            </a:r>
          </a:p>
          <a:p>
            <a:pPr>
              <a:buNone/>
            </a:pPr>
            <a:r>
              <a:rPr lang="en-US" sz="1400" dirty="0" smtClean="0"/>
              <a:t>  `grade` </a:t>
            </a:r>
            <a:r>
              <a:rPr lang="en-US" sz="1400" dirty="0" err="1" smtClean="0"/>
              <a:t>int</a:t>
            </a:r>
            <a:r>
              <a:rPr lang="en-US" sz="1400" dirty="0" smtClean="0"/>
              <a:t>(11) DEFAULT NULL,</a:t>
            </a:r>
          </a:p>
          <a:p>
            <a:pPr>
              <a:buNone/>
            </a:pPr>
            <a:r>
              <a:rPr lang="en-US" sz="1400" dirty="0" smtClean="0"/>
              <a:t>  `</a:t>
            </a:r>
            <a:r>
              <a:rPr lang="en-US" sz="1400" dirty="0" err="1" smtClean="0"/>
              <a:t>courseId</a:t>
            </a:r>
            <a:r>
              <a:rPr lang="en-US" sz="1400" dirty="0" smtClean="0"/>
              <a:t>` </a:t>
            </a:r>
            <a:r>
              <a:rPr lang="en-US" sz="1400" dirty="0" err="1" smtClean="0"/>
              <a:t>int</a:t>
            </a:r>
            <a:r>
              <a:rPr lang="en-US" sz="1400" dirty="0" smtClean="0"/>
              <a:t>(11) NOT NULL,</a:t>
            </a:r>
          </a:p>
          <a:p>
            <a:pPr>
              <a:buNone/>
            </a:pPr>
            <a:r>
              <a:rPr lang="en-US" sz="1400" dirty="0" smtClean="0"/>
              <a:t>  `</a:t>
            </a:r>
            <a:r>
              <a:rPr lang="en-US" sz="1400" dirty="0" err="1" smtClean="0"/>
              <a:t>studentId</a:t>
            </a:r>
            <a:r>
              <a:rPr lang="en-US" sz="1400" dirty="0" smtClean="0"/>
              <a:t>` </a:t>
            </a:r>
            <a:r>
              <a:rPr lang="en-US" sz="1400" dirty="0" err="1" smtClean="0"/>
              <a:t>int</a:t>
            </a:r>
            <a:r>
              <a:rPr lang="en-US" sz="1400" dirty="0" smtClean="0"/>
              <a:t>(11) NOT NULL,</a:t>
            </a:r>
          </a:p>
          <a:p>
            <a:pPr>
              <a:buNone/>
            </a:pPr>
            <a:r>
              <a:rPr lang="en-US" sz="1400" dirty="0" smtClean="0"/>
              <a:t>  PRIMARY KEY (`id`),</a:t>
            </a:r>
          </a:p>
          <a:p>
            <a:pPr>
              <a:buNone/>
            </a:pPr>
            <a:r>
              <a:rPr lang="en-US" sz="1400" dirty="0" smtClean="0"/>
              <a:t>  UNIQUE KEY `UK_4ylhry31gm70uof0lm9036ki9` (`</a:t>
            </a:r>
            <a:r>
              <a:rPr lang="en-US" sz="1400" dirty="0" err="1" smtClean="0"/>
              <a:t>courseId</a:t>
            </a:r>
            <a:r>
              <a:rPr lang="en-US" sz="1400" dirty="0" smtClean="0"/>
              <a:t>`),</a:t>
            </a:r>
          </a:p>
          <a:p>
            <a:pPr>
              <a:buNone/>
            </a:pPr>
            <a:r>
              <a:rPr lang="en-US" sz="1400" dirty="0" smtClean="0"/>
              <a:t>  UNIQUE KEY `UK_h7n4sxx5bf2kwfusfvgqofe4m` (`</a:t>
            </a:r>
            <a:r>
              <a:rPr lang="en-US" sz="1400" dirty="0" err="1" smtClean="0"/>
              <a:t>studentId</a:t>
            </a:r>
            <a:r>
              <a:rPr lang="en-US" sz="1400" dirty="0" smtClean="0"/>
              <a:t>`),</a:t>
            </a:r>
          </a:p>
          <a:p>
            <a:pPr>
              <a:buNone/>
            </a:pPr>
            <a:r>
              <a:rPr lang="en-US" sz="1400" dirty="0" smtClean="0"/>
              <a:t>  CONSTRAINT `FK_h7n4sxx5bf2kwfusfvgqofe4m` FOREIGN KEY (`</a:t>
            </a:r>
            <a:r>
              <a:rPr lang="en-US" sz="1400" dirty="0" err="1" smtClean="0"/>
              <a:t>studentId</a:t>
            </a:r>
            <a:r>
              <a:rPr lang="en-US" sz="1400" dirty="0" smtClean="0"/>
              <a:t>`) REFERENCES `users` (`id`),</a:t>
            </a:r>
          </a:p>
          <a:p>
            <a:pPr>
              <a:buNone/>
            </a:pPr>
            <a:r>
              <a:rPr lang="en-US" sz="1400" dirty="0" smtClean="0"/>
              <a:t>  CONSTRAINT `FK_4ylhry31gm70uof0lm9036ki9` FOREIGN KEY (`</a:t>
            </a:r>
            <a:r>
              <a:rPr lang="en-US" sz="1400" dirty="0" err="1" smtClean="0"/>
              <a:t>courseId</a:t>
            </a:r>
            <a:r>
              <a:rPr lang="en-US" sz="1400" dirty="0" smtClean="0"/>
              <a:t>`) REFERENCES `courses` (`id`)</a:t>
            </a:r>
          </a:p>
          <a:p>
            <a:pPr>
              <a:buNone/>
            </a:pPr>
            <a:r>
              <a:rPr lang="en-US" sz="1400" dirty="0" smtClean="0"/>
              <a:t>) ENGINE=</a:t>
            </a:r>
            <a:r>
              <a:rPr lang="en-US" sz="1400" dirty="0" err="1" smtClean="0"/>
              <a:t>InnoDB</a:t>
            </a:r>
            <a:r>
              <a:rPr lang="en-US" sz="1400" dirty="0" smtClean="0"/>
              <a:t> DEFAULT CHARSET=latin1;</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UNnormalized.png"/>
          <p:cNvPicPr>
            <a:picLocks noGrp="1" noChangeAspect="1"/>
          </p:cNvPicPr>
          <p:nvPr>
            <p:ph idx="1"/>
          </p:nvPr>
        </p:nvPicPr>
        <p:blipFill>
          <a:blip r:embed="rId2"/>
          <a:stretch>
            <a:fillRect/>
          </a:stretch>
        </p:blipFill>
        <p:spPr>
          <a:xfrm>
            <a:off x="762000" y="1828800"/>
            <a:ext cx="7634242" cy="30480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ro.fortech.bean</a:t>
            </a:r>
            <a:endParaRPr lang="en-US" dirty="0"/>
          </a:p>
        </p:txBody>
      </p:sp>
      <p:pic>
        <p:nvPicPr>
          <p:cNvPr id="4" name="Content Placeholder 3" descr="Beans normalized.png"/>
          <p:cNvPicPr>
            <a:picLocks noGrp="1" noChangeAspect="1"/>
          </p:cNvPicPr>
          <p:nvPr>
            <p:ph idx="1"/>
          </p:nvPr>
        </p:nvPicPr>
        <p:blipFill>
          <a:blip r:embed="rId2"/>
          <a:stretch>
            <a:fillRect/>
          </a:stretch>
        </p:blipFill>
        <p:spPr>
          <a:xfrm>
            <a:off x="304800" y="1752600"/>
            <a:ext cx="8515469" cy="39624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a:t>
            </a:r>
            <a:endParaRPr lang="en-US" dirty="0"/>
          </a:p>
        </p:txBody>
      </p:sp>
      <p:pic>
        <p:nvPicPr>
          <p:cNvPr id="4" name="Content Placeholder 3" descr="DAO.png"/>
          <p:cNvPicPr>
            <a:picLocks noGrp="1" noChangeAspect="1"/>
          </p:cNvPicPr>
          <p:nvPr>
            <p:ph idx="1"/>
          </p:nvPr>
        </p:nvPicPr>
        <p:blipFill>
          <a:blip r:embed="rId2"/>
          <a:stretch>
            <a:fillRect/>
          </a:stretch>
        </p:blipFill>
        <p:spPr>
          <a:xfrm>
            <a:off x="381000" y="1752600"/>
            <a:ext cx="8439271"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ro.fortech.DAO.impl</a:t>
            </a:r>
            <a:endParaRPr lang="en-US" dirty="0"/>
          </a:p>
        </p:txBody>
      </p:sp>
      <p:pic>
        <p:nvPicPr>
          <p:cNvPr id="4" name="Content Placeholder 3" descr="DAO Impl.png"/>
          <p:cNvPicPr>
            <a:picLocks noGrp="1" noChangeAspect="1"/>
          </p:cNvPicPr>
          <p:nvPr>
            <p:ph idx="1"/>
          </p:nvPr>
        </p:nvPicPr>
        <p:blipFill>
          <a:blip r:embed="rId2"/>
          <a:stretch>
            <a:fillRect/>
          </a:stretch>
        </p:blipFill>
        <p:spPr>
          <a:xfrm>
            <a:off x="228600" y="1828800"/>
            <a:ext cx="8653049" cy="3581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304800" y="1646237"/>
            <a:ext cx="8382000" cy="4526280"/>
          </a:xfrm>
        </p:spPr>
        <p:txBody>
          <a:bodyPr/>
          <a:lstStyle/>
          <a:p>
            <a:r>
              <a:rPr lang="en-US" dirty="0" smtClean="0"/>
              <a:t>This application targets schools and universities, offering a simple and live view of the grades for the pupils/students and an easy to use interface for teachers to add, update and delete grades and also delete students accounts and view user students account details(without their passwords, of course).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a:t>
            </a:r>
            <a:endParaRPr lang="en-US" dirty="0"/>
          </a:p>
        </p:txBody>
      </p:sp>
      <p:pic>
        <p:nvPicPr>
          <p:cNvPr id="4" name="Content Placeholder 3" descr="Service.png"/>
          <p:cNvPicPr>
            <a:picLocks noGrp="1" noChangeAspect="1"/>
          </p:cNvPicPr>
          <p:nvPr>
            <p:ph idx="1"/>
          </p:nvPr>
        </p:nvPicPr>
        <p:blipFill>
          <a:blip r:embed="rId2"/>
          <a:stretch>
            <a:fillRect/>
          </a:stretch>
        </p:blipFill>
        <p:spPr>
          <a:xfrm>
            <a:off x="228599" y="1676400"/>
            <a:ext cx="8606219" cy="4038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ro.fortech.service.impl</a:t>
            </a:r>
            <a:endParaRPr lang="en-US" dirty="0"/>
          </a:p>
        </p:txBody>
      </p:sp>
      <p:pic>
        <p:nvPicPr>
          <p:cNvPr id="4" name="Content Placeholder 3" descr="Service Impl.png"/>
          <p:cNvPicPr>
            <a:picLocks noGrp="1" noChangeAspect="1"/>
          </p:cNvPicPr>
          <p:nvPr>
            <p:ph idx="1"/>
          </p:nvPr>
        </p:nvPicPr>
        <p:blipFill>
          <a:blip r:embed="rId2"/>
          <a:stretch>
            <a:fillRect/>
          </a:stretch>
        </p:blipFill>
        <p:spPr>
          <a:xfrm>
            <a:off x="304800" y="2057400"/>
            <a:ext cx="8558784" cy="2971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ro.fortech</a:t>
            </a:r>
            <a:r>
              <a:rPr lang="en-US" dirty="0" smtClean="0"/>
              <a:t>(controllers)</a:t>
            </a:r>
            <a:endParaRPr lang="en-US" dirty="0"/>
          </a:p>
        </p:txBody>
      </p:sp>
      <p:pic>
        <p:nvPicPr>
          <p:cNvPr id="4" name="Content Placeholder 3" descr="ro.fortech.png"/>
          <p:cNvPicPr>
            <a:picLocks noGrp="1" noChangeAspect="1"/>
          </p:cNvPicPr>
          <p:nvPr>
            <p:ph idx="1"/>
          </p:nvPr>
        </p:nvPicPr>
        <p:blipFill>
          <a:blip r:embed="rId2"/>
          <a:stretch>
            <a:fillRect/>
          </a:stretch>
        </p:blipFill>
        <p:spPr>
          <a:xfrm>
            <a:off x="228600" y="1676400"/>
            <a:ext cx="8603674" cy="41148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ckage explorer.png"/>
          <p:cNvPicPr>
            <a:picLocks noGrp="1" noChangeAspect="1"/>
          </p:cNvPicPr>
          <p:nvPr>
            <p:ph idx="1"/>
          </p:nvPr>
        </p:nvPicPr>
        <p:blipFill>
          <a:blip r:embed="rId2"/>
          <a:stretch>
            <a:fillRect/>
          </a:stretch>
        </p:blipFill>
        <p:spPr>
          <a:xfrm>
            <a:off x="381000" y="381000"/>
            <a:ext cx="4085492" cy="6248400"/>
          </a:xfrm>
        </p:spPr>
      </p:pic>
      <p:pic>
        <p:nvPicPr>
          <p:cNvPr id="5" name="Picture 4" descr="package explorer2.png"/>
          <p:cNvPicPr>
            <a:picLocks noChangeAspect="1"/>
          </p:cNvPicPr>
          <p:nvPr/>
        </p:nvPicPr>
        <p:blipFill>
          <a:blip r:embed="rId3"/>
          <a:stretch>
            <a:fillRect/>
          </a:stretch>
        </p:blipFill>
        <p:spPr>
          <a:xfrm>
            <a:off x="4648199" y="381000"/>
            <a:ext cx="4071991" cy="624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a:t>
            </a:r>
            <a:endParaRPr lang="en-US" dirty="0"/>
          </a:p>
        </p:txBody>
      </p:sp>
      <p:sp>
        <p:nvSpPr>
          <p:cNvPr id="3" name="Content Placeholder 2"/>
          <p:cNvSpPr>
            <a:spLocks noGrp="1"/>
          </p:cNvSpPr>
          <p:nvPr>
            <p:ph idx="1"/>
          </p:nvPr>
        </p:nvSpPr>
        <p:spPr>
          <a:xfrm>
            <a:off x="152400" y="1646236"/>
            <a:ext cx="8763000" cy="5059364"/>
          </a:xfrm>
        </p:spPr>
        <p:txBody>
          <a:bodyPr>
            <a:normAutofit fontScale="70000" lnSpcReduction="20000"/>
          </a:bodyPr>
          <a:lstStyle/>
          <a:p>
            <a:pPr algn="just"/>
            <a:r>
              <a:rPr lang="en-US" dirty="0" smtClean="0"/>
              <a:t>First,  in the </a:t>
            </a:r>
            <a:r>
              <a:rPr lang="en-US" dirty="0" err="1" smtClean="0"/>
              <a:t>servlet</a:t>
            </a:r>
            <a:r>
              <a:rPr lang="en-US" dirty="0" smtClean="0"/>
              <a:t>-context, on the “</a:t>
            </a:r>
            <a:r>
              <a:rPr lang="en-US" i="1" dirty="0" err="1" smtClean="0"/>
              <a:t>hibernateProperties</a:t>
            </a:r>
            <a:r>
              <a:rPr lang="en-US" i="1" dirty="0" smtClean="0"/>
              <a:t>”  property of the </a:t>
            </a:r>
            <a:r>
              <a:rPr lang="en-US" dirty="0" smtClean="0"/>
              <a:t>“</a:t>
            </a:r>
            <a:r>
              <a:rPr lang="en-US" i="1" dirty="0" smtClean="0"/>
              <a:t>hibernate4AnnotatedSessionFactory” bean,  the “hibernate.hbm2ddl.auto”  property must be set to “create” on the first application run,  so the program will auto generate the database tables, in the specified database (or you could run the added </a:t>
            </a:r>
            <a:r>
              <a:rPr lang="en-US" i="1" dirty="0" err="1" smtClean="0"/>
              <a:t>sql</a:t>
            </a:r>
            <a:r>
              <a:rPr lang="en-US" i="1" dirty="0" smtClean="0"/>
              <a:t> script, and let the “hibernate.hbm2ddl.auto” property to “validate”).  After the first run, you must change this property back to “validate”, or else the program will drop and recreate the tables on each program run(stored  data will be lost).</a:t>
            </a:r>
            <a:endParaRPr lang="en-US" dirty="0" smtClean="0"/>
          </a:p>
          <a:p>
            <a:pPr algn="just"/>
            <a:endParaRPr lang="en-US" dirty="0" smtClean="0"/>
          </a:p>
          <a:p>
            <a:pPr algn="just"/>
            <a:r>
              <a:rPr lang="en-US" dirty="0" smtClean="0"/>
              <a:t>Next, the teachers will be added manually in the database(they will be hardcoded, for security reasons – usernames must be 5 chars at least and unique, password must respect the fallowing pattern: “</a:t>
            </a:r>
            <a:r>
              <a:rPr lang="en-US" i="1" dirty="0" smtClean="0"/>
              <a:t>[A-Z][0-9a-zA-Z]{5,}</a:t>
            </a:r>
            <a:r>
              <a:rPr lang="en-US" dirty="0" smtClean="0"/>
              <a:t>” and be coded with MD5, </a:t>
            </a:r>
            <a:r>
              <a:rPr lang="en-US" dirty="0" err="1" smtClean="0"/>
              <a:t>isTeacher</a:t>
            </a:r>
            <a:r>
              <a:rPr lang="en-US" dirty="0" smtClean="0"/>
              <a:t> must be set to 1(true),  </a:t>
            </a:r>
            <a:r>
              <a:rPr lang="en-US" dirty="0" err="1" smtClean="0"/>
              <a:t>lastName</a:t>
            </a:r>
            <a:r>
              <a:rPr lang="en-US" dirty="0" smtClean="0"/>
              <a:t> and </a:t>
            </a:r>
            <a:r>
              <a:rPr lang="en-US" dirty="0" err="1" smtClean="0"/>
              <a:t>fisrtName</a:t>
            </a:r>
            <a:r>
              <a:rPr lang="en-US" dirty="0" smtClean="0"/>
              <a:t> must be longer than 2 chars).  </a:t>
            </a:r>
          </a:p>
          <a:p>
            <a:pPr algn="just"/>
            <a:endParaRPr lang="en-US" dirty="0" smtClean="0"/>
          </a:p>
          <a:p>
            <a:pPr algn="just"/>
            <a:r>
              <a:rPr lang="en-US" dirty="0" smtClean="0"/>
              <a:t>Now the program can be deployed and </a:t>
            </a:r>
            <a:r>
              <a:rPr lang="en-US" dirty="0" err="1" smtClean="0"/>
              <a:t>runned</a:t>
            </a:r>
            <a:r>
              <a:rPr lang="en-US" dirty="0" smtClean="0"/>
              <a:t> on the server.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Students/pupils use case</a:t>
            </a:r>
            <a:endParaRPr lang="en-US" dirty="0"/>
          </a:p>
        </p:txBody>
      </p:sp>
      <p:pic>
        <p:nvPicPr>
          <p:cNvPr id="4" name="Content Placeholder 3" descr="Student use case.png"/>
          <p:cNvPicPr>
            <a:picLocks noGrp="1" noChangeAspect="1"/>
          </p:cNvPicPr>
          <p:nvPr>
            <p:ph idx="1"/>
          </p:nvPr>
        </p:nvPicPr>
        <p:blipFill>
          <a:blip r:embed="rId2"/>
          <a:stretch>
            <a:fillRect/>
          </a:stretch>
        </p:blipFill>
        <p:spPr>
          <a:xfrm>
            <a:off x="228600" y="1981200"/>
            <a:ext cx="8632074" cy="38862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Teachers use case</a:t>
            </a:r>
            <a:endParaRPr lang="en-US" dirty="0"/>
          </a:p>
        </p:txBody>
      </p:sp>
      <p:pic>
        <p:nvPicPr>
          <p:cNvPr id="4" name="Content Placeholder 3" descr="Teacher use case.png"/>
          <p:cNvPicPr>
            <a:picLocks noGrp="1" noChangeAspect="1"/>
          </p:cNvPicPr>
          <p:nvPr>
            <p:ph idx="1"/>
          </p:nvPr>
        </p:nvPicPr>
        <p:blipFill>
          <a:blip r:embed="rId2"/>
          <a:stretch>
            <a:fillRect/>
          </a:stretch>
        </p:blipFill>
        <p:spPr>
          <a:xfrm>
            <a:off x="228599" y="2286000"/>
            <a:ext cx="8622019" cy="2819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Autofit/>
          </a:bodyPr>
          <a:lstStyle/>
          <a:p>
            <a:pPr>
              <a:buNone/>
            </a:pPr>
            <a:r>
              <a:rPr lang="en-US" sz="1800" b="1" dirty="0" smtClean="0"/>
              <a:t>		</a:t>
            </a:r>
            <a:r>
              <a:rPr lang="en-US" sz="1800" b="1" u="sng" dirty="0" smtClean="0"/>
              <a:t>Register</a:t>
            </a:r>
            <a:r>
              <a:rPr lang="en-US" sz="1800" dirty="0" smtClean="0"/>
              <a:t>:</a:t>
            </a:r>
          </a:p>
          <a:p>
            <a:pPr>
              <a:buNone/>
            </a:pPr>
            <a:r>
              <a:rPr lang="en-US" sz="1800" b="1" dirty="0" smtClean="0"/>
              <a:t>Actors</a:t>
            </a:r>
            <a:r>
              <a:rPr lang="en-US" sz="1800" dirty="0" smtClean="0"/>
              <a:t>: Student(User).</a:t>
            </a:r>
          </a:p>
          <a:p>
            <a:pPr>
              <a:buNone/>
            </a:pPr>
            <a:r>
              <a:rPr lang="en-US" sz="1800" b="1" dirty="0" smtClean="0"/>
              <a:t>Pre-conditions</a:t>
            </a:r>
            <a:r>
              <a:rPr lang="en-US" sz="1800" dirty="0" smtClean="0"/>
              <a:t>: Valid information.</a:t>
            </a:r>
          </a:p>
          <a:p>
            <a:pPr>
              <a:buNone/>
            </a:pPr>
            <a:r>
              <a:rPr lang="en-US" sz="1800" b="1" dirty="0" smtClean="0"/>
              <a:t>Post-conditions</a:t>
            </a:r>
            <a:r>
              <a:rPr lang="en-US" sz="1800" dirty="0" smtClean="0"/>
              <a:t>: A new account has been created using the provided information.</a:t>
            </a:r>
          </a:p>
          <a:p>
            <a:pPr>
              <a:buNone/>
            </a:pPr>
            <a:r>
              <a:rPr lang="en-US" sz="1800" b="1" dirty="0" smtClean="0"/>
              <a:t>Description</a:t>
            </a:r>
            <a:r>
              <a:rPr lang="en-US" sz="1800" dirty="0" smtClean="0"/>
              <a:t>: </a:t>
            </a:r>
            <a:r>
              <a:rPr lang="en-US" sz="1750" dirty="0" smtClean="0"/>
              <a:t>If the student choose to register a new account, the application will send him to a new page containing text fields for the username, password, phone email, first name and last name. In order to register a new profile the user must provide the requested data. Once the data is provided, the register button becomes available, allowing the user to click it. Once clicked the “Register” button, the application will validate data, and create a new account if everything is ok, redirecting the user to Login page.</a:t>
            </a:r>
          </a:p>
          <a:p>
            <a:pPr>
              <a:buNone/>
            </a:pPr>
            <a:r>
              <a:rPr lang="en-US" sz="1750" i="1" dirty="0" smtClean="0"/>
              <a:t>Successful registration</a:t>
            </a:r>
            <a:r>
              <a:rPr lang="en-US" sz="1750" dirty="0" smtClean="0"/>
              <a:t>: If the information provided is valid, the new profile is saved in the database and the user can now login into the application.</a:t>
            </a:r>
          </a:p>
          <a:p>
            <a:pPr>
              <a:buNone/>
            </a:pPr>
            <a:r>
              <a:rPr lang="en-US" sz="1750" dirty="0" smtClean="0"/>
              <a:t>Invalid first name/last name:  If the  names  are not longer than 2 chars, an error message is  displayed asking the user to correct the issue.</a:t>
            </a:r>
          </a:p>
          <a:p>
            <a:pPr>
              <a:buNone/>
            </a:pPr>
            <a:r>
              <a:rPr lang="en-US" sz="1750" i="1" dirty="0" smtClean="0"/>
              <a:t>Invalid username</a:t>
            </a:r>
            <a:r>
              <a:rPr lang="en-US" sz="1750" dirty="0" smtClean="0"/>
              <a:t>: If the username is already in use, an message is displayed asking the user to choose a new username.</a:t>
            </a:r>
          </a:p>
          <a:p>
            <a:pPr>
              <a:buNone/>
            </a:pPr>
            <a:r>
              <a:rPr lang="en-US" sz="1750" i="1" dirty="0" smtClean="0"/>
              <a:t>Invalid email</a:t>
            </a:r>
            <a:r>
              <a:rPr lang="en-US" sz="1750" dirty="0" smtClean="0"/>
              <a:t>: If the email is already in use or it is not a valid one, an error message is  displayed asking the user to correct the issue.</a:t>
            </a:r>
          </a:p>
          <a:p>
            <a:pPr>
              <a:buNone/>
            </a:pPr>
            <a:r>
              <a:rPr lang="en-US" sz="1750" i="1" dirty="0" smtClean="0"/>
              <a:t>Invalid password</a:t>
            </a:r>
            <a:r>
              <a:rPr lang="en-US" sz="1750" dirty="0" smtClean="0"/>
              <a:t>: If the password isn’t of a valid length or does not match the </a:t>
            </a:r>
            <a:r>
              <a:rPr lang="en-US" sz="1750" dirty="0" err="1" smtClean="0"/>
              <a:t>regEx</a:t>
            </a:r>
            <a:r>
              <a:rPr lang="en-US" sz="1750" dirty="0" smtClean="0"/>
              <a:t> “</a:t>
            </a:r>
            <a:r>
              <a:rPr lang="en-US" sz="1750" i="1" dirty="0" smtClean="0"/>
              <a:t>[A-Z][0-9a-zA-Z]{5,}</a:t>
            </a:r>
            <a:r>
              <a:rPr lang="en-US" sz="1750" dirty="0" smtClean="0"/>
              <a:t>”, an error message is displayed asking the user to correct the issue. </a:t>
            </a:r>
          </a:p>
          <a:p>
            <a:pPr>
              <a:buNone/>
            </a:pPr>
            <a:r>
              <a:rPr lang="en-US" sz="1750" i="1" dirty="0" smtClean="0"/>
              <a:t>Empty fields:</a:t>
            </a:r>
            <a:r>
              <a:rPr lang="en-US" sz="1750" dirty="0" smtClean="0"/>
              <a:t> If any of the fields are empty, an error message will be displayed asking the user to correct the issue.</a:t>
            </a:r>
          </a:p>
          <a:p>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5943917"/>
          </a:xfrm>
        </p:spPr>
        <p:txBody>
          <a:bodyPr>
            <a:noAutofit/>
          </a:bodyPr>
          <a:lstStyle/>
          <a:p>
            <a:pPr>
              <a:buNone/>
            </a:pPr>
            <a:r>
              <a:rPr lang="en-US" sz="2200" b="1" dirty="0" smtClean="0"/>
              <a:t>		</a:t>
            </a:r>
            <a:r>
              <a:rPr lang="en-US" sz="2200" b="1" u="sng" dirty="0" smtClean="0"/>
              <a:t>Login:</a:t>
            </a:r>
            <a:endParaRPr lang="en-US" sz="2200" dirty="0" smtClean="0"/>
          </a:p>
          <a:p>
            <a:pPr>
              <a:buNone/>
            </a:pPr>
            <a:r>
              <a:rPr lang="en-US" sz="2200" b="1" dirty="0" smtClean="0"/>
              <a:t>Actors: </a:t>
            </a:r>
            <a:r>
              <a:rPr lang="en-US" sz="2200" dirty="0" smtClean="0"/>
              <a:t>User.</a:t>
            </a:r>
          </a:p>
          <a:p>
            <a:pPr>
              <a:buNone/>
            </a:pPr>
            <a:r>
              <a:rPr lang="en-US" sz="2200" b="1" dirty="0" smtClean="0"/>
              <a:t>Pre-conditions</a:t>
            </a:r>
            <a:r>
              <a:rPr lang="en-US" sz="2200" dirty="0" smtClean="0"/>
              <a:t>: The profile used must already exist in the database and the credentials must be valid.</a:t>
            </a:r>
          </a:p>
          <a:p>
            <a:pPr>
              <a:buNone/>
            </a:pPr>
            <a:r>
              <a:rPr lang="en-US" sz="2200" b="1" dirty="0" smtClean="0"/>
              <a:t>Post-conditions</a:t>
            </a:r>
            <a:r>
              <a:rPr lang="en-US" sz="2200" dirty="0" smtClean="0"/>
              <a:t>: If valid credentials are provided, user can login.</a:t>
            </a:r>
          </a:p>
          <a:p>
            <a:pPr>
              <a:buNone/>
            </a:pPr>
            <a:r>
              <a:rPr lang="en-US" sz="2200" b="1" dirty="0" smtClean="0"/>
              <a:t>Description</a:t>
            </a:r>
            <a:r>
              <a:rPr lang="en-US" sz="2200" dirty="0" smtClean="0"/>
              <a:t>: When the user opens the application, if there is no user logged in, the main window will ask him for username and password. After the user provides the required data, the </a:t>
            </a:r>
            <a:r>
              <a:rPr lang="en-US" sz="2200" dirty="0" err="1" smtClean="0"/>
              <a:t>appli-cation</a:t>
            </a:r>
            <a:r>
              <a:rPr lang="en-US" sz="2200" dirty="0" smtClean="0"/>
              <a:t> will verify if the credentials exists in database, and if they are correct the application will log in the user.</a:t>
            </a:r>
          </a:p>
          <a:p>
            <a:pPr>
              <a:buNone/>
            </a:pPr>
            <a:endParaRPr lang="en-US" sz="2200" dirty="0" smtClean="0"/>
          </a:p>
          <a:p>
            <a:pPr>
              <a:buNone/>
            </a:pPr>
            <a:r>
              <a:rPr lang="en-US" sz="2200" i="1" dirty="0" smtClean="0"/>
              <a:t>Successful login</a:t>
            </a:r>
            <a:r>
              <a:rPr lang="en-US" sz="2200" dirty="0" smtClean="0"/>
              <a:t>: If</a:t>
            </a:r>
            <a:r>
              <a:rPr lang="en-US" sz="2200" i="1" dirty="0" smtClean="0"/>
              <a:t> </a:t>
            </a:r>
            <a:r>
              <a:rPr lang="en-US" sz="2200" dirty="0" smtClean="0"/>
              <a:t>the username and the password provided by the user are correct, the application will open the roadmap view.</a:t>
            </a:r>
          </a:p>
          <a:p>
            <a:pPr>
              <a:buNone/>
            </a:pPr>
            <a:r>
              <a:rPr lang="en-US" sz="2200" i="1" dirty="0" smtClean="0"/>
              <a:t>Wrong username/password combination: </a:t>
            </a:r>
            <a:r>
              <a:rPr lang="en-US" sz="2200" dirty="0" smtClean="0"/>
              <a:t>If the username or  password were incorrect, an error message will be displayed to inform the user, and the text boxes will be cleared.</a:t>
            </a:r>
          </a:p>
          <a:p>
            <a:pPr>
              <a:buNone/>
            </a:pPr>
            <a:r>
              <a:rPr lang="en-US" sz="2200" i="1" dirty="0" smtClean="0"/>
              <a:t>Empty fields: </a:t>
            </a:r>
            <a:r>
              <a:rPr lang="en-US" sz="2200" dirty="0" smtClean="0"/>
              <a:t>if the username or password fields are not completed, an error message will be displayed to inform the user.</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Registration</a:t>
            </a:r>
            <a:r>
              <a:rPr lang="en-US" dirty="0" smtClean="0"/>
              <a:t/>
            </a:r>
            <a:br>
              <a:rPr lang="en-US" dirty="0" smtClean="0"/>
            </a:br>
            <a:r>
              <a:rPr lang="en-US" b="1" dirty="0" smtClean="0"/>
              <a:t>Scenario: Register successful</a:t>
            </a:r>
            <a:endParaRPr lang="en-US" dirty="0"/>
          </a:p>
        </p:txBody>
      </p:sp>
      <p:pic>
        <p:nvPicPr>
          <p:cNvPr id="4" name="Content Placeholder 3" descr="registration succesfull.png"/>
          <p:cNvPicPr>
            <a:picLocks noGrp="1" noChangeAspect="1"/>
          </p:cNvPicPr>
          <p:nvPr>
            <p:ph idx="1"/>
          </p:nvPr>
        </p:nvPicPr>
        <p:blipFill>
          <a:blip r:embed="rId2"/>
          <a:stretch>
            <a:fillRect/>
          </a:stretch>
        </p:blipFill>
        <p:spPr>
          <a:xfrm>
            <a:off x="228600" y="2133600"/>
            <a:ext cx="8710685" cy="2819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3536"/>
            <a:ext cx="8534400" cy="1143000"/>
          </a:xfrm>
        </p:spPr>
        <p:txBody>
          <a:bodyPr>
            <a:normAutofit fontScale="90000"/>
          </a:bodyPr>
          <a:lstStyle/>
          <a:p>
            <a:r>
              <a:rPr lang="en-US" b="1" dirty="0" smtClean="0"/>
              <a:t>Use case: Registration</a:t>
            </a:r>
            <a:r>
              <a:rPr lang="en-US" dirty="0" smtClean="0"/>
              <a:t/>
            </a:r>
            <a:br>
              <a:rPr lang="en-US" dirty="0" smtClean="0"/>
            </a:br>
            <a:r>
              <a:rPr lang="en-US" b="1" dirty="0" smtClean="0"/>
              <a:t>Scenario: Register unsuccessful</a:t>
            </a:r>
            <a:endParaRPr lang="en-US" dirty="0"/>
          </a:p>
        </p:txBody>
      </p:sp>
      <p:pic>
        <p:nvPicPr>
          <p:cNvPr id="4" name="Content Placeholder 3" descr="registration UNsuccesfull.png"/>
          <p:cNvPicPr>
            <a:picLocks noGrp="1" noChangeAspect="1"/>
          </p:cNvPicPr>
          <p:nvPr>
            <p:ph idx="1"/>
          </p:nvPr>
        </p:nvPicPr>
        <p:blipFill>
          <a:blip r:embed="rId2"/>
          <a:stretch>
            <a:fillRect/>
          </a:stretch>
        </p:blipFill>
        <p:spPr>
          <a:xfrm>
            <a:off x="228600" y="2057400"/>
            <a:ext cx="8600415" cy="29718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181</TotalTime>
  <Words>630</Words>
  <Application>Microsoft Office PowerPoint</Application>
  <PresentationFormat>On-screen Show (4:3)</PresentationFormat>
  <Paragraphs>86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Foundry</vt:lpstr>
      <vt:lpstr>Student Catalog</vt:lpstr>
      <vt:lpstr>Slide 2</vt:lpstr>
      <vt:lpstr>Setting up</vt:lpstr>
      <vt:lpstr>Students/pupils use case</vt:lpstr>
      <vt:lpstr>Teachers use case</vt:lpstr>
      <vt:lpstr>Slide 6</vt:lpstr>
      <vt:lpstr>Slide 7</vt:lpstr>
      <vt:lpstr>Use case: Registration Scenario: Register successful</vt:lpstr>
      <vt:lpstr>Use case: Registration Scenario: Register unsuccessful</vt:lpstr>
      <vt:lpstr>Use case: Authentification Scenario: Login successful</vt:lpstr>
      <vt:lpstr>Use case: Authentification Scenario: Login unsuccessful</vt:lpstr>
      <vt:lpstr>Database diagram</vt:lpstr>
      <vt:lpstr>Database diagram(normalized)</vt:lpstr>
      <vt:lpstr>Sql script</vt:lpstr>
      <vt:lpstr>Sql script(continuation) </vt:lpstr>
      <vt:lpstr>ro.fortech.bean</vt:lpstr>
      <vt:lpstr>ro.fortech.bean</vt:lpstr>
      <vt:lpstr>ro.fortech.DAO</vt:lpstr>
      <vt:lpstr>ro.fortech.DAO.impl</vt:lpstr>
      <vt:lpstr>ro.fortech.service</vt:lpstr>
      <vt:lpstr>ro.fortech.service.impl</vt:lpstr>
      <vt:lpstr>ro.fortech(controllers)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Catalog</dc:title>
  <dc:creator>Acer</dc:creator>
  <cp:lastModifiedBy>Acer</cp:lastModifiedBy>
  <cp:revision>25</cp:revision>
  <dcterms:created xsi:type="dcterms:W3CDTF">2015-02-26T13:15:49Z</dcterms:created>
  <dcterms:modified xsi:type="dcterms:W3CDTF">2015-02-26T17:34:06Z</dcterms:modified>
</cp:coreProperties>
</file>