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3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ED9D-14AB-454E-9E89-9D867140AEC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325CC-1BF5-4EFE-990B-C79E1646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2363"/>
            <a:ext cx="12192000" cy="5035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Smart Excavator Based on ADI Technology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8608"/>
            <a:ext cx="9144000" cy="163616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Weng</a:t>
            </a:r>
            <a:r>
              <a:rPr lang="en-US" altLang="zh-CN" b="1" dirty="0">
                <a:solidFill>
                  <a:schemeClr val="bg1"/>
                </a:solidFill>
              </a:rPr>
              <a:t> Zhe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>
                <a:solidFill>
                  <a:schemeClr val="bg1"/>
                </a:solidFill>
              </a:rPr>
              <a:t>Xu </a:t>
            </a:r>
            <a:r>
              <a:rPr lang="en-US" b="1" dirty="0" smtClean="0">
                <a:solidFill>
                  <a:schemeClr val="bg1"/>
                </a:solidFill>
              </a:rPr>
              <a:t>Jiru</a:t>
            </a:r>
            <a:r>
              <a:rPr lang="en-US" altLang="zh-CN" b="1" dirty="0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>
                <a:solidFill>
                  <a:schemeClr val="bg1"/>
                </a:solidFill>
              </a:rPr>
              <a:t>Wan </a:t>
            </a:r>
            <a:r>
              <a:rPr lang="en-US" altLang="zh-CN" b="1" dirty="0" smtClean="0">
                <a:solidFill>
                  <a:schemeClr val="bg1"/>
                </a:solidFill>
              </a:rPr>
              <a:t>Shuo</a:t>
            </a:r>
            <a:r>
              <a:rPr lang="en-US" altLang="zh-CN" b="1" dirty="0">
                <a:solidFill>
                  <a:schemeClr val="bg1"/>
                </a:solidFill>
              </a:rPr>
              <a:t>, Huang Lu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Tsinghua University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2016-4-25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300599"/>
            <a:ext cx="1524000" cy="612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134" y="39670"/>
            <a:ext cx="973124" cy="9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0352"/>
            <a:ext cx="10853057" cy="4616611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Why we are developing a smart excavator</a:t>
            </a:r>
          </a:p>
          <a:p>
            <a:pPr lvl="1"/>
            <a:r>
              <a:rPr lang="en-US" altLang="zh-CN" sz="1400" dirty="0" smtClean="0"/>
              <a:t>Traditional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excavator: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ineffective,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poor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safety,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lack of accurate measurement of </a:t>
            </a:r>
            <a:r>
              <a:rPr lang="en-US" altLang="zh-CN" sz="1400" dirty="0" smtClean="0"/>
              <a:t>weight</a:t>
            </a:r>
          </a:p>
          <a:p>
            <a:pPr lvl="1"/>
            <a:r>
              <a:rPr lang="en-US" altLang="zh-CN" sz="1400" dirty="0" smtClean="0"/>
              <a:t>Tendency</a:t>
            </a:r>
            <a:r>
              <a:rPr lang="zh-CN" altLang="en-US" sz="1400" dirty="0" smtClean="0"/>
              <a:t>:</a:t>
            </a:r>
            <a:r>
              <a:rPr lang="en-US" altLang="zh-CN" sz="1400" dirty="0"/>
              <a:t>unmanned, </a:t>
            </a:r>
            <a:r>
              <a:rPr lang="en-US" altLang="zh-CN" sz="1400" dirty="0" smtClean="0"/>
              <a:t>intelligent</a:t>
            </a:r>
            <a:r>
              <a:rPr lang="zh-CN" altLang="en-US" sz="1400" dirty="0" smtClean="0"/>
              <a:t>, </a:t>
            </a:r>
            <a:r>
              <a:rPr lang="en-US" altLang="zh-CN" sz="1400" dirty="0" smtClean="0"/>
              <a:t>interconnected,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industry 4.0</a:t>
            </a:r>
            <a:endParaRPr lang="en-US" altLang="zh-CN" sz="1400" dirty="0" smtClean="0"/>
          </a:p>
          <a:p>
            <a:r>
              <a:rPr lang="en-US" sz="1800" b="1" dirty="0" smtClean="0"/>
              <a:t>What we do</a:t>
            </a:r>
          </a:p>
          <a:p>
            <a:pPr lvl="1"/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build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unmanned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intelligent </a:t>
            </a:r>
            <a:r>
              <a:rPr lang="en-US" altLang="zh-CN" sz="1400" dirty="0" smtClean="0"/>
              <a:t>excavator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based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ADI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technology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LEGO’s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toy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excavator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achieve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functions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intelligent target </a:t>
            </a:r>
            <a:r>
              <a:rPr lang="en-US" altLang="zh-CN" sz="1400" dirty="0" smtClean="0"/>
              <a:t>recognition,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autodig,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weight </a:t>
            </a:r>
            <a:r>
              <a:rPr lang="en-US" altLang="zh-CN" sz="1400" dirty="0" smtClean="0"/>
              <a:t>measurement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foreign </a:t>
            </a:r>
            <a:r>
              <a:rPr lang="en-US" altLang="zh-CN" sz="1400" dirty="0"/>
              <a:t>object detection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realize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high efficiency mining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ensure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high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safety</a:t>
            </a:r>
          </a:p>
          <a:p>
            <a:r>
              <a:rPr lang="en-US" sz="1800" b="1" dirty="0" smtClean="0"/>
              <a:t>ADI Technology Involvement</a:t>
            </a:r>
          </a:p>
          <a:p>
            <a:pPr lvl="1"/>
            <a:r>
              <a:rPr lang="en-US" altLang="zh-CN" sz="1400" dirty="0"/>
              <a:t>Functional </a:t>
            </a:r>
            <a:r>
              <a:rPr lang="en-US" altLang="zh-CN" sz="1400" dirty="0" smtClean="0"/>
              <a:t>module: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power supply,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motion control,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target detection &amp; recognition,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manipulator control,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foreign object detection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MicroController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Unit,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ADZS-BF707-</a:t>
            </a:r>
            <a:r>
              <a:rPr lang="en-US" altLang="zh-CN" sz="1400" dirty="0" smtClean="0"/>
              <a:t>BLIP2(or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ADSP-BF54x</a:t>
            </a:r>
            <a:r>
              <a:rPr lang="zh-CN" altLang="en-US" sz="1400" dirty="0" smtClean="0"/>
              <a:t>/</a:t>
            </a:r>
            <a:r>
              <a:rPr lang="en-US" altLang="zh-CN" sz="1400" dirty="0" smtClean="0"/>
              <a:t>BF60x/BF70x), Because of </a:t>
            </a:r>
            <a:r>
              <a:rPr lang="en-US" altLang="zh-CN" sz="1400" dirty="0"/>
              <a:t>it’s </a:t>
            </a:r>
            <a:r>
              <a:rPr lang="en-US" altLang="zh-CN" sz="1400" dirty="0" smtClean="0"/>
              <a:t>high computing </a:t>
            </a:r>
            <a:r>
              <a:rPr lang="en-US" altLang="zh-CN" sz="1400" dirty="0"/>
              <a:t>performance 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For module’s control</a:t>
            </a:r>
            <a:r>
              <a:rPr lang="en-US" altLang="zh-CN" sz="1400" dirty="0"/>
              <a:t>, ADUC83x/ADUC84x/ADSP-CM40x, </a:t>
            </a:r>
            <a:r>
              <a:rPr lang="en-US" altLang="zh-CN" sz="1400" dirty="0" smtClean="0"/>
              <a:t>using several 51/ARM processors to control each module</a:t>
            </a:r>
            <a:r>
              <a:rPr lang="en-US" altLang="zh-CN" sz="1400" dirty="0"/>
              <a:t>, stable &amp; </a:t>
            </a:r>
            <a:r>
              <a:rPr lang="en-US" altLang="zh-CN" sz="1400" dirty="0" smtClean="0"/>
              <a:t>convenient</a:t>
            </a:r>
          </a:p>
          <a:p>
            <a:pPr lvl="1"/>
            <a:r>
              <a:rPr lang="en-US" altLang="zh-CN" sz="1400" dirty="0"/>
              <a:t>For Sensors, we choose EVAL-ADXRS290Z for Shedding, ADA4571BRZ for angle </a:t>
            </a:r>
            <a:r>
              <a:rPr lang="en-US" altLang="zh-CN" sz="1400" dirty="0" smtClean="0"/>
              <a:t>measurement, stable &amp; high </a:t>
            </a:r>
            <a:r>
              <a:rPr lang="en-US" altLang="zh-CN" sz="1400" dirty="0"/>
              <a:t>performance </a:t>
            </a:r>
            <a:endParaRPr lang="en-US" altLang="zh-CN" sz="1400" dirty="0" smtClean="0"/>
          </a:p>
          <a:p>
            <a:r>
              <a:rPr lang="en-US" sz="1800" b="1" dirty="0" smtClean="0"/>
              <a:t>Future</a:t>
            </a:r>
          </a:p>
          <a:p>
            <a:pPr lvl="1"/>
            <a:r>
              <a:rPr lang="en-US" altLang="zh-CN" sz="1400" dirty="0" smtClean="0"/>
              <a:t>Add more excavators and trucks, to realize a </a:t>
            </a:r>
            <a:r>
              <a:rPr lang="en-US" altLang="zh-CN" sz="1400" dirty="0"/>
              <a:t>system using </a:t>
            </a:r>
            <a:r>
              <a:rPr lang="en-US" altLang="zh-CN" sz="1400" dirty="0" smtClean="0"/>
              <a:t>communication</a:t>
            </a:r>
          </a:p>
          <a:p>
            <a:pPr lvl="1"/>
            <a:r>
              <a:rPr lang="en-US" altLang="zh-CN" sz="1400" dirty="0"/>
              <a:t>Take more factors into consideration, like traffic lights, roadblocks &amp; </a:t>
            </a:r>
            <a:r>
              <a:rPr lang="en-US" altLang="zh-CN" sz="1400" dirty="0" smtClean="0"/>
              <a:t>safety control etc.</a:t>
            </a:r>
            <a:endParaRPr lang="en-US" altLang="zh-CN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Background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17" y="1150388"/>
            <a:ext cx="11157332" cy="4989936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Leader</a:t>
            </a:r>
          </a:p>
          <a:p>
            <a:pPr lvl="1"/>
            <a:r>
              <a:rPr lang="en-US" altLang="zh-CN" sz="1800" b="1" dirty="0" smtClean="0"/>
              <a:t>Huang Lu</a:t>
            </a:r>
            <a:endParaRPr lang="en-US" altLang="zh-CN" sz="1800" dirty="0"/>
          </a:p>
          <a:p>
            <a:pPr lvl="2"/>
            <a:r>
              <a:rPr lang="en-US" altLang="zh-CN" sz="1400" dirty="0" smtClean="0"/>
              <a:t>Junior of EE, </a:t>
            </a:r>
            <a:r>
              <a:rPr lang="en-US" altLang="zh-CN" sz="1400" dirty="0"/>
              <a:t>Major in </a:t>
            </a:r>
            <a:r>
              <a:rPr lang="en-US" altLang="zh-CN" sz="1400" dirty="0" smtClean="0"/>
              <a:t>Electronic Information</a:t>
            </a:r>
          </a:p>
          <a:p>
            <a:pPr lvl="2"/>
            <a:r>
              <a:rPr lang="en-US" altLang="zh-CN" sz="1400" dirty="0"/>
              <a:t>Be good at </a:t>
            </a:r>
            <a:r>
              <a:rPr lang="en-US" altLang="zh-CN" sz="1400" b="1" dirty="0">
                <a:solidFill>
                  <a:srgbClr val="0000FF"/>
                </a:solidFill>
              </a:rPr>
              <a:t>image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processing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 smtClean="0"/>
              <a:t>&amp; </a:t>
            </a:r>
            <a:r>
              <a:rPr lang="en-US" altLang="zh-CN" sz="1400" dirty="0"/>
              <a:t>speech signal </a:t>
            </a:r>
            <a:r>
              <a:rPr lang="en-US" altLang="zh-CN" sz="1400" dirty="0" smtClean="0"/>
              <a:t>processing</a:t>
            </a:r>
          </a:p>
          <a:p>
            <a:pPr lvl="2"/>
            <a:r>
              <a:rPr lang="en-US" altLang="zh-CN" sz="1400" dirty="0"/>
              <a:t>Project </a:t>
            </a:r>
            <a:r>
              <a:rPr lang="en-US" altLang="zh-CN" sz="1400" dirty="0" smtClean="0"/>
              <a:t>management, Organized panel discussions, </a:t>
            </a:r>
            <a:r>
              <a:rPr lang="en-US" altLang="zh-CN" sz="1400" dirty="0"/>
              <a:t>Visual </a:t>
            </a:r>
            <a:r>
              <a:rPr lang="en-US" altLang="zh-CN" sz="1400" dirty="0" smtClean="0"/>
              <a:t>processing &amp; partial </a:t>
            </a:r>
            <a:r>
              <a:rPr lang="en-US" altLang="zh-CN" sz="1400" dirty="0"/>
              <a:t>hardware </a:t>
            </a:r>
            <a:r>
              <a:rPr lang="en-US" altLang="zh-CN" sz="1400" dirty="0" smtClean="0"/>
              <a:t>implementation</a:t>
            </a:r>
          </a:p>
          <a:p>
            <a:r>
              <a:rPr lang="en-US" sz="2400" b="1" dirty="0" smtClean="0"/>
              <a:t>Other Members</a:t>
            </a:r>
          </a:p>
          <a:p>
            <a:pPr lvl="1"/>
            <a:r>
              <a:rPr lang="en-US" altLang="zh-CN" sz="1800" b="1" dirty="0"/>
              <a:t>Xu </a:t>
            </a:r>
            <a:r>
              <a:rPr lang="en-US" altLang="zh-CN" sz="1800" b="1" dirty="0" err="1" smtClean="0"/>
              <a:t>Jirui</a:t>
            </a:r>
            <a:endParaRPr lang="en-US" altLang="zh-CN" sz="1800" dirty="0"/>
          </a:p>
          <a:p>
            <a:pPr lvl="2"/>
            <a:r>
              <a:rPr lang="en-US" altLang="zh-CN" sz="1400" dirty="0" smtClean="0"/>
              <a:t>first </a:t>
            </a:r>
            <a:r>
              <a:rPr lang="en-US" altLang="zh-CN" sz="1400" dirty="0"/>
              <a:t>grade Master in Mechanical </a:t>
            </a:r>
            <a:r>
              <a:rPr lang="en-US" altLang="zh-CN" sz="1400" dirty="0" smtClean="0"/>
              <a:t>Engineering</a:t>
            </a:r>
          </a:p>
          <a:p>
            <a:pPr lvl="2"/>
            <a:r>
              <a:rPr lang="en-US" altLang="zh-CN" sz="1400" dirty="0" smtClean="0"/>
              <a:t>Be </a:t>
            </a:r>
            <a:r>
              <a:rPr lang="en-US" altLang="zh-CN" sz="1400" dirty="0"/>
              <a:t>good at </a:t>
            </a:r>
            <a:r>
              <a:rPr lang="en-US" altLang="zh-CN" sz="1400" b="1" dirty="0">
                <a:solidFill>
                  <a:srgbClr val="0000FF"/>
                </a:solidFill>
              </a:rPr>
              <a:t>mechanical structure</a:t>
            </a:r>
            <a:r>
              <a:rPr lang="en-US" altLang="zh-CN" sz="1400" dirty="0"/>
              <a:t> designing, kinetics analysis, </a:t>
            </a:r>
            <a:r>
              <a:rPr lang="en-US" altLang="zh-CN" sz="1400" dirty="0" smtClean="0"/>
              <a:t>mechanotronics, </a:t>
            </a:r>
            <a:r>
              <a:rPr lang="en-US" altLang="zh-CN" sz="1400" dirty="0"/>
              <a:t>be skilled in cad/cam, </a:t>
            </a:r>
            <a:r>
              <a:rPr lang="en-US" altLang="zh-CN" sz="1400" dirty="0" err="1" smtClean="0"/>
              <a:t>solidworks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proe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labview etc</a:t>
            </a:r>
          </a:p>
          <a:p>
            <a:pPr lvl="2"/>
            <a:r>
              <a:rPr lang="en-US" altLang="zh-CN" sz="1400" dirty="0" smtClean="0"/>
              <a:t>Responsible </a:t>
            </a:r>
            <a:r>
              <a:rPr lang="en-US" altLang="zh-CN" sz="1400" dirty="0"/>
              <a:t>for manipulator </a:t>
            </a:r>
            <a:r>
              <a:rPr lang="en-US" altLang="zh-CN" sz="1400" dirty="0" smtClean="0"/>
              <a:t>control</a:t>
            </a:r>
            <a:r>
              <a:rPr lang="zh-CN" altLang="zh-CN" sz="1400" dirty="0"/>
              <a:t> 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vehicle structure improvement</a:t>
            </a:r>
          </a:p>
          <a:p>
            <a:pPr lvl="1"/>
            <a:r>
              <a:rPr lang="en-US" altLang="zh-CN" sz="1800" b="1" dirty="0" err="1" smtClean="0"/>
              <a:t>Weng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Zhe</a:t>
            </a:r>
            <a:endParaRPr lang="en-US" altLang="zh-CN" sz="1800" dirty="0"/>
          </a:p>
          <a:p>
            <a:pPr lvl="2"/>
            <a:r>
              <a:rPr lang="en-US" altLang="zh-CN" sz="1400" dirty="0" smtClean="0"/>
              <a:t>Junior, </a:t>
            </a:r>
            <a:r>
              <a:rPr lang="en-US" altLang="zh-CN" sz="1400" dirty="0"/>
              <a:t>Major in Microelectronics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skilled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hardware design</a:t>
            </a:r>
            <a:r>
              <a:rPr lang="en-US" altLang="zh-CN" sz="1400" dirty="0" smtClean="0"/>
              <a:t>, be good at programming</a:t>
            </a:r>
            <a:endParaRPr lang="en-US" altLang="zh-CN" sz="1400" dirty="0"/>
          </a:p>
          <a:p>
            <a:pPr lvl="2"/>
            <a:r>
              <a:rPr lang="en-US" altLang="zh-CN" sz="1400" dirty="0" smtClean="0"/>
              <a:t>Responsible </a:t>
            </a:r>
            <a:r>
              <a:rPr lang="en-US" altLang="zh-CN" sz="1400" dirty="0"/>
              <a:t>for hardware system </a:t>
            </a:r>
            <a:r>
              <a:rPr lang="en-US" altLang="zh-CN" sz="1400" dirty="0" smtClean="0"/>
              <a:t>design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&amp; </a:t>
            </a:r>
            <a:r>
              <a:rPr lang="en-US" altLang="zh-CN" sz="1400" dirty="0"/>
              <a:t>partial implementation</a:t>
            </a:r>
            <a:endParaRPr lang="en-US" altLang="zh-CN" sz="1400" dirty="0" smtClean="0"/>
          </a:p>
          <a:p>
            <a:pPr lvl="1"/>
            <a:r>
              <a:rPr lang="en-US" altLang="zh-CN" sz="1800" b="1" dirty="0" smtClean="0"/>
              <a:t>Wan </a:t>
            </a:r>
            <a:r>
              <a:rPr lang="en-US" altLang="zh-CN" sz="1800" b="1" dirty="0" err="1" smtClean="0"/>
              <a:t>Shuo</a:t>
            </a:r>
            <a:endParaRPr lang="en-US" altLang="zh-CN" sz="1800" dirty="0"/>
          </a:p>
          <a:p>
            <a:pPr lvl="2"/>
            <a:r>
              <a:rPr lang="en-US" altLang="zh-CN" sz="1400" dirty="0" smtClean="0"/>
              <a:t>Junior </a:t>
            </a:r>
            <a:r>
              <a:rPr lang="en-US" altLang="zh-CN" sz="1400" dirty="0"/>
              <a:t>of EE, Major in Electronic </a:t>
            </a:r>
            <a:r>
              <a:rPr lang="en-US" altLang="zh-CN" sz="1400" dirty="0" smtClean="0"/>
              <a:t>Information</a:t>
            </a:r>
          </a:p>
          <a:p>
            <a:pPr lvl="2"/>
            <a:r>
              <a:rPr lang="en-US" altLang="zh-CN" sz="1400" dirty="0" smtClean="0"/>
              <a:t>Be good at </a:t>
            </a:r>
            <a:r>
              <a:rPr lang="en-US" altLang="zh-CN" sz="1400" dirty="0"/>
              <a:t>image </a:t>
            </a:r>
            <a:r>
              <a:rPr lang="en-US" altLang="zh-CN" sz="1400" dirty="0" smtClean="0"/>
              <a:t>processing &amp;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programming</a:t>
            </a:r>
          </a:p>
          <a:p>
            <a:pPr lvl="2"/>
            <a:r>
              <a:rPr lang="en-US" altLang="zh-CN" sz="1400" dirty="0" smtClean="0"/>
              <a:t>Responsible </a:t>
            </a:r>
            <a:r>
              <a:rPr lang="en-US" altLang="zh-CN" sz="1400" dirty="0"/>
              <a:t>for target detection and </a:t>
            </a:r>
            <a:r>
              <a:rPr lang="en-US" altLang="zh-CN" sz="1400" dirty="0" smtClean="0"/>
              <a:t>recognition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partial hardware implementation</a:t>
            </a:r>
            <a:endParaRPr lang="en-US" altLang="zh-CN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Team Member &amp; Responsibilities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0" t="18364" r="-2208" b="10649"/>
          <a:stretch/>
        </p:blipFill>
        <p:spPr>
          <a:xfrm>
            <a:off x="10480963" y="4161208"/>
            <a:ext cx="1711037" cy="15932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" t="22624" r="35302" b="6388"/>
          <a:stretch/>
        </p:blipFill>
        <p:spPr>
          <a:xfrm>
            <a:off x="8645236" y="4161208"/>
            <a:ext cx="1731818" cy="1593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72" y="1150388"/>
            <a:ext cx="2507673" cy="1880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68" y="4045527"/>
            <a:ext cx="1367162" cy="17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8751" y="858349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en-US" dirty="0" smtClean="0"/>
              <a:t>ork </a:t>
            </a:r>
            <a:r>
              <a:rPr lang="en-US" altLang="zh-CN" dirty="0" smtClean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pic>
        <p:nvPicPr>
          <p:cNvPr id="9" name="内容占位符 8" descr="运行示意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31" b="1474"/>
          <a:stretch/>
        </p:blipFill>
        <p:spPr>
          <a:xfrm>
            <a:off x="388302" y="1682261"/>
            <a:ext cx="5157787" cy="2365697"/>
          </a:xfrm>
        </p:spPr>
      </p:pic>
      <p:pic>
        <p:nvPicPr>
          <p:cNvPr id="8" name="内容占位符 7" descr="模块功能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" t="16050" r="6449" b="9981"/>
          <a:stretch/>
        </p:blipFill>
        <p:spPr>
          <a:xfrm>
            <a:off x="6220619" y="1682261"/>
            <a:ext cx="5708650" cy="266769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83350" y="860612"/>
            <a:ext cx="5183188" cy="823912"/>
          </a:xfrm>
        </p:spPr>
        <p:txBody>
          <a:bodyPr/>
          <a:lstStyle/>
          <a:p>
            <a:r>
              <a:rPr lang="en-US" altLang="zh-CN" dirty="0"/>
              <a:t>Function Model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Diagram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" y="4579258"/>
            <a:ext cx="2890540" cy="2167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68" y="4579257"/>
            <a:ext cx="2890540" cy="2167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62" y="4579257"/>
            <a:ext cx="2893349" cy="21700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98" y="4579257"/>
            <a:ext cx="2890539" cy="21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Architecture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80" name="画布 105"/>
          <p:cNvGrpSpPr/>
          <p:nvPr/>
        </p:nvGrpSpPr>
        <p:grpSpPr>
          <a:xfrm>
            <a:off x="1033719" y="1028700"/>
            <a:ext cx="10124562" cy="5584738"/>
            <a:chOff x="0" y="0"/>
            <a:chExt cx="9772650" cy="5819775"/>
          </a:xfrm>
        </p:grpSpPr>
        <p:sp>
          <p:nvSpPr>
            <p:cNvPr id="81" name="矩形 80"/>
            <p:cNvSpPr/>
            <p:nvPr/>
          </p:nvSpPr>
          <p:spPr>
            <a:xfrm>
              <a:off x="0" y="0"/>
              <a:ext cx="9772650" cy="5819775"/>
            </a:xfrm>
            <a:prstGeom prst="rect">
              <a:avLst/>
            </a:prstGeom>
            <a:ln>
              <a:noFill/>
            </a:ln>
          </p:spPr>
        </p:sp>
        <p:sp>
          <p:nvSpPr>
            <p:cNvPr id="82" name="圆角矩形 81"/>
            <p:cNvSpPr/>
            <p:nvPr/>
          </p:nvSpPr>
          <p:spPr>
            <a:xfrm>
              <a:off x="103518" y="457200"/>
              <a:ext cx="2134858" cy="1400058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1447800" y="3000375"/>
              <a:ext cx="4029076" cy="2743200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619375" y="62245"/>
              <a:ext cx="3022300" cy="2836229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483737" y="109871"/>
              <a:ext cx="2923953" cy="2919079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6565853" y="3280811"/>
              <a:ext cx="2905125" cy="2391750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83479" y="2691441"/>
              <a:ext cx="1257301" cy="2914356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263480" y="4512938"/>
              <a:ext cx="894375" cy="36131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Software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263480" y="3916061"/>
              <a:ext cx="894080" cy="36195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Hardware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63480" y="5081286"/>
              <a:ext cx="894080" cy="35305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Machine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280733" y="3368444"/>
              <a:ext cx="894080" cy="361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Functions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6821418" y="4720060"/>
              <a:ext cx="894080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Ranging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6711351" y="4140679"/>
              <a:ext cx="1004147" cy="336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Ultrasonic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821418" y="3346511"/>
              <a:ext cx="2270824" cy="361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②</a:t>
              </a: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foreign object detection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8237128" y="4005687"/>
              <a:ext cx="894080" cy="5422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MCU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ARM/51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6" name="左右箭头 95"/>
            <p:cNvSpPr/>
            <p:nvPr/>
          </p:nvSpPr>
          <p:spPr>
            <a:xfrm>
              <a:off x="7734548" y="4205711"/>
              <a:ext cx="469605" cy="161290"/>
            </a:xfrm>
            <a:prstGeom prst="left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7565003" y="5214386"/>
              <a:ext cx="894080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judgment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8022566" y="4720060"/>
              <a:ext cx="1414732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Feedback / output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99" name="肘形连接符 98"/>
            <p:cNvCxnSpPr>
              <a:stCxn id="92" idx="2"/>
              <a:endCxn id="97" idx="1"/>
            </p:cNvCxnSpPr>
            <p:nvPr/>
          </p:nvCxnSpPr>
          <p:spPr>
            <a:xfrm rot="16200000" flipH="1">
              <a:off x="7259737" y="5089460"/>
              <a:ext cx="313986" cy="29654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>
              <a:stCxn id="97" idx="3"/>
              <a:endCxn id="98" idx="2"/>
            </p:cNvCxnSpPr>
            <p:nvPr/>
          </p:nvCxnSpPr>
          <p:spPr>
            <a:xfrm flipV="1">
              <a:off x="8459083" y="5080740"/>
              <a:ext cx="270849" cy="31398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直角上箭头 100"/>
            <p:cNvSpPr/>
            <p:nvPr/>
          </p:nvSpPr>
          <p:spPr>
            <a:xfrm rot="16200000">
              <a:off x="7509479" y="2604463"/>
              <a:ext cx="262376" cy="2514240"/>
            </a:xfrm>
            <a:prstGeom prst="bentUpArrow">
              <a:avLst>
                <a:gd name="adj1" fmla="val 23376"/>
                <a:gd name="adj2" fmla="val 32096"/>
                <a:gd name="adj3" fmla="val 3537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6590582" y="1590558"/>
              <a:ext cx="1131774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Ranging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6696389" y="1076842"/>
              <a:ext cx="1047233" cy="3422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Ultrasonic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6590582" y="217052"/>
              <a:ext cx="1690776" cy="619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</a:t>
              </a:r>
              <a:r>
                <a:rPr lang="en-US" sz="1200" dirty="0" smtClean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Master</a:t>
              </a:r>
              <a:r>
                <a:rPr lang="en-US" altLang="zh-CN" sz="1200" dirty="0" smtClean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endParaRPr lang="zh-CN" sz="12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Target Recognition</a:t>
              </a:r>
              <a:endParaRPr lang="zh-CN" sz="12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5" name="左右箭头 104"/>
            <p:cNvSpPr/>
            <p:nvPr/>
          </p:nvSpPr>
          <p:spPr>
            <a:xfrm>
              <a:off x="7762672" y="1130008"/>
              <a:ext cx="469265" cy="161290"/>
            </a:xfrm>
            <a:prstGeom prst="left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6590583" y="2084471"/>
              <a:ext cx="1131774" cy="5433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Image acquisition</a:t>
              </a:r>
              <a:endParaRPr lang="zh-CN" sz="12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8068940" y="1682152"/>
              <a:ext cx="1247588" cy="6124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Target Recognition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8" name="上下箭头 107"/>
            <p:cNvSpPr/>
            <p:nvPr/>
          </p:nvSpPr>
          <p:spPr>
            <a:xfrm>
              <a:off x="8631514" y="674696"/>
              <a:ext cx="140157" cy="202122"/>
            </a:xfrm>
            <a:prstGeom prst="upDown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左右箭头 108"/>
            <p:cNvSpPr/>
            <p:nvPr/>
          </p:nvSpPr>
          <p:spPr>
            <a:xfrm>
              <a:off x="6349042" y="885297"/>
              <a:ext cx="1895239" cy="161290"/>
            </a:xfrm>
            <a:prstGeom prst="left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10" name="肘形连接符 109"/>
            <p:cNvCxnSpPr>
              <a:stCxn id="102" idx="3"/>
              <a:endCxn id="107" idx="1"/>
            </p:cNvCxnSpPr>
            <p:nvPr/>
          </p:nvCxnSpPr>
          <p:spPr>
            <a:xfrm>
              <a:off x="7722356" y="1770898"/>
              <a:ext cx="346584" cy="21749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肘形连接符 110"/>
            <p:cNvCxnSpPr>
              <a:stCxn id="106" idx="3"/>
              <a:endCxn id="107" idx="1"/>
            </p:cNvCxnSpPr>
            <p:nvPr/>
          </p:nvCxnSpPr>
          <p:spPr>
            <a:xfrm flipV="1">
              <a:off x="7722357" y="1988388"/>
              <a:ext cx="346583" cy="36773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7743622" y="2589825"/>
              <a:ext cx="1478015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decision-making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13" name="直接箭头连接符 112"/>
            <p:cNvCxnSpPr>
              <a:stCxn id="107" idx="2"/>
            </p:cNvCxnSpPr>
            <p:nvPr/>
          </p:nvCxnSpPr>
          <p:spPr>
            <a:xfrm>
              <a:off x="8692734" y="2294624"/>
              <a:ext cx="0" cy="2952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肘形连接符 113"/>
            <p:cNvCxnSpPr>
              <a:stCxn id="98" idx="0"/>
            </p:cNvCxnSpPr>
            <p:nvPr/>
          </p:nvCxnSpPr>
          <p:spPr>
            <a:xfrm rot="16200000" flipV="1">
              <a:off x="7378601" y="3368729"/>
              <a:ext cx="109960" cy="259270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2" idx="1"/>
            </p:cNvCxnSpPr>
            <p:nvPr/>
          </p:nvCxnSpPr>
          <p:spPr>
            <a:xfrm flipH="1" flipV="1">
              <a:off x="6340415" y="2743200"/>
              <a:ext cx="1403207" cy="269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圆角矩形 115"/>
            <p:cNvSpPr/>
            <p:nvPr/>
          </p:nvSpPr>
          <p:spPr>
            <a:xfrm>
              <a:off x="3071004" y="1621763"/>
              <a:ext cx="1173192" cy="5607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vehicle</a:t>
              </a:r>
              <a:r>
                <a:rPr lang="en-US" sz="9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posture</a:t>
              </a: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9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solver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2788705" y="146650"/>
              <a:ext cx="1369227" cy="61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③</a:t>
              </a: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Vehicle </a:t>
              </a: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motion control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3827012" y="2465008"/>
              <a:ext cx="1538392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Motor speed control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9" name="左箭头 118"/>
            <p:cNvSpPr/>
            <p:nvPr/>
          </p:nvSpPr>
          <p:spPr>
            <a:xfrm>
              <a:off x="3994030" y="1186523"/>
              <a:ext cx="289400" cy="203493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右箭头 119"/>
            <p:cNvSpPr/>
            <p:nvPr/>
          </p:nvSpPr>
          <p:spPr>
            <a:xfrm>
              <a:off x="3994030" y="969753"/>
              <a:ext cx="317840" cy="177508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下箭头 120"/>
            <p:cNvSpPr/>
            <p:nvPr/>
          </p:nvSpPr>
          <p:spPr>
            <a:xfrm>
              <a:off x="4352925" y="589915"/>
              <a:ext cx="159680" cy="286903"/>
            </a:xfrm>
            <a:prstGeom prst="down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2" name="肘形连接符 121"/>
            <p:cNvCxnSpPr>
              <a:stCxn id="116" idx="2"/>
              <a:endCxn id="118" idx="0"/>
            </p:cNvCxnSpPr>
            <p:nvPr/>
          </p:nvCxnSpPr>
          <p:spPr>
            <a:xfrm rot="16200000" flipH="1">
              <a:off x="3985640" y="1854440"/>
              <a:ext cx="282528" cy="93860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肘形连接符 122"/>
            <p:cNvCxnSpPr>
              <a:stCxn id="124" idx="2"/>
              <a:endCxn id="118" idx="0"/>
            </p:cNvCxnSpPr>
            <p:nvPr/>
          </p:nvCxnSpPr>
          <p:spPr>
            <a:xfrm rot="5400000">
              <a:off x="4639092" y="2139597"/>
              <a:ext cx="282527" cy="368294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圆角矩形 123"/>
            <p:cNvSpPr/>
            <p:nvPr/>
          </p:nvSpPr>
          <p:spPr>
            <a:xfrm>
              <a:off x="4339087" y="1590556"/>
              <a:ext cx="1250830" cy="5919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motor feedback processing</a:t>
              </a:r>
              <a:endParaRPr lang="zh-CN" sz="12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2665563" y="789602"/>
              <a:ext cx="1293962" cy="3416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motor feedback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4313208" y="887095"/>
              <a:ext cx="1138686" cy="5422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MCU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ARM/51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2665563" y="1186523"/>
              <a:ext cx="1302588" cy="3422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motor driven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8243691" y="876818"/>
              <a:ext cx="894080" cy="5422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STM32F4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/BF70x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8327169" y="332431"/>
              <a:ext cx="716841" cy="3422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Camera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4181475" y="227965"/>
              <a:ext cx="533400" cy="3619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IMU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2932980" y="4703410"/>
              <a:ext cx="1889185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Calculating pressure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2907103" y="3231052"/>
              <a:ext cx="2311879" cy="361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④</a:t>
              </a: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manipulator control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3" name="左箭头 132"/>
            <p:cNvSpPr/>
            <p:nvPr/>
          </p:nvSpPr>
          <p:spPr>
            <a:xfrm>
              <a:off x="4019909" y="4235570"/>
              <a:ext cx="245681" cy="182776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3744255" y="3981466"/>
              <a:ext cx="521335" cy="177165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2932980" y="5249107"/>
              <a:ext cx="1846054" cy="360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Posture control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2562045" y="3844151"/>
              <a:ext cx="1449238" cy="3416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Pressure detection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4265590" y="3916061"/>
              <a:ext cx="894080" cy="5422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MCU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ARM/51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2553420" y="4220861"/>
              <a:ext cx="1440610" cy="3416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Rudder control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1509623" y="4741221"/>
              <a:ext cx="1371599" cy="3524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connecting rod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1733922" y="5214386"/>
              <a:ext cx="894080" cy="3524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Rudder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224286" y="577631"/>
              <a:ext cx="1889185" cy="440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⑤</a:t>
              </a: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power source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2" name="右箭头 141"/>
            <p:cNvSpPr/>
            <p:nvPr/>
          </p:nvSpPr>
          <p:spPr>
            <a:xfrm>
              <a:off x="1035170" y="1419107"/>
              <a:ext cx="214366" cy="14068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138023" y="1169333"/>
              <a:ext cx="897147" cy="53489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Lithium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battery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262245" y="1317939"/>
              <a:ext cx="954744" cy="3416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Regulator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773230" y="109872"/>
              <a:ext cx="584438" cy="5562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Inter-module communication</a:t>
              </a:r>
              <a:endParaRPr lang="zh-CN" sz="105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下箭头 145"/>
            <p:cNvSpPr/>
            <p:nvPr/>
          </p:nvSpPr>
          <p:spPr>
            <a:xfrm>
              <a:off x="5116830" y="583601"/>
              <a:ext cx="159385" cy="286385"/>
            </a:xfrm>
            <a:prstGeom prst="down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4766634" y="215681"/>
              <a:ext cx="892294" cy="3619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Infrared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2789226" y="2242867"/>
              <a:ext cx="799884" cy="5607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Tracking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line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>
              <a:off x="3605842" y="2627775"/>
              <a:ext cx="2300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8" idx="3"/>
            </p:cNvCxnSpPr>
            <p:nvPr/>
          </p:nvCxnSpPr>
          <p:spPr>
            <a:xfrm>
              <a:off x="5365404" y="2645348"/>
              <a:ext cx="398973" cy="83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1" name="左右箭头 150"/>
            <p:cNvSpPr/>
            <p:nvPr/>
          </p:nvSpPr>
          <p:spPr>
            <a:xfrm>
              <a:off x="5176281" y="4079002"/>
              <a:ext cx="580781" cy="185759"/>
            </a:xfrm>
            <a:prstGeom prst="left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>
                <a:solidFill>
                  <a:schemeClr val="tx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52" name="直接箭头连接符 151"/>
            <p:cNvCxnSpPr>
              <a:stCxn id="131" idx="3"/>
            </p:cNvCxnSpPr>
            <p:nvPr/>
          </p:nvCxnSpPr>
          <p:spPr>
            <a:xfrm>
              <a:off x="4822165" y="4883750"/>
              <a:ext cx="942212" cy="174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5" idx="3"/>
            </p:cNvCxnSpPr>
            <p:nvPr/>
          </p:nvCxnSpPr>
          <p:spPr>
            <a:xfrm>
              <a:off x="4779034" y="5429447"/>
              <a:ext cx="985343" cy="13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4" name="文本框 1"/>
            <p:cNvSpPr txBox="1"/>
            <p:nvPr/>
          </p:nvSpPr>
          <p:spPr>
            <a:xfrm>
              <a:off x="237600" y="2899553"/>
              <a:ext cx="986056" cy="27604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comments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5" y="1305508"/>
            <a:ext cx="11286309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Stage I</a:t>
            </a:r>
          </a:p>
          <a:p>
            <a:pPr lvl="1"/>
            <a:r>
              <a:rPr lang="en-US" altLang="zh-CN" sz="2000" dirty="0" smtClean="0"/>
              <a:t>Excavator goes to the target area by </a:t>
            </a:r>
            <a:r>
              <a:rPr lang="en-US" altLang="zh-CN" sz="2000" dirty="0"/>
              <a:t>using i</a:t>
            </a:r>
            <a:r>
              <a:rPr lang="en-US" altLang="zh-CN" sz="2000" dirty="0" smtClean="0"/>
              <a:t>nfrared tracking</a:t>
            </a:r>
          </a:p>
          <a:p>
            <a:pPr lvl="1"/>
            <a:r>
              <a:rPr lang="en-US" altLang="zh-CN" sz="2000" dirty="0" smtClean="0"/>
              <a:t>Function modules</a:t>
            </a:r>
            <a:r>
              <a:rPr lang="en-US" altLang="zh-CN" sz="2000" dirty="0"/>
              <a:t>: motor </a:t>
            </a:r>
            <a:r>
              <a:rPr lang="en-US" altLang="zh-CN" sz="2000" dirty="0" smtClean="0"/>
              <a:t>driver, tracking, truck bed control</a:t>
            </a:r>
          </a:p>
          <a:p>
            <a:pPr lvl="1"/>
            <a:r>
              <a:rPr lang="en-US" sz="2000" dirty="0" smtClean="0"/>
              <a:t>Schedule: 7/15</a:t>
            </a:r>
          </a:p>
          <a:p>
            <a:r>
              <a:rPr lang="en-US" sz="2400" b="1" dirty="0" smtClean="0"/>
              <a:t>Stage II</a:t>
            </a:r>
          </a:p>
          <a:p>
            <a:pPr lvl="1"/>
            <a:r>
              <a:rPr lang="en-US" altLang="zh-CN" sz="2000" dirty="0"/>
              <a:t>Add camera, ultrasonic sensors, magnetic angle sensor &amp; </a:t>
            </a:r>
            <a:r>
              <a:rPr lang="en-US" altLang="zh-CN" sz="2000" dirty="0" smtClean="0"/>
              <a:t>gyro </a:t>
            </a:r>
          </a:p>
          <a:p>
            <a:pPr lvl="1"/>
            <a:r>
              <a:rPr lang="en-US" altLang="zh-CN" sz="2000" dirty="0"/>
              <a:t>Function modules: </a:t>
            </a:r>
            <a:r>
              <a:rPr lang="en-US" altLang="zh-CN" sz="2000" dirty="0" smtClean="0"/>
              <a:t>ranging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motor </a:t>
            </a:r>
            <a:r>
              <a:rPr lang="en-US" altLang="zh-CN" sz="2000" dirty="0"/>
              <a:t>control, </a:t>
            </a:r>
            <a:r>
              <a:rPr lang="en-US" altLang="zh-CN" sz="2000" dirty="0" smtClean="0"/>
              <a:t>obstacle avoidance</a:t>
            </a:r>
          </a:p>
          <a:p>
            <a:pPr lvl="1"/>
            <a:r>
              <a:rPr lang="en-US" sz="2000" dirty="0" smtClean="0"/>
              <a:t>Schedule:8/</a:t>
            </a:r>
            <a:r>
              <a:rPr lang="en-US" altLang="zh-CN" sz="2000" dirty="0" smtClean="0"/>
              <a:t>2</a:t>
            </a:r>
            <a:r>
              <a:rPr lang="en-US" sz="2000" dirty="0" smtClean="0"/>
              <a:t>5</a:t>
            </a:r>
          </a:p>
          <a:p>
            <a:r>
              <a:rPr lang="en-US" sz="2400" b="1" dirty="0" smtClean="0"/>
              <a:t>Stage III</a:t>
            </a:r>
          </a:p>
          <a:p>
            <a:pPr lvl="1"/>
            <a:r>
              <a:rPr lang="en-US" altLang="zh-CN" sz="2000" dirty="0"/>
              <a:t>M</a:t>
            </a:r>
            <a:r>
              <a:rPr lang="en-US" altLang="zh-CN" sz="2000" dirty="0" smtClean="0"/>
              <a:t>odify </a:t>
            </a:r>
            <a:r>
              <a:rPr lang="en-US" altLang="zh-CN" sz="2000" dirty="0"/>
              <a:t>the structure of the </a:t>
            </a:r>
            <a:r>
              <a:rPr lang="en-US" altLang="zh-CN" sz="2000" dirty="0" smtClean="0"/>
              <a:t>manipulator, realize manipulator control &amp; automatic digging</a:t>
            </a:r>
          </a:p>
          <a:p>
            <a:pPr lvl="1"/>
            <a:r>
              <a:rPr lang="en-US" altLang="zh-CN" sz="2000" dirty="0"/>
              <a:t>Function modules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target detection &amp; recognition,</a:t>
            </a:r>
            <a:r>
              <a:rPr lang="zh-CN" altLang="en-US" sz="2000" dirty="0"/>
              <a:t> </a:t>
            </a:r>
            <a:r>
              <a:rPr lang="en-US" altLang="zh-CN" sz="2000" dirty="0"/>
              <a:t>manipulator control</a:t>
            </a:r>
            <a:endParaRPr lang="en-US" sz="2000" dirty="0" smtClean="0"/>
          </a:p>
          <a:p>
            <a:pPr lvl="1"/>
            <a:r>
              <a:rPr lang="en-US" sz="2000" dirty="0" smtClean="0"/>
              <a:t>Schedule:10/1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Stage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58" y="1596739"/>
            <a:ext cx="2697019" cy="2022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58" y="4707082"/>
            <a:ext cx="2697019" cy="20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distinguish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foreign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accurately?</a:t>
            </a:r>
          </a:p>
          <a:p>
            <a:pPr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/>
              <a:t>to improve the </a:t>
            </a:r>
            <a:r>
              <a:rPr lang="en-US" dirty="0" smtClean="0"/>
              <a:t>SNR</a:t>
            </a:r>
            <a:r>
              <a:rPr lang="zh-CN" altLang="en-US" dirty="0" smtClean="0"/>
              <a:t> </a:t>
            </a:r>
            <a:r>
              <a:rPr lang="en-US" dirty="0" smtClean="0"/>
              <a:t>for i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nter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-module</a:t>
            </a:r>
            <a:r>
              <a:rPr lang="en-US" dirty="0" smtClean="0"/>
              <a:t> communication</a:t>
            </a:r>
            <a:r>
              <a:rPr lang="en-US" altLang="zh-CN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/>
              <a:t>How to avoid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en-US" dirty="0" smtClean="0"/>
              <a:t> manipulator </a:t>
            </a:r>
            <a:r>
              <a:rPr lang="en-US" dirty="0"/>
              <a:t>the </a:t>
            </a:r>
            <a:r>
              <a:rPr lang="en-US" dirty="0" smtClean="0"/>
              <a:t>bucket</a:t>
            </a:r>
            <a:r>
              <a:rPr lang="en-US" altLang="zh-CN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/>
              <a:t>How to measure the </a:t>
            </a:r>
            <a:r>
              <a:rPr lang="en-US" dirty="0" smtClean="0"/>
              <a:t>weight</a:t>
            </a:r>
            <a:r>
              <a:rPr lang="zh-CN" alt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dirty="0" smtClean="0"/>
              <a:t>soil” fetched 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manipulator?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</a:rPr>
              <a:t>Potential Problems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2231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ADZS-BF707-BLIP2</a:t>
                      </a:r>
                    </a:p>
                    <a:p>
                      <a:pPr algn="l"/>
                      <a:r>
                        <a:rPr lang="en-US" altLang="zh-CN" dirty="0" smtClean="0"/>
                        <a:t>(or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ADSP-BF54x/BF60x/BF70x)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ADP7105-</a:t>
                      </a:r>
                      <a:r>
                        <a:rPr lang="en-US" altLang="zh-CN" dirty="0" smtClean="0"/>
                        <a:t>3.3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ADUC83x/ADUC84x/ADSP-CM40x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AD8692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 need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EVAL-ADXRS290Z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AD869</a:t>
                      </a: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need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ADA4571BRZ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OP07D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 need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ADUM7234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AD7478A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 need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ADP505x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AD5621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 need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ADP7105-5.0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1999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ADI Parts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583</Words>
  <Application>Microsoft Office PowerPoint</Application>
  <PresentationFormat>宽屏</PresentationFormat>
  <Paragraphs>153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Smart Excavator Based on ADI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Excavator Based on ADI Technology</dc:title>
  <dc:creator>huanglu_thu13@163.com</dc:creator>
  <cp:lastModifiedBy>黄露</cp:lastModifiedBy>
  <cp:revision>313</cp:revision>
  <dcterms:created xsi:type="dcterms:W3CDTF">2016-04-20T04:46:30Z</dcterms:created>
  <dcterms:modified xsi:type="dcterms:W3CDTF">2016-04-26T13:43:49Z</dcterms:modified>
</cp:coreProperties>
</file>