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embeddedFontLs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hTmkZWZdgTxXMHzLwmZ0DU2UaF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regular.fntdata"/><Relationship Id="rId25" Type="http://schemas.openxmlformats.org/officeDocument/2006/relationships/slide" Target="slides/slide21.xml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9a65d8a5e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19a65d8a5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f2d3807fe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1f2d3807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f2d3807fe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1f2d3807f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f2d3807fe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1f2d3807f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f2d3807fe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1f2d3807f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f2d3807fe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1f2d3807f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f2d3807fe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1f2d3807f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f2d3807f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11f2d3807fe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f2d3807fe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11f2d3807fe_0_3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0a2035d3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20a2035d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0a2035d3e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20a2035d3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0a2035d3e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20a2035d3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9a74c8ef3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19a74c8ef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9a74c8ef3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19a74c8e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37000">
                <a:srgbClr val="FFFFFF">
                  <a:alpha val="74509"/>
                </a:srgbClr>
              </a:gs>
              <a:gs pos="100000">
                <a:srgbClr val="B4DCFA">
                  <a:alpha val="77647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" name="Google Shape;17;p9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7450"/>
                </a:srgbClr>
              </a:gs>
              <a:gs pos="48000">
                <a:srgbClr val="FFFFFF">
                  <a:alpha val="60784"/>
                </a:srgbClr>
              </a:gs>
              <a:gs pos="100000">
                <a:srgbClr val="B4DCFA">
                  <a:alpha val="77647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Google Shape;18;p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8627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4705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" name="Google Shape;20;p9"/>
          <p:cNvSpPr txBox="1"/>
          <p:nvPr>
            <p:ph idx="1" type="subTitle"/>
          </p:nvPr>
        </p:nvSpPr>
        <p:spPr>
          <a:xfrm>
            <a:off x="1473795" y="5052545"/>
            <a:ext cx="5637010" cy="882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860"/>
              <a:buNone/>
              <a:defRPr sz="2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ts val="18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9"/>
          <p:cNvSpPr txBox="1"/>
          <p:nvPr>
            <p:ph type="ctrTitle"/>
          </p:nvPr>
        </p:nvSpPr>
        <p:spPr>
          <a:xfrm>
            <a:off x="817581" y="3132290"/>
            <a:ext cx="7175351" cy="179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12"/>
              <a:buChar char="*"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 rot="5400000">
            <a:off x="3368040" y="-731521"/>
            <a:ext cx="347472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lnSpc>
                <a:spcPct val="100000"/>
              </a:lnSpc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 rot="5400000">
            <a:off x="-436711" y="1966987"/>
            <a:ext cx="523833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88"/>
              <a:buChar char="*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 rot="5400000">
            <a:off x="3291392" y="764240"/>
            <a:ext cx="4894729" cy="482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lnSpc>
                <a:spcPct val="100000"/>
              </a:lnSpc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10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1143000" y="73152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lnSpc>
                <a:spcPct val="100000"/>
              </a:lnSpc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0588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" name="Google Shape;38;p12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568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" name="Google Shape;39;p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8627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4705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" name="Google Shape;40;p12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" name="Google Shape;41;p12"/>
          <p:cNvSpPr txBox="1"/>
          <p:nvPr>
            <p:ph type="title"/>
          </p:nvPr>
        </p:nvSpPr>
        <p:spPr>
          <a:xfrm>
            <a:off x="2033195" y="2172648"/>
            <a:ext cx="5966666" cy="24233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88"/>
              <a:buChar char="*"/>
              <a:defRPr b="1" sz="4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2022438" y="4607511"/>
            <a:ext cx="5970494" cy="835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2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3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1142999" y="731519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lnSpc>
                <a:spcPct val="100000"/>
              </a:lnSpc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4645152" y="731520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lnSpc>
                <a:spcPct val="100000"/>
              </a:lnSpc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1143000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120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300"/>
              </a:spcAft>
              <a:buSzPts val="2080"/>
              <a:buNone/>
              <a:defRPr b="1" sz="1600"/>
            </a:lvl9pPr>
          </a:lstStyle>
          <a:p/>
        </p:txBody>
      </p:sp>
      <p:sp>
        <p:nvSpPr>
          <p:cNvPr id="55" name="Google Shape;55;p14"/>
          <p:cNvSpPr txBox="1"/>
          <p:nvPr>
            <p:ph idx="2" type="body"/>
          </p:nvPr>
        </p:nvSpPr>
        <p:spPr>
          <a:xfrm>
            <a:off x="1156447" y="1400327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indent="-37719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indent="-36068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indent="-3606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6067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indent="-360679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indent="-360679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indent="-360679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indent="-360679" lvl="8" marL="4114800" algn="l">
              <a:lnSpc>
                <a:spcPct val="100000"/>
              </a:lnSpc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/>
        </p:txBody>
      </p:sp>
      <p:sp>
        <p:nvSpPr>
          <p:cNvPr id="56" name="Google Shape;56;p14"/>
          <p:cNvSpPr txBox="1"/>
          <p:nvPr>
            <p:ph idx="3" type="body"/>
          </p:nvPr>
        </p:nvSpPr>
        <p:spPr>
          <a:xfrm>
            <a:off x="4647302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120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300"/>
              </a:spcAft>
              <a:buSzPts val="2080"/>
              <a:buNone/>
              <a:defRPr b="1" sz="1600"/>
            </a:lvl9pPr>
          </a:lstStyle>
          <a:p/>
        </p:txBody>
      </p:sp>
      <p:sp>
        <p:nvSpPr>
          <p:cNvPr id="57" name="Google Shape;57;p14"/>
          <p:cNvSpPr txBox="1"/>
          <p:nvPr>
            <p:ph idx="4" type="body"/>
          </p:nvPr>
        </p:nvSpPr>
        <p:spPr>
          <a:xfrm>
            <a:off x="4645025" y="1399032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indent="-37719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indent="-36068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indent="-3606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6067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indent="-360679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indent="-360679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indent="-360679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indent="-360679" lvl="8" marL="4114800" algn="l">
              <a:lnSpc>
                <a:spcPct val="100000"/>
              </a:lnSpc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839095" y="2209800"/>
            <a:ext cx="3636085" cy="12584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4"/>
              <a:buChar char="*"/>
              <a:defRPr b="1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4593515" y="731520"/>
            <a:ext cx="4017085" cy="489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021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860"/>
              <a:buChar char="*"/>
              <a:defRPr sz="2200"/>
            </a:lvl1pPr>
            <a:lvl2pPr indent="-3937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2pPr>
            <a:lvl3pPr indent="-37718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3pPr>
            <a:lvl4pPr indent="-3606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4417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20"/>
              <a:buChar char="*"/>
              <a:defRPr sz="1400"/>
            </a:lvl5pPr>
            <a:lvl6pPr indent="-3937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6pPr>
            <a:lvl7pPr indent="-3937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7pPr>
            <a:lvl8pPr indent="-3937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8pPr>
            <a:lvl9pPr indent="-393700" lvl="8" marL="4114800" algn="l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SzPts val="2600"/>
              <a:buChar char="*"/>
              <a:defRPr sz="2000"/>
            </a:lvl9pPr>
          </a:lstStyle>
          <a:p/>
        </p:txBody>
      </p:sp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1075765" y="3497802"/>
            <a:ext cx="3388660" cy="2139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8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0588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1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568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8627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4705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7"/>
          <p:cNvSpPr/>
          <p:nvPr>
            <p:ph idx="2" type="pic"/>
          </p:nvPr>
        </p:nvSpPr>
        <p:spPr>
          <a:xfrm>
            <a:off x="4475175" y="1143000"/>
            <a:ext cx="4114800" cy="3127806"/>
          </a:xfrm>
          <a:prstGeom prst="roundRect">
            <a:avLst>
              <a:gd fmla="val 4230" name="adj"/>
            </a:avLst>
          </a:prstGeom>
          <a:solidFill>
            <a:srgbClr val="8BC9F7"/>
          </a:solidFill>
          <a:ln>
            <a:noFill/>
          </a:ln>
          <a:effectLst>
            <a:reflection blurRad="0" dir="0" dist="0" endA="300" endPos="28000" kx="0" rotWithShape="0" algn="bl" stA="23000" stPos="0" sy="-100000" ky="0"/>
          </a:effectLst>
        </p:spPr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877887" y="1010486"/>
            <a:ext cx="3694114" cy="21630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36068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Font typeface="Georgia"/>
              <a:buChar char="*"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727268" y="4464421"/>
            <a:ext cx="63835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88"/>
              <a:buChar char="*"/>
              <a:defRPr b="1" sz="4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9D4FE"/>
            </a:gs>
            <a:gs pos="60000">
              <a:srgbClr val="FFFFFF"/>
            </a:gs>
            <a:gs pos="100000">
              <a:srgbClr val="54BD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37000">
                <a:srgbClr val="FFFFFF">
                  <a:alpha val="74509"/>
                </a:srgbClr>
              </a:gs>
              <a:gs pos="100000">
                <a:srgbClr val="B4DCFA">
                  <a:alpha val="77647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7;p8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>
            <a:gsLst>
              <a:gs pos="0">
                <a:srgbClr val="FFFFFF">
                  <a:alpha val="87450"/>
                </a:srgbClr>
              </a:gs>
              <a:gs pos="48000">
                <a:srgbClr val="FFFFFF">
                  <a:alpha val="60784"/>
                </a:srgbClr>
              </a:gs>
              <a:gs pos="100000">
                <a:srgbClr val="B4DCFA">
                  <a:alpha val="77647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p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8627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4705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Google Shape;9;p8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10;p8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5888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021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3260C"/>
              </a:buClr>
              <a:buSzPts val="2860"/>
              <a:buFont typeface="Georgia"/>
              <a:buChar char="*"/>
              <a:defRPr b="0" i="0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77189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2340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6068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3260C"/>
              </a:buClr>
              <a:buSzPts val="2080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417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417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417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417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417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localhost:8501/" TargetMode="External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nalyticssteps.com/blogs/what-fundamental-analysis" TargetMode="External"/><Relationship Id="rId4" Type="http://schemas.openxmlformats.org/officeDocument/2006/relationships/hyperlink" Target="https://www.analyticssteps.com/blogs/introduction-technical-analysi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1524000" y="2743200"/>
            <a:ext cx="563701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lang="en-US" sz="3600"/>
              <a:t>GROUP – 3</a:t>
            </a:r>
            <a:br>
              <a:rPr lang="en-US" sz="3600"/>
            </a:br>
            <a:r>
              <a:rPr lang="en-US"/>
              <a:t>karthik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SzPts val="2860"/>
              <a:buNone/>
            </a:pPr>
            <a:r>
              <a:rPr lang="en-US"/>
              <a:t>Manichandana Jillepalli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SzPts val="2860"/>
              <a:buNone/>
            </a:pPr>
            <a:r>
              <a:rPr lang="en-US"/>
              <a:t>Jagdish madwani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SzPts val="2860"/>
              <a:buNone/>
            </a:pPr>
            <a:r>
              <a:rPr lang="en-US"/>
              <a:t>Mayur Shinde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SzPts val="2860"/>
              <a:buNone/>
            </a:pPr>
            <a:r>
              <a:rPr lang="en-US"/>
              <a:t>Arti Sharma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SzPts val="2860"/>
              <a:buNone/>
            </a:pPr>
            <a:r>
              <a:rPr lang="en-US"/>
              <a:t>Deeban VM</a:t>
            </a:r>
            <a:endParaRPr/>
          </a:p>
        </p:txBody>
      </p:sp>
      <p:sp>
        <p:nvSpPr>
          <p:cNvPr id="101" name="Google Shape;101;p1"/>
          <p:cNvSpPr txBox="1"/>
          <p:nvPr>
            <p:ph type="ctrTitle"/>
          </p:nvPr>
        </p:nvSpPr>
        <p:spPr>
          <a:xfrm>
            <a:off x="990600" y="76200"/>
            <a:ext cx="7175351" cy="179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12"/>
              <a:buNone/>
            </a:pPr>
            <a:r>
              <a:rPr lang="en-US"/>
              <a:t>PROJECT – STOCK MARKET DATA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9a65d8a5e_0_3"/>
          <p:cNvSpPr txBox="1"/>
          <p:nvPr>
            <p:ph type="title"/>
          </p:nvPr>
        </p:nvSpPr>
        <p:spPr>
          <a:xfrm>
            <a:off x="1143000" y="3288525"/>
            <a:ext cx="71628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4"/>
              <a:buNone/>
            </a:pPr>
            <a:r>
              <a:rPr b="0" lang="en-US" sz="2200"/>
              <a:t>Comparing Opening and Closing values</a:t>
            </a:r>
            <a:endParaRPr b="0" sz="2200"/>
          </a:p>
        </p:txBody>
      </p:sp>
      <p:sp>
        <p:nvSpPr>
          <p:cNvPr id="165" name="Google Shape;165;g119a65d8a5e_0_3"/>
          <p:cNvSpPr txBox="1"/>
          <p:nvPr>
            <p:ph idx="1" type="body"/>
          </p:nvPr>
        </p:nvSpPr>
        <p:spPr>
          <a:xfrm>
            <a:off x="1143000" y="198300"/>
            <a:ext cx="64008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None/>
            </a:pPr>
            <a:r>
              <a:rPr lang="en-US"/>
              <a:t>Infosys Closing data</a:t>
            </a:r>
            <a:endParaRPr/>
          </a:p>
        </p:txBody>
      </p:sp>
      <p:pic>
        <p:nvPicPr>
          <p:cNvPr id="166" name="Google Shape;166;g119a65d8a5e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2525" y="743700"/>
            <a:ext cx="5891276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19a65d8a5e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5800" y="3902250"/>
            <a:ext cx="7132400" cy="27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f2d3807fe_0_10"/>
          <p:cNvSpPr txBox="1"/>
          <p:nvPr>
            <p:ph type="title"/>
          </p:nvPr>
        </p:nvSpPr>
        <p:spPr>
          <a:xfrm>
            <a:off x="1793289" y="4372168"/>
            <a:ext cx="651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daily returns of Bajaj stocks</a:t>
            </a:r>
            <a:endParaRPr sz="3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4"/>
              <a:buNone/>
            </a:pPr>
            <a:r>
              <a:t/>
            </a:r>
            <a:endParaRPr/>
          </a:p>
        </p:txBody>
      </p:sp>
      <p:sp>
        <p:nvSpPr>
          <p:cNvPr id="173" name="Google Shape;173;g11f2d3807fe_0_10"/>
          <p:cNvSpPr txBox="1"/>
          <p:nvPr>
            <p:ph idx="1" type="body"/>
          </p:nvPr>
        </p:nvSpPr>
        <p:spPr>
          <a:xfrm flipH="1" rot="10800000">
            <a:off x="3902725" y="2115149"/>
            <a:ext cx="575700" cy="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None/>
            </a:pPr>
            <a:r>
              <a:t/>
            </a:r>
            <a:endParaRPr/>
          </a:p>
        </p:txBody>
      </p:sp>
      <p:pic>
        <p:nvPicPr>
          <p:cNvPr id="174" name="Google Shape;174;g11f2d3807fe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475" y="297450"/>
            <a:ext cx="6400800" cy="39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f2d3807fe_0_17"/>
          <p:cNvSpPr txBox="1"/>
          <p:nvPr>
            <p:ph type="title"/>
          </p:nvPr>
        </p:nvSpPr>
        <p:spPr>
          <a:xfrm>
            <a:off x="1793289" y="4372168"/>
            <a:ext cx="651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daily returns of infosys stocks</a:t>
            </a:r>
            <a:endParaRPr/>
          </a:p>
        </p:txBody>
      </p:sp>
      <p:sp>
        <p:nvSpPr>
          <p:cNvPr id="180" name="Google Shape;180;g11f2d3807fe_0_17"/>
          <p:cNvSpPr txBox="1"/>
          <p:nvPr>
            <p:ph idx="1" type="body"/>
          </p:nvPr>
        </p:nvSpPr>
        <p:spPr>
          <a:xfrm>
            <a:off x="4468650" y="1503795"/>
            <a:ext cx="2067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70181"/>
              <a:buNone/>
            </a:pPr>
            <a:r>
              <a:t/>
            </a:r>
            <a:endParaRPr/>
          </a:p>
        </p:txBody>
      </p:sp>
      <p:pic>
        <p:nvPicPr>
          <p:cNvPr id="181" name="Google Shape;181;g11f2d3807fe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300" y="385430"/>
            <a:ext cx="5482725" cy="38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f2d3807fe_0_23"/>
          <p:cNvSpPr txBox="1"/>
          <p:nvPr>
            <p:ph type="title"/>
          </p:nvPr>
        </p:nvSpPr>
        <p:spPr>
          <a:xfrm>
            <a:off x="1793289" y="4372168"/>
            <a:ext cx="651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daily returns of Maruti stocks</a:t>
            </a:r>
            <a:endParaRPr/>
          </a:p>
        </p:txBody>
      </p:sp>
      <p:pic>
        <p:nvPicPr>
          <p:cNvPr id="187" name="Google Shape;187;g11f2d3807fe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300" y="363549"/>
            <a:ext cx="5662875" cy="38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f2d3807fe_0_29"/>
          <p:cNvSpPr txBox="1"/>
          <p:nvPr>
            <p:ph type="title"/>
          </p:nvPr>
        </p:nvSpPr>
        <p:spPr>
          <a:xfrm>
            <a:off x="1793289" y="4372168"/>
            <a:ext cx="651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4"/>
              <a:buNone/>
            </a:pPr>
            <a:r>
              <a:rPr lang="en-US"/>
              <a:t>Infosys</a:t>
            </a:r>
            <a:endParaRPr/>
          </a:p>
        </p:txBody>
      </p:sp>
      <p:pic>
        <p:nvPicPr>
          <p:cNvPr id="193" name="Google Shape;193;g11f2d3807fe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938" y="600275"/>
            <a:ext cx="709612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f2d3807fe_0_35"/>
          <p:cNvSpPr txBox="1"/>
          <p:nvPr>
            <p:ph type="title"/>
          </p:nvPr>
        </p:nvSpPr>
        <p:spPr>
          <a:xfrm>
            <a:off x="1793289" y="4372168"/>
            <a:ext cx="651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4"/>
              <a:buNone/>
            </a:pPr>
            <a:r>
              <a:rPr lang="en-US"/>
              <a:t>Maruti</a:t>
            </a:r>
            <a:endParaRPr/>
          </a:p>
        </p:txBody>
      </p:sp>
      <p:pic>
        <p:nvPicPr>
          <p:cNvPr id="199" name="Google Shape;199;g11f2d3807fe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938" y="268075"/>
            <a:ext cx="709612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f2d3807fe_0_41"/>
          <p:cNvSpPr txBox="1"/>
          <p:nvPr>
            <p:ph type="title"/>
          </p:nvPr>
        </p:nvSpPr>
        <p:spPr>
          <a:xfrm>
            <a:off x="1793289" y="4372168"/>
            <a:ext cx="651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4"/>
              <a:buNone/>
            </a:pPr>
            <a:r>
              <a:rPr lang="en-US"/>
              <a:t>Bajaj</a:t>
            </a:r>
            <a:endParaRPr/>
          </a:p>
        </p:txBody>
      </p:sp>
      <p:pic>
        <p:nvPicPr>
          <p:cNvPr id="205" name="Google Shape;205;g11f2d3807fe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938" y="218500"/>
            <a:ext cx="709612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f2d3807fe_0_57"/>
          <p:cNvSpPr txBox="1"/>
          <p:nvPr/>
        </p:nvSpPr>
        <p:spPr>
          <a:xfrm>
            <a:off x="0" y="0"/>
            <a:ext cx="776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results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11f2d3807fe_0_57"/>
          <p:cNvSpPr txBox="1"/>
          <p:nvPr/>
        </p:nvSpPr>
        <p:spPr>
          <a:xfrm>
            <a:off x="173620" y="2401610"/>
            <a:ext cx="522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Accuracy: 86%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1f2d3807fe_0_57"/>
          <p:cNvSpPr txBox="1"/>
          <p:nvPr/>
        </p:nvSpPr>
        <p:spPr>
          <a:xfrm>
            <a:off x="173622" y="1016485"/>
            <a:ext cx="241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- LSTM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11f2d3807fe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0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f2d3807fe_0_388"/>
          <p:cNvSpPr txBox="1"/>
          <p:nvPr/>
        </p:nvSpPr>
        <p:spPr>
          <a:xfrm>
            <a:off x="0" y="0"/>
            <a:ext cx="776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 Model results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11f2d3807fe_0_388"/>
          <p:cNvSpPr txBox="1"/>
          <p:nvPr/>
        </p:nvSpPr>
        <p:spPr>
          <a:xfrm>
            <a:off x="169600" y="1889300"/>
            <a:ext cx="222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Accuracy: 99.7%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g11f2d3807fe_0_388"/>
          <p:cNvSpPr txBox="1"/>
          <p:nvPr/>
        </p:nvSpPr>
        <p:spPr>
          <a:xfrm>
            <a:off x="169603" y="1165225"/>
            <a:ext cx="490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- Linear Regression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g11f2d3807fe_0_3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0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11f2d3807fe_0_3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7675" y="2125750"/>
            <a:ext cx="2773948" cy="26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11f2d3807fe_0_3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17650" y="4004423"/>
            <a:ext cx="2773950" cy="2606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11f2d3807fe_0_3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9600" y="4122800"/>
            <a:ext cx="2773950" cy="24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0a2035d3e_0_0"/>
          <p:cNvSpPr txBox="1"/>
          <p:nvPr>
            <p:ph type="title"/>
          </p:nvPr>
        </p:nvSpPr>
        <p:spPr>
          <a:xfrm>
            <a:off x="1429714" y="422618"/>
            <a:ext cx="651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4"/>
              <a:buNone/>
            </a:pPr>
            <a:r>
              <a:rPr lang="en-US"/>
              <a:t>Deployment</a:t>
            </a:r>
            <a:endParaRPr/>
          </a:p>
        </p:txBody>
      </p:sp>
      <p:sp>
        <p:nvSpPr>
          <p:cNvPr id="230" name="Google Shape;230;g120a2035d3e_0_0"/>
          <p:cNvSpPr txBox="1"/>
          <p:nvPr>
            <p:ph idx="1" type="body"/>
          </p:nvPr>
        </p:nvSpPr>
        <p:spPr>
          <a:xfrm>
            <a:off x="1371600" y="1565620"/>
            <a:ext cx="64008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None/>
            </a:pPr>
            <a:r>
              <a:rPr lang="en-US"/>
              <a:t>Link :-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http://localhost:8501/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40"/>
              <a:buNone/>
            </a:pPr>
            <a:r>
              <a:t/>
            </a:r>
            <a:endParaRPr/>
          </a:p>
        </p:txBody>
      </p:sp>
      <p:pic>
        <p:nvPicPr>
          <p:cNvPr id="231" name="Google Shape;231;g120a2035d3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17015"/>
            <a:ext cx="9144001" cy="4592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1143000" y="731520"/>
            <a:ext cx="6553200" cy="414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b="1" lang="en-US"/>
              <a:t>Business Objective:</a:t>
            </a:r>
            <a:endParaRPr/>
          </a:p>
          <a:p>
            <a:pPr indent="-181610" lvl="0" marL="22860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SzPts val="2860"/>
              <a:buChar char="*"/>
            </a:pPr>
            <a:r>
              <a:rPr lang="en-US"/>
              <a:t>In today’s world companies and businesses are very keen to understand and analyze the market to lower their expenses and enhance profits.</a:t>
            </a:r>
            <a:endParaRPr/>
          </a:p>
          <a:p>
            <a:pPr indent="-181610" lvl="0" marL="22860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SzPts val="2860"/>
              <a:buChar char="*"/>
            </a:pPr>
            <a:r>
              <a:rPr lang="en-US"/>
              <a:t>With modern data analytics, we can identify purchasing and selling patterns by carefully analyzing the data to help the investors.</a:t>
            </a:r>
            <a:endParaRPr/>
          </a:p>
          <a:p>
            <a:pPr indent="0" lvl="0" marL="4572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SzPts val="286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0a2035d3e_0_7"/>
          <p:cNvSpPr txBox="1"/>
          <p:nvPr>
            <p:ph type="title"/>
          </p:nvPr>
        </p:nvSpPr>
        <p:spPr>
          <a:xfrm>
            <a:off x="148725" y="538300"/>
            <a:ext cx="8890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4"/>
              <a:buNone/>
            </a:pPr>
            <a:r>
              <a:rPr lang="en-US" sz="4400"/>
              <a:t>Forecasted values in Deployment</a:t>
            </a:r>
            <a:endParaRPr sz="4300"/>
          </a:p>
        </p:txBody>
      </p:sp>
      <p:pic>
        <p:nvPicPr>
          <p:cNvPr id="237" name="Google Shape;237;g120a2035d3e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833700"/>
            <a:ext cx="8839200" cy="3968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0a2035d3e_0_16"/>
          <p:cNvSpPr txBox="1"/>
          <p:nvPr>
            <p:ph type="title"/>
          </p:nvPr>
        </p:nvSpPr>
        <p:spPr>
          <a:xfrm>
            <a:off x="280925" y="313975"/>
            <a:ext cx="86592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/>
              <a:t>Forecasted values in Deployment</a:t>
            </a:r>
            <a:endParaRPr sz="4300"/>
          </a:p>
        </p:txBody>
      </p:sp>
      <p:pic>
        <p:nvPicPr>
          <p:cNvPr id="243" name="Google Shape;243;g120a2035d3e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18975"/>
            <a:ext cx="8839201" cy="4409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304800" y="731520"/>
            <a:ext cx="8229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161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60"/>
              <a:buChar char="*"/>
            </a:pPr>
            <a:r>
              <a:rPr lang="en-US"/>
              <a:t>Stock Market Analysis is a method in which the investors and traders make buying and selling decisions by studying and analyzing data history and present data. It allows the investors to understand the security that a stock can provide, before investing in it. There are stock analysts who perform thorough research to find out any activity at any sector of the stock market. </a:t>
            </a:r>
            <a:endParaRPr/>
          </a:p>
          <a:p>
            <a:pPr indent="-181610" lvl="0" marL="22860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SzPts val="2860"/>
              <a:buChar char="*"/>
            </a:pPr>
            <a:r>
              <a:rPr lang="en-US"/>
              <a:t>By using stock market analysis, investors and traders can reach buying and selling decisions faster. There are two types of Stock Analysis: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Fundamental Analysis</a:t>
            </a:r>
            <a:r>
              <a:rPr lang="en-US"/>
              <a:t> and </a:t>
            </a:r>
            <a:r>
              <a:rPr lang="en-US" u="sng">
                <a:solidFill>
                  <a:schemeClr val="hlink"/>
                </a:solidFill>
                <a:hlinkClick r:id="rId4"/>
              </a:rPr>
              <a:t>Technical Analysis</a:t>
            </a:r>
            <a:r>
              <a:rPr lang="en-US"/>
              <a:t>. 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SzPts val="28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1143000" y="731520"/>
            <a:ext cx="6400800" cy="566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en-US"/>
              <a:t>Companies we choose to do Stock Market Analysis are :</a:t>
            </a:r>
            <a:endParaRPr/>
          </a:p>
          <a:p>
            <a:pPr indent="0" lvl="0" marL="4572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SzPts val="2860"/>
              <a:buNone/>
            </a:pPr>
            <a:r>
              <a:t/>
            </a:r>
            <a:endParaRPr/>
          </a:p>
          <a:p>
            <a:pPr indent="0" lvl="0" marL="4572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SzPts val="2860"/>
              <a:buNone/>
            </a:pPr>
            <a:r>
              <a:t/>
            </a:r>
            <a:endParaRPr/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6250" y="1828800"/>
            <a:ext cx="3354626" cy="193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025" y="4172625"/>
            <a:ext cx="3037926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22850" y="4172625"/>
            <a:ext cx="3533201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-38100" y="304800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2000"/>
              <a:t>INFOSYS DATA</a:t>
            </a:r>
            <a:endParaRPr sz="2000"/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275" y="972225"/>
            <a:ext cx="8257174" cy="274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865800"/>
            <a:ext cx="4105275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/>
        </p:nvSpPr>
        <p:spPr>
          <a:xfrm>
            <a:off x="4841925" y="3966075"/>
            <a:ext cx="4105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original dataset had 15 columns we removed 8 columns most of them had high correlation value compared to others and 2 of them where characteristic data </a:t>
            </a:r>
            <a:endParaRPr b="1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0" y="228600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2000"/>
              <a:t>MARUTI DATA</a:t>
            </a:r>
            <a:endParaRPr sz="2000"/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62125"/>
            <a:ext cx="8839201" cy="2866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980911"/>
            <a:ext cx="418147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9a74c8ef3_0_20"/>
          <p:cNvSpPr txBox="1"/>
          <p:nvPr>
            <p:ph type="title"/>
          </p:nvPr>
        </p:nvSpPr>
        <p:spPr>
          <a:xfrm>
            <a:off x="537364" y="273893"/>
            <a:ext cx="651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4"/>
              <a:buNone/>
            </a:pPr>
            <a:r>
              <a:rPr lang="en-US" sz="2400"/>
              <a:t>BAJAJ DATA </a:t>
            </a:r>
            <a:endParaRPr sz="2400"/>
          </a:p>
        </p:txBody>
      </p:sp>
      <p:pic>
        <p:nvPicPr>
          <p:cNvPr id="140" name="Google Shape;140;g119a74c8ef3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57868"/>
            <a:ext cx="8839199" cy="284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119a74c8ef3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375" y="3901864"/>
            <a:ext cx="428625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19a74c8ef3_0_20"/>
          <p:cNvSpPr txBox="1"/>
          <p:nvPr/>
        </p:nvSpPr>
        <p:spPr>
          <a:xfrm>
            <a:off x="5255050" y="4180900"/>
            <a:ext cx="37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5"/>
          <p:cNvPicPr preferRelativeResize="0"/>
          <p:nvPr/>
        </p:nvPicPr>
        <p:blipFill rotWithShape="1">
          <a:blip r:embed="rId3">
            <a:alphaModFix/>
          </a:blip>
          <a:srcRect b="0" l="0" r="-15111" t="0"/>
          <a:stretch/>
        </p:blipFill>
        <p:spPr>
          <a:xfrm>
            <a:off x="966925" y="882425"/>
            <a:ext cx="6292475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5"/>
          <p:cNvSpPr txBox="1"/>
          <p:nvPr/>
        </p:nvSpPr>
        <p:spPr>
          <a:xfrm>
            <a:off x="809750" y="280925"/>
            <a:ext cx="751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Bajaj Closing value </a:t>
            </a:r>
            <a:endParaRPr b="0" i="0" sz="2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809675" y="3602525"/>
            <a:ext cx="751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Comparing Opening and Closing values</a:t>
            </a:r>
            <a:endParaRPr b="0" i="0" sz="2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0" name="Google Shape;1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5613" y="4195500"/>
            <a:ext cx="6367037" cy="24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9a74c8ef3_0_6"/>
          <p:cNvSpPr txBox="1"/>
          <p:nvPr>
            <p:ph type="title"/>
          </p:nvPr>
        </p:nvSpPr>
        <p:spPr>
          <a:xfrm flipH="1">
            <a:off x="1313050" y="99150"/>
            <a:ext cx="61473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4"/>
              <a:buNone/>
            </a:pPr>
            <a:r>
              <a:rPr b="0" lang="en-US" sz="2200"/>
              <a:t>Maruti Closing values</a:t>
            </a:r>
            <a:endParaRPr b="0" sz="2200"/>
          </a:p>
        </p:txBody>
      </p:sp>
      <p:sp>
        <p:nvSpPr>
          <p:cNvPr id="156" name="Google Shape;156;g119a74c8ef3_0_6"/>
          <p:cNvSpPr txBox="1"/>
          <p:nvPr>
            <p:ph idx="1" type="body"/>
          </p:nvPr>
        </p:nvSpPr>
        <p:spPr>
          <a:xfrm>
            <a:off x="1186300" y="826248"/>
            <a:ext cx="6400800" cy="24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300"/>
              </a:spcAft>
              <a:buSzPts val="2340"/>
              <a:buNone/>
            </a:pPr>
            <a:r>
              <a:t/>
            </a:r>
            <a:endParaRPr/>
          </a:p>
        </p:txBody>
      </p:sp>
      <p:pic>
        <p:nvPicPr>
          <p:cNvPr id="157" name="Google Shape;157;g119a74c8ef3_0_6"/>
          <p:cNvPicPr preferRelativeResize="0"/>
          <p:nvPr/>
        </p:nvPicPr>
        <p:blipFill rotWithShape="1">
          <a:blip r:embed="rId3">
            <a:alphaModFix/>
          </a:blip>
          <a:srcRect b="16866" l="0" r="0" t="0"/>
          <a:stretch/>
        </p:blipFill>
        <p:spPr>
          <a:xfrm>
            <a:off x="875850" y="748025"/>
            <a:ext cx="6861500" cy="26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19a74c8ef3_0_6"/>
          <p:cNvSpPr txBox="1"/>
          <p:nvPr/>
        </p:nvSpPr>
        <p:spPr>
          <a:xfrm>
            <a:off x="672000" y="3536430"/>
            <a:ext cx="78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Comparing Opening and Closing values</a:t>
            </a:r>
            <a:endParaRPr b="0" i="0" sz="2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9" name="Google Shape;159;g119a74c8ef3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400" y="4059630"/>
            <a:ext cx="6540396" cy="2493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pstream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2022-03-04T10:00:56Z</dcterms:created>
  <dc:creator>Mayur Shinde</dc:creator>
</cp:coreProperties>
</file>