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70" r:id="rId6"/>
    <p:sldId id="261" r:id="rId7"/>
    <p:sldId id="265" r:id="rId8"/>
    <p:sldId id="266" r:id="rId9"/>
    <p:sldId id="267" r:id="rId10"/>
    <p:sldId id="269" r:id="rId11"/>
    <p:sldId id="271" r:id="rId12"/>
    <p:sldId id="262" r:id="rId13"/>
    <p:sldId id="272"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26" autoAdjust="0"/>
    <p:restoredTop sz="94660"/>
  </p:normalViewPr>
  <p:slideViewPr>
    <p:cSldViewPr snapToGrid="0">
      <p:cViewPr varScale="1">
        <p:scale>
          <a:sx n="73" d="100"/>
          <a:sy n="73" d="100"/>
        </p:scale>
        <p:origin x="-420" y="-10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4/4/24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02748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4312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447268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280242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175684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353588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C6B4A9-1611-4792-9094-5F34BCA07E0B}" type="datetimeFigureOut">
              <a:rPr lang="en-US" dirty="0"/>
              <a:pPr/>
              <a:t>4/4/24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pPr/>
              <a:t>‹#›</a:t>
            </a:fld>
            <a:endParaRPr lang="en-US" dirty="0"/>
          </a:p>
        </p:txBody>
      </p:sp>
    </p:spTree>
    <p:extLst>
      <p:ext uri="{BB962C8B-B14F-4D97-AF65-F5344CB8AC3E}">
        <p14:creationId xmlns:p14="http://schemas.microsoft.com/office/powerpoint/2010/main" val="19205370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14745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2A54C80-263E-416B-A8E0-580EDEADCBDC}" type="datetimeFigureOut">
              <a:rPr lang="en-US" dirty="0"/>
              <a:pPr/>
              <a:t>4/4/24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pPr/>
              <a:t>‹#›</a:t>
            </a:fld>
            <a:endParaRPr lang="en-US" dirty="0"/>
          </a:p>
        </p:txBody>
      </p:sp>
    </p:spTree>
    <p:extLst>
      <p:ext uri="{BB962C8B-B14F-4D97-AF65-F5344CB8AC3E}">
        <p14:creationId xmlns:p14="http://schemas.microsoft.com/office/powerpoint/2010/main" val="262623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94175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2A54C80-263E-416B-A8E0-580EDEADCBDC}" type="datetimeFigureOut">
              <a:rPr lang="en-US" dirty="0"/>
              <a:pPr/>
              <a:t>4/4/24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extLst>
      <p:ext uri="{BB962C8B-B14F-4D97-AF65-F5344CB8AC3E}">
        <p14:creationId xmlns:p14="http://schemas.microsoft.com/office/powerpoint/2010/main" val="3214584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4/4/24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83155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4/4/24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4310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4/4/24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88808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pPr/>
              <a:t>4/4/24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extLst>
      <p:ext uri="{BB962C8B-B14F-4D97-AF65-F5344CB8AC3E}">
        <p14:creationId xmlns:p14="http://schemas.microsoft.com/office/powerpoint/2010/main" val="1033974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4/4/24</a:t>
            </a:fld>
            <a:endParaRPr lang="en-US" dirty="0"/>
          </a:p>
        </p:txBody>
      </p:sp>
    </p:spTree>
    <p:extLst>
      <p:ext uri="{BB962C8B-B14F-4D97-AF65-F5344CB8AC3E}">
        <p14:creationId xmlns:p14="http://schemas.microsoft.com/office/powerpoint/2010/main" val="1041741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4/4/24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4571941"/>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pandas.pydata.org/" TargetMode="External"/><Relationship Id="rId2" Type="http://schemas.openxmlformats.org/officeDocument/2006/relationships/hyperlink" Target="https://numpy.org/" TargetMode="External"/><Relationship Id="rId1" Type="http://schemas.openxmlformats.org/officeDocument/2006/relationships/slideLayout" Target="../slideLayouts/slideLayout2.xml"/><Relationship Id="rId5" Type="http://schemas.openxmlformats.org/officeDocument/2006/relationships/hyperlink" Target="http://seaborn.org/" TargetMode="External"/><Relationship Id="rId4" Type="http://schemas.openxmlformats.org/officeDocument/2006/relationships/hyperlink" Target="https://matplotlib.or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8620" y="375746"/>
            <a:ext cx="7766936" cy="3464734"/>
          </a:xfrm>
        </p:spPr>
        <p:txBody>
          <a:bodyPr/>
          <a:lstStyle/>
          <a:p>
            <a:pPr algn="l"/>
            <a:r>
              <a:rPr lang="en-US" dirty="0">
                <a:latin typeface="Copperplate Gothic Light" pitchFamily="34" charset="0"/>
              </a:rPr>
              <a:t>HEALTH       MONITORING SYSTEM</a:t>
            </a:r>
            <a:br>
              <a:rPr lang="en-US" dirty="0">
                <a:latin typeface="Copperplate Gothic Light" pitchFamily="34" charset="0"/>
              </a:rPr>
            </a:br>
            <a:endParaRPr lang="en-US" dirty="0">
              <a:latin typeface="Copperplate Gothic Light" pitchFamily="34" charset="0"/>
            </a:endParaRPr>
          </a:p>
        </p:txBody>
      </p:sp>
      <p:sp>
        <p:nvSpPr>
          <p:cNvPr id="3" name="Subtitle 2"/>
          <p:cNvSpPr>
            <a:spLocks noGrp="1"/>
          </p:cNvSpPr>
          <p:nvPr>
            <p:ph type="subTitle" idx="1"/>
          </p:nvPr>
        </p:nvSpPr>
        <p:spPr>
          <a:xfrm>
            <a:off x="846106" y="4137892"/>
            <a:ext cx="7766936" cy="1857940"/>
          </a:xfrm>
        </p:spPr>
        <p:txBody>
          <a:bodyPr vert="horz" lIns="91440" tIns="45720" rIns="91440" bIns="45720" rtlCol="0" anchor="t">
            <a:noAutofit/>
          </a:bodyPr>
          <a:lstStyle/>
          <a:p>
            <a:r>
              <a:rPr lang="en-US" sz="2000" b="1" dirty="0">
                <a:solidFill>
                  <a:schemeClr val="tx1"/>
                </a:solidFill>
              </a:rPr>
              <a:t>Done by</a:t>
            </a:r>
          </a:p>
          <a:p>
            <a:r>
              <a:rPr lang="en-US" sz="2000" b="1" dirty="0">
                <a:solidFill>
                  <a:schemeClr val="tx1"/>
                </a:solidFill>
              </a:rPr>
              <a:t>MANICKAM . S</a:t>
            </a:r>
          </a:p>
          <a:p>
            <a:r>
              <a:rPr lang="en-US" sz="2000" b="1" dirty="0">
                <a:solidFill>
                  <a:schemeClr val="tx1"/>
                </a:solidFill>
              </a:rPr>
              <a:t>Registration No.:912321104023</a:t>
            </a:r>
          </a:p>
          <a:p>
            <a:r>
              <a:rPr lang="en-IN" sz="2000" b="1" dirty="0">
                <a:solidFill>
                  <a:schemeClr val="tx1"/>
                </a:solidFill>
              </a:rPr>
              <a:t>SACS MAVMM Engg College </a:t>
            </a:r>
            <a:r>
              <a:rPr lang="en-US" sz="2000" b="1" dirty="0">
                <a:solidFill>
                  <a:schemeClr val="tx1"/>
                </a:solidFill>
              </a:rPr>
              <a:t>- Madurai</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7700" y="0"/>
            <a:ext cx="8596668" cy="1008184"/>
          </a:xfrm>
        </p:spPr>
        <p:txBody>
          <a:bodyPr>
            <a:normAutofit/>
          </a:bodyPr>
          <a:lstStyle/>
          <a:p>
            <a:r>
              <a:rPr lang="en-US" sz="2800" dirty="0">
                <a:solidFill>
                  <a:schemeClr val="tx1"/>
                </a:solidFill>
                <a:latin typeface="Copperplate Gothic Bold" panose="020E0705020206020404" pitchFamily="34" charset="0"/>
              </a:rPr>
              <a:t>RESULT</a:t>
            </a:r>
            <a:endParaRPr lang="en-US" dirty="0">
              <a:solidFill>
                <a:schemeClr val="tx1"/>
              </a:solidFill>
              <a:latin typeface="Copperplate Gothic Bold" panose="020E0705020206020404" pitchFamily="34" charset="0"/>
            </a:endParaRPr>
          </a:p>
        </p:txBody>
      </p:sp>
      <p:pic>
        <p:nvPicPr>
          <p:cNvPr id="7" name="Content Placeholder 6">
            <a:extLst>
              <a:ext uri="{FF2B5EF4-FFF2-40B4-BE49-F238E27FC236}">
                <a16:creationId xmlns:a16="http://schemas.microsoft.com/office/drawing/2014/main" id="{5EB39787-76B0-8244-ADAA-9BC0AB5F63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7116" y="1821028"/>
            <a:ext cx="7327252" cy="4220998"/>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31219-8FEF-C5B7-BE06-BECBE89296E7}"/>
              </a:ext>
            </a:extLst>
          </p:cNvPr>
          <p:cNvSpPr>
            <a:spLocks noGrp="1"/>
          </p:cNvSpPr>
          <p:nvPr>
            <p:ph type="title"/>
          </p:nvPr>
        </p:nvSpPr>
        <p:spPr>
          <a:xfrm>
            <a:off x="3783312" y="-6099313"/>
            <a:ext cx="8596668" cy="1320800"/>
          </a:xfrm>
        </p:spPr>
        <p:txBody>
          <a:bodyPr/>
          <a:lstStyle/>
          <a:p>
            <a:endParaRPr lang="en-US" dirty="0"/>
          </a:p>
        </p:txBody>
      </p:sp>
      <p:pic>
        <p:nvPicPr>
          <p:cNvPr id="4" name="Content Placeholder 3">
            <a:extLst>
              <a:ext uri="{FF2B5EF4-FFF2-40B4-BE49-F238E27FC236}">
                <a16:creationId xmlns:a16="http://schemas.microsoft.com/office/drawing/2014/main" id="{FC67C9EA-3D84-746A-DEA1-C041ED6BE9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7827" y="819623"/>
            <a:ext cx="7113066" cy="5218754"/>
          </a:xfrm>
        </p:spPr>
      </p:pic>
    </p:spTree>
    <p:extLst>
      <p:ext uri="{BB962C8B-B14F-4D97-AF65-F5344CB8AC3E}">
        <p14:creationId xmlns:p14="http://schemas.microsoft.com/office/powerpoint/2010/main" val="814548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014" y="74247"/>
            <a:ext cx="8596668" cy="1320800"/>
          </a:xfrm>
        </p:spPr>
        <p:txBody>
          <a:bodyPr>
            <a:normAutofit/>
          </a:bodyPr>
          <a:lstStyle/>
          <a:p>
            <a:r>
              <a:rPr lang="en-US" sz="2800" dirty="0">
                <a:solidFill>
                  <a:schemeClr val="tx1"/>
                </a:solidFill>
                <a:latin typeface="Copperplate Gothic Bold" pitchFamily="34" charset="0"/>
              </a:rPr>
              <a:t>conclusion</a:t>
            </a:r>
          </a:p>
        </p:txBody>
      </p:sp>
      <p:sp>
        <p:nvSpPr>
          <p:cNvPr id="3" name="Content Placeholder 2"/>
          <p:cNvSpPr>
            <a:spLocks noGrp="1"/>
          </p:cNvSpPr>
          <p:nvPr>
            <p:ph idx="1"/>
          </p:nvPr>
        </p:nvSpPr>
        <p:spPr>
          <a:xfrm>
            <a:off x="507517" y="937847"/>
            <a:ext cx="8596668" cy="4646316"/>
          </a:xfrm>
        </p:spPr>
        <p:txBody>
          <a:bodyPr/>
          <a:lstStyle/>
          <a:p>
            <a:pPr marL="0" indent="0" algn="justLow">
              <a:buNone/>
            </a:pPr>
            <a:r>
              <a:rPr lang="en-US" dirty="0"/>
              <a:t>              opportunity to monitor patient heart beat and temperature continuously by using the web and apps service along with live monitor and if abnormal it sends as message or calls through </a:t>
            </a:r>
            <a:r>
              <a:rPr lang="en-US" dirty="0" err="1"/>
              <a:t>gsm</a:t>
            </a:r>
            <a:r>
              <a:rPr lang="en-US" dirty="0"/>
              <a:t> service. This paper also compared the early aged medical system between present time health monitoring. The present time represents the time reducing, reduce health care cost especially for rural area people. segment automatically. Similarly, Apps will be upgraded and uploaded in the Play store. Therefore, people will get the opportunity to download the Apps from Google Play Store and install it in their Page as phone. Due to the importance of observing medical state of patients who are suffering from acute diseases, especially cardiovascular diseases, a continuous remote patient monitoring is essential. Internet of Things is able to provide tools to build comprehensive services. </a:t>
            </a:r>
          </a:p>
        </p:txBody>
      </p:sp>
    </p:spTree>
    <p:extLst>
      <p:ext uri="{BB962C8B-B14F-4D97-AF65-F5344CB8AC3E}">
        <p14:creationId xmlns:p14="http://schemas.microsoft.com/office/powerpoint/2010/main" val="2980007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3A61D-0563-03DC-D0C8-F9B35437FEF8}"/>
              </a:ext>
            </a:extLst>
          </p:cNvPr>
          <p:cNvSpPr>
            <a:spLocks noGrp="1"/>
          </p:cNvSpPr>
          <p:nvPr>
            <p:ph type="title"/>
          </p:nvPr>
        </p:nvSpPr>
        <p:spPr/>
        <p:txBody>
          <a:bodyPr/>
          <a:lstStyle/>
          <a:p>
            <a:r>
              <a:rPr lang="en-US" dirty="0">
                <a:solidFill>
                  <a:schemeClr val="tx1"/>
                </a:solidFill>
              </a:rPr>
              <a:t>Reference </a:t>
            </a:r>
          </a:p>
        </p:txBody>
      </p:sp>
      <p:sp>
        <p:nvSpPr>
          <p:cNvPr id="3" name="Content Placeholder 2">
            <a:extLst>
              <a:ext uri="{FF2B5EF4-FFF2-40B4-BE49-F238E27FC236}">
                <a16:creationId xmlns:a16="http://schemas.microsoft.com/office/drawing/2014/main" id="{C4399933-DBA8-652D-DFA3-AF5A121077FB}"/>
              </a:ext>
            </a:extLst>
          </p:cNvPr>
          <p:cNvSpPr>
            <a:spLocks noGrp="1"/>
          </p:cNvSpPr>
          <p:nvPr>
            <p:ph idx="1"/>
          </p:nvPr>
        </p:nvSpPr>
        <p:spPr>
          <a:xfrm>
            <a:off x="677334" y="1508619"/>
            <a:ext cx="8596668" cy="4532744"/>
          </a:xfrm>
        </p:spPr>
        <p:txBody>
          <a:bodyPr/>
          <a:lstStyle/>
          <a:p>
            <a:r>
              <a:rPr lang="en-US" dirty="0">
                <a:hlinkClick r:id="rId2"/>
              </a:rPr>
              <a:t>https://numpy.org/</a:t>
            </a:r>
            <a:endParaRPr lang="en-US" dirty="0"/>
          </a:p>
          <a:p>
            <a:r>
              <a:rPr lang="en-US" dirty="0">
                <a:hlinkClick r:id="rId3"/>
              </a:rPr>
              <a:t>https://pandas.pydata.org/</a:t>
            </a:r>
            <a:endParaRPr lang="en-US" dirty="0"/>
          </a:p>
          <a:p>
            <a:r>
              <a:rPr lang="en-US" dirty="0">
                <a:hlinkClick r:id="rId4"/>
              </a:rPr>
              <a:t>https://matplotlib.org/</a:t>
            </a:r>
            <a:endParaRPr lang="en-US" dirty="0"/>
          </a:p>
          <a:p>
            <a:r>
              <a:rPr lang="en-US" dirty="0">
                <a:hlinkClick r:id="rId5"/>
              </a:rPr>
              <a:t>http://seaborn.org/</a:t>
            </a:r>
            <a:endParaRPr lang="en-US" dirty="0"/>
          </a:p>
          <a:p>
            <a:pPr marL="0" indent="0">
              <a:buNone/>
            </a:pPr>
            <a:r>
              <a:rPr lang="en-US" dirty="0" err="1"/>
              <a:t>Datset</a:t>
            </a:r>
            <a:r>
              <a:rPr lang="en-US" dirty="0"/>
              <a:t> link</a:t>
            </a:r>
          </a:p>
          <a:p>
            <a:pPr marL="0" indent="0">
              <a:buNone/>
            </a:pPr>
            <a:r>
              <a:rPr lang="en-US" dirty="0"/>
              <a:t>       http://kaggle kernels output </a:t>
            </a:r>
            <a:r>
              <a:rPr lang="en-US" dirty="0" err="1"/>
              <a:t>georgyzubkov</a:t>
            </a:r>
            <a:r>
              <a:rPr lang="en-US" dirty="0"/>
              <a:t>/heart-disease-exploratory-data-analysis –p /path/to/</a:t>
            </a:r>
            <a:r>
              <a:rPr lang="en-US" dirty="0" err="1"/>
              <a:t>dest</a:t>
            </a:r>
            <a:r>
              <a:rPr lang="en-US" dirty="0"/>
              <a:t>/</a:t>
            </a:r>
          </a:p>
          <a:p>
            <a:pPr marL="0" indent="0">
              <a:buNone/>
            </a:pPr>
            <a:endParaRPr lang="en-US" dirty="0"/>
          </a:p>
        </p:txBody>
      </p:sp>
    </p:spTree>
    <p:extLst>
      <p:ext uri="{BB962C8B-B14F-4D97-AF65-F5344CB8AC3E}">
        <p14:creationId xmlns:p14="http://schemas.microsoft.com/office/powerpoint/2010/main" val="3299829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3519" y="1320886"/>
            <a:ext cx="8596668" cy="597792"/>
          </a:xfrm>
        </p:spPr>
        <p:txBody>
          <a:bodyPr>
            <a:normAutofit fontScale="90000"/>
          </a:bodyPr>
          <a:lstStyle/>
          <a:p>
            <a:r>
              <a:rPr lang="en-US" dirty="0">
                <a:solidFill>
                  <a:schemeClr val="bg1"/>
                </a:solidFill>
              </a:rPr>
              <a:t>.</a:t>
            </a:r>
          </a:p>
        </p:txBody>
      </p:sp>
      <p:sp>
        <p:nvSpPr>
          <p:cNvPr id="5" name="Content Placeholder 4"/>
          <p:cNvSpPr>
            <a:spLocks noGrp="1"/>
          </p:cNvSpPr>
          <p:nvPr>
            <p:ph idx="1"/>
          </p:nvPr>
        </p:nvSpPr>
        <p:spPr>
          <a:xfrm>
            <a:off x="339634" y="2604726"/>
            <a:ext cx="8596668" cy="3880773"/>
          </a:xfrm>
        </p:spPr>
        <p:txBody>
          <a:bodyPr>
            <a:normAutofit/>
          </a:bodyPr>
          <a:lstStyle/>
          <a:p>
            <a:pPr>
              <a:buNone/>
            </a:pPr>
            <a:r>
              <a:rPr lang="en-US" sz="2400" dirty="0">
                <a:latin typeface="Arial Black" pitchFamily="34" charset="0"/>
              </a:rPr>
              <a:t>                             </a:t>
            </a:r>
            <a:r>
              <a:rPr lang="en-US" sz="4800" b="1" dirty="0">
                <a:solidFill>
                  <a:schemeClr val="tx1"/>
                </a:solidFill>
                <a:latin typeface="Copperplate Gothic Bold" panose="020E0705020206020404" pitchFamily="34" charset="0"/>
              </a:rPr>
              <a:t>THANK</a:t>
            </a:r>
            <a:r>
              <a:rPr lang="en-US" sz="4800" b="1" dirty="0">
                <a:latin typeface="Copperplate Gothic Bold" panose="020E0705020206020404" pitchFamily="34" charset="0"/>
              </a:rPr>
              <a:t> </a:t>
            </a:r>
            <a:r>
              <a:rPr lang="en-US" sz="4800" b="1" dirty="0">
                <a:solidFill>
                  <a:schemeClr val="tx1"/>
                </a:solidFill>
                <a:latin typeface="Copperplate Gothic Bold" panose="020E0705020206020404" pitchFamily="34" charset="0"/>
              </a:rPr>
              <a:t>YOU</a:t>
            </a:r>
          </a:p>
        </p:txBody>
      </p:sp>
    </p:spTree>
    <p:extLst>
      <p:ext uri="{BB962C8B-B14F-4D97-AF65-F5344CB8AC3E}">
        <p14:creationId xmlns:p14="http://schemas.microsoft.com/office/powerpoint/2010/main" val="3612919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98F6A-0551-F361-F22F-56BD1118504E}"/>
              </a:ext>
            </a:extLst>
          </p:cNvPr>
          <p:cNvSpPr>
            <a:spLocks noGrp="1"/>
          </p:cNvSpPr>
          <p:nvPr>
            <p:ph type="title"/>
          </p:nvPr>
        </p:nvSpPr>
        <p:spPr>
          <a:xfrm>
            <a:off x="212095" y="249199"/>
            <a:ext cx="8596668" cy="758092"/>
          </a:xfrm>
        </p:spPr>
        <p:txBody>
          <a:bodyPr>
            <a:normAutofit/>
          </a:bodyPr>
          <a:lstStyle/>
          <a:p>
            <a:r>
              <a:rPr lang="en-US" sz="2800" b="1" dirty="0">
                <a:solidFill>
                  <a:schemeClr val="tx1"/>
                </a:solidFill>
                <a:latin typeface="Copperplate Gothic Bold" panose="020E0705020206020404" pitchFamily="34" charset="0"/>
              </a:rPr>
              <a:t>PROJECT</a:t>
            </a:r>
            <a:r>
              <a:rPr lang="en-US" sz="2800" b="1" dirty="0">
                <a:solidFill>
                  <a:schemeClr val="tx1"/>
                </a:solidFill>
                <a:latin typeface="Arial Rounded MT Bold" pitchFamily="34" charset="0"/>
              </a:rPr>
              <a:t> </a:t>
            </a:r>
            <a:r>
              <a:rPr lang="en-US" sz="2800" b="1" dirty="0">
                <a:solidFill>
                  <a:schemeClr val="tx1"/>
                </a:solidFill>
                <a:latin typeface="Copperplate Gothic Bold" panose="020E0705020206020404" pitchFamily="34" charset="0"/>
              </a:rPr>
              <a:t>AGENDA;</a:t>
            </a:r>
          </a:p>
        </p:txBody>
      </p:sp>
      <p:sp>
        <p:nvSpPr>
          <p:cNvPr id="3" name="Content Placeholder 2">
            <a:extLst>
              <a:ext uri="{FF2B5EF4-FFF2-40B4-BE49-F238E27FC236}">
                <a16:creationId xmlns:a16="http://schemas.microsoft.com/office/drawing/2014/main" id="{982DF827-6446-9852-4BBB-A8A9DE0B6D71}"/>
              </a:ext>
            </a:extLst>
          </p:cNvPr>
          <p:cNvSpPr>
            <a:spLocks noGrp="1"/>
          </p:cNvSpPr>
          <p:nvPr>
            <p:ph idx="1"/>
          </p:nvPr>
        </p:nvSpPr>
        <p:spPr>
          <a:xfrm>
            <a:off x="1539976" y="1484853"/>
            <a:ext cx="8596668" cy="3880773"/>
          </a:xfrm>
        </p:spPr>
        <p:txBody>
          <a:bodyPr vert="horz" lIns="91440" tIns="45720" rIns="91440" bIns="45720" rtlCol="0" anchor="t">
            <a:normAutofit/>
          </a:bodyPr>
          <a:lstStyle/>
          <a:p>
            <a:r>
              <a:rPr lang="en-US" sz="2000" dirty="0">
                <a:solidFill>
                  <a:schemeClr val="tx1"/>
                </a:solidFill>
                <a:latin typeface="Consolas"/>
              </a:rPr>
              <a:t>Problem statement</a:t>
            </a:r>
          </a:p>
          <a:p>
            <a:r>
              <a:rPr lang="en-US" sz="2000" dirty="0">
                <a:solidFill>
                  <a:schemeClr val="tx1"/>
                </a:solidFill>
                <a:latin typeface="Consolas"/>
              </a:rPr>
              <a:t>Proposed system/solution</a:t>
            </a:r>
          </a:p>
          <a:p>
            <a:r>
              <a:rPr lang="en-US" sz="2000" dirty="0">
                <a:solidFill>
                  <a:schemeClr val="tx1"/>
                </a:solidFill>
                <a:latin typeface="Consolas"/>
              </a:rPr>
              <a:t>System development approach</a:t>
            </a:r>
          </a:p>
          <a:p>
            <a:r>
              <a:rPr lang="en-US" sz="2000" dirty="0">
                <a:solidFill>
                  <a:schemeClr val="tx1"/>
                </a:solidFill>
                <a:latin typeface="Consolas"/>
              </a:rPr>
              <a:t>Algorithm and deployment</a:t>
            </a:r>
          </a:p>
          <a:p>
            <a:r>
              <a:rPr lang="en-US" sz="2000" dirty="0">
                <a:solidFill>
                  <a:schemeClr val="tx1"/>
                </a:solidFill>
                <a:latin typeface="Consolas"/>
              </a:rPr>
              <a:t>Result</a:t>
            </a:r>
          </a:p>
          <a:p>
            <a:r>
              <a:rPr lang="en-US" sz="2000" dirty="0">
                <a:solidFill>
                  <a:schemeClr val="tx1"/>
                </a:solidFill>
                <a:latin typeface="Consolas"/>
              </a:rPr>
              <a:t>conclusion</a:t>
            </a:r>
          </a:p>
        </p:txBody>
      </p:sp>
    </p:spTree>
    <p:extLst>
      <p:ext uri="{BB962C8B-B14F-4D97-AF65-F5344CB8AC3E}">
        <p14:creationId xmlns:p14="http://schemas.microsoft.com/office/powerpoint/2010/main" val="1086602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194AF-365B-CF26-C1D2-BF64014EF528}"/>
              </a:ext>
            </a:extLst>
          </p:cNvPr>
          <p:cNvSpPr>
            <a:spLocks noGrp="1"/>
          </p:cNvSpPr>
          <p:nvPr>
            <p:ph type="title"/>
          </p:nvPr>
        </p:nvSpPr>
        <p:spPr>
          <a:xfrm>
            <a:off x="199292" y="164123"/>
            <a:ext cx="8596668" cy="1320800"/>
          </a:xfrm>
        </p:spPr>
        <p:txBody>
          <a:bodyPr>
            <a:normAutofit/>
          </a:bodyPr>
          <a:lstStyle/>
          <a:p>
            <a:r>
              <a:rPr lang="en-US" sz="2800" dirty="0">
                <a:solidFill>
                  <a:schemeClr val="tx1"/>
                </a:solidFill>
                <a:latin typeface="Copperplate Gothic Bold" panose="020E0705020206020404" pitchFamily="34" charset="0"/>
              </a:rPr>
              <a:t>Problem statement</a:t>
            </a:r>
          </a:p>
        </p:txBody>
      </p:sp>
      <p:sp>
        <p:nvSpPr>
          <p:cNvPr id="3" name="Content Placeholder 2">
            <a:extLst>
              <a:ext uri="{FF2B5EF4-FFF2-40B4-BE49-F238E27FC236}">
                <a16:creationId xmlns:a16="http://schemas.microsoft.com/office/drawing/2014/main" id="{79F1D34B-8136-DB90-664B-023B0C7241FC}"/>
              </a:ext>
            </a:extLst>
          </p:cNvPr>
          <p:cNvSpPr>
            <a:spLocks noGrp="1"/>
          </p:cNvSpPr>
          <p:nvPr>
            <p:ph idx="1"/>
          </p:nvPr>
        </p:nvSpPr>
        <p:spPr>
          <a:xfrm>
            <a:off x="694751" y="824523"/>
            <a:ext cx="8596668" cy="5049103"/>
          </a:xfrm>
        </p:spPr>
        <p:txBody>
          <a:bodyPr>
            <a:normAutofit/>
          </a:bodyPr>
          <a:lstStyle/>
          <a:p>
            <a:pPr marL="0" indent="0" algn="justLow">
              <a:buNone/>
            </a:pPr>
            <a:r>
              <a:rPr lang="en-US" dirty="0"/>
              <a:t>                 Remote health monitoring can provide useful physiological information in the </a:t>
            </a:r>
            <a:r>
              <a:rPr lang="en-US" dirty="0" err="1"/>
              <a:t>home.This</a:t>
            </a:r>
            <a:r>
              <a:rPr lang="en-US" dirty="0"/>
              <a:t> monitoring is useful for elderly or chronically ill patients who would like to avoid a long hospital </a:t>
            </a:r>
            <a:r>
              <a:rPr lang="en-US" dirty="0" err="1"/>
              <a:t>stay.Wireless</a:t>
            </a:r>
            <a:r>
              <a:rPr lang="en-US" dirty="0"/>
              <a:t> sensors are used to collect and transmit signals of interest and a processor is programmed to receive and automatically analyze the sensor signals. In this project, you are to choose appropriate sensors according to what you would like to detect and design algorithms to realize your detection. Examples are the detection of a fall, monitoring cardiac signals. Using a single parameter monitoring system an approach to a remote health monitoring </a:t>
            </a:r>
            <a:r>
              <a:rPr lang="en-US" dirty="0" err="1"/>
              <a:t>systemwas</a:t>
            </a:r>
            <a:r>
              <a:rPr lang="en-US" dirty="0"/>
              <a:t> designed that extends healthcare from the traditional clinic or hospital setting to the patient's home. The system was to collect a heartbeat detection system data, fall detection system data, temperature data and few other parameters. The data from the single parameter monitoring systems was then availed for remote detection. </a:t>
            </a:r>
          </a:p>
        </p:txBody>
      </p:sp>
    </p:spTree>
    <p:extLst>
      <p:ext uri="{BB962C8B-B14F-4D97-AF65-F5344CB8AC3E}">
        <p14:creationId xmlns:p14="http://schemas.microsoft.com/office/powerpoint/2010/main" val="3483035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D3D28-B790-C9EB-1921-56A0432168ED}"/>
              </a:ext>
            </a:extLst>
          </p:cNvPr>
          <p:cNvSpPr>
            <a:spLocks noGrp="1"/>
          </p:cNvSpPr>
          <p:nvPr>
            <p:ph type="title"/>
          </p:nvPr>
        </p:nvSpPr>
        <p:spPr>
          <a:xfrm>
            <a:off x="606996" y="274320"/>
            <a:ext cx="8596668" cy="1176327"/>
          </a:xfrm>
        </p:spPr>
        <p:txBody>
          <a:bodyPr>
            <a:normAutofit/>
          </a:bodyPr>
          <a:lstStyle/>
          <a:p>
            <a:r>
              <a:rPr lang="en-US" sz="2800" dirty="0">
                <a:solidFill>
                  <a:schemeClr val="tx1"/>
                </a:solidFill>
                <a:latin typeface="Copperplate Gothic Bold" panose="020E0705020206020404" pitchFamily="34" charset="0"/>
              </a:rPr>
              <a:t>Proposed system/solution</a:t>
            </a:r>
          </a:p>
        </p:txBody>
      </p:sp>
      <p:sp>
        <p:nvSpPr>
          <p:cNvPr id="3" name="Content Placeholder 2">
            <a:extLst>
              <a:ext uri="{FF2B5EF4-FFF2-40B4-BE49-F238E27FC236}">
                <a16:creationId xmlns:a16="http://schemas.microsoft.com/office/drawing/2014/main" id="{A5CC6E6F-97C7-7F17-CA9D-87D9F556B0F3}"/>
              </a:ext>
            </a:extLst>
          </p:cNvPr>
          <p:cNvSpPr>
            <a:spLocks noGrp="1"/>
          </p:cNvSpPr>
          <p:nvPr>
            <p:ph idx="1"/>
          </p:nvPr>
        </p:nvSpPr>
        <p:spPr>
          <a:xfrm>
            <a:off x="606996" y="1163264"/>
            <a:ext cx="8596668" cy="4845651"/>
          </a:xfrm>
        </p:spPr>
        <p:txBody>
          <a:bodyPr>
            <a:normAutofit fontScale="92500" lnSpcReduction="20000"/>
          </a:bodyPr>
          <a:lstStyle/>
          <a:p>
            <a:pPr marL="0" indent="0" algn="justLow">
              <a:buNone/>
            </a:pPr>
            <a:r>
              <a:rPr lang="en-US" dirty="0"/>
              <a:t>           Design a Remote Patient Health Monitoring System (RPHMS) which has heartbeat detection system, a fall detection system, temperature detection system, a humidity detection system, a toxic gas and air quality detection system and SPO2 detection system. A doctor or health specialist can use the system to monitor remotely of all vital health parameters of the patient or person of interest. An attempt at designing a remote healthcare system made with locally available components. </a:t>
            </a:r>
          </a:p>
          <a:p>
            <a:pPr marL="400050" indent="-400050" algn="justLow">
              <a:buAutoNum type="romanLcParenR"/>
            </a:pPr>
            <a:r>
              <a:rPr lang="en-US" dirty="0"/>
              <a:t>The fall detector, temperature, humidity, pressure, toxic gas, air quality control, SPO2 modules comprise of an accelerometer, wireless transmitter and microcontroller. </a:t>
            </a:r>
          </a:p>
          <a:p>
            <a:pPr marL="400050" indent="-400050" algn="justLow">
              <a:buAutoNum type="romanLcParenR"/>
            </a:pPr>
            <a:r>
              <a:rPr lang="en-US" dirty="0"/>
              <a:t>The data collected was transmitted wirelessly to a receiver module. </a:t>
            </a:r>
          </a:p>
          <a:p>
            <a:pPr marL="400050" indent="-400050" algn="justLow">
              <a:buAutoNum type="romanLcParenR"/>
            </a:pPr>
            <a:r>
              <a:rPr lang="en-US" dirty="0"/>
              <a:t>ii) ECG consists of a non-invasive infrared finger detector, Liquid Crystal Display (LCD)</a:t>
            </a:r>
          </a:p>
          <a:p>
            <a:pPr marL="400050" indent="-400050" algn="justLow">
              <a:buAutoNum type="romanLcParenR"/>
            </a:pPr>
            <a:r>
              <a:rPr lang="en-US" dirty="0"/>
              <a:t> iii) designed circuit for cardiac signal detection and microcontroller. The detected analog signal was then digitized to give a digital value that was read on the LCD.</a:t>
            </a:r>
          </a:p>
          <a:p>
            <a:pPr marL="400050" indent="-400050" algn="justLow">
              <a:buAutoNum type="romanLcParenR"/>
            </a:pPr>
            <a:r>
              <a:rPr lang="en-US" dirty="0"/>
              <a:t> iv) A simple cloud server where hosted with a database for all the vital data to be accessed remotely whenever required.</a:t>
            </a:r>
          </a:p>
        </p:txBody>
      </p:sp>
    </p:spTree>
    <p:extLst>
      <p:ext uri="{BB962C8B-B14F-4D97-AF65-F5344CB8AC3E}">
        <p14:creationId xmlns:p14="http://schemas.microsoft.com/office/powerpoint/2010/main" val="2093094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831" y="243840"/>
            <a:ext cx="8596668" cy="1320800"/>
          </a:xfrm>
        </p:spPr>
        <p:txBody>
          <a:bodyPr>
            <a:normAutofit/>
          </a:bodyPr>
          <a:lstStyle/>
          <a:p>
            <a:r>
              <a:rPr lang="en-US" sz="2800" dirty="0">
                <a:solidFill>
                  <a:schemeClr val="tx1"/>
                </a:solidFill>
                <a:latin typeface="Copperplate Gothic Bold" panose="020E0705020206020404" pitchFamily="34" charset="0"/>
              </a:rPr>
              <a:t>Proposed</a:t>
            </a:r>
            <a:r>
              <a:rPr lang="en-US" sz="2800" dirty="0">
                <a:solidFill>
                  <a:schemeClr val="tx1"/>
                </a:solidFill>
                <a:latin typeface="Arial Rounded MT Bold" panose="020F0704030504030204" pitchFamily="34" charset="0"/>
              </a:rPr>
              <a:t>  </a:t>
            </a:r>
            <a:r>
              <a:rPr lang="en-US" sz="2800" dirty="0">
                <a:solidFill>
                  <a:schemeClr val="tx1"/>
                </a:solidFill>
                <a:latin typeface="Copperplate Gothic Bold" panose="020E0705020206020404" pitchFamily="34" charset="0"/>
              </a:rPr>
              <a:t>system(</a:t>
            </a:r>
            <a:r>
              <a:rPr lang="en-US" sz="2800" dirty="0" err="1">
                <a:solidFill>
                  <a:schemeClr val="tx1"/>
                </a:solidFill>
                <a:latin typeface="Copperplate Gothic Bold" panose="020E0705020206020404" pitchFamily="34" charset="0"/>
              </a:rPr>
              <a:t>contd</a:t>
            </a:r>
            <a:r>
              <a:rPr lang="en-US" sz="2800" dirty="0">
                <a:solidFill>
                  <a:schemeClr val="tx1"/>
                </a:solidFill>
                <a:latin typeface="Copperplate Gothic Bold" panose="020E0705020206020404" pitchFamily="34" charset="0"/>
              </a:rPr>
              <a:t>…)</a:t>
            </a:r>
            <a:endParaRPr lang="en-IN" sz="2800" dirty="0"/>
          </a:p>
        </p:txBody>
      </p:sp>
      <p:sp>
        <p:nvSpPr>
          <p:cNvPr id="3" name="Content Placeholder 2"/>
          <p:cNvSpPr>
            <a:spLocks noGrp="1"/>
          </p:cNvSpPr>
          <p:nvPr>
            <p:ph idx="1"/>
          </p:nvPr>
        </p:nvSpPr>
        <p:spPr>
          <a:xfrm>
            <a:off x="468328" y="1376818"/>
            <a:ext cx="8596668" cy="3880773"/>
          </a:xfrm>
        </p:spPr>
        <p:txBody>
          <a:bodyPr/>
          <a:lstStyle/>
          <a:p>
            <a:pPr algn="justLow"/>
            <a:r>
              <a:rPr lang="en-US" dirty="0">
                <a:solidFill>
                  <a:schemeClr val="tx1"/>
                </a:solidFill>
              </a:rPr>
              <a:t>The main objective is to design a Patient Monitoring System      with two-way communication i.e. not only the patient’s data will  be sent to the doctor through SMS and email</a:t>
            </a:r>
          </a:p>
          <a:p>
            <a:pPr algn="justLow"/>
            <a:r>
              <a:rPr lang="en-US" dirty="0">
                <a:solidFill>
                  <a:schemeClr val="tx1"/>
                </a:solidFill>
              </a:rPr>
              <a:t> on emergencies, but also the doctor can send required suggestions to the patient or guardians through SMS or Call .Our project is comprised of both hardware and software. In hardware part, heartbeat sensor is used.</a:t>
            </a:r>
          </a:p>
          <a:p>
            <a:pPr algn="justLow"/>
            <a:r>
              <a:rPr lang="en-US" sz="2000" dirty="0">
                <a:solidFill>
                  <a:schemeClr val="tx1"/>
                </a:solidFill>
              </a:rPr>
              <a:t>Therefore </a:t>
            </a:r>
            <a:r>
              <a:rPr lang="en-US" dirty="0">
                <a:solidFill>
                  <a:schemeClr val="tx1"/>
                </a:solidFill>
              </a:rPr>
              <a:t>Arduino  </a:t>
            </a:r>
            <a:r>
              <a:rPr lang="en-US" dirty="0" err="1">
                <a:solidFill>
                  <a:schemeClr val="tx1"/>
                </a:solidFill>
              </a:rPr>
              <a:t>uno</a:t>
            </a:r>
            <a:r>
              <a:rPr lang="en-US" dirty="0">
                <a:solidFill>
                  <a:schemeClr val="tx1"/>
                </a:solidFill>
              </a:rPr>
              <a:t> integrates with the WIFI Module. When the heartbeat and temperature is measured, WIFI module helps to upload it in cloud as message, Web and APP server. Moreover GSM modem sends</a:t>
            </a:r>
            <a:endParaRPr lang="en-IN" dirty="0"/>
          </a:p>
        </p:txBody>
      </p:sp>
    </p:spTree>
    <p:extLst>
      <p:ext uri="{BB962C8B-B14F-4D97-AF65-F5344CB8AC3E}">
        <p14:creationId xmlns:p14="http://schemas.microsoft.com/office/powerpoint/2010/main" val="1137550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B30A6-82C4-4EF4-A89D-932DEE7A4103}"/>
              </a:ext>
            </a:extLst>
          </p:cNvPr>
          <p:cNvSpPr>
            <a:spLocks noGrp="1"/>
          </p:cNvSpPr>
          <p:nvPr>
            <p:ph type="title"/>
          </p:nvPr>
        </p:nvSpPr>
        <p:spPr>
          <a:xfrm>
            <a:off x="349088" y="457200"/>
            <a:ext cx="8596668" cy="1320800"/>
          </a:xfrm>
        </p:spPr>
        <p:txBody>
          <a:bodyPr/>
          <a:lstStyle/>
          <a:p>
            <a:r>
              <a:rPr lang="en-US" sz="2800" dirty="0">
                <a:solidFill>
                  <a:schemeClr val="tx1"/>
                </a:solidFill>
                <a:latin typeface="Copperplate Gothic Bold" pitchFamily="34" charset="0"/>
              </a:rPr>
              <a:t>System development approach</a:t>
            </a:r>
            <a:br>
              <a:rPr lang="en-US" dirty="0">
                <a:solidFill>
                  <a:schemeClr val="tx1"/>
                </a:solidFill>
                <a:latin typeface="Consolas"/>
              </a:rPr>
            </a:br>
            <a:endParaRPr lang="en-US" dirty="0"/>
          </a:p>
        </p:txBody>
      </p:sp>
      <p:sp>
        <p:nvSpPr>
          <p:cNvPr id="3" name="Content Placeholder 2">
            <a:extLst>
              <a:ext uri="{FF2B5EF4-FFF2-40B4-BE49-F238E27FC236}">
                <a16:creationId xmlns:a16="http://schemas.microsoft.com/office/drawing/2014/main" id="{0DBB6200-8DD8-CB19-2087-E444A4859935}"/>
              </a:ext>
            </a:extLst>
          </p:cNvPr>
          <p:cNvSpPr>
            <a:spLocks noGrp="1"/>
          </p:cNvSpPr>
          <p:nvPr>
            <p:ph idx="1"/>
          </p:nvPr>
        </p:nvSpPr>
        <p:spPr>
          <a:xfrm>
            <a:off x="1005580" y="1199228"/>
            <a:ext cx="8596668" cy="3880773"/>
          </a:xfrm>
        </p:spPr>
        <p:txBody>
          <a:bodyPr>
            <a:normAutofit fontScale="92500" lnSpcReduction="10000"/>
          </a:bodyPr>
          <a:lstStyle/>
          <a:p>
            <a:pPr algn="justLow"/>
            <a:r>
              <a:rPr lang="en-US" dirty="0"/>
              <a:t>In our proposed system we monitor the patient condition especially for the ICU or cardiac patients but in the future we will upgrade both hardware and software part. </a:t>
            </a:r>
          </a:p>
          <a:p>
            <a:pPr algn="justLow"/>
            <a:r>
              <a:rPr lang="en-US" dirty="0"/>
              <a:t>In hardware part, we will measure temperature of the patient so for this we will need temperature sensor. </a:t>
            </a:r>
          </a:p>
          <a:p>
            <a:pPr algn="justLow"/>
            <a:r>
              <a:rPr lang="en-US" dirty="0"/>
              <a:t>Also we will monitor the whole ward room or patient room from far places by Wi-Fi module.</a:t>
            </a:r>
          </a:p>
          <a:p>
            <a:pPr algn="justLow"/>
            <a:r>
              <a:rPr lang="en-US" dirty="0"/>
              <a:t>Therefore, person fall detection feature will be added which would be beneficial to older people Moreover, blood pressure sensor will be given. </a:t>
            </a:r>
          </a:p>
          <a:p>
            <a:pPr algn="justLow"/>
            <a:r>
              <a:rPr lang="en-US" dirty="0"/>
              <a:t>In software segment we will upgrade the Website as well as the Apps.</a:t>
            </a:r>
          </a:p>
          <a:p>
            <a:pPr algn="justLow"/>
            <a:r>
              <a:rPr lang="en-US" dirty="0"/>
              <a:t> We will build a user friendly feature in the website which will show the patient name, date and time description in the ECG the heartbeat condition if abnormal too</a:t>
            </a:r>
          </a:p>
        </p:txBody>
      </p:sp>
    </p:spTree>
    <p:extLst>
      <p:ext uri="{BB962C8B-B14F-4D97-AF65-F5344CB8AC3E}">
        <p14:creationId xmlns:p14="http://schemas.microsoft.com/office/powerpoint/2010/main" val="3777324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446" y="227257"/>
            <a:ext cx="8596668" cy="1320800"/>
          </a:xfrm>
        </p:spPr>
        <p:txBody>
          <a:bodyPr>
            <a:normAutofit/>
          </a:bodyPr>
          <a:lstStyle/>
          <a:p>
            <a:r>
              <a:rPr lang="en-US" sz="2800" dirty="0">
                <a:solidFill>
                  <a:schemeClr val="tx1"/>
                </a:solidFill>
                <a:latin typeface="Copperplate Gothic Bold" pitchFamily="34" charset="0"/>
              </a:rPr>
              <a:t>Algorithm and deployment </a:t>
            </a:r>
          </a:p>
        </p:txBody>
      </p:sp>
      <p:sp>
        <p:nvSpPr>
          <p:cNvPr id="3" name="Content Placeholder 2"/>
          <p:cNvSpPr>
            <a:spLocks noGrp="1"/>
          </p:cNvSpPr>
          <p:nvPr>
            <p:ph idx="1"/>
          </p:nvPr>
        </p:nvSpPr>
        <p:spPr>
          <a:xfrm>
            <a:off x="656566" y="1062710"/>
            <a:ext cx="8596668" cy="4732580"/>
          </a:xfrm>
        </p:spPr>
        <p:txBody>
          <a:bodyPr>
            <a:normAutofit/>
          </a:bodyPr>
          <a:lstStyle/>
          <a:p>
            <a:pPr algn="justLow"/>
            <a:r>
              <a:rPr lang="en-US" dirty="0"/>
              <a:t>The main objective is to design a Patient Monitoring System with two-way communication i.e. not only the patient’s data will be sent to the doctor through SMS and email on emergencies, but also the doctor can send required suggestions to the patient or guardians through SMS or Call .</a:t>
            </a:r>
          </a:p>
          <a:p>
            <a:pPr algn="justLow"/>
            <a:r>
              <a:rPr lang="en-US" dirty="0"/>
              <a:t>Our project is comprised of both hardware and software. In hardware part, heartbeat sensor is used. Therefore, the heartbeat condition if abnormal too.</a:t>
            </a:r>
          </a:p>
        </p:txBody>
      </p:sp>
      <p:sp>
        <p:nvSpPr>
          <p:cNvPr id="4" name="Rectangle 3"/>
          <p:cNvSpPr/>
          <p:nvPr/>
        </p:nvSpPr>
        <p:spPr>
          <a:xfrm>
            <a:off x="4429518" y="3244334"/>
            <a:ext cx="322524" cy="369332"/>
          </a:xfrm>
          <a:prstGeom prst="rect">
            <a:avLst/>
          </a:prstGeom>
        </p:spPr>
        <p:txBody>
          <a:bodyPr wrap="none">
            <a:spAutoFit/>
          </a:bodyPr>
          <a:lstStyle/>
          <a:p>
            <a:r>
              <a:rPr lang="en-US" dirty="0"/>
              <a:t>  </a:t>
            </a:r>
          </a:p>
        </p:txBody>
      </p:sp>
      <p:pic>
        <p:nvPicPr>
          <p:cNvPr id="5" name="Picture 4" descr="download.jpg"/>
          <p:cNvPicPr>
            <a:picLocks noChangeAspect="1"/>
          </p:cNvPicPr>
          <p:nvPr/>
        </p:nvPicPr>
        <p:blipFill>
          <a:blip r:embed="rId2"/>
          <a:stretch>
            <a:fillRect/>
          </a:stretch>
        </p:blipFill>
        <p:spPr>
          <a:xfrm>
            <a:off x="1101968" y="3193438"/>
            <a:ext cx="4062953" cy="2468808"/>
          </a:xfrm>
          <a:prstGeom prst="rect">
            <a:avLst/>
          </a:prstGeom>
        </p:spPr>
      </p:pic>
      <p:pic>
        <p:nvPicPr>
          <p:cNvPr id="6" name="Picture 5" descr="download.png"/>
          <p:cNvPicPr>
            <a:picLocks noChangeAspect="1"/>
          </p:cNvPicPr>
          <p:nvPr/>
        </p:nvPicPr>
        <p:blipFill>
          <a:blip r:embed="rId3"/>
          <a:stretch>
            <a:fillRect/>
          </a:stretch>
        </p:blipFill>
        <p:spPr>
          <a:xfrm>
            <a:off x="5635868" y="3176220"/>
            <a:ext cx="2816469" cy="2415687"/>
          </a:xfrm>
          <a:prstGeom prst="rect">
            <a:avLst/>
          </a:prstGeom>
        </p:spPr>
      </p:pic>
    </p:spTree>
    <p:extLst>
      <p:ext uri="{BB962C8B-B14F-4D97-AF65-F5344CB8AC3E}">
        <p14:creationId xmlns:p14="http://schemas.microsoft.com/office/powerpoint/2010/main" val="3400132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50762" y="561703"/>
            <a:ext cx="8596668" cy="5179213"/>
          </a:xfrm>
        </p:spPr>
        <p:txBody>
          <a:bodyPr>
            <a:noAutofit/>
          </a:bodyPr>
          <a:lstStyle/>
          <a:p>
            <a:pPr algn="justLow"/>
            <a:r>
              <a:rPr lang="en-US" dirty="0"/>
              <a:t>Once a set of Super Alarm patterns are identified, these patterns can be deployed to monitor data streams from patient monitors and EHR system so that the arrival of a new data sample triggers a pattern-matching process to detect if any Super Alarm patterns emerge. </a:t>
            </a:r>
          </a:p>
          <a:p>
            <a:pPr algn="justLow"/>
            <a:r>
              <a:rPr lang="en-US" dirty="0"/>
              <a:t>If a Super Alarm pattern is detected, a corresponding Super Alarm trigger will be generated. Continuing this process generates a sequence of Super Alarm triggers</a:t>
            </a:r>
          </a:p>
          <a:p>
            <a:pPr algn="justLow"/>
            <a:r>
              <a:rPr lang="en-US" dirty="0"/>
              <a:t>. However, it is not optimal to use individual Super Alarm trigger to alert clinicians.</a:t>
            </a:r>
          </a:p>
          <a:p>
            <a:pPr algn="justLow"/>
            <a:r>
              <a:rPr lang="en-US" dirty="0"/>
              <a:t> Super Alarm patterns can be redundant, for example, a pattern consisting of heart rate &gt;120 </a:t>
            </a:r>
            <a:r>
              <a:rPr lang="en-US" dirty="0" err="1"/>
              <a:t>bpm</a:t>
            </a:r>
            <a:r>
              <a:rPr lang="en-US" dirty="0"/>
              <a:t> and mean arterial blood pressure (ABP) &gt;110 mmHg is a synonym to a Super Alarm pattern consisting of tachycardia and mean ABP &gt;110 mmHg.</a:t>
            </a:r>
          </a:p>
          <a:p>
            <a:pPr algn="justLow"/>
            <a:r>
              <a:rPr lang="en-US" dirty="0"/>
              <a:t> Furthermore, a patient condition of interest may progress at a pace that outruns the temporal scale of individual Super Alarm patterns.</a:t>
            </a:r>
          </a:p>
          <a:p>
            <a:pPr algn="justLow"/>
            <a:r>
              <a:rPr lang="en-US" dirty="0"/>
              <a:t> For example, some etiologies behind cardiopulmonary arrest may take hours to develop and hence its prediction needs to accumulate information from time points that lag the current time.</a:t>
            </a:r>
          </a:p>
        </p:txBody>
      </p:sp>
      <p:sp>
        <p:nvSpPr>
          <p:cNvPr id="3" name="Rectangle 2"/>
          <p:cNvSpPr/>
          <p:nvPr/>
        </p:nvSpPr>
        <p:spPr>
          <a:xfrm>
            <a:off x="696785" y="174563"/>
            <a:ext cx="4900252" cy="369332"/>
          </a:xfrm>
          <a:prstGeom prst="rect">
            <a:avLst/>
          </a:prstGeom>
        </p:spPr>
        <p:txBody>
          <a:bodyPr wrap="none">
            <a:spAutoFit/>
          </a:bodyPr>
          <a:lstStyle/>
          <a:p>
            <a:r>
              <a:rPr lang="en-US" dirty="0">
                <a:latin typeface="Copperplate Gothic Bold" pitchFamily="34" charset="0"/>
              </a:rPr>
              <a:t>Algorithm and deployment (</a:t>
            </a:r>
            <a:r>
              <a:rPr lang="en-US" dirty="0" err="1">
                <a:latin typeface="Copperplate Gothic Bold" pitchFamily="34" charset="0"/>
              </a:rPr>
              <a:t>contd</a:t>
            </a:r>
            <a:r>
              <a:rPr lang="en-US" dirty="0">
                <a:latin typeface="Copperplate Gothic Bold" pitchFamily="34" charset="0"/>
              </a:rPr>
              <a:t>…)</a:t>
            </a:r>
            <a:endParaRPr lang="en-US" dirty="0"/>
          </a:p>
        </p:txBody>
      </p:sp>
    </p:spTree>
    <p:extLst>
      <p:ext uri="{BB962C8B-B14F-4D97-AF65-F5344CB8AC3E}">
        <p14:creationId xmlns:p14="http://schemas.microsoft.com/office/powerpoint/2010/main" val="3192321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800" dirty="0">
                <a:solidFill>
                  <a:schemeClr val="bg1"/>
                </a:solidFill>
              </a:rPr>
              <a:t>.</a:t>
            </a:r>
          </a:p>
        </p:txBody>
      </p:sp>
      <p:sp>
        <p:nvSpPr>
          <p:cNvPr id="3" name="Content Placeholder 2"/>
          <p:cNvSpPr>
            <a:spLocks noGrp="1"/>
          </p:cNvSpPr>
          <p:nvPr>
            <p:ph idx="1"/>
          </p:nvPr>
        </p:nvSpPr>
        <p:spPr>
          <a:xfrm>
            <a:off x="540676" y="915407"/>
            <a:ext cx="8596668" cy="4492616"/>
          </a:xfrm>
        </p:spPr>
        <p:txBody>
          <a:bodyPr>
            <a:normAutofit/>
          </a:bodyPr>
          <a:lstStyle/>
          <a:p>
            <a:pPr algn="justLow"/>
            <a:r>
              <a:rPr lang="en-US" dirty="0"/>
              <a:t> The fourth algorithm element, therefore, is to develop pattern recognition approaches to process sequences of Super Alarm triggers.</a:t>
            </a:r>
          </a:p>
          <a:p>
            <a:pPr algn="justLow"/>
            <a:r>
              <a:rPr lang="en-US" dirty="0"/>
              <a:t> To analyze a sequence of Super Alarm triggers, one draws an analogy between a sequence of Super Alarm riggers with a text document where each Super Alarm pattern could be considered as a unique word. </a:t>
            </a:r>
          </a:p>
          <a:p>
            <a:pPr algn="justLow"/>
            <a:r>
              <a:rPr lang="en-US" dirty="0"/>
              <a:t>Therefore, the analysis of sequences of Super Alarm triggers could leverage all the classical as well as more recently developed statistical text analysis approaches.</a:t>
            </a:r>
          </a:p>
          <a:p>
            <a:pPr algn="justLow"/>
            <a:r>
              <a:rPr lang="en-US" dirty="0"/>
              <a:t> Because these sequence analysis approaches can be also applied to sequence of raw alarms, one could question the need of identifying Super Alarm patterns.</a:t>
            </a:r>
          </a:p>
          <a:p>
            <a:pPr algn="justLow"/>
            <a:endParaRPr lang="en-US" dirty="0"/>
          </a:p>
        </p:txBody>
      </p:sp>
      <p:sp>
        <p:nvSpPr>
          <p:cNvPr id="4" name="Rectangle 3"/>
          <p:cNvSpPr/>
          <p:nvPr/>
        </p:nvSpPr>
        <p:spPr>
          <a:xfrm>
            <a:off x="579219" y="213751"/>
            <a:ext cx="4900252" cy="369332"/>
          </a:xfrm>
          <a:prstGeom prst="rect">
            <a:avLst/>
          </a:prstGeom>
        </p:spPr>
        <p:txBody>
          <a:bodyPr wrap="none">
            <a:spAutoFit/>
          </a:bodyPr>
          <a:lstStyle/>
          <a:p>
            <a:r>
              <a:rPr lang="en-US" dirty="0">
                <a:latin typeface="Copperplate Gothic Bold" pitchFamily="34" charset="0"/>
              </a:rPr>
              <a:t>Algorithm and deployment(</a:t>
            </a:r>
            <a:r>
              <a:rPr lang="en-US" dirty="0" err="1">
                <a:latin typeface="Copperplate Gothic Bold" pitchFamily="34" charset="0"/>
              </a:rPr>
              <a:t>contd</a:t>
            </a:r>
            <a:r>
              <a:rPr lang="en-US" dirty="0">
                <a:latin typeface="Copperplate Gothic Bold" pitchFamily="34" charset="0"/>
              </a:rPr>
              <a:t>…) </a:t>
            </a:r>
            <a:endParaRPr lang="en-US" dirty="0"/>
          </a:p>
        </p:txBody>
      </p:sp>
    </p:spTree>
    <p:extLst>
      <p:ext uri="{BB962C8B-B14F-4D97-AF65-F5344CB8AC3E}">
        <p14:creationId xmlns:p14="http://schemas.microsoft.com/office/powerpoint/2010/main" val="41415888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office theme</Template>
  <TotalTime>136</TotalTime>
  <Words>1104</Words>
  <Application>Microsoft Office PowerPoint</Application>
  <PresentationFormat>Widescreen</PresentationFormat>
  <Paragraphs>61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Facet</vt:lpstr>
      <vt:lpstr>HEALTH       MONITORING SYSTEM </vt:lpstr>
      <vt:lpstr>PROJECT AGENDA;</vt:lpstr>
      <vt:lpstr>Problem statement</vt:lpstr>
      <vt:lpstr>Proposed system/solution</vt:lpstr>
      <vt:lpstr>Proposed  system(contd…)</vt:lpstr>
      <vt:lpstr>System development approach </vt:lpstr>
      <vt:lpstr>Algorithm and deployment </vt:lpstr>
      <vt:lpstr>PowerPoint Presentation</vt:lpstr>
      <vt:lpstr>.</vt:lpstr>
      <vt:lpstr>RESULT</vt:lpstr>
      <vt:lpstr>PowerPoint Presentation</vt:lpstr>
      <vt:lpstr>conclusion</vt:lpstr>
      <vt:lpstr>Reference </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Aswin Raj</dc:creator>
  <cp:lastModifiedBy>manickam s</cp:lastModifiedBy>
  <cp:revision>97</cp:revision>
  <dcterms:created xsi:type="dcterms:W3CDTF">2024-03-31T23:43:13Z</dcterms:created>
  <dcterms:modified xsi:type="dcterms:W3CDTF">2024-04-04T07:36:18Z</dcterms:modified>
</cp:coreProperties>
</file>