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499"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930608" y="1760089"/>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Securing data hiding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757044" y="4401726"/>
            <a:ext cx="7980183" cy="1508105"/>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  Presented By:  </a:t>
            </a:r>
            <a:r>
              <a:rPr lang="en-US" sz="2400" b="1" dirty="0" err="1">
                <a:solidFill>
                  <a:schemeClr val="accent1">
                    <a:lumMod val="75000"/>
                  </a:schemeClr>
                </a:solidFill>
                <a:latin typeface="Arial" pitchFamily="34" charset="0"/>
                <a:cs typeface="Arial" pitchFamily="34" charset="0"/>
              </a:rPr>
              <a:t>P.Manideep</a:t>
            </a:r>
            <a:endParaRPr lang="en-US" sz="2400" b="1" dirty="0">
              <a:solidFill>
                <a:schemeClr val="accent1">
                  <a:lumMod val="75000"/>
                </a:schemeClr>
              </a:solidFill>
              <a:latin typeface="Arial" pitchFamily="34" charset="0"/>
              <a:cs typeface="Arial" pitchFamily="34" charset="0"/>
            </a:endParaRPr>
          </a:p>
          <a:p>
            <a:r>
              <a:rPr lang="en-US" sz="2400" b="1" dirty="0">
                <a:solidFill>
                  <a:schemeClr val="accent1">
                    <a:lumMod val="75000"/>
                  </a:schemeClr>
                </a:solidFill>
                <a:latin typeface="Arial"/>
                <a:cs typeface="Arial"/>
              </a:rPr>
              <a:t>Student Name :  </a:t>
            </a:r>
            <a:r>
              <a:rPr lang="en-US" sz="2400" b="1" dirty="0" err="1">
                <a:solidFill>
                  <a:schemeClr val="accent1">
                    <a:lumMod val="75000"/>
                  </a:schemeClr>
                </a:solidFill>
                <a:latin typeface="Arial"/>
                <a:cs typeface="Arial"/>
              </a:rPr>
              <a:t>P.Manideep</a:t>
            </a:r>
            <a:endParaRPr lang="en-US" sz="2400" b="1" dirty="0">
              <a:solidFill>
                <a:schemeClr val="accent1">
                  <a:lumMod val="75000"/>
                </a:schemeClr>
              </a:solidFill>
              <a:latin typeface="Arial"/>
              <a:cs typeface="Arial"/>
            </a:endParaRPr>
          </a:p>
          <a:p>
            <a:r>
              <a:rPr lang="en-US" sz="2400" b="1" dirty="0">
                <a:solidFill>
                  <a:schemeClr val="accent1">
                    <a:lumMod val="75000"/>
                  </a:schemeClr>
                </a:solidFill>
                <a:latin typeface="Arial"/>
                <a:cs typeface="Arial"/>
              </a:rPr>
              <a:t>College Name &amp; Department :SCSVMV University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Arial" panose="020B0604020202020204" pitchFamily="34" charset="0"/>
              <a:buChar char="•"/>
            </a:pPr>
            <a:r>
              <a:rPr lang="en-US" dirty="0"/>
              <a:t>Integration with Advanced Encryption Standards</a:t>
            </a:r>
          </a:p>
          <a:p>
            <a:pPr>
              <a:buFont typeface="Arial" panose="020B0604020202020204" pitchFamily="34" charset="0"/>
              <a:buChar char="•"/>
            </a:pPr>
            <a:r>
              <a:rPr lang="en-US" dirty="0"/>
              <a:t>Support for Audio &amp; Video Steganography</a:t>
            </a:r>
          </a:p>
          <a:p>
            <a:pPr>
              <a:buFont typeface="Arial" panose="020B0604020202020204" pitchFamily="34" charset="0"/>
              <a:buChar char="•"/>
            </a:pPr>
            <a:r>
              <a:rPr lang="en-US" dirty="0"/>
              <a:t>Cloud-Based Secure Data Transmission</a:t>
            </a:r>
          </a:p>
          <a:p>
            <a:pPr>
              <a:buFont typeface="Arial" panose="020B0604020202020204" pitchFamily="34" charset="0"/>
              <a:buChar char="•"/>
            </a:pPr>
            <a:r>
              <a:rPr lang="en-US" dirty="0"/>
              <a:t>AI-Based Image Selection for Optimal Data Hiding</a:t>
            </a:r>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72484"/>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b="0" i="0" dirty="0">
                <a:solidFill>
                  <a:srgbClr val="374151"/>
                </a:solidFill>
                <a:effectLst/>
                <a:latin typeface="__Inter_d65c78"/>
              </a:rPr>
              <a:t>The problem of secure data hiding in images using steganography involves embedding confidential information within digital images without detection, ensuring both the integrity and confidentiality of the hidden data. Traditional methods may be vulnerable to attacks or may compromise image quality, necessitating the development of robust algorithms that can effectively conceal data while resisting extraction attempts. The challenge lies in balancing the imperceptibility of the hidden data with the capacity and security of the steganographic technique employed.</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06503" y="849986"/>
            <a:ext cx="11613485" cy="5563973"/>
          </a:xfrm>
        </p:spPr>
        <p:txBody>
          <a:bodyPr vert="horz" lIns="91440" tIns="45720" rIns="91440" bIns="45720" rtlCol="0" anchor="ctr">
            <a:noAutofit/>
          </a:bodyPr>
          <a:lstStyle/>
          <a:p>
            <a:pPr algn="just">
              <a:lnSpc>
                <a:spcPct val="150000"/>
              </a:lnSpc>
            </a:pPr>
            <a:r>
              <a:rPr lang="en-IN" dirty="0"/>
              <a:t>Python</a:t>
            </a:r>
          </a:p>
          <a:p>
            <a:pPr algn="just">
              <a:lnSpc>
                <a:spcPct val="150000"/>
              </a:lnSpc>
            </a:pPr>
            <a:r>
              <a:rPr lang="en-IN" dirty="0"/>
              <a:t>OpenCV</a:t>
            </a:r>
          </a:p>
          <a:p>
            <a:pPr algn="just">
              <a:lnSpc>
                <a:spcPct val="150000"/>
              </a:lnSpc>
            </a:pPr>
            <a:r>
              <a:rPr lang="en-IN" dirty="0"/>
              <a:t>OS</a:t>
            </a:r>
          </a:p>
          <a:p>
            <a:pPr algn="just">
              <a:lnSpc>
                <a:spcPct val="150000"/>
              </a:lnSpc>
            </a:pPr>
            <a:r>
              <a:rPr lang="en-IN" dirty="0"/>
              <a:t>String Manipulation</a:t>
            </a:r>
          </a:p>
          <a:p>
            <a:pPr algn="just">
              <a:lnSpc>
                <a:spcPct val="150000"/>
              </a:lnSpc>
            </a:pPr>
            <a:r>
              <a:rPr lang="en-IN" dirty="0"/>
              <a:t>Image Processing</a:t>
            </a:r>
          </a:p>
          <a:p>
            <a:pPr algn="just">
              <a:lnSpc>
                <a:spcPct val="150000"/>
              </a:lnSpc>
            </a:pPr>
            <a:r>
              <a:rPr lang="en-IN" dirty="0"/>
              <a:t>Steganography</a:t>
            </a:r>
          </a:p>
          <a:p>
            <a:pPr algn="just">
              <a:lnSpc>
                <a:spcPct val="150000"/>
              </a:lnSpc>
            </a:pPr>
            <a:r>
              <a:rPr lang="en-IN" dirty="0"/>
              <a:t>Basic Cryptography</a:t>
            </a:r>
          </a:p>
          <a:p>
            <a:pPr algn="just">
              <a:lnSpc>
                <a:spcPct val="150000"/>
              </a:lnSpc>
            </a:pPr>
            <a:r>
              <a:rPr lang="en-IN" dirty="0"/>
              <a:t>Pixel Manipulation </a:t>
            </a:r>
          </a:p>
          <a:p>
            <a:pPr algn="just">
              <a:lnSpc>
                <a:spcPct val="150000"/>
              </a:lnSpc>
            </a:pPr>
            <a:r>
              <a:rPr lang="en-IN" dirty="0"/>
              <a:t>File Handling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457200" indent="-457200">
              <a:buAutoNum type="arabicPeriod"/>
            </a:pPr>
            <a:r>
              <a:rPr lang="en-US" sz="1800" dirty="0"/>
              <a:t>Simple Yet Effective Character-Based Encoding</a:t>
            </a:r>
          </a:p>
          <a:p>
            <a:pPr marL="342900" indent="-342900">
              <a:buAutoNum type="arabicPeriod"/>
            </a:pPr>
            <a:r>
              <a:rPr lang="en-US" sz="1800" b="1" dirty="0">
                <a:solidFill>
                  <a:srgbClr val="0F0F0F"/>
                </a:solidFill>
              </a:rPr>
              <a:t>Password-Based Decryption</a:t>
            </a:r>
          </a:p>
          <a:p>
            <a:pPr marL="342900" indent="-342900">
              <a:buAutoNum type="arabicPeriod"/>
            </a:pPr>
            <a:r>
              <a:rPr lang="en-US" sz="1800" b="1" dirty="0">
                <a:solidFill>
                  <a:srgbClr val="0F0F0F"/>
                </a:solidFill>
              </a:rPr>
              <a:t>Minimal Image Distortion</a:t>
            </a:r>
          </a:p>
          <a:p>
            <a:pPr marL="342900" indent="-342900">
              <a:buAutoNum type="arabicPeriod"/>
            </a:pPr>
            <a:r>
              <a:rPr lang="en-US" sz="1800" b="1" dirty="0">
                <a:solidFill>
                  <a:srgbClr val="0F0F0F"/>
                </a:solidFill>
              </a:rPr>
              <a:t>No Additional Software Dependencies</a:t>
            </a:r>
          </a:p>
          <a:p>
            <a:pPr marL="342900" indent="-342900">
              <a:buAutoNum type="arabicPeriod"/>
            </a:pPr>
            <a:r>
              <a:rPr lang="en-US" sz="1800" b="1" dirty="0">
                <a:solidFill>
                  <a:srgbClr val="0F0F0F"/>
                </a:solidFill>
              </a:rPr>
              <a:t>Platform Independence &amp; Open source Implementation</a:t>
            </a:r>
          </a:p>
          <a:p>
            <a:pPr marL="342900" indent="-342900">
              <a:buAutoNum type="arabicPeriod"/>
            </a:pPr>
            <a:r>
              <a:rPr lang="en-US" sz="1800" b="1" dirty="0">
                <a:solidFill>
                  <a:srgbClr val="0F0F0F"/>
                </a:solidFill>
              </a:rPr>
              <a:t>Interactive Message Encoding &amp; Decoding</a:t>
            </a:r>
          </a:p>
          <a:p>
            <a:pPr marL="342900" indent="-342900">
              <a:buAutoNum type="arabicPeriod"/>
            </a:pPr>
            <a:r>
              <a:rPr lang="en-US" sz="1800" b="1" dirty="0">
                <a:solidFill>
                  <a:srgbClr val="0F0F0F"/>
                </a:solidFill>
              </a:rPr>
              <a:t>Easily extendable for Future Enhancements</a:t>
            </a:r>
          </a:p>
          <a:p>
            <a:pPr marL="342900" indent="-342900">
              <a:buAutoNum type="arabicPeriod"/>
            </a:pPr>
            <a:endParaRPr lang="en-IN" sz="1600" b="1"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282253" y="449172"/>
            <a:ext cx="11029615" cy="4673324"/>
          </a:xfrm>
        </p:spPr>
        <p:txBody>
          <a:bodyPr/>
          <a:lstStyle/>
          <a:p>
            <a:pPr>
              <a:buFont typeface="Arial" panose="020B0604020202020204" pitchFamily="34" charset="0"/>
              <a:buChar char="•"/>
            </a:pPr>
            <a:r>
              <a:rPr lang="en-US" sz="2000" dirty="0"/>
              <a:t>Government Agencies for Secure Communication</a:t>
            </a:r>
          </a:p>
          <a:p>
            <a:pPr>
              <a:buFont typeface="Arial" panose="020B0604020202020204" pitchFamily="34" charset="0"/>
              <a:buChar char="•"/>
            </a:pPr>
            <a:r>
              <a:rPr lang="en-US" sz="2000" dirty="0"/>
              <a:t>Journalists &amp; Whistleblowers for Confidential Data Exchange</a:t>
            </a:r>
          </a:p>
          <a:p>
            <a:pPr>
              <a:buFont typeface="Arial" panose="020B0604020202020204" pitchFamily="34" charset="0"/>
              <a:buChar char="•"/>
            </a:pPr>
            <a:r>
              <a:rPr lang="en-US" sz="2000" dirty="0"/>
              <a:t>Military &amp; Intelligence Services</a:t>
            </a:r>
          </a:p>
          <a:p>
            <a:pPr>
              <a:buFont typeface="Arial" panose="020B0604020202020204" pitchFamily="34" charset="0"/>
              <a:buChar char="•"/>
            </a:pPr>
            <a:r>
              <a:rPr lang="en-US" sz="2000" dirty="0"/>
              <a:t>Corporate Sector for Protecting Sensitive Information</a:t>
            </a:r>
          </a:p>
          <a:p>
            <a:pPr>
              <a:buFont typeface="Arial" panose="020B0604020202020204" pitchFamily="34" charset="0"/>
              <a:buChar char="•"/>
            </a:pPr>
            <a:r>
              <a:rPr lang="en-US" sz="2000" dirty="0"/>
              <a:t>Individuals Concerned with Personal Data Security</a:t>
            </a:r>
          </a:p>
          <a:p>
            <a:endParaRPr lang="en-IN"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5" name="Content Placeholder 14">
            <a:extLst>
              <a:ext uri="{FF2B5EF4-FFF2-40B4-BE49-F238E27FC236}">
                <a16:creationId xmlns:a16="http://schemas.microsoft.com/office/drawing/2014/main" id="{872020B5-0DEF-CE18-8E55-8D3EE35182CD}"/>
              </a:ext>
            </a:extLst>
          </p:cNvPr>
          <p:cNvPicPr>
            <a:picLocks noGrp="1" noChangeAspect="1"/>
          </p:cNvPicPr>
          <p:nvPr>
            <p:ph idx="1"/>
          </p:nvPr>
        </p:nvPicPr>
        <p:blipFill>
          <a:blip r:embed="rId2"/>
          <a:stretch>
            <a:fillRect/>
          </a:stretch>
        </p:blipFill>
        <p:spPr>
          <a:xfrm>
            <a:off x="118914" y="1232452"/>
            <a:ext cx="5836409" cy="5143012"/>
          </a:xfrm>
        </p:spPr>
      </p:pic>
      <p:pic>
        <p:nvPicPr>
          <p:cNvPr id="21" name="Picture 20">
            <a:extLst>
              <a:ext uri="{FF2B5EF4-FFF2-40B4-BE49-F238E27FC236}">
                <a16:creationId xmlns:a16="http://schemas.microsoft.com/office/drawing/2014/main" id="{71ED5AA0-FBF7-7C6C-261A-1E2A9465088E}"/>
              </a:ext>
            </a:extLst>
          </p:cNvPr>
          <p:cNvPicPr>
            <a:picLocks noChangeAspect="1"/>
          </p:cNvPicPr>
          <p:nvPr/>
        </p:nvPicPr>
        <p:blipFill>
          <a:blip r:embed="rId3"/>
          <a:stretch>
            <a:fillRect/>
          </a:stretch>
        </p:blipFill>
        <p:spPr>
          <a:xfrm>
            <a:off x="6040315" y="749916"/>
            <a:ext cx="6151685" cy="4471674"/>
          </a:xfrm>
          <a:prstGeom prst="rect">
            <a:avLst/>
          </a:prstGeom>
        </p:spPr>
      </p:pic>
      <p:pic>
        <p:nvPicPr>
          <p:cNvPr id="23" name="Picture 22">
            <a:extLst>
              <a:ext uri="{FF2B5EF4-FFF2-40B4-BE49-F238E27FC236}">
                <a16:creationId xmlns:a16="http://schemas.microsoft.com/office/drawing/2014/main" id="{0A5F47C3-1180-5D2D-3CA2-53E4D28DD9BC}"/>
              </a:ext>
            </a:extLst>
          </p:cNvPr>
          <p:cNvPicPr>
            <a:picLocks noChangeAspect="1"/>
          </p:cNvPicPr>
          <p:nvPr/>
        </p:nvPicPr>
        <p:blipFill>
          <a:blip r:embed="rId4"/>
          <a:stretch>
            <a:fillRect/>
          </a:stretch>
        </p:blipFill>
        <p:spPr>
          <a:xfrm>
            <a:off x="4387362" y="5269350"/>
            <a:ext cx="5978769" cy="146935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343800" y="773873"/>
            <a:ext cx="11029615" cy="4673324"/>
          </a:xfrm>
        </p:spPr>
        <p:txBody>
          <a:bodyPr/>
          <a:lstStyle/>
          <a:p>
            <a:r>
              <a:rPr lang="en-US" sz="2800" dirty="0"/>
              <a:t>This project successfully demonstrates the use of steganography for secure communication. By leveraging image-based data hiding techniques, it provides a covert method of transmitting sensitive information while maintaining the integrity of the cover image. The system ensures data security while offering a simple and efficient implementation for real-world applications.</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484476" y="702156"/>
            <a:ext cx="11029615" cy="1888667"/>
          </a:xfrm>
        </p:spPr>
        <p:txBody>
          <a:bodyPr/>
          <a:lstStyle/>
          <a:p>
            <a:r>
              <a:rPr lang="en-IN" dirty="0"/>
              <a:t>https://github.com/Manideep-07/aicte_project.git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103</TotalTime>
  <Words>305</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__Inter_d65c78</vt:lpstr>
      <vt:lpstr>Arial</vt:lpstr>
      <vt:lpstr>Calibri</vt:lpstr>
      <vt:lpstr>Calibri Light</vt:lpstr>
      <vt:lpstr>Franklin Gothic Book</vt:lpstr>
      <vt:lpstr>Franklin Gothic Demi</vt:lpstr>
      <vt:lpstr>Wingdings 2</vt:lpstr>
      <vt:lpstr>DividendVTI</vt:lpstr>
      <vt:lpstr>Securing data hiding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Panakanti Manideep</cp:lastModifiedBy>
  <cp:revision>34</cp:revision>
  <dcterms:created xsi:type="dcterms:W3CDTF">2021-05-26T16:50:10Z</dcterms:created>
  <dcterms:modified xsi:type="dcterms:W3CDTF">2025-02-23T11:01:05Z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