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74" r:id="rId6"/>
    <p:sldId id="259" r:id="rId7"/>
    <p:sldId id="276" r:id="rId8"/>
    <p:sldId id="277" r:id="rId9"/>
    <p:sldId id="278" r:id="rId10"/>
    <p:sldId id="280" r:id="rId11"/>
    <p:sldId id="282" r:id="rId12"/>
    <p:sldId id="284" r:id="rId13"/>
    <p:sldId id="285" r:id="rId14"/>
    <p:sldId id="28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85407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49232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090" y="1904756"/>
            <a:ext cx="6656652" cy="1310982"/>
          </a:xfrm>
        </p:spPr>
        <p:txBody>
          <a:bodyPr>
            <a:normAutofit fontScale="90000"/>
          </a:bodyPr>
          <a:lstStyle/>
          <a:p>
            <a:r>
              <a:rPr lang="en-IN" altLang="en-US" u="sng" dirty="0">
                <a:solidFill>
                  <a:srgbClr val="FF0000"/>
                </a:solidFill>
              </a:rPr>
              <a:t>Parkinson Disease Prediction</a:t>
            </a:r>
            <a:endParaRPr lang="en-IN" alt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090" y="3711661"/>
            <a:ext cx="5456242" cy="15090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By :-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IN" altLang="en-US" sz="1400" dirty="0">
                <a:solidFill>
                  <a:schemeClr val="accent2">
                    <a:lumMod val="75000"/>
                  </a:schemeClr>
                </a:solidFill>
              </a:rPr>
              <a:t>Vattikuti Manideep Sitaram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Guide :-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    </a:t>
            </a:r>
            <a:r>
              <a:rPr lang="en-IN" altLang="en-US" sz="1400" dirty="0">
                <a:solidFill>
                  <a:schemeClr val="accent2">
                    <a:lumMod val="75000"/>
                  </a:schemeClr>
                </a:solidFill>
              </a:rPr>
              <a:t>Dr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. S. L. Jany Shabu</a:t>
            </a:r>
            <a:r>
              <a:rPr lang="en-IN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84388"/>
            <a:ext cx="9486690" cy="788419"/>
          </a:xfrm>
        </p:spPr>
        <p:txBody>
          <a:bodyPr>
            <a:normAutofit fontScale="90000"/>
          </a:bodyPr>
          <a:lstStyle/>
          <a:p>
            <a:r>
              <a:rPr lang="en-IN" altLang="en-US" u="sng" dirty="0">
                <a:solidFill>
                  <a:schemeClr val="accent3">
                    <a:lumMod val="75000"/>
                  </a:schemeClr>
                </a:solidFill>
              </a:rPr>
              <a:t>Project Implementation Models</a:t>
            </a:r>
            <a:endParaRPr lang="en-IN" alt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10" y="876648"/>
            <a:ext cx="10178505" cy="5770992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k Nearest Neighbors 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Makes predictions about the validation set using the entire training set. KNN makes a prediction about a new instance by searching through the entire set to find the k “closest” instances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 “Closeness” is determined using a proximity measurement (Euclidean) across all features.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The class that the majority of the k closest instances belong to is the class that the model predicts the new instance to be.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80" y="96520"/>
            <a:ext cx="4043680" cy="1127760"/>
          </a:xfrm>
        </p:spPr>
        <p:txBody>
          <a:bodyPr>
            <a:normAutofit/>
          </a:bodyPr>
          <a:lstStyle/>
          <a:p>
            <a:r>
              <a:rPr lang="en-IN" altLang="en-US" u="sng" dirty="0">
                <a:solidFill>
                  <a:schemeClr val="accent3">
                    <a:lumMod val="75000"/>
                  </a:schemeClr>
                </a:solidFill>
              </a:rPr>
              <a:t>Work Snap Shots</a:t>
            </a:r>
            <a:endParaRPr lang="en-IN" alt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6380" y="1309370"/>
            <a:ext cx="8030210" cy="1822450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altLang="en-US" sz="2400" b="1" dirty="0">
                <a:solidFill>
                  <a:schemeClr val="tx1"/>
                </a:solidFill>
              </a:rPr>
              <a:t>Logistic Regression</a:t>
            </a:r>
            <a:endParaRPr lang="en-IN" altLang="en-US" sz="2400" b="1" dirty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2673985"/>
            <a:ext cx="7790815" cy="4142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80" y="96520"/>
            <a:ext cx="4043680" cy="1127760"/>
          </a:xfrm>
        </p:spPr>
        <p:txBody>
          <a:bodyPr>
            <a:normAutofit/>
          </a:bodyPr>
          <a:lstStyle/>
          <a:p>
            <a:r>
              <a:rPr lang="en-IN" altLang="en-US" u="sng" dirty="0">
                <a:solidFill>
                  <a:schemeClr val="accent3">
                    <a:lumMod val="75000"/>
                  </a:schemeClr>
                </a:solidFill>
              </a:rPr>
              <a:t>Work Snap Shots</a:t>
            </a:r>
            <a:endParaRPr lang="en-IN" alt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6380" y="1309370"/>
            <a:ext cx="8030210" cy="1822450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en-IN" altLang="en-US" sz="2400" b="1" dirty="0">
                <a:solidFill>
                  <a:schemeClr val="tx1"/>
                </a:solidFill>
              </a:rPr>
              <a:t>Decision Tree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2694305"/>
            <a:ext cx="762000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80" y="96520"/>
            <a:ext cx="4043680" cy="1127760"/>
          </a:xfrm>
        </p:spPr>
        <p:txBody>
          <a:bodyPr>
            <a:normAutofit/>
          </a:bodyPr>
          <a:lstStyle/>
          <a:p>
            <a:r>
              <a:rPr lang="en-IN" altLang="en-US" u="sng" dirty="0">
                <a:solidFill>
                  <a:schemeClr val="accent3">
                    <a:lumMod val="75000"/>
                  </a:schemeClr>
                </a:solidFill>
              </a:rPr>
              <a:t>Work Snap Shots</a:t>
            </a:r>
            <a:endParaRPr lang="en-IN" alt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6380" y="1309370"/>
            <a:ext cx="8030210" cy="1822450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en-IN" altLang="en-US" sz="2400" b="1" dirty="0">
                <a:solidFill>
                  <a:schemeClr val="tx1"/>
                </a:solidFill>
              </a:rPr>
              <a:t>K Nearest Neighbour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30" y="2694305"/>
            <a:ext cx="732282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87893"/>
          </a:xfrm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IN" altLang="en-US" sz="3200" u="sng" dirty="0">
                <a:solidFill>
                  <a:schemeClr val="accent3">
                    <a:lumMod val="75000"/>
                  </a:schemeClr>
                </a:solidFill>
              </a:rPr>
              <a:t>Result and Conclusion</a:t>
            </a:r>
            <a:endParaRPr lang="en-IN" altLang="en-US" sz="32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0" y="1547495"/>
            <a:ext cx="9486900" cy="38646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ffectLst/>
                <a:latin typeface="+mj-lt"/>
                <a:cs typeface="+mj-lt"/>
                <a:sym typeface="+mn-ea"/>
              </a:rPr>
              <a:t>These robust results suggest that a machine learning approach can indeed be implemented to significantly improve diagnosis methods of Parkinson’s disease.</a:t>
            </a:r>
            <a:endParaRPr lang="en-US" sz="2000" dirty="0">
              <a:effectLst/>
              <a:latin typeface="+mj-lt"/>
              <a:cs typeface="+mj-lt"/>
              <a:sym typeface="+mn-ea"/>
            </a:endParaRPr>
          </a:p>
          <a:p>
            <a:r>
              <a:rPr lang="en-US" sz="2000" dirty="0">
                <a:effectLst/>
                <a:latin typeface="+mj-lt"/>
                <a:cs typeface="+mj-lt"/>
                <a:sym typeface="+mn-ea"/>
              </a:rPr>
              <a:t> Given the necessity of early diagnosis for effective treatment,  machine learning models provide a very promising alternative to the current, rather ineffective method of diagnosis.</a:t>
            </a:r>
            <a:endParaRPr lang="en-US" sz="2000" b="0" i="0" dirty="0">
              <a:effectLst/>
              <a:latin typeface="+mj-lt"/>
              <a:cs typeface="+mj-lt"/>
            </a:endParaRPr>
          </a:p>
          <a:p>
            <a:r>
              <a:rPr lang="en-IN" altLang="en-US" sz="2000" dirty="0">
                <a:latin typeface="+mj-lt"/>
                <a:cs typeface="+mj-lt"/>
              </a:rPr>
              <a:t>Logistic Regression gave around 88 percent accuracy whereas KNN gave 85 percent and Decision Tree gave around 100 percent accuracy</a:t>
            </a:r>
            <a:endParaRPr lang="en-IN" altLang="en-US" sz="2000" dirty="0">
              <a:latin typeface="+mj-lt"/>
              <a:cs typeface="+mj-lt"/>
            </a:endParaRPr>
          </a:p>
          <a:p>
            <a:endParaRPr lang="en-IN" altLang="en-US" sz="2000" dirty="0">
              <a:latin typeface="+mj-lt"/>
              <a:cs typeface="+mj-lt"/>
            </a:endParaRPr>
          </a:p>
          <a:p>
            <a:r>
              <a:rPr lang="en-IN" altLang="en-US" sz="2000" dirty="0">
                <a:latin typeface="+mj-lt"/>
                <a:cs typeface="+mj-lt"/>
              </a:rPr>
              <a:t>In </a:t>
            </a:r>
            <a:r>
              <a:rPr lang="en-IN" altLang="en-US" sz="2000" b="1" dirty="0">
                <a:latin typeface="+mj-lt"/>
                <a:cs typeface="+mj-lt"/>
              </a:rPr>
              <a:t>Conclusion</a:t>
            </a:r>
            <a:r>
              <a:rPr lang="en-IN" altLang="en-US" sz="2000" dirty="0">
                <a:latin typeface="+mj-lt"/>
                <a:cs typeface="+mj-lt"/>
              </a:rPr>
              <a:t> We can say that </a:t>
            </a:r>
            <a:r>
              <a:rPr lang="en-IN" altLang="en-US" sz="2000" b="1" dirty="0">
                <a:latin typeface="+mj-lt"/>
                <a:cs typeface="+mj-lt"/>
              </a:rPr>
              <a:t>Decision Tree</a:t>
            </a:r>
            <a:r>
              <a:rPr lang="en-IN" altLang="en-US" sz="2000" dirty="0">
                <a:latin typeface="+mj-lt"/>
                <a:cs typeface="+mj-lt"/>
              </a:rPr>
              <a:t> model performed well compared with other models and it is used to predict weather a person has parkinson disease or not</a:t>
            </a:r>
            <a:endParaRPr lang="en-IN" altLang="en-US" sz="2000" dirty="0">
              <a:latin typeface="+mj-lt"/>
              <a:cs typeface="+mj-lt"/>
            </a:endParaRPr>
          </a:p>
          <a:p>
            <a:endParaRPr lang="en-IN" altLang="en-US" sz="2000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Presentation Outline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0" y="1798955"/>
            <a:ext cx="9486900" cy="442912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altLang="en-US" dirty="0">
                <a:solidFill>
                  <a:schemeClr val="accent4"/>
                </a:solidFill>
              </a:rPr>
              <a:t>Coarse Certificate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Introduction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IN" altLang="en-US" dirty="0">
                <a:solidFill>
                  <a:schemeClr val="accent4"/>
                </a:solidFill>
              </a:rPr>
              <a:t>Objectives</a:t>
            </a:r>
            <a:endParaRPr lang="en-IN" altLang="en-US" dirty="0">
              <a:solidFill>
                <a:schemeClr val="accent4"/>
              </a:solidFill>
            </a:endParaRPr>
          </a:p>
          <a:p>
            <a:r>
              <a:rPr lang="en-IN" altLang="en-US" dirty="0">
                <a:solidFill>
                  <a:schemeClr val="accent4"/>
                </a:solidFill>
              </a:rPr>
              <a:t>Scope and Process</a:t>
            </a:r>
            <a:endParaRPr lang="en-IN" altLang="en-US" dirty="0">
              <a:solidFill>
                <a:schemeClr val="accent4"/>
              </a:solidFill>
            </a:endParaRPr>
          </a:p>
          <a:p>
            <a:r>
              <a:rPr lang="en-IN" altLang="en-US" dirty="0">
                <a:solidFill>
                  <a:schemeClr val="accent4"/>
                </a:solidFill>
              </a:rPr>
              <a:t>System Architecture/Architecture Diagram</a:t>
            </a:r>
            <a:endParaRPr lang="en-IN" altLang="en-US" dirty="0">
              <a:solidFill>
                <a:schemeClr val="accent4"/>
              </a:solidFill>
            </a:endParaRPr>
          </a:p>
          <a:p>
            <a:r>
              <a:rPr lang="en-IN" altLang="en-US" dirty="0">
                <a:solidFill>
                  <a:schemeClr val="accent4"/>
                </a:solidFill>
              </a:rPr>
              <a:t>System Requirements</a:t>
            </a:r>
            <a:endParaRPr lang="en-IN" altLang="en-US" dirty="0">
              <a:solidFill>
                <a:schemeClr val="accent4"/>
              </a:solidFill>
            </a:endParaRPr>
          </a:p>
          <a:p>
            <a:r>
              <a:rPr lang="en-IN" altLang="en-US" dirty="0">
                <a:solidFill>
                  <a:schemeClr val="accent4"/>
                </a:solidFill>
              </a:rPr>
              <a:t>Project Implementation Models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Work Snapshots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Result</a:t>
            </a:r>
            <a:r>
              <a:rPr lang="en-IN" altLang="en-US" dirty="0">
                <a:solidFill>
                  <a:schemeClr val="accent4"/>
                </a:solidFill>
              </a:rPr>
              <a:t> and Conclusion</a:t>
            </a:r>
            <a:endParaRPr lang="en-IN" alt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IN" alt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Coarse Certification</a:t>
            </a:r>
            <a:endParaRPr lang="en-IN" altLang="en-US"/>
          </a:p>
        </p:txBody>
      </p:sp>
      <p:pic>
        <p:nvPicPr>
          <p:cNvPr id="4" name="Content Placeholder 3" descr="Manideep Imarticus Certifica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7770" y="1532255"/>
            <a:ext cx="6963410" cy="4928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84388"/>
            <a:ext cx="9486690" cy="788419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u="sng" dirty="0">
                <a:solidFill>
                  <a:schemeClr val="accent3">
                    <a:lumMod val="75000"/>
                  </a:schemeClr>
                </a:solidFill>
                <a:sym typeface="+mn-ea"/>
              </a:rPr>
              <a:t>Introduction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10" y="876648"/>
            <a:ext cx="10178505" cy="5770992"/>
          </a:xfrm>
        </p:spPr>
        <p:txBody>
          <a:bodyPr vert="horz" lIns="91440" tIns="45720" rIns="91440" bIns="45720" rtlCol="0" anchor="t">
            <a:normAutofit fontScale="90000" lnSpcReduction="10000"/>
          </a:bodyPr>
          <a:lstStyle/>
          <a:p>
            <a:pPr marL="342900" indent="-342900"/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ffectLst/>
                <a:latin typeface="+mj-lt"/>
                <a:cs typeface="+mj-lt"/>
                <a:sym typeface="+mn-ea"/>
              </a:rPr>
              <a:t>Parkinson’s Disease is the second most prevalent neurodegenerative disorder after Alzheimer’s, affecting more than 10 million people worldwide</a:t>
            </a:r>
            <a:endParaRPr lang="en-US" dirty="0">
              <a:effectLst/>
              <a:latin typeface="+mj-lt"/>
              <a:cs typeface="+mj-lt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+mj-lt"/>
                <a:ea typeface="+mn-lt"/>
                <a:cs typeface="+mj-lt"/>
                <a:sym typeface="+mn-ea"/>
              </a:rPr>
              <a:t>Parkinson's disease is a progressive nervous system disorder that affects movement</a:t>
            </a:r>
            <a:endParaRPr lang="en-US">
              <a:latin typeface="+mj-lt"/>
              <a:ea typeface="+mn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+mj-lt"/>
                <a:ea typeface="+mn-lt"/>
                <a:cs typeface="+mj-lt"/>
                <a:sym typeface="+mn-ea"/>
              </a:rPr>
              <a:t>Symptoms start gradually, sometimes starting with a barely noticeable tremor in just one hand.</a:t>
            </a:r>
            <a:endParaRPr lang="en-US">
              <a:latin typeface="+mj-lt"/>
              <a:ea typeface="+mn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ffectLst/>
                <a:latin typeface="+mj-lt"/>
                <a:cs typeface="+mj-lt"/>
                <a:sym typeface="+mn-ea"/>
              </a:rPr>
              <a:t>Parkinson’s is characterized primarily by the deterioration of motor and cognitive ability</a:t>
            </a:r>
            <a:r>
              <a:rPr lang="en-US">
                <a:latin typeface="+mj-lt"/>
                <a:ea typeface="+mn-lt"/>
                <a:cs typeface="+mj-lt"/>
                <a:sym typeface="+mn-ea"/>
              </a:rPr>
              <a:t>.</a:t>
            </a:r>
            <a:endParaRPr lang="en-US">
              <a:latin typeface="+mj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ffectLst/>
                <a:latin typeface="+mj-lt"/>
                <a:cs typeface="+mj-lt"/>
                <a:sym typeface="+mn-ea"/>
              </a:rPr>
              <a:t>There is no single test which can be administered for diagnosis. Instead, doctors must perform a careful clinical analysis of the patient’s medical history.</a:t>
            </a:r>
            <a:endParaRPr lang="en-US" b="0" i="0" dirty="0">
              <a:effectLst/>
              <a:latin typeface="+mj-lt"/>
              <a:cs typeface="+mj-lt"/>
            </a:endParaRPr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Although Parkinson's disease can't be cured, medications might significantly improve your symptoms</a:t>
            </a:r>
            <a:br>
              <a:rPr lang="en-US" u="sng" dirty="0"/>
            </a:br>
            <a:endParaRPr lang="en-US" u="sng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84388"/>
            <a:ext cx="9486690" cy="788419"/>
          </a:xfrm>
        </p:spPr>
        <p:txBody>
          <a:bodyPr/>
          <a:lstStyle/>
          <a:p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Objective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10" y="876648"/>
            <a:ext cx="10178505" cy="5770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n-IN" altLang="en-US" dirty="0">
                <a:ea typeface="+mn-lt"/>
                <a:cs typeface="+mn-lt"/>
              </a:rPr>
              <a:t>To predict weather a person has parkinson disease or not</a:t>
            </a:r>
            <a:endParaRPr lang="en-IN" altLang="en-US" dirty="0">
              <a:ea typeface="+mn-lt"/>
              <a:cs typeface="+mn-lt"/>
            </a:endParaRPr>
          </a:p>
          <a:p>
            <a:pPr marL="342900" indent="-342900"/>
            <a:r>
              <a:rPr lang="en-IN" altLang="en-US" dirty="0">
                <a:ea typeface="+mn-lt"/>
                <a:cs typeface="+mn-lt"/>
              </a:rPr>
              <a:t>Depending upon the features that person provided the model predicts wheather the person needs medication or not</a:t>
            </a:r>
            <a:endParaRPr lang="en-IN" altLang="en-US" dirty="0">
              <a:ea typeface="+mn-lt"/>
              <a:cs typeface="+mn-lt"/>
            </a:endParaRPr>
          </a:p>
          <a:p>
            <a:pPr marL="342900" indent="-342900"/>
            <a:r>
              <a:rPr lang="en-US" dirty="0">
                <a:cs typeface="Segoe UI Semibold" panose="020B0702040204020203" pitchFamily="34" charset="0"/>
                <a:sym typeface="+mn-ea"/>
              </a:rPr>
              <a:t>To equip the models with maximum efficiency and accuracy.</a:t>
            </a:r>
            <a:br>
              <a:rPr lang="en-US" u="sng" dirty="0"/>
            </a:br>
            <a:endParaRPr lang="en-US" u="sng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84388"/>
            <a:ext cx="9486690" cy="788419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Scope and Process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10" y="876648"/>
            <a:ext cx="10178505" cy="5770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r>
              <a:rPr lang="en-US" dirty="0">
                <a:sym typeface="+mn-ea"/>
              </a:rPr>
              <a:t>This </a:t>
            </a:r>
            <a:r>
              <a:rPr lang="en-IN" altLang="en-US" dirty="0">
                <a:sym typeface="+mn-ea"/>
              </a:rPr>
              <a:t>Project</a:t>
            </a:r>
            <a:r>
              <a:rPr lang="en-US" dirty="0">
                <a:sym typeface="+mn-ea"/>
              </a:rPr>
              <a:t> can be used to Predict </a:t>
            </a:r>
            <a:r>
              <a:rPr lang="en-IN" altLang="en-US" dirty="0">
                <a:sym typeface="+mn-ea"/>
              </a:rPr>
              <a:t>Parkinson disease</a:t>
            </a:r>
            <a:r>
              <a:rPr lang="en-US" dirty="0">
                <a:sym typeface="+mn-ea"/>
              </a:rPr>
              <a:t>  using data provided by user.</a:t>
            </a:r>
            <a:endParaRPr lang="en-US" dirty="0"/>
          </a:p>
          <a:p>
            <a:pPr marL="342900" indent="-342900"/>
            <a:r>
              <a:rPr lang="en-US" dirty="0">
                <a:sym typeface="+mn-ea"/>
              </a:rPr>
              <a:t>The </a:t>
            </a:r>
            <a:r>
              <a:rPr lang="en-IN" altLang="en-US" dirty="0">
                <a:sym typeface="+mn-ea"/>
              </a:rPr>
              <a:t>Patients data</a:t>
            </a:r>
            <a:r>
              <a:rPr lang="en-US" dirty="0">
                <a:sym typeface="+mn-ea"/>
              </a:rPr>
              <a:t> has been taken from </a:t>
            </a:r>
            <a:r>
              <a:rPr lang="en-IN" altLang="en-US" dirty="0">
                <a:sym typeface="+mn-ea"/>
              </a:rPr>
              <a:t>WHO</a:t>
            </a:r>
            <a:r>
              <a:rPr lang="en-US" dirty="0">
                <a:sym typeface="+mn-ea"/>
              </a:rPr>
              <a:t> along with features of listings and multiple Models has been trained on this data.</a:t>
            </a:r>
            <a:endParaRPr lang="en-US" dirty="0"/>
          </a:p>
          <a:p>
            <a:pPr marL="342900" indent="-342900"/>
            <a:r>
              <a:rPr lang="en-US" dirty="0">
                <a:sym typeface="+mn-ea"/>
              </a:rPr>
              <a:t>After gathering necessary data from user, it  will be fed to trained models and </a:t>
            </a:r>
            <a:r>
              <a:rPr lang="en-IN" altLang="en-US" dirty="0">
                <a:sym typeface="+mn-ea"/>
              </a:rPr>
              <a:t>used to predict</a:t>
            </a:r>
            <a:r>
              <a:rPr lang="en-US" dirty="0">
                <a:sym typeface="+mn-ea"/>
              </a:rPr>
              <a:t> </a:t>
            </a:r>
            <a:r>
              <a:rPr lang="en-IN" altLang="en-US" dirty="0">
                <a:sym typeface="+mn-ea"/>
              </a:rPr>
              <a:t>weather a person has parkinson disease or not</a:t>
            </a:r>
            <a:r>
              <a:rPr lang="en-US" dirty="0">
                <a:sym typeface="+mn-ea"/>
              </a:rPr>
              <a:t> </a:t>
            </a:r>
            <a:br>
              <a:rPr lang="en-US" u="sng" dirty="0"/>
            </a:br>
            <a:endParaRPr lang="en-US" u="sng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84388"/>
            <a:ext cx="9486690" cy="788419"/>
          </a:xfrm>
        </p:spPr>
        <p:txBody>
          <a:bodyPr>
            <a:normAutofit fontScale="90000"/>
          </a:bodyPr>
          <a:lstStyle/>
          <a:p>
            <a:r>
              <a:rPr lang="en-IN" altLang="en-US" u="sng" dirty="0">
                <a:solidFill>
                  <a:schemeClr val="accent3">
                    <a:lumMod val="75000"/>
                  </a:schemeClr>
                </a:solidFill>
              </a:rPr>
              <a:t>System Architecture</a:t>
            </a:r>
            <a:endParaRPr lang="en-IN" alt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10" y="876648"/>
            <a:ext cx="10178505" cy="5770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342900" indent="-342900"/>
            <a:br>
              <a:rPr lang="en-US" u="sng" dirty="0"/>
            </a:br>
            <a:endParaRPr lang="en-US" u="sng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659255" y="1400810"/>
            <a:ext cx="2264410" cy="558165"/>
          </a:xfrm>
          <a:prstGeom prst="flowChartAlternate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Patient Details</a:t>
            </a: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1682750" y="3122295"/>
            <a:ext cx="2240915" cy="6203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Data Processing</a:t>
            </a:r>
            <a:endParaRPr lang="en-IN" alt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760085" y="2777490"/>
            <a:ext cx="1195070" cy="1302385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Test dataset</a:t>
            </a:r>
            <a:endParaRPr lang="en-IN" alt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2108200" y="4564380"/>
            <a:ext cx="1116965" cy="136525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/>
              <a:t>Train dataset</a:t>
            </a:r>
            <a:endParaRPr lang="en-IN" altLang="en-US"/>
          </a:p>
        </p:txBody>
      </p:sp>
      <p:sp>
        <p:nvSpPr>
          <p:cNvPr id="8" name="Hexagon 7"/>
          <p:cNvSpPr/>
          <p:nvPr/>
        </p:nvSpPr>
        <p:spPr>
          <a:xfrm>
            <a:off x="5412740" y="4730750"/>
            <a:ext cx="2357120" cy="1031875"/>
          </a:xfrm>
          <a:prstGeom prst="hexagon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dirty="0"/>
              <a:t>Classification ML Algorithm</a:t>
            </a:r>
            <a:endParaRPr lang="en-IN" altLang="en-US" dirty="0"/>
          </a:p>
        </p:txBody>
      </p:sp>
      <p:sp>
        <p:nvSpPr>
          <p:cNvPr id="10" name="Down Arrow 9"/>
          <p:cNvSpPr/>
          <p:nvPr/>
        </p:nvSpPr>
        <p:spPr>
          <a:xfrm>
            <a:off x="2512060" y="1958975"/>
            <a:ext cx="309880" cy="119443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557780" y="3742690"/>
            <a:ext cx="217170" cy="82169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908425" y="3370580"/>
            <a:ext cx="1876425" cy="24828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209925" y="5092065"/>
            <a:ext cx="2203450" cy="28003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808595" y="5068570"/>
            <a:ext cx="2326640" cy="35687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Arrow: Down 26"/>
          <p:cNvSpPr/>
          <p:nvPr/>
        </p:nvSpPr>
        <p:spPr>
          <a:xfrm>
            <a:off x="10650121" y="3377760"/>
            <a:ext cx="323557" cy="95802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Cube 8"/>
          <p:cNvSpPr/>
          <p:nvPr/>
        </p:nvSpPr>
        <p:spPr>
          <a:xfrm>
            <a:off x="10173970" y="4335780"/>
            <a:ext cx="1442720" cy="1426845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dirty="0"/>
              <a:t>Model</a:t>
            </a:r>
            <a:endParaRPr lang="en-IN" altLang="en-US" dirty="0"/>
          </a:p>
        </p:txBody>
      </p:sp>
      <p:sp>
        <p:nvSpPr>
          <p:cNvPr id="26" name="Minus Sign 25"/>
          <p:cNvSpPr/>
          <p:nvPr/>
        </p:nvSpPr>
        <p:spPr>
          <a:xfrm>
            <a:off x="6243174" y="3071495"/>
            <a:ext cx="5330727" cy="748030"/>
          </a:xfrm>
          <a:prstGeom prst="mathMinu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84388"/>
            <a:ext cx="9486690" cy="788419"/>
          </a:xfrm>
        </p:spPr>
        <p:txBody>
          <a:bodyPr>
            <a:normAutofit fontScale="90000"/>
          </a:bodyPr>
          <a:lstStyle/>
          <a:p>
            <a:r>
              <a:rPr lang="en-IN" altLang="en-US" u="sng" dirty="0">
                <a:solidFill>
                  <a:schemeClr val="accent3">
                    <a:lumMod val="75000"/>
                  </a:schemeClr>
                </a:solidFill>
              </a:rPr>
              <a:t>Requirements</a:t>
            </a:r>
            <a:endParaRPr lang="en-IN" alt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10" y="876648"/>
            <a:ext cx="10178505" cy="5770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ym typeface="+mn-ea"/>
              </a:rPr>
              <a:t>Software Requirements</a:t>
            </a:r>
            <a:endParaRPr lang="en-US" sz="2200" dirty="0"/>
          </a:p>
          <a:p>
            <a:pPr lvl="1"/>
            <a:r>
              <a:rPr lang="en-US" sz="2200" dirty="0">
                <a:sym typeface="+mn-ea"/>
              </a:rPr>
              <a:t>Python</a:t>
            </a:r>
            <a:r>
              <a:rPr lang="en-IN" altLang="en-US" sz="2200" dirty="0">
                <a:sym typeface="+mn-ea"/>
              </a:rPr>
              <a:t> 9</a:t>
            </a:r>
            <a:r>
              <a:rPr lang="en-US" sz="2200" dirty="0">
                <a:sym typeface="+mn-ea"/>
              </a:rPr>
              <a:t> or above</a:t>
            </a:r>
            <a:endParaRPr lang="en-US" sz="2200" dirty="0"/>
          </a:p>
          <a:p>
            <a:pPr lvl="1"/>
            <a:r>
              <a:rPr lang="en-US" sz="2200" dirty="0" err="1">
                <a:sym typeface="+mn-ea"/>
              </a:rPr>
              <a:t>SkLearn</a:t>
            </a:r>
            <a:r>
              <a:rPr lang="en-US" sz="2200" dirty="0">
                <a:sym typeface="+mn-ea"/>
              </a:rPr>
              <a:t>, Pandas, NumPy, </a:t>
            </a:r>
            <a:r>
              <a:rPr lang="en-IN" altLang="en-US" sz="2200" dirty="0">
                <a:sym typeface="+mn-ea"/>
              </a:rPr>
              <a:t>seaborn</a:t>
            </a:r>
            <a:r>
              <a:rPr lang="en-US" sz="2200" dirty="0">
                <a:sym typeface="+mn-ea"/>
              </a:rPr>
              <a:t>.</a:t>
            </a:r>
            <a:endParaRPr lang="en-US" sz="2200" dirty="0"/>
          </a:p>
          <a:p>
            <a:pPr lvl="1"/>
            <a:r>
              <a:rPr lang="en-US" sz="2200" dirty="0">
                <a:sym typeface="+mn-ea"/>
              </a:rPr>
              <a:t>Python IDE such as </a:t>
            </a:r>
            <a:r>
              <a:rPr lang="en-IN" altLang="en-US" sz="2200" dirty="0">
                <a:sym typeface="+mn-ea"/>
              </a:rPr>
              <a:t>Jupyter Notebook,</a:t>
            </a:r>
            <a:r>
              <a:rPr lang="en-US" sz="2200" dirty="0">
                <a:sym typeface="+mn-ea"/>
              </a:rPr>
              <a:t> MS Visual Studio,…</a:t>
            </a:r>
            <a:endParaRPr lang="en-IN" sz="2200" dirty="0"/>
          </a:p>
          <a:p>
            <a:pPr marL="0" indent="0">
              <a:buNone/>
            </a:pPr>
            <a:r>
              <a:rPr lang="en-IN" sz="2200" dirty="0">
                <a:sym typeface="+mn-ea"/>
              </a:rPr>
              <a:t>Hardware Requirements</a:t>
            </a:r>
            <a:endParaRPr lang="en-IN" sz="2200" dirty="0"/>
          </a:p>
          <a:p>
            <a:pPr lvl="1"/>
            <a:r>
              <a:rPr lang="en-IN" sz="2200" dirty="0">
                <a:sym typeface="+mn-ea"/>
              </a:rPr>
              <a:t>Any Capable Machine with above Software.</a:t>
            </a:r>
            <a:endParaRPr lang="en-IN" sz="2200" dirty="0"/>
          </a:p>
          <a:p>
            <a:pPr marL="342900" indent="-342900"/>
            <a:endParaRPr lang="en-US" u="sng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10" y="84388"/>
            <a:ext cx="9486690" cy="788419"/>
          </a:xfrm>
        </p:spPr>
        <p:txBody>
          <a:bodyPr>
            <a:normAutofit fontScale="90000"/>
          </a:bodyPr>
          <a:lstStyle/>
          <a:p>
            <a:r>
              <a:rPr lang="en-IN" altLang="en-US" u="sng" dirty="0">
                <a:solidFill>
                  <a:schemeClr val="accent3">
                    <a:lumMod val="75000"/>
                  </a:schemeClr>
                </a:solidFill>
              </a:rPr>
              <a:t>Project Implementation Models</a:t>
            </a:r>
            <a:endParaRPr lang="en-IN" alt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710" y="876648"/>
            <a:ext cx="10178505" cy="5770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Logistic Regression</a:t>
            </a:r>
            <a:endParaRPr lang="en-US" b="1">
              <a:solidFill>
                <a:schemeClr val="tx1"/>
              </a:solidFill>
            </a:endParaRPr>
          </a:p>
          <a:p>
            <a:pPr marL="342900" indent="-342900"/>
            <a:r>
              <a:rPr lang="en-US">
                <a:solidFill>
                  <a:schemeClr val="tx1"/>
                </a:solidFill>
              </a:rPr>
              <a:t> Uses the sigmoid logistic equation with weights (coefficient values) and biases (constants) to model the probability of a certain class for binary classification</a:t>
            </a:r>
            <a:endParaRPr lang="en-US">
              <a:solidFill>
                <a:schemeClr val="tx1"/>
              </a:solidFill>
            </a:endParaRPr>
          </a:p>
          <a:p>
            <a:pPr marL="342900" indent="-342900"/>
            <a:r>
              <a:rPr lang="en-US">
                <a:solidFill>
                  <a:schemeClr val="tx1"/>
                </a:solidFill>
              </a:rPr>
              <a:t>. An output of 1 represents one class, and an output of 0 represents the other. </a:t>
            </a:r>
            <a:endParaRPr lang="en-US">
              <a:solidFill>
                <a:schemeClr val="tx1"/>
              </a:solidFill>
            </a:endParaRPr>
          </a:p>
          <a:p>
            <a:pPr marL="342900" indent="-342900"/>
            <a:r>
              <a:rPr lang="en-US">
                <a:solidFill>
                  <a:schemeClr val="tx1"/>
                </a:solidFill>
              </a:rPr>
              <a:t>Training the model will learn the optimal weights and biases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Decision Tree </a:t>
            </a:r>
            <a:endParaRPr lang="en-US" b="1" dirty="0">
              <a:solidFill>
                <a:schemeClr val="tx1"/>
              </a:solidFill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 Represented by a binary tree, where each root node represents an input variable and a split point, and each leaf node contains an output used to make a prediction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3631</Words>
  <Application>WPS Presentation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Segoe UI Semibold</vt:lpstr>
      <vt:lpstr>Neue Haas Grotesk Text Pro</vt:lpstr>
      <vt:lpstr>Segoe Print</vt:lpstr>
      <vt:lpstr>Microsoft YaHei</vt:lpstr>
      <vt:lpstr>Arial Unicode MS</vt:lpstr>
      <vt:lpstr>Calibri</vt:lpstr>
      <vt:lpstr>InterweaveVTI</vt:lpstr>
      <vt:lpstr>Parkinson Disease Prediction</vt:lpstr>
      <vt:lpstr>Presentation Outline</vt:lpstr>
      <vt:lpstr>Coarse Certification</vt:lpstr>
      <vt:lpstr>Introduction</vt:lpstr>
      <vt:lpstr>Objective</vt:lpstr>
      <vt:lpstr>Scope and Process</vt:lpstr>
      <vt:lpstr>System Architecture</vt:lpstr>
      <vt:lpstr>Requirements</vt:lpstr>
      <vt:lpstr>Project Implementation Models</vt:lpstr>
      <vt:lpstr>Project Implementation Models</vt:lpstr>
      <vt:lpstr>Work Snap Shots</vt:lpstr>
      <vt:lpstr>Work Snap Shots</vt:lpstr>
      <vt:lpstr>Work Snap Shots</vt:lpstr>
      <vt:lpstr>Result and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manid</cp:lastModifiedBy>
  <cp:revision>558</cp:revision>
  <dcterms:created xsi:type="dcterms:W3CDTF">2021-11-05T18:23:00Z</dcterms:created>
  <dcterms:modified xsi:type="dcterms:W3CDTF">2021-11-27T04:39:30Z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2AD7A39CE8BA401A8276D2966BE2AF1C</vt:lpwstr>
  </property>
  <property fmtid="{D5CDD505-2E9C-101B-9397-08002B2CF9AE}" pid="3" name="KSOProductBuildVer">
    <vt:lpwstr>1033-11.2.0.10382</vt:lpwstr>
  </property>
</Properties>
</file>