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1" r:id="rId4"/>
    <p:sldId id="263" r:id="rId5"/>
    <p:sldId id="262" r:id="rId6"/>
    <p:sldId id="264" r:id="rId7"/>
    <p:sldId id="260" r:id="rId8"/>
    <p:sldId id="265" r:id="rId9"/>
    <p:sldId id="283" r:id="rId10"/>
    <p:sldId id="266" r:id="rId11"/>
    <p:sldId id="268" r:id="rId12"/>
    <p:sldId id="267" r:id="rId13"/>
    <p:sldId id="269" r:id="rId14"/>
    <p:sldId id="270" r:id="rId15"/>
    <p:sldId id="271" r:id="rId16"/>
    <p:sldId id="274" r:id="rId17"/>
    <p:sldId id="275" r:id="rId18"/>
    <p:sldId id="276" r:id="rId19"/>
    <p:sldId id="278" r:id="rId20"/>
    <p:sldId id="279" r:id="rId21"/>
    <p:sldId id="280" r:id="rId22"/>
    <p:sldId id="281" r:id="rId23"/>
    <p:sldId id="282" r:id="rId24"/>
    <p:sldId id="306" r:id="rId25"/>
    <p:sldId id="307" r:id="rId26"/>
    <p:sldId id="308" r:id="rId27"/>
    <p:sldId id="309" r:id="rId28"/>
    <p:sldId id="313" r:id="rId29"/>
    <p:sldId id="284" r:id="rId30"/>
    <p:sldId id="314" r:id="rId31"/>
    <p:sldId id="315" r:id="rId32"/>
    <p:sldId id="273" r:id="rId33"/>
    <p:sldId id="316" r:id="rId34"/>
    <p:sldId id="27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D0EFA-F8B6-49DD-91B8-FF28703EE3C8}" type="datetimeFigureOut">
              <a:rPr lang="en-IN" smtClean="0"/>
              <a:t>23-01-2022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AD0EFA-F8B6-49DD-91B8-FF28703EE3C8}"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D0EFA-F8B6-49DD-91B8-FF28703EE3C8}"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D0EFA-F8B6-49DD-91B8-FF28703EE3C8}"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D0EFA-F8B6-49DD-91B8-FF28703EE3C8}"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D0EFA-F8B6-49DD-91B8-FF28703EE3C8}"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D0EFA-F8B6-49DD-91B8-FF28703EE3C8}"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D0EFA-F8B6-49DD-91B8-FF28703EE3C8}"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D0EFA-F8B6-49DD-91B8-FF28703EE3C8}"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D0EFA-F8B6-49DD-91B8-FF28703EE3C8}"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82E1DAB-C74E-4C2A-9C09-AFE17B2126C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D0EFA-F8B6-49DD-91B8-FF28703EE3C8}"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D0EFA-F8B6-49DD-91B8-FF28703EE3C8}"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D0EFA-F8B6-49DD-91B8-FF28703EE3C8}" type="datetimeFigureOut">
              <a:rPr lang="en-IN" smtClean="0"/>
              <a:t>23-01-2022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D0EFA-F8B6-49DD-91B8-FF28703EE3C8}" type="datetimeFigureOut">
              <a:rPr lang="en-IN" smtClean="0"/>
              <a:t>23-01-2022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D0EFA-F8B6-49DD-91B8-FF28703EE3C8}" type="datetimeFigureOut">
              <a:rPr lang="en-IN" smtClean="0"/>
              <a:t>23-01-2022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AD0EFA-F8B6-49DD-91B8-FF28703EE3C8}"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AD0EFA-F8B6-49DD-91B8-FF28703EE3C8}"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E1DAB-C74E-4C2A-9C09-AFE17B2126C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AD0EFA-F8B6-49DD-91B8-FF28703EE3C8}" type="datetimeFigureOut">
              <a:rPr lang="en-IN" smtClean="0"/>
              <a:t>23-01-2022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2E1DAB-C74E-4C2A-9C09-AFE17B2126C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6376" y="1900519"/>
            <a:ext cx="7933766" cy="2164976"/>
          </a:xfrm>
        </p:spPr>
        <p:txBody>
          <a:bodyPr>
            <a:noAutofit/>
          </a:bodyPr>
          <a:lstStyle/>
          <a:p>
            <a:pPr algn="ctr"/>
            <a:r>
              <a:rPr lang="en-IN" sz="3600" dirty="0">
                <a:latin typeface="Segoe UI Variable Display" pitchFamily="2" charset="0"/>
              </a:rPr>
              <a:t>Spam Detection </a:t>
            </a:r>
            <a:br>
              <a:rPr lang="en-IN" sz="3600" dirty="0">
                <a:latin typeface="Segoe UI Variable Display" pitchFamily="2" charset="0"/>
              </a:rPr>
            </a:br>
            <a:r>
              <a:rPr lang="en-IN" sz="3200" dirty="0">
                <a:latin typeface="Segoe UI Variable Display" pitchFamily="2" charset="0"/>
              </a:rPr>
              <a:t>using</a:t>
            </a:r>
            <a:r>
              <a:rPr lang="en-IN" sz="3600" dirty="0">
                <a:latin typeface="Segoe UI Variable Display" pitchFamily="2" charset="0"/>
              </a:rPr>
              <a:t> </a:t>
            </a:r>
            <a:br>
              <a:rPr lang="en-IN" sz="3600" dirty="0">
                <a:latin typeface="Segoe UI Variable Display" pitchFamily="2" charset="0"/>
              </a:rPr>
            </a:br>
            <a:r>
              <a:rPr lang="en-IN" sz="3600" dirty="0">
                <a:latin typeface="Segoe UI Variable Display" pitchFamily="2" charset="0"/>
              </a:rPr>
              <a:t>Machine Learning and Natural Language Processing</a:t>
            </a:r>
          </a:p>
        </p:txBody>
      </p:sp>
      <p:pic>
        <p:nvPicPr>
          <p:cNvPr id="4" name="Picture 3" descr="new letter head July30_2020.png"/>
          <p:cNvPicPr/>
          <p:nvPr/>
        </p:nvPicPr>
        <p:blipFill>
          <a:blip r:embed="rId2" cstate="print"/>
          <a:stretch>
            <a:fillRect/>
          </a:stretch>
        </p:blipFill>
        <p:spPr>
          <a:xfrm>
            <a:off x="2086535" y="0"/>
            <a:ext cx="8252012" cy="1810871"/>
          </a:xfrm>
          <a:prstGeom prst="rect">
            <a:avLst/>
          </a:prstGeom>
        </p:spPr>
      </p:pic>
      <p:sp>
        <p:nvSpPr>
          <p:cNvPr id="5" name="Content Placeholder 2"/>
          <p:cNvSpPr txBox="1"/>
          <p:nvPr/>
        </p:nvSpPr>
        <p:spPr>
          <a:xfrm>
            <a:off x="6321074" y="4222376"/>
            <a:ext cx="6147876" cy="2958353"/>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lnSpc>
                <a:spcPct val="150000"/>
              </a:lnSpc>
            </a:pPr>
            <a:r>
              <a:rPr lang="en-IN" sz="1600" dirty="0">
                <a:latin typeface="Calibri" panose="020F0502020204030204" pitchFamily="34" charset="0"/>
                <a:cs typeface="Calibri" panose="020F0502020204030204" pitchFamily="34" charset="0"/>
              </a:rPr>
              <a:t>Project Guide : 		</a:t>
            </a:r>
            <a:r>
              <a:rPr lang="en-IN" sz="1800" b="1" dirty="0">
                <a:latin typeface="Segoe UI Semibold" panose="020B0702040204020203" pitchFamily="34" charset="0"/>
                <a:cs typeface="Segoe UI Semibold" panose="020B0702040204020203" pitchFamily="34" charset="0"/>
              </a:rPr>
              <a:t>Dr . S. Prince Mary M.E., Ph.D.,</a:t>
            </a:r>
            <a:endParaRPr lang="en-IN" sz="1600" b="1" dirty="0">
              <a:latin typeface="Segoe UI Semibold" panose="020B0702040204020203" pitchFamily="34" charset="0"/>
              <a:cs typeface="Segoe UI Semibold" panose="020B0702040204020203" pitchFamily="34" charset="0"/>
            </a:endParaRPr>
          </a:p>
          <a:p>
            <a:pPr algn="l"/>
            <a:r>
              <a:rPr lang="en-IN" sz="1600" dirty="0">
                <a:latin typeface="Calibri" panose="020F0502020204030204" pitchFamily="34" charset="0"/>
                <a:cs typeface="Calibri" panose="020F0502020204030204" pitchFamily="34" charset="0"/>
              </a:rPr>
              <a:t>Team Members :</a:t>
            </a:r>
            <a:r>
              <a:rPr lang="en-IN" sz="1600" b="1" dirty="0">
                <a:latin typeface="Segoe UI Semibold" panose="020B0702040204020203" pitchFamily="34" charset="0"/>
                <a:cs typeface="Segoe UI Semibold" panose="020B0702040204020203" pitchFamily="34" charset="0"/>
              </a:rPr>
              <a:t>		</a:t>
            </a:r>
            <a:r>
              <a:rPr lang="en-IN" sz="1800" b="1" dirty="0">
                <a:latin typeface="Segoe UI Semibold" panose="020B0702040204020203" pitchFamily="34" charset="0"/>
                <a:cs typeface="Segoe UI Semibold" panose="020B0702040204020203" pitchFamily="34" charset="0"/>
              </a:rPr>
              <a:t>1) V. Sri Ganesh</a:t>
            </a:r>
          </a:p>
          <a:p>
            <a:pPr algn="l"/>
            <a:r>
              <a:rPr lang="en-IN" sz="1800" b="1" dirty="0">
                <a:latin typeface="Segoe UI Semibold" panose="020B0702040204020203" pitchFamily="34" charset="0"/>
                <a:cs typeface="Segoe UI Semibold" panose="020B0702040204020203" pitchFamily="34" charset="0"/>
              </a:rPr>
              <a:t>					reg : 38110623</a:t>
            </a:r>
          </a:p>
          <a:p>
            <a:pPr algn="l"/>
            <a:r>
              <a:rPr lang="en-IN" sz="1800" b="1" dirty="0">
                <a:latin typeface="Segoe UI Semibold" panose="020B0702040204020203" pitchFamily="34" charset="0"/>
                <a:cs typeface="Segoe UI Semibold" panose="020B0702040204020203" pitchFamily="34" charset="0"/>
              </a:rPr>
              <a:t>					2) V. Manideep Sitaram</a:t>
            </a:r>
          </a:p>
          <a:p>
            <a:pPr algn="l"/>
            <a:r>
              <a:rPr lang="en-IN" sz="1800" b="1" dirty="0">
                <a:latin typeface="Segoe UI Semibold" panose="020B0702040204020203" pitchFamily="34" charset="0"/>
                <a:cs typeface="Segoe UI Semibold" panose="020B0702040204020203" pitchFamily="34" charset="0"/>
              </a:rPr>
              <a:t>					reg : 38110624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43754"/>
            <a:ext cx="10018713" cy="685800"/>
          </a:xfrm>
        </p:spPr>
        <p:txBody>
          <a:bodyPr>
            <a:normAutofit fontScale="90000"/>
          </a:bodyPr>
          <a:lstStyle/>
          <a:p>
            <a:pPr algn="l"/>
            <a:r>
              <a:rPr lang="en-IN" dirty="0"/>
              <a:t>Work flow diagram</a:t>
            </a:r>
          </a:p>
        </p:txBody>
      </p:sp>
      <p:sp>
        <p:nvSpPr>
          <p:cNvPr id="4" name="Rectangle 3"/>
          <p:cNvSpPr/>
          <p:nvPr/>
        </p:nvSpPr>
        <p:spPr>
          <a:xfrm>
            <a:off x="1775012" y="1434353"/>
            <a:ext cx="1246094" cy="385482"/>
          </a:xfrm>
          <a:prstGeom prst="rect">
            <a:avLst/>
          </a:prstGeom>
          <a:no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Dataset - 1</a:t>
            </a:r>
          </a:p>
        </p:txBody>
      </p:sp>
      <p:sp>
        <p:nvSpPr>
          <p:cNvPr id="5" name="Rectangle 4"/>
          <p:cNvSpPr/>
          <p:nvPr/>
        </p:nvSpPr>
        <p:spPr>
          <a:xfrm>
            <a:off x="1775012" y="1931893"/>
            <a:ext cx="1246094" cy="385482"/>
          </a:xfrm>
          <a:prstGeom prst="rect">
            <a:avLst/>
          </a:prstGeom>
          <a:no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Dataset - 2</a:t>
            </a:r>
          </a:p>
        </p:txBody>
      </p:sp>
      <p:sp>
        <p:nvSpPr>
          <p:cNvPr id="6" name="Rectangle 5"/>
          <p:cNvSpPr/>
          <p:nvPr/>
        </p:nvSpPr>
        <p:spPr>
          <a:xfrm>
            <a:off x="1775012" y="2447362"/>
            <a:ext cx="1246094" cy="385482"/>
          </a:xfrm>
          <a:prstGeom prst="rect">
            <a:avLst/>
          </a:prstGeom>
          <a:no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Dataset - 3</a:t>
            </a:r>
          </a:p>
        </p:txBody>
      </p:sp>
      <p:cxnSp>
        <p:nvCxnSpPr>
          <p:cNvPr id="8" name="Straight Arrow Connector 7"/>
          <p:cNvCxnSpPr>
            <a:stCxn id="4" idx="3"/>
            <a:endCxn id="18" idx="1"/>
          </p:cNvCxnSpPr>
          <p:nvPr/>
        </p:nvCxnSpPr>
        <p:spPr>
          <a:xfrm>
            <a:off x="3021106" y="1627094"/>
            <a:ext cx="905436" cy="49753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18" idx="1"/>
          </p:cNvCxnSpPr>
          <p:nvPr/>
        </p:nvCxnSpPr>
        <p:spPr>
          <a:xfrm flipV="1">
            <a:off x="3021106" y="2124632"/>
            <a:ext cx="905436" cy="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18" idx="1"/>
          </p:cNvCxnSpPr>
          <p:nvPr/>
        </p:nvCxnSpPr>
        <p:spPr>
          <a:xfrm flipV="1">
            <a:off x="3021106" y="2124632"/>
            <a:ext cx="905436" cy="51547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926542" y="1875863"/>
            <a:ext cx="1246094" cy="497537"/>
          </a:xfrm>
          <a:prstGeom prst="rect">
            <a:avLst/>
          </a:prstGeom>
          <a:no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Final dataset</a:t>
            </a:r>
          </a:p>
        </p:txBody>
      </p:sp>
      <p:cxnSp>
        <p:nvCxnSpPr>
          <p:cNvPr id="36" name="Straight Arrow Connector 35"/>
          <p:cNvCxnSpPr>
            <a:stCxn id="18" idx="3"/>
          </p:cNvCxnSpPr>
          <p:nvPr/>
        </p:nvCxnSpPr>
        <p:spPr>
          <a:xfrm>
            <a:off x="5172636" y="2124632"/>
            <a:ext cx="60063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7660332" y="1866909"/>
            <a:ext cx="1308847" cy="506505"/>
          </a:xfrm>
          <a:prstGeom prst="rect">
            <a:avLst/>
          </a:prstGeom>
          <a:no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t>Text pre-processing</a:t>
            </a:r>
          </a:p>
        </p:txBody>
      </p:sp>
      <p:cxnSp>
        <p:nvCxnSpPr>
          <p:cNvPr id="50" name="Straight Arrow Connector 49"/>
          <p:cNvCxnSpPr>
            <a:stCxn id="51" idx="3"/>
            <a:endCxn id="49" idx="1"/>
          </p:cNvCxnSpPr>
          <p:nvPr/>
        </p:nvCxnSpPr>
        <p:spPr>
          <a:xfrm flipV="1">
            <a:off x="7019365" y="2120162"/>
            <a:ext cx="640967" cy="447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9762564" y="1875863"/>
            <a:ext cx="1308847" cy="506505"/>
          </a:xfrm>
          <a:prstGeom prst="rect">
            <a:avLst/>
          </a:prstGeom>
          <a:no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t>Feature vectors data</a:t>
            </a:r>
          </a:p>
        </p:txBody>
      </p:sp>
      <p:cxnSp>
        <p:nvCxnSpPr>
          <p:cNvPr id="63" name="Straight Arrow Connector 62"/>
          <p:cNvCxnSpPr>
            <a:stCxn id="49" idx="3"/>
            <a:endCxn id="62" idx="1"/>
          </p:cNvCxnSpPr>
          <p:nvPr/>
        </p:nvCxnSpPr>
        <p:spPr>
          <a:xfrm>
            <a:off x="8969179" y="2120162"/>
            <a:ext cx="793385" cy="895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10721788" y="3027824"/>
            <a:ext cx="1308847" cy="506505"/>
          </a:xfrm>
          <a:prstGeom prst="rect">
            <a:avLst/>
          </a:prstGeom>
          <a:noFill/>
          <a:ln>
            <a:solidFill>
              <a:srgbClr val="0020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t>Testing data</a:t>
            </a:r>
          </a:p>
        </p:txBody>
      </p:sp>
      <p:sp>
        <p:nvSpPr>
          <p:cNvPr id="68" name="Rectangle 67"/>
          <p:cNvSpPr/>
          <p:nvPr/>
        </p:nvSpPr>
        <p:spPr>
          <a:xfrm>
            <a:off x="9090210" y="3027825"/>
            <a:ext cx="1308847" cy="506505"/>
          </a:xfrm>
          <a:prstGeom prst="rect">
            <a:avLst/>
          </a:prstGeom>
          <a:noFill/>
          <a:ln>
            <a:solidFill>
              <a:srgbClr val="0020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t>Training data</a:t>
            </a:r>
          </a:p>
        </p:txBody>
      </p:sp>
      <p:cxnSp>
        <p:nvCxnSpPr>
          <p:cNvPr id="69" name="Straight Arrow Connector 68"/>
          <p:cNvCxnSpPr>
            <a:stCxn id="62" idx="2"/>
            <a:endCxn id="68" idx="0"/>
          </p:cNvCxnSpPr>
          <p:nvPr/>
        </p:nvCxnSpPr>
        <p:spPr>
          <a:xfrm flipH="1">
            <a:off x="9744634" y="2382368"/>
            <a:ext cx="672354" cy="64545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2" idx="2"/>
            <a:endCxn id="67" idx="0"/>
          </p:cNvCxnSpPr>
          <p:nvPr/>
        </p:nvCxnSpPr>
        <p:spPr>
          <a:xfrm>
            <a:off x="10416988" y="2382368"/>
            <a:ext cx="959224" cy="64545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0721788" y="4146164"/>
            <a:ext cx="1308847" cy="779930"/>
          </a:xfrm>
          <a:prstGeom prst="rect">
            <a:avLst/>
          </a:prstGeom>
          <a:noFill/>
          <a:ln>
            <a:solidFill>
              <a:srgbClr val="0020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t>Used for results and analysis</a:t>
            </a:r>
          </a:p>
        </p:txBody>
      </p:sp>
      <p:cxnSp>
        <p:nvCxnSpPr>
          <p:cNvPr id="77" name="Straight Arrow Connector 76"/>
          <p:cNvCxnSpPr>
            <a:stCxn id="67" idx="2"/>
            <a:endCxn id="76" idx="0"/>
          </p:cNvCxnSpPr>
          <p:nvPr/>
        </p:nvCxnSpPr>
        <p:spPr>
          <a:xfrm>
            <a:off x="11376212" y="3534329"/>
            <a:ext cx="0" cy="61183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7781363" y="3983147"/>
            <a:ext cx="1308847" cy="1861852"/>
          </a:xfrm>
          <a:prstGeom prst="rect">
            <a:avLst/>
          </a:prstGeom>
          <a:noFill/>
          <a:ln>
            <a:solidFill>
              <a:srgbClr val="00206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1600" dirty="0"/>
          </a:p>
        </p:txBody>
      </p:sp>
      <p:sp>
        <p:nvSpPr>
          <p:cNvPr id="86" name="Rectangle 85"/>
          <p:cNvSpPr/>
          <p:nvPr/>
        </p:nvSpPr>
        <p:spPr>
          <a:xfrm>
            <a:off x="7893421" y="4080035"/>
            <a:ext cx="1084727" cy="201699"/>
          </a:xfrm>
          <a:prstGeom prst="rect">
            <a:avLst/>
          </a:prstGeom>
          <a:noFill/>
          <a:ln>
            <a:solidFill>
              <a:srgbClr val="0020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a:latin typeface="Calibri" panose="020F0502020204030204" pitchFamily="34" charset="0"/>
                <a:cs typeface="Calibri" panose="020F0502020204030204" pitchFamily="34" charset="0"/>
              </a:rPr>
              <a:t>KNN</a:t>
            </a:r>
            <a:endParaRPr lang="en-IN" sz="1600" dirty="0">
              <a:latin typeface="Calibri" panose="020F0502020204030204" pitchFamily="34" charset="0"/>
              <a:cs typeface="Calibri" panose="020F0502020204030204" pitchFamily="34" charset="0"/>
            </a:endParaRPr>
          </a:p>
        </p:txBody>
      </p:sp>
      <p:cxnSp>
        <p:nvCxnSpPr>
          <p:cNvPr id="90" name="Connector: Elbow 89"/>
          <p:cNvCxnSpPr>
            <a:stCxn id="68" idx="2"/>
            <a:endCxn id="81" idx="3"/>
          </p:cNvCxnSpPr>
          <p:nvPr/>
        </p:nvCxnSpPr>
        <p:spPr>
          <a:xfrm rot="5400000">
            <a:off x="8727551" y="3896989"/>
            <a:ext cx="1379743" cy="654424"/>
          </a:xfrm>
          <a:prstGeom prst="bentConnector2">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1743635" y="3429000"/>
            <a:ext cx="1308847" cy="451592"/>
          </a:xfrm>
          <a:prstGeom prst="rect">
            <a:avLst/>
          </a:prstGeom>
          <a:noFill/>
          <a:ln>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t>User input</a:t>
            </a:r>
          </a:p>
        </p:txBody>
      </p:sp>
      <p:pic>
        <p:nvPicPr>
          <p:cNvPr id="97" name="Graphic 96" descr="Use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0859" y="4493552"/>
            <a:ext cx="914400" cy="914400"/>
          </a:xfrm>
          <a:prstGeom prst="rect">
            <a:avLst/>
          </a:prstGeom>
        </p:spPr>
      </p:pic>
      <p:cxnSp>
        <p:nvCxnSpPr>
          <p:cNvPr id="98" name="Straight Arrow Connector 97"/>
          <p:cNvCxnSpPr>
            <a:stCxn id="97" idx="0"/>
            <a:endCxn id="95" idx="2"/>
          </p:cNvCxnSpPr>
          <p:nvPr/>
        </p:nvCxnSpPr>
        <p:spPr>
          <a:xfrm flipV="1">
            <a:off x="2398059" y="3880592"/>
            <a:ext cx="0" cy="61296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895165" y="3183027"/>
            <a:ext cx="1308847" cy="943537"/>
          </a:xfrm>
          <a:prstGeom prst="rect">
            <a:avLst/>
          </a:prstGeom>
          <a:noFill/>
          <a:ln>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t>Text pre-processing and vector conversion</a:t>
            </a:r>
          </a:p>
        </p:txBody>
      </p:sp>
      <p:cxnSp>
        <p:nvCxnSpPr>
          <p:cNvPr id="105" name="Straight Arrow Connector 104"/>
          <p:cNvCxnSpPr>
            <a:stCxn id="95" idx="3"/>
            <a:endCxn id="104" idx="1"/>
          </p:cNvCxnSpPr>
          <p:nvPr/>
        </p:nvCxnSpPr>
        <p:spPr>
          <a:xfrm>
            <a:off x="3052482" y="3654796"/>
            <a:ext cx="842683"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5762062" y="3401542"/>
            <a:ext cx="1308847" cy="506505"/>
          </a:xfrm>
          <a:prstGeom prst="rect">
            <a:avLst/>
          </a:prstGeom>
          <a:noFill/>
          <a:ln>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t>Feature vectors data</a:t>
            </a:r>
          </a:p>
        </p:txBody>
      </p:sp>
      <p:cxnSp>
        <p:nvCxnSpPr>
          <p:cNvPr id="113" name="Straight Arrow Connector 112"/>
          <p:cNvCxnSpPr>
            <a:stCxn id="104" idx="3"/>
            <a:endCxn id="112" idx="1"/>
          </p:cNvCxnSpPr>
          <p:nvPr/>
        </p:nvCxnSpPr>
        <p:spPr>
          <a:xfrm flipV="1">
            <a:off x="5204012" y="3654795"/>
            <a:ext cx="558050" cy="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p:cNvCxnSpPr>
            <a:stCxn id="112" idx="3"/>
            <a:endCxn id="81" idx="0"/>
          </p:cNvCxnSpPr>
          <p:nvPr/>
        </p:nvCxnSpPr>
        <p:spPr>
          <a:xfrm>
            <a:off x="7070909" y="3654795"/>
            <a:ext cx="1364878" cy="328352"/>
          </a:xfrm>
          <a:prstGeom prst="bentConnector2">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p:cNvCxnSpPr>
            <a:stCxn id="81" idx="2"/>
          </p:cNvCxnSpPr>
          <p:nvPr/>
        </p:nvCxnSpPr>
        <p:spPr>
          <a:xfrm rot="5400000">
            <a:off x="7702647" y="5224475"/>
            <a:ext cx="112617" cy="1353665"/>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5773273" y="5704360"/>
            <a:ext cx="1308847" cy="506505"/>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t>Predictions</a:t>
            </a:r>
          </a:p>
        </p:txBody>
      </p:sp>
      <p:sp>
        <p:nvSpPr>
          <p:cNvPr id="133" name="Rectangle 132"/>
          <p:cNvSpPr/>
          <p:nvPr/>
        </p:nvSpPr>
        <p:spPr>
          <a:xfrm>
            <a:off x="3926542" y="5689229"/>
            <a:ext cx="1308847" cy="506505"/>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t>Majority Prediction</a:t>
            </a:r>
          </a:p>
        </p:txBody>
      </p:sp>
      <p:cxnSp>
        <p:nvCxnSpPr>
          <p:cNvPr id="140" name="Straight Arrow Connector 139"/>
          <p:cNvCxnSpPr>
            <a:stCxn id="127" idx="1"/>
            <a:endCxn id="133" idx="3"/>
          </p:cNvCxnSpPr>
          <p:nvPr/>
        </p:nvCxnSpPr>
        <p:spPr>
          <a:xfrm flipH="1" flipV="1">
            <a:off x="5235389" y="5942482"/>
            <a:ext cx="537884" cy="151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3895164" y="4502505"/>
            <a:ext cx="1308847" cy="506505"/>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t>Key entities</a:t>
            </a:r>
          </a:p>
        </p:txBody>
      </p:sp>
      <p:cxnSp>
        <p:nvCxnSpPr>
          <p:cNvPr id="146" name="Connector: Elbow 145"/>
          <p:cNvCxnSpPr>
            <a:stCxn id="145" idx="1"/>
            <a:endCxn id="97" idx="3"/>
          </p:cNvCxnSpPr>
          <p:nvPr/>
        </p:nvCxnSpPr>
        <p:spPr>
          <a:xfrm rot="10800000" flipV="1">
            <a:off x="2855260" y="4755758"/>
            <a:ext cx="1039905" cy="194994"/>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Connector: Elbow 148"/>
          <p:cNvCxnSpPr>
            <a:stCxn id="133" idx="1"/>
            <a:endCxn id="97" idx="3"/>
          </p:cNvCxnSpPr>
          <p:nvPr/>
        </p:nvCxnSpPr>
        <p:spPr>
          <a:xfrm rot="10800000">
            <a:off x="2855260" y="4950752"/>
            <a:ext cx="1071283" cy="991730"/>
          </a:xfrm>
          <a:prstGeom prst="bentConnector3">
            <a:avLst>
              <a:gd name="adj1" fmla="val 51674"/>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04" idx="2"/>
            <a:endCxn id="145" idx="0"/>
          </p:cNvCxnSpPr>
          <p:nvPr/>
        </p:nvCxnSpPr>
        <p:spPr>
          <a:xfrm flipH="1">
            <a:off x="4549588" y="4126564"/>
            <a:ext cx="1" cy="37594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773271" y="1875863"/>
            <a:ext cx="1246094" cy="497537"/>
          </a:xfrm>
          <a:prstGeom prst="rect">
            <a:avLst/>
          </a:prstGeom>
          <a:no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Data Cleaning</a:t>
            </a:r>
          </a:p>
        </p:txBody>
      </p:sp>
      <p:sp>
        <p:nvSpPr>
          <p:cNvPr id="44" name="Rectangle 43"/>
          <p:cNvSpPr/>
          <p:nvPr/>
        </p:nvSpPr>
        <p:spPr>
          <a:xfrm>
            <a:off x="7893421" y="4399948"/>
            <a:ext cx="1084727" cy="201699"/>
          </a:xfrm>
          <a:prstGeom prst="rect">
            <a:avLst/>
          </a:prstGeom>
          <a:noFill/>
          <a:ln>
            <a:solidFill>
              <a:srgbClr val="0020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a:latin typeface="Calibri" panose="020F0502020204030204" pitchFamily="34" charset="0"/>
                <a:cs typeface="Calibri" panose="020F0502020204030204" pitchFamily="34" charset="0"/>
              </a:rPr>
              <a:t>Logistic reg</a:t>
            </a:r>
          </a:p>
        </p:txBody>
      </p:sp>
      <p:sp>
        <p:nvSpPr>
          <p:cNvPr id="45" name="Rectangle 44"/>
          <p:cNvSpPr/>
          <p:nvPr/>
        </p:nvSpPr>
        <p:spPr>
          <a:xfrm>
            <a:off x="7884450" y="5056622"/>
            <a:ext cx="1084727" cy="201699"/>
          </a:xfrm>
          <a:prstGeom prst="rect">
            <a:avLst/>
          </a:prstGeom>
          <a:noFill/>
          <a:ln>
            <a:solidFill>
              <a:srgbClr val="0020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a:latin typeface="Calibri" panose="020F0502020204030204" pitchFamily="34" charset="0"/>
                <a:cs typeface="Calibri" panose="020F0502020204030204" pitchFamily="34" charset="0"/>
              </a:rPr>
              <a:t>SVM</a:t>
            </a:r>
          </a:p>
        </p:txBody>
      </p:sp>
      <p:sp>
        <p:nvSpPr>
          <p:cNvPr id="46" name="Rectangle 45"/>
          <p:cNvSpPr/>
          <p:nvPr/>
        </p:nvSpPr>
        <p:spPr>
          <a:xfrm>
            <a:off x="7893421" y="4730007"/>
            <a:ext cx="1084727" cy="201699"/>
          </a:xfrm>
          <a:prstGeom prst="rect">
            <a:avLst/>
          </a:prstGeom>
          <a:noFill/>
          <a:ln>
            <a:solidFill>
              <a:srgbClr val="0020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a:latin typeface="Calibri" panose="020F0502020204030204" pitchFamily="34" charset="0"/>
                <a:cs typeface="Calibri" panose="020F0502020204030204" pitchFamily="34" charset="0"/>
              </a:rPr>
              <a:t>Naïve Bayes</a:t>
            </a:r>
          </a:p>
        </p:txBody>
      </p:sp>
      <p:sp>
        <p:nvSpPr>
          <p:cNvPr id="47" name="Rectangle 46"/>
          <p:cNvSpPr/>
          <p:nvPr/>
        </p:nvSpPr>
        <p:spPr>
          <a:xfrm>
            <a:off x="7884450" y="5386681"/>
            <a:ext cx="1084727" cy="326615"/>
          </a:xfrm>
          <a:prstGeom prst="rect">
            <a:avLst/>
          </a:prstGeom>
          <a:noFill/>
          <a:ln>
            <a:solidFill>
              <a:srgbClr val="0020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a:latin typeface="Calibri" panose="020F0502020204030204" pitchFamily="34" charset="0"/>
                <a:cs typeface="Calibri" panose="020F0502020204030204" pitchFamily="34" charset="0"/>
              </a:rPr>
              <a:t>Random Forest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43754"/>
            <a:ext cx="10018713" cy="479612"/>
          </a:xfrm>
        </p:spPr>
        <p:txBody>
          <a:bodyPr>
            <a:normAutofit fontScale="90000"/>
          </a:bodyPr>
          <a:lstStyle/>
          <a:p>
            <a:pPr algn="l"/>
            <a:r>
              <a:rPr lang="en-IN" dirty="0"/>
              <a:t>System Requirements</a:t>
            </a:r>
          </a:p>
        </p:txBody>
      </p:sp>
      <p:sp>
        <p:nvSpPr>
          <p:cNvPr id="3" name="Content Placeholder 2"/>
          <p:cNvSpPr>
            <a:spLocks noGrp="1"/>
          </p:cNvSpPr>
          <p:nvPr>
            <p:ph idx="1"/>
          </p:nvPr>
        </p:nvSpPr>
        <p:spPr>
          <a:xfrm>
            <a:off x="1484310" y="1192307"/>
            <a:ext cx="10018713" cy="4598894"/>
          </a:xfrm>
        </p:spPr>
        <p:txBody>
          <a:bodyPr>
            <a:normAutofit/>
          </a:bodyPr>
          <a:lstStyle/>
          <a:p>
            <a:pPr algn="just"/>
            <a:r>
              <a:rPr lang="en-IN" dirty="0">
                <a:latin typeface="Calibri" panose="020F0502020204030204" pitchFamily="34" charset="0"/>
                <a:cs typeface="Calibri" panose="020F0502020204030204" pitchFamily="34" charset="0"/>
              </a:rPr>
              <a:t>Hardware Requirements</a:t>
            </a:r>
          </a:p>
          <a:p>
            <a:pPr lvl="1" algn="just"/>
            <a:r>
              <a:rPr lang="en-IN" dirty="0">
                <a:latin typeface="Calibri" panose="020F0502020204030204" pitchFamily="34" charset="0"/>
                <a:cs typeface="Calibri" panose="020F0502020204030204" pitchFamily="34" charset="0"/>
              </a:rPr>
              <a:t>PC/Laptop</a:t>
            </a:r>
          </a:p>
          <a:p>
            <a:pPr lvl="1" algn="just"/>
            <a:r>
              <a:rPr lang="en-IN" dirty="0">
                <a:latin typeface="Calibri" panose="020F0502020204030204" pitchFamily="34" charset="0"/>
                <a:cs typeface="Calibri" panose="020F0502020204030204" pitchFamily="34" charset="0"/>
              </a:rPr>
              <a:t>Ram – 8 Gig</a:t>
            </a:r>
          </a:p>
          <a:p>
            <a:pPr lvl="1" algn="just"/>
            <a:r>
              <a:rPr lang="en-IN" dirty="0">
                <a:latin typeface="Calibri" panose="020F0502020204030204" pitchFamily="34" charset="0"/>
                <a:cs typeface="Calibri" panose="020F0502020204030204" pitchFamily="34" charset="0"/>
              </a:rPr>
              <a:t>Storage – 100-200 Mb</a:t>
            </a:r>
          </a:p>
          <a:p>
            <a:pPr algn="just"/>
            <a:r>
              <a:rPr lang="en-IN" dirty="0">
                <a:latin typeface="Calibri" panose="020F0502020204030204" pitchFamily="34" charset="0"/>
                <a:cs typeface="Calibri" panose="020F0502020204030204" pitchFamily="34" charset="0"/>
              </a:rPr>
              <a:t>Software Requirements</a:t>
            </a:r>
          </a:p>
          <a:p>
            <a:pPr lvl="1" algn="just"/>
            <a:r>
              <a:rPr lang="en-IN" dirty="0">
                <a:latin typeface="Calibri" panose="020F0502020204030204" pitchFamily="34" charset="0"/>
                <a:cs typeface="Calibri" panose="020F0502020204030204" pitchFamily="34" charset="0"/>
              </a:rPr>
              <a:t>OS – Windows 7 and above</a:t>
            </a:r>
          </a:p>
          <a:p>
            <a:pPr lvl="1" algn="just"/>
            <a:r>
              <a:rPr lang="en-IN" dirty="0">
                <a:latin typeface="Calibri" panose="020F0502020204030204" pitchFamily="34" charset="0"/>
                <a:cs typeface="Calibri" panose="020F0502020204030204" pitchFamily="34" charset="0"/>
              </a:rPr>
              <a:t>Code Editor – </a:t>
            </a:r>
            <a:r>
              <a:rPr lang="en-IN" dirty="0" err="1">
                <a:latin typeface="Calibri" panose="020F0502020204030204" pitchFamily="34" charset="0"/>
                <a:cs typeface="Calibri" panose="020F0502020204030204" pitchFamily="34" charset="0"/>
              </a:rPr>
              <a:t>Pycharm</a:t>
            </a:r>
            <a:r>
              <a:rPr lang="en-IN" dirty="0">
                <a:latin typeface="Calibri" panose="020F0502020204030204" pitchFamily="34" charset="0"/>
                <a:cs typeface="Calibri" panose="020F0502020204030204" pitchFamily="34" charset="0"/>
              </a:rPr>
              <a:t>, VS Code, Built in IDE</a:t>
            </a:r>
          </a:p>
          <a:p>
            <a:pPr lvl="1" algn="just"/>
            <a:r>
              <a:rPr lang="en-IN" dirty="0">
                <a:latin typeface="Calibri" panose="020F0502020204030204" pitchFamily="34" charset="0"/>
                <a:cs typeface="Calibri" panose="020F0502020204030204" pitchFamily="34" charset="0"/>
              </a:rPr>
              <a:t>Anaconda environment with packages </a:t>
            </a:r>
            <a:r>
              <a:rPr lang="en-IN" dirty="0" err="1">
                <a:latin typeface="Calibri" panose="020F0502020204030204" pitchFamily="34" charset="0"/>
                <a:cs typeface="Calibri" panose="020F0502020204030204" pitchFamily="34" charset="0"/>
              </a:rPr>
              <a:t>nltk</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numpy</a:t>
            </a:r>
            <a:r>
              <a:rPr lang="en-IN" dirty="0">
                <a:latin typeface="Calibri" panose="020F0502020204030204" pitchFamily="34" charset="0"/>
                <a:cs typeface="Calibri" panose="020F0502020204030204" pitchFamily="34" charset="0"/>
              </a:rPr>
              <a:t>, pandas, </a:t>
            </a:r>
            <a:r>
              <a:rPr lang="en-IN" dirty="0" err="1">
                <a:latin typeface="Calibri" panose="020F0502020204030204" pitchFamily="34" charset="0"/>
                <a:cs typeface="Calibri" panose="020F0502020204030204" pitchFamily="34" charset="0"/>
              </a:rPr>
              <a:t>sklearn</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tkinter</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nltk</a:t>
            </a:r>
            <a:r>
              <a:rPr lang="en-IN" dirty="0">
                <a:latin typeface="Calibri" panose="020F0502020204030204" pitchFamily="34" charset="0"/>
                <a:cs typeface="Calibri" panose="020F0502020204030204" pitchFamily="34" charset="0"/>
              </a:rPr>
              <a:t> data.</a:t>
            </a:r>
          </a:p>
          <a:p>
            <a:pPr lvl="1" algn="just"/>
            <a:r>
              <a:rPr lang="en-IN" dirty="0">
                <a:latin typeface="Calibri" panose="020F0502020204030204" pitchFamily="34" charset="0"/>
                <a:cs typeface="Calibri" panose="020F0502020204030204" pitchFamily="34" charset="0"/>
              </a:rPr>
              <a:t>Supported browser such as chrome, </a:t>
            </a:r>
            <a:r>
              <a:rPr lang="en-IN" dirty="0" err="1">
                <a:latin typeface="Calibri" panose="020F0502020204030204" pitchFamily="34" charset="0"/>
                <a:cs typeface="Calibri" panose="020F0502020204030204" pitchFamily="34" charset="0"/>
              </a:rPr>
              <a:t>firefox</a:t>
            </a:r>
            <a:r>
              <a:rPr lang="en-IN" dirty="0">
                <a:latin typeface="Calibri" panose="020F0502020204030204" pitchFamily="34" charset="0"/>
                <a:cs typeface="Calibri" panose="020F0502020204030204" pitchFamily="34" charset="0"/>
              </a:rPr>
              <a:t>, opera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24435"/>
            <a:ext cx="10018713" cy="542365"/>
          </a:xfrm>
        </p:spPr>
        <p:txBody>
          <a:bodyPr>
            <a:normAutofit fontScale="90000"/>
          </a:bodyPr>
          <a:lstStyle/>
          <a:p>
            <a:pPr algn="l"/>
            <a:r>
              <a:rPr lang="en-IN" dirty="0"/>
              <a:t>Modules</a:t>
            </a:r>
          </a:p>
        </p:txBody>
      </p:sp>
      <p:sp>
        <p:nvSpPr>
          <p:cNvPr id="3" name="Content Placeholder 2"/>
          <p:cNvSpPr>
            <a:spLocks noGrp="1"/>
          </p:cNvSpPr>
          <p:nvPr>
            <p:ph idx="1"/>
          </p:nvPr>
        </p:nvSpPr>
        <p:spPr>
          <a:xfrm>
            <a:off x="1484310" y="923365"/>
            <a:ext cx="10018713" cy="5410200"/>
          </a:xfrm>
        </p:spPr>
        <p:txBody>
          <a:bodyPr>
            <a:normAutofit/>
          </a:bodyPr>
          <a:lstStyle/>
          <a:p>
            <a:pPr lvl="1"/>
            <a:r>
              <a:rPr lang="en-IN" sz="2400" dirty="0">
                <a:latin typeface="Calibri" panose="020F0502020204030204" pitchFamily="34" charset="0"/>
                <a:cs typeface="Calibri" panose="020F0502020204030204" pitchFamily="34" charset="0"/>
              </a:rPr>
              <a:t>UI Module</a:t>
            </a:r>
          </a:p>
          <a:p>
            <a:pPr lvl="1"/>
            <a:r>
              <a:rPr lang="en-IN" sz="2400" dirty="0">
                <a:latin typeface="Calibri" panose="020F0502020204030204" pitchFamily="34" charset="0"/>
                <a:cs typeface="Calibri" panose="020F0502020204030204" pitchFamily="34" charset="0"/>
              </a:rPr>
              <a:t>Data Processing Module</a:t>
            </a:r>
          </a:p>
          <a:p>
            <a:pPr lvl="1"/>
            <a:r>
              <a:rPr lang="en-IN" sz="2400" dirty="0">
                <a:latin typeface="Calibri" panose="020F0502020204030204" pitchFamily="34" charset="0"/>
                <a:cs typeface="Calibri" panose="020F0502020204030204" pitchFamily="34" charset="0"/>
              </a:rPr>
              <a:t>Machine Learning Module</a:t>
            </a:r>
          </a:p>
          <a:p>
            <a:pPr lvl="1"/>
            <a:endParaRPr lang="en-IN" sz="2400" dirty="0">
              <a:latin typeface="Calibri" panose="020F0502020204030204" pitchFamily="34" charset="0"/>
              <a:cs typeface="Calibri" panose="020F0502020204030204" pitchFamily="34" charset="0"/>
            </a:endParaRPr>
          </a:p>
          <a:p>
            <a:pPr lvl="1"/>
            <a:endParaRPr lang="en-IN" sz="2400" dirty="0">
              <a:latin typeface="Calibri" panose="020F0502020204030204" pitchFamily="34" charset="0"/>
              <a:cs typeface="Calibri" panose="020F0502020204030204" pitchFamily="34" charset="0"/>
            </a:endParaRPr>
          </a:p>
          <a:p>
            <a:pPr lvl="1"/>
            <a:endParaRPr lang="en-IN" sz="2400" dirty="0">
              <a:latin typeface="Calibri" panose="020F0502020204030204" pitchFamily="34" charset="0"/>
              <a:cs typeface="Calibri" panose="020F0502020204030204" pitchFamily="34" charset="0"/>
            </a:endParaRPr>
          </a:p>
          <a:p>
            <a:pPr lvl="1"/>
            <a:endParaRPr lang="en-IN" sz="2400" dirty="0">
              <a:latin typeface="Calibri" panose="020F0502020204030204" pitchFamily="34" charset="0"/>
              <a:cs typeface="Calibri" panose="020F0502020204030204" pitchFamily="34" charset="0"/>
            </a:endParaRPr>
          </a:p>
          <a:p>
            <a:pPr marL="457200" lvl="1" indent="0">
              <a:buNone/>
            </a:pPr>
            <a:endParaRPr lang="en-IN" sz="2400" dirty="0">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782169"/>
            <a:ext cx="10018713" cy="569259"/>
          </a:xfrm>
        </p:spPr>
        <p:txBody>
          <a:bodyPr>
            <a:normAutofit fontScale="90000"/>
          </a:bodyPr>
          <a:lstStyle/>
          <a:p>
            <a:pPr algn="l"/>
            <a:r>
              <a:rPr lang="en-IN" dirty="0"/>
              <a:t>Module Description</a:t>
            </a:r>
          </a:p>
        </p:txBody>
      </p:sp>
      <p:sp>
        <p:nvSpPr>
          <p:cNvPr id="3" name="Content Placeholder 2"/>
          <p:cNvSpPr>
            <a:spLocks noGrp="1"/>
          </p:cNvSpPr>
          <p:nvPr>
            <p:ph idx="1"/>
          </p:nvPr>
        </p:nvSpPr>
        <p:spPr>
          <a:xfrm>
            <a:off x="1484310" y="1479178"/>
            <a:ext cx="10018713" cy="4831976"/>
          </a:xfrm>
        </p:spPr>
        <p:txBody>
          <a:bodyPr/>
          <a:lstStyle/>
          <a:p>
            <a:pPr algn="just"/>
            <a:r>
              <a:rPr lang="en-IN" b="1" dirty="0">
                <a:latin typeface="Calibri" panose="020F0502020204030204" pitchFamily="34" charset="0"/>
                <a:cs typeface="Calibri" panose="020F0502020204030204" pitchFamily="34" charset="0"/>
              </a:rPr>
              <a:t>UI Module</a:t>
            </a:r>
          </a:p>
          <a:p>
            <a:pPr lvl="1" algn="just"/>
            <a:r>
              <a:rPr lang="en-IN" dirty="0">
                <a:latin typeface="Calibri" panose="020F0502020204030204" pitchFamily="34" charset="0"/>
                <a:cs typeface="Calibri" panose="020F0502020204030204" pitchFamily="34" charset="0"/>
              </a:rPr>
              <a:t>This Module contains all the functions related to UI(user interface).</a:t>
            </a:r>
          </a:p>
          <a:p>
            <a:pPr lvl="1" algn="just"/>
            <a:r>
              <a:rPr lang="en-IN" dirty="0">
                <a:latin typeface="Calibri" panose="020F0502020204030204" pitchFamily="34" charset="0"/>
                <a:cs typeface="Calibri" panose="020F0502020204030204" pitchFamily="34" charset="0"/>
              </a:rPr>
              <a:t>The user interface of this application is designed using </a:t>
            </a:r>
            <a:r>
              <a:rPr lang="en-IN" b="1" dirty="0" err="1">
                <a:latin typeface="Calibri" panose="020F0502020204030204" pitchFamily="34" charset="0"/>
                <a:cs typeface="Calibri" panose="020F0502020204030204" pitchFamily="34" charset="0"/>
              </a:rPr>
              <a:t>Tkinter</a:t>
            </a:r>
            <a:r>
              <a:rPr lang="en-IN" b="1"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library from python built-in packages.</a:t>
            </a:r>
          </a:p>
          <a:p>
            <a:pPr lvl="1" algn="just"/>
            <a:r>
              <a:rPr lang="en-IN" dirty="0">
                <a:latin typeface="Calibri" panose="020F0502020204030204" pitchFamily="34" charset="0"/>
                <a:cs typeface="Calibri" panose="020F0502020204030204" pitchFamily="34" charset="0"/>
              </a:rPr>
              <a:t>The user inputs are acquired using the functions of this library and forwarded to  data processing module for processing and conversion.</a:t>
            </a:r>
          </a:p>
          <a:p>
            <a:pPr lvl="1" algn="just"/>
            <a:r>
              <a:rPr lang="en-IN" dirty="0">
                <a:latin typeface="Calibri" panose="020F0502020204030204" pitchFamily="34" charset="0"/>
                <a:cs typeface="Calibri" panose="020F0502020204030204" pitchFamily="34" charset="0"/>
              </a:rPr>
              <a:t>Finally the output from ML module is sent to this module and from this module to user in visual form.</a:t>
            </a:r>
          </a:p>
          <a:p>
            <a:pPr marL="914400" lvl="2" indent="0" algn="just">
              <a:buNone/>
            </a:pPr>
            <a:endParaRPr lang="en-IN" dirty="0">
              <a:latin typeface="Calibri" panose="020F0502020204030204" pitchFamily="34" charset="0"/>
              <a:cs typeface="Calibri" panose="020F0502020204030204" pitchFamily="34" charset="0"/>
            </a:endParaRPr>
          </a:p>
          <a:p>
            <a:pPr marL="1257300" lvl="2" indent="-342900" algn="just">
              <a:buFont typeface="+mj-lt"/>
              <a:buAutoNum type="arabicPeriod"/>
            </a:pP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690283"/>
            <a:ext cx="10018713" cy="5100918"/>
          </a:xfrm>
        </p:spPr>
        <p:txBody>
          <a:bodyPr/>
          <a:lstStyle/>
          <a:p>
            <a:pPr algn="just"/>
            <a:r>
              <a:rPr lang="en-IN" b="1" dirty="0">
                <a:latin typeface="Calibri" panose="020F0502020204030204" pitchFamily="34" charset="0"/>
                <a:cs typeface="Calibri" panose="020F0502020204030204" pitchFamily="34" charset="0"/>
              </a:rPr>
              <a:t>Data Processing Module</a:t>
            </a:r>
          </a:p>
          <a:p>
            <a:pPr lvl="1" algn="just"/>
            <a:r>
              <a:rPr lang="en-IN" dirty="0">
                <a:latin typeface="Calibri" panose="020F0502020204030204" pitchFamily="34" charset="0"/>
                <a:cs typeface="Calibri" panose="020F0502020204030204" pitchFamily="34" charset="0"/>
              </a:rPr>
              <a:t>The raw data undergoes several modifications in this module for further process.</a:t>
            </a:r>
          </a:p>
          <a:p>
            <a:pPr lvl="1" algn="just"/>
            <a:r>
              <a:rPr lang="en-IN" dirty="0">
                <a:latin typeface="Calibri" panose="020F0502020204030204" pitchFamily="34" charset="0"/>
                <a:cs typeface="Calibri" panose="020F0502020204030204" pitchFamily="34" charset="0"/>
              </a:rPr>
              <a:t>Some of the main functions of this module includes</a:t>
            </a:r>
          </a:p>
          <a:p>
            <a:pPr lvl="2" algn="just"/>
            <a:r>
              <a:rPr lang="en-IN" sz="2000" dirty="0">
                <a:latin typeface="Calibri" panose="020F0502020204030204" pitchFamily="34" charset="0"/>
                <a:cs typeface="Calibri" panose="020F0502020204030204" pitchFamily="34" charset="0"/>
              </a:rPr>
              <a:t>Data cleaning</a:t>
            </a:r>
          </a:p>
          <a:p>
            <a:pPr lvl="2" algn="just"/>
            <a:r>
              <a:rPr lang="en-IN" sz="2000" dirty="0">
                <a:latin typeface="Calibri" panose="020F0502020204030204" pitchFamily="34" charset="0"/>
                <a:cs typeface="Calibri" panose="020F0502020204030204" pitchFamily="34" charset="0"/>
              </a:rPr>
              <a:t>Data merging of datasets</a:t>
            </a:r>
          </a:p>
          <a:p>
            <a:pPr lvl="2" algn="just"/>
            <a:r>
              <a:rPr lang="en-IN" sz="2000" dirty="0">
                <a:latin typeface="Calibri" panose="020F0502020204030204" pitchFamily="34" charset="0"/>
                <a:cs typeface="Calibri" panose="020F0502020204030204" pitchFamily="34" charset="0"/>
              </a:rPr>
              <a:t>Text Processing using NLP</a:t>
            </a:r>
          </a:p>
          <a:p>
            <a:pPr lvl="2" algn="just"/>
            <a:r>
              <a:rPr lang="en-IN" sz="2000" dirty="0">
                <a:latin typeface="Calibri" panose="020F0502020204030204" pitchFamily="34" charset="0"/>
                <a:cs typeface="Calibri" panose="020F0502020204030204" pitchFamily="34" charset="0"/>
              </a:rPr>
              <a:t>Conversion of text data into numerical data(feature vectors).</a:t>
            </a:r>
          </a:p>
          <a:p>
            <a:pPr lvl="2" algn="just"/>
            <a:r>
              <a:rPr lang="en-IN" sz="2000" dirty="0">
                <a:latin typeface="Calibri" panose="020F0502020204030204" pitchFamily="34" charset="0"/>
                <a:cs typeface="Calibri" panose="020F0502020204030204" pitchFamily="34" charset="0"/>
              </a:rPr>
              <a:t>Splitting of data.</a:t>
            </a:r>
          </a:p>
          <a:p>
            <a:pPr lvl="1" algn="just"/>
            <a:r>
              <a:rPr lang="en-IN" dirty="0">
                <a:latin typeface="Calibri" panose="020F0502020204030204" pitchFamily="34" charset="0"/>
                <a:cs typeface="Calibri" panose="020F0502020204030204" pitchFamily="34" charset="0"/>
              </a:rPr>
              <a:t>All the data processing is done using </a:t>
            </a:r>
            <a:r>
              <a:rPr lang="en-IN" b="1" dirty="0">
                <a:latin typeface="Calibri" panose="020F0502020204030204" pitchFamily="34" charset="0"/>
                <a:cs typeface="Calibri" panose="020F0502020204030204" pitchFamily="34" charset="0"/>
              </a:rPr>
              <a:t>Pandas</a:t>
            </a:r>
            <a:r>
              <a:rPr lang="en-IN" dirty="0">
                <a:latin typeface="Calibri" panose="020F0502020204030204" pitchFamily="34" charset="0"/>
                <a:cs typeface="Calibri" panose="020F0502020204030204" pitchFamily="34" charset="0"/>
              </a:rPr>
              <a:t> and </a:t>
            </a:r>
            <a:r>
              <a:rPr lang="en-IN" b="1" dirty="0">
                <a:latin typeface="Calibri" panose="020F0502020204030204" pitchFamily="34" charset="0"/>
                <a:cs typeface="Calibri" panose="020F0502020204030204" pitchFamily="34" charset="0"/>
              </a:rPr>
              <a:t>NumPy</a:t>
            </a:r>
            <a:r>
              <a:rPr lang="en-IN" dirty="0">
                <a:latin typeface="Calibri" panose="020F0502020204030204" pitchFamily="34" charset="0"/>
                <a:cs typeface="Calibri" panose="020F0502020204030204" pitchFamily="34" charset="0"/>
              </a:rPr>
              <a:t> libraries.</a:t>
            </a:r>
          </a:p>
          <a:p>
            <a:pPr lvl="1" algn="just"/>
            <a:r>
              <a:rPr lang="en-IN" dirty="0">
                <a:latin typeface="Calibri" panose="020F0502020204030204" pitchFamily="34" charset="0"/>
                <a:cs typeface="Calibri" panose="020F0502020204030204" pitchFamily="34" charset="0"/>
              </a:rPr>
              <a:t>Text processing and text conversion is done using </a:t>
            </a:r>
            <a:r>
              <a:rPr lang="en-IN" b="1" dirty="0">
                <a:latin typeface="Calibri" panose="020F0502020204030204" pitchFamily="34" charset="0"/>
                <a:cs typeface="Calibri" panose="020F0502020204030204" pitchFamily="34" charset="0"/>
              </a:rPr>
              <a:t>NLTK</a:t>
            </a:r>
            <a:r>
              <a:rPr lang="en-IN" dirty="0">
                <a:latin typeface="Calibri" panose="020F0502020204030204" pitchFamily="34" charset="0"/>
                <a:cs typeface="Calibri" panose="020F0502020204030204" pitchFamily="34" charset="0"/>
              </a:rPr>
              <a:t> and </a:t>
            </a:r>
            <a:r>
              <a:rPr lang="en-IN" b="1" dirty="0">
                <a:latin typeface="Calibri" panose="020F0502020204030204" pitchFamily="34" charset="0"/>
                <a:cs typeface="Calibri" panose="020F0502020204030204" pitchFamily="34" charset="0"/>
              </a:rPr>
              <a:t>scikit-learn</a:t>
            </a:r>
            <a:r>
              <a:rPr lang="en-IN" dirty="0">
                <a:latin typeface="Calibri" panose="020F0502020204030204" pitchFamily="34" charset="0"/>
                <a:cs typeface="Calibri" panose="020F0502020204030204" pitchFamily="34" charset="0"/>
              </a:rPr>
              <a:t> libraries.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699247"/>
            <a:ext cx="10018713" cy="5091953"/>
          </a:xfrm>
        </p:spPr>
        <p:txBody>
          <a:bodyPr/>
          <a:lstStyle/>
          <a:p>
            <a:pPr algn="just"/>
            <a:r>
              <a:rPr lang="en-IN" b="1" dirty="0">
                <a:latin typeface="Calibri" panose="020F0502020204030204" pitchFamily="34" charset="0"/>
                <a:cs typeface="Calibri" panose="020F0502020204030204" pitchFamily="34" charset="0"/>
              </a:rPr>
              <a:t>ML Module</a:t>
            </a:r>
          </a:p>
          <a:p>
            <a:pPr lvl="1" algn="just"/>
            <a:r>
              <a:rPr lang="en-IN" dirty="0">
                <a:latin typeface="Calibri" panose="020F0502020204030204" pitchFamily="34" charset="0"/>
                <a:cs typeface="Calibri" panose="020F0502020204030204" pitchFamily="34" charset="0"/>
              </a:rPr>
              <a:t>This module is the main module of all three modules.</a:t>
            </a:r>
          </a:p>
          <a:p>
            <a:pPr lvl="1" algn="just"/>
            <a:r>
              <a:rPr lang="en-IN" dirty="0">
                <a:latin typeface="Calibri" panose="020F0502020204030204" pitchFamily="34" charset="0"/>
                <a:cs typeface="Calibri" panose="020F0502020204030204" pitchFamily="34" charset="0"/>
              </a:rPr>
              <a:t>This modules performs everything related to machine learning and results analysis.</a:t>
            </a:r>
          </a:p>
          <a:p>
            <a:pPr lvl="1" algn="just"/>
            <a:r>
              <a:rPr lang="en-IN" dirty="0">
                <a:latin typeface="Calibri" panose="020F0502020204030204" pitchFamily="34" charset="0"/>
                <a:cs typeface="Calibri" panose="020F0502020204030204" pitchFamily="34" charset="0"/>
              </a:rPr>
              <a:t>Some main functions of this module are</a:t>
            </a:r>
          </a:p>
          <a:p>
            <a:pPr lvl="2" algn="just"/>
            <a:r>
              <a:rPr lang="en-IN" sz="2000" dirty="0">
                <a:latin typeface="Calibri" panose="020F0502020204030204" pitchFamily="34" charset="0"/>
                <a:cs typeface="Calibri" panose="020F0502020204030204" pitchFamily="34" charset="0"/>
              </a:rPr>
              <a:t>Training machine learning models.</a:t>
            </a:r>
          </a:p>
          <a:p>
            <a:pPr lvl="2" algn="just"/>
            <a:r>
              <a:rPr lang="en-IN" sz="2000" dirty="0">
                <a:latin typeface="Calibri" panose="020F0502020204030204" pitchFamily="34" charset="0"/>
                <a:cs typeface="Calibri" panose="020F0502020204030204" pitchFamily="34" charset="0"/>
              </a:rPr>
              <a:t>Testing the model</a:t>
            </a:r>
          </a:p>
          <a:p>
            <a:pPr lvl="2" algn="just"/>
            <a:r>
              <a:rPr lang="en-IN" sz="2000" dirty="0">
                <a:latin typeface="Calibri" panose="020F0502020204030204" pitchFamily="34" charset="0"/>
                <a:cs typeface="Calibri" panose="020F0502020204030204" pitchFamily="34" charset="0"/>
              </a:rPr>
              <a:t>Determining the respective parameter values for each model.</a:t>
            </a:r>
          </a:p>
          <a:p>
            <a:pPr lvl="2" algn="just"/>
            <a:r>
              <a:rPr lang="en-IN" sz="2000" dirty="0">
                <a:latin typeface="Calibri" panose="020F0502020204030204" pitchFamily="34" charset="0"/>
                <a:cs typeface="Calibri" panose="020F0502020204030204" pitchFamily="34" charset="0"/>
              </a:rPr>
              <a:t>Key-word extraction.</a:t>
            </a:r>
          </a:p>
          <a:p>
            <a:pPr lvl="2" algn="just"/>
            <a:r>
              <a:rPr lang="en-IN" sz="2000" dirty="0">
                <a:latin typeface="Calibri" panose="020F0502020204030204" pitchFamily="34" charset="0"/>
                <a:cs typeface="Calibri" panose="020F0502020204030204" pitchFamily="34" charset="0"/>
              </a:rPr>
              <a:t>Final output calculation</a:t>
            </a:r>
          </a:p>
          <a:p>
            <a:pPr lvl="1" algn="just"/>
            <a:r>
              <a:rPr lang="en-IN" dirty="0">
                <a:latin typeface="Calibri" panose="020F0502020204030204" pitchFamily="34" charset="0"/>
                <a:cs typeface="Calibri" panose="020F0502020204030204" pitchFamily="34" charset="0"/>
              </a:rPr>
              <a:t>The output from this module is forwarded to UI for providing visual response to user</a:t>
            </a:r>
          </a:p>
          <a:p>
            <a:pPr lvl="2" algn="just"/>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42364"/>
            <a:ext cx="10018713" cy="524435"/>
          </a:xfrm>
        </p:spPr>
        <p:txBody>
          <a:bodyPr>
            <a:normAutofit fontScale="90000"/>
          </a:bodyPr>
          <a:lstStyle/>
          <a:p>
            <a:pPr algn="l"/>
            <a:r>
              <a:rPr lang="en-US" dirty="0"/>
              <a:t>Implementation</a:t>
            </a:r>
            <a:endParaRPr lang="en-IN" dirty="0"/>
          </a:p>
        </p:txBody>
      </p:sp>
      <p:sp>
        <p:nvSpPr>
          <p:cNvPr id="3" name="Content Placeholder 2"/>
          <p:cNvSpPr>
            <a:spLocks noGrp="1"/>
          </p:cNvSpPr>
          <p:nvPr>
            <p:ph idx="1"/>
          </p:nvPr>
        </p:nvSpPr>
        <p:spPr>
          <a:xfrm>
            <a:off x="1484310" y="1371601"/>
            <a:ext cx="9784325" cy="4419600"/>
          </a:xfrm>
        </p:spPr>
        <p:txBody>
          <a:bodyPr/>
          <a:lstStyle/>
          <a:p>
            <a:pPr marL="0" indent="0" algn="just">
              <a:buNone/>
            </a:pPr>
            <a:r>
              <a:rPr lang="en-US" b="1" dirty="0">
                <a:latin typeface="Calibri" panose="020F0502020204030204" pitchFamily="34" charset="0"/>
                <a:cs typeface="Calibri" panose="020F0502020204030204" pitchFamily="34" charset="0"/>
              </a:rPr>
              <a:t>1. Data Collection</a:t>
            </a:r>
          </a:p>
          <a:p>
            <a:pPr lvl="1" algn="just"/>
            <a:r>
              <a:rPr lang="en-US" dirty="0">
                <a:latin typeface="Calibri" panose="020F0502020204030204" pitchFamily="34" charset="0"/>
                <a:cs typeface="Calibri" panose="020F0502020204030204" pitchFamily="34" charset="0"/>
              </a:rPr>
              <a:t>Data plays an important role when it comes to prediction and classification, the more the data the more the accuracy will be.</a:t>
            </a:r>
          </a:p>
          <a:p>
            <a:pPr lvl="1" algn="just"/>
            <a:r>
              <a:rPr lang="en-US" dirty="0">
                <a:latin typeface="Calibri" panose="020F0502020204030204" pitchFamily="34" charset="0"/>
                <a:cs typeface="Calibri" panose="020F0502020204030204" pitchFamily="34" charset="0"/>
              </a:rPr>
              <a:t>The data used in this project is completely open-source and has been taken from various resources like Kaggle and UCI</a:t>
            </a:r>
          </a:p>
          <a:p>
            <a:pPr lvl="1" algn="just"/>
            <a:r>
              <a:rPr lang="en-US" dirty="0">
                <a:latin typeface="Calibri" panose="020F0502020204030204" pitchFamily="34" charset="0"/>
                <a:cs typeface="Calibri" panose="020F0502020204030204" pitchFamily="34" charset="0"/>
              </a:rPr>
              <a:t>For the purpose of accuracy and diversity in data multiple datasets are taken.</a:t>
            </a:r>
          </a:p>
          <a:p>
            <a:pPr lvl="1" algn="just"/>
            <a:r>
              <a:rPr lang="en-IN" dirty="0">
                <a:latin typeface="Calibri" panose="020F0502020204030204" pitchFamily="34" charset="0"/>
                <a:cs typeface="Calibri" panose="020F0502020204030204" pitchFamily="34" charset="0"/>
              </a:rPr>
              <a:t>2 datasets containing approximately over 12000 mails and their labels are used for training and testing the application.</a:t>
            </a:r>
          </a:p>
          <a:p>
            <a:pPr lvl="1" algn="just"/>
            <a:r>
              <a:rPr lang="en-IN" dirty="0">
                <a:latin typeface="Calibri" panose="020F0502020204030204" pitchFamily="34" charset="0"/>
                <a:cs typeface="Calibri" panose="020F0502020204030204" pitchFamily="34" charset="0"/>
              </a:rPr>
              <a:t>6000 spam mails are taken for generalisation of data and to increase the accuracy.</a:t>
            </a:r>
          </a:p>
          <a:p>
            <a:pPr marL="457200" lvl="1" indent="0" algn="just">
              <a:buNone/>
            </a:pP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15472"/>
            <a:ext cx="10018713" cy="381000"/>
          </a:xfrm>
        </p:spPr>
        <p:txBody>
          <a:bodyPr>
            <a:noAutofit/>
          </a:bodyPr>
          <a:lstStyle/>
          <a:p>
            <a:pPr algn="l"/>
            <a:r>
              <a:rPr lang="en-US" sz="2400" b="1" dirty="0">
                <a:latin typeface="Calibri" panose="020F0502020204030204" pitchFamily="34" charset="0"/>
                <a:cs typeface="Calibri" panose="020F0502020204030204" pitchFamily="34" charset="0"/>
              </a:rPr>
              <a:t>Data Description</a:t>
            </a:r>
            <a:endParaRPr lang="en-IN" sz="2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484310" y="1281953"/>
            <a:ext cx="10018713" cy="4509248"/>
          </a:xfrm>
        </p:spPr>
        <p:txBody>
          <a:bodyPr/>
          <a:lstStyle/>
          <a:p>
            <a:pPr marL="0" indent="0" algn="just">
              <a:buNone/>
            </a:pPr>
            <a:r>
              <a:rPr lang="en-US" dirty="0">
                <a:latin typeface="Calibri" panose="020F0502020204030204" pitchFamily="34" charset="0"/>
                <a:cs typeface="Calibri" panose="020F0502020204030204" pitchFamily="34" charset="0"/>
              </a:rPr>
              <a:t>Dataset </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enronSpamSubset</a:t>
            </a:r>
            <a:r>
              <a:rPr lang="en-US" dirty="0">
                <a:latin typeface="Calibri" panose="020F0502020204030204" pitchFamily="34" charset="0"/>
                <a:cs typeface="Calibri" panose="020F0502020204030204" pitchFamily="34" charset="0"/>
              </a:rPr>
              <a:t>.</a:t>
            </a:r>
          </a:p>
          <a:p>
            <a:pPr lvl="1" algn="just"/>
            <a:r>
              <a:rPr lang="en-US" i="1" dirty="0">
                <a:latin typeface="Calibri" panose="020F0502020204030204" pitchFamily="34" charset="0"/>
                <a:cs typeface="Calibri" panose="020F0502020204030204" pitchFamily="34" charset="0"/>
              </a:rPr>
              <a:t>Source</a:t>
            </a:r>
            <a:r>
              <a:rPr lang="en-US" dirty="0">
                <a:latin typeface="Calibri" panose="020F0502020204030204" pitchFamily="34" charset="0"/>
                <a:cs typeface="Calibri" panose="020F0502020204030204" pitchFamily="34" charset="0"/>
              </a:rPr>
              <a:t> : Kaggle</a:t>
            </a:r>
          </a:p>
          <a:p>
            <a:pPr lvl="1" algn="just"/>
            <a:r>
              <a:rPr lang="en-US" i="1" dirty="0">
                <a:latin typeface="Calibri" panose="020F0502020204030204" pitchFamily="34" charset="0"/>
                <a:cs typeface="Calibri" panose="020F0502020204030204" pitchFamily="34" charset="0"/>
              </a:rPr>
              <a:t>Description</a:t>
            </a:r>
            <a:r>
              <a:rPr lang="en-US" dirty="0">
                <a:latin typeface="Calibri" panose="020F0502020204030204" pitchFamily="34" charset="0"/>
                <a:cs typeface="Calibri" panose="020F0502020204030204" pitchFamily="34" charset="0"/>
              </a:rPr>
              <a:t> : this dataset is part of a larger dataset called </a:t>
            </a:r>
            <a:r>
              <a:rPr lang="en-US" dirty="0" err="1">
                <a:latin typeface="Calibri" panose="020F0502020204030204" pitchFamily="34" charset="0"/>
                <a:cs typeface="Calibri" panose="020F0502020204030204" pitchFamily="34" charset="0"/>
              </a:rPr>
              <a:t>enron</a:t>
            </a:r>
            <a:r>
              <a:rPr lang="en-US" dirty="0">
                <a:latin typeface="Calibri" panose="020F0502020204030204" pitchFamily="34" charset="0"/>
                <a:cs typeface="Calibri" panose="020F0502020204030204" pitchFamily="34" charset="0"/>
              </a:rPr>
              <a:t>. This dataset contains a set of spam and non-spam emails with 0 for non spam and 1 for spam in label attribute.</a:t>
            </a:r>
          </a:p>
          <a:p>
            <a:pPr lvl="1" algn="just"/>
            <a:r>
              <a:rPr lang="en-US" i="1" dirty="0">
                <a:latin typeface="Inter"/>
                <a:cs typeface="Calibri" panose="020F0502020204030204" pitchFamily="34" charset="0"/>
              </a:rPr>
              <a:t>Composition</a:t>
            </a:r>
            <a:r>
              <a:rPr lang="en-US" dirty="0">
                <a:latin typeface="Inter"/>
                <a:cs typeface="Calibri" panose="020F0502020204030204" pitchFamily="34" charset="0"/>
              </a:rPr>
              <a:t> :</a:t>
            </a:r>
          </a:p>
          <a:p>
            <a:pPr lvl="2" algn="just"/>
            <a:r>
              <a:rPr lang="en-US" sz="2000" dirty="0">
                <a:latin typeface="Inter"/>
                <a:cs typeface="Calibri" panose="020F0502020204030204" pitchFamily="34" charset="0"/>
              </a:rPr>
              <a:t>Unique values : 9687</a:t>
            </a:r>
          </a:p>
          <a:p>
            <a:pPr lvl="2" algn="just"/>
            <a:r>
              <a:rPr lang="en-US" sz="2000" dirty="0">
                <a:latin typeface="Inter"/>
                <a:cs typeface="Calibri" panose="020F0502020204030204" pitchFamily="34" charset="0"/>
              </a:rPr>
              <a:t>Spam values : 5000</a:t>
            </a:r>
          </a:p>
          <a:p>
            <a:pPr lvl="2" algn="just"/>
            <a:r>
              <a:rPr lang="en-US" sz="2000" dirty="0">
                <a:latin typeface="Inter"/>
                <a:cs typeface="Calibri" panose="020F0502020204030204" pitchFamily="34" charset="0"/>
              </a:rPr>
              <a:t>Non-spam values : 4687</a:t>
            </a:r>
            <a:endParaRPr lang="en-US" sz="2000"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endParaRPr lang="en-IN"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7003756" y="3219866"/>
            <a:ext cx="3330229" cy="295681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381000"/>
          </a:xfrm>
        </p:spPr>
        <p:txBody>
          <a:bodyPr>
            <a:noAutofit/>
          </a:bodyPr>
          <a:lstStyle/>
          <a:p>
            <a:pPr algn="l"/>
            <a:r>
              <a:rPr lang="en-IN" sz="2400" b="1" dirty="0">
                <a:latin typeface="Calibri" panose="020F0502020204030204" pitchFamily="34" charset="0"/>
                <a:cs typeface="Calibri" panose="020F0502020204030204" pitchFamily="34" charset="0"/>
              </a:rPr>
              <a:t>Data description</a:t>
            </a:r>
          </a:p>
        </p:txBody>
      </p:sp>
      <p:sp>
        <p:nvSpPr>
          <p:cNvPr id="3" name="Content Placeholder 2"/>
          <p:cNvSpPr>
            <a:spLocks noGrp="1"/>
          </p:cNvSpPr>
          <p:nvPr>
            <p:ph idx="1"/>
          </p:nvPr>
        </p:nvSpPr>
        <p:spPr>
          <a:xfrm>
            <a:off x="1484311" y="1331258"/>
            <a:ext cx="10018713" cy="3653118"/>
          </a:xfrm>
        </p:spPr>
        <p:txBody>
          <a:bodyPr>
            <a:normAutofit/>
          </a:bodyPr>
          <a:lstStyle/>
          <a:p>
            <a:pPr algn="just"/>
            <a:r>
              <a:rPr lang="en-IN" dirty="0">
                <a:latin typeface="Calibri" panose="020F0502020204030204" pitchFamily="34" charset="0"/>
                <a:cs typeface="Calibri" panose="020F0502020204030204" pitchFamily="34" charset="0"/>
              </a:rPr>
              <a:t>Dataset : </a:t>
            </a:r>
            <a:r>
              <a:rPr lang="en-IN" b="1" dirty="0" err="1">
                <a:latin typeface="Calibri" panose="020F0502020204030204" pitchFamily="34" charset="0"/>
                <a:cs typeface="Calibri" panose="020F0502020204030204" pitchFamily="34" charset="0"/>
              </a:rPr>
              <a:t>lingspam</a:t>
            </a:r>
            <a:r>
              <a:rPr lang="en-IN" b="1" dirty="0">
                <a:latin typeface="Calibri" panose="020F0502020204030204" pitchFamily="34" charset="0"/>
                <a:cs typeface="Calibri" panose="020F0502020204030204" pitchFamily="34" charset="0"/>
              </a:rPr>
              <a:t>.</a:t>
            </a:r>
          </a:p>
          <a:p>
            <a:pPr lvl="1" algn="just"/>
            <a:r>
              <a:rPr lang="en-IN" i="1" dirty="0">
                <a:latin typeface="Calibri" panose="020F0502020204030204" pitchFamily="34" charset="0"/>
                <a:cs typeface="Calibri" panose="020F0502020204030204" pitchFamily="34" charset="0"/>
              </a:rPr>
              <a:t>Source</a:t>
            </a:r>
            <a:r>
              <a:rPr lang="en-IN" dirty="0">
                <a:latin typeface="Calibri" panose="020F0502020204030204" pitchFamily="34" charset="0"/>
                <a:cs typeface="Calibri" panose="020F0502020204030204" pitchFamily="34" charset="0"/>
              </a:rPr>
              <a:t> : Kaggle</a:t>
            </a:r>
          </a:p>
          <a:p>
            <a:pPr lvl="1" algn="just"/>
            <a:r>
              <a:rPr lang="en-IN" i="1" dirty="0">
                <a:latin typeface="Calibri" panose="020F0502020204030204" pitchFamily="34" charset="0"/>
                <a:cs typeface="Calibri" panose="020F0502020204030204" pitchFamily="34" charset="0"/>
              </a:rPr>
              <a:t>Description</a:t>
            </a:r>
            <a:r>
              <a:rPr lang="en-IN" dirty="0">
                <a:latin typeface="Calibri" panose="020F0502020204030204" pitchFamily="34" charset="0"/>
                <a:cs typeface="Calibri" panose="020F0502020204030204" pitchFamily="34" charset="0"/>
              </a:rPr>
              <a:t> : This dataset is part of a larger dataset called Enron1 which contains emails classified as spam or ham(not-spam).</a:t>
            </a:r>
          </a:p>
          <a:p>
            <a:pPr lvl="1" algn="just"/>
            <a:r>
              <a:rPr lang="en-IN" i="1" dirty="0">
                <a:latin typeface="Calibri" panose="020F0502020204030204" pitchFamily="34" charset="0"/>
                <a:cs typeface="Calibri" panose="020F0502020204030204" pitchFamily="34" charset="0"/>
              </a:rPr>
              <a:t>Composition</a:t>
            </a:r>
            <a:r>
              <a:rPr lang="en-IN" dirty="0">
                <a:latin typeface="Calibri" panose="020F0502020204030204" pitchFamily="34" charset="0"/>
                <a:cs typeface="Calibri" panose="020F0502020204030204" pitchFamily="34" charset="0"/>
              </a:rPr>
              <a:t> : </a:t>
            </a:r>
          </a:p>
          <a:p>
            <a:pPr lvl="2" algn="just"/>
            <a:r>
              <a:rPr lang="en-IN" sz="2000" dirty="0">
                <a:latin typeface="Calibri" panose="020F0502020204030204" pitchFamily="34" charset="0"/>
                <a:cs typeface="Calibri" panose="020F0502020204030204" pitchFamily="34" charset="0"/>
              </a:rPr>
              <a:t>Unique values : 2591</a:t>
            </a:r>
          </a:p>
          <a:p>
            <a:pPr lvl="2" algn="just"/>
            <a:r>
              <a:rPr lang="en-IN" sz="2000" dirty="0">
                <a:latin typeface="Calibri" panose="020F0502020204030204" pitchFamily="34" charset="0"/>
                <a:cs typeface="Calibri" panose="020F0502020204030204" pitchFamily="34" charset="0"/>
              </a:rPr>
              <a:t>Spam values : 419</a:t>
            </a:r>
          </a:p>
          <a:p>
            <a:pPr lvl="2" algn="just"/>
            <a:r>
              <a:rPr lang="en-IN" sz="2000" dirty="0">
                <a:latin typeface="Calibri" panose="020F0502020204030204" pitchFamily="34" charset="0"/>
                <a:cs typeface="Calibri" panose="020F0502020204030204" pitchFamily="34" charset="0"/>
              </a:rPr>
              <a:t>Non-spam values : 2172</a:t>
            </a:r>
          </a:p>
          <a:p>
            <a:pPr marL="914400" lvl="2" indent="0" algn="just">
              <a:buNone/>
            </a:pPr>
            <a:endParaRPr lang="en-IN"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6935849" y="3157817"/>
            <a:ext cx="3322608" cy="291109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70965"/>
            <a:ext cx="9757431" cy="5235388"/>
          </a:xfrm>
        </p:spPr>
        <p:txBody>
          <a:bodyPr>
            <a:normAutofit/>
          </a:bodyPr>
          <a:lstStyle/>
          <a:p>
            <a:pPr marL="0" indent="0" algn="just">
              <a:buNone/>
            </a:pPr>
            <a:r>
              <a:rPr lang="en-IN" b="1" dirty="0">
                <a:latin typeface="Calibri" panose="020F0502020204030204" pitchFamily="34" charset="0"/>
                <a:cs typeface="Calibri" panose="020F0502020204030204" pitchFamily="34" charset="0"/>
              </a:rPr>
              <a:t>2. </a:t>
            </a:r>
            <a:r>
              <a:rPr lang="en-IN" sz="2600" b="1" dirty="0">
                <a:latin typeface="Calibri" panose="020F0502020204030204" pitchFamily="34" charset="0"/>
                <a:cs typeface="Calibri" panose="020F0502020204030204" pitchFamily="34" charset="0"/>
              </a:rPr>
              <a:t>Data Processing</a:t>
            </a:r>
            <a:r>
              <a:rPr lang="en-IN" sz="2600" dirty="0">
                <a:latin typeface="Calibri" panose="020F0502020204030204" pitchFamily="34" charset="0"/>
                <a:cs typeface="Calibri" panose="020F0502020204030204" pitchFamily="34" charset="0"/>
              </a:rPr>
              <a:t>.</a:t>
            </a:r>
          </a:p>
          <a:p>
            <a:pPr lvl="2" algn="just"/>
            <a:r>
              <a:rPr lang="en-IN" sz="2000" dirty="0">
                <a:latin typeface="Calibri" panose="020F0502020204030204" pitchFamily="34" charset="0"/>
                <a:cs typeface="Calibri" panose="020F0502020204030204" pitchFamily="34" charset="0"/>
              </a:rPr>
              <a:t>Overall data processing</a:t>
            </a:r>
          </a:p>
          <a:p>
            <a:pPr lvl="2" algn="just"/>
            <a:r>
              <a:rPr lang="en-IN" sz="2000" dirty="0">
                <a:latin typeface="Calibri" panose="020F0502020204030204" pitchFamily="34" charset="0"/>
                <a:cs typeface="Calibri" panose="020F0502020204030204" pitchFamily="34" charset="0"/>
              </a:rPr>
              <a:t>Textual data processing</a:t>
            </a:r>
          </a:p>
          <a:p>
            <a:pPr lvl="1" algn="just"/>
            <a:r>
              <a:rPr lang="en-IN" b="1" dirty="0">
                <a:latin typeface="Calibri" panose="020F0502020204030204" pitchFamily="34" charset="0"/>
                <a:cs typeface="Calibri" panose="020F0502020204030204" pitchFamily="34" charset="0"/>
              </a:rPr>
              <a:t>Overall Data Processing</a:t>
            </a:r>
          </a:p>
          <a:p>
            <a:pPr lvl="2" algn="just"/>
            <a:r>
              <a:rPr lang="en-IN" sz="2000" dirty="0">
                <a:latin typeface="Calibri" panose="020F0502020204030204" pitchFamily="34" charset="0"/>
                <a:cs typeface="Calibri" panose="020F0502020204030204" pitchFamily="34" charset="0"/>
              </a:rPr>
              <a:t>Dataset cleaning</a:t>
            </a:r>
          </a:p>
          <a:p>
            <a:pPr lvl="3" algn="just"/>
            <a:r>
              <a:rPr lang="en-IN" sz="2000" dirty="0">
                <a:latin typeface="Calibri" panose="020F0502020204030204" pitchFamily="34" charset="0"/>
                <a:cs typeface="Calibri" panose="020F0502020204030204" pitchFamily="34" charset="0"/>
              </a:rPr>
              <a:t>It includes tasks such as removal of outliers, null value removal, removal of unwanted features from data.</a:t>
            </a:r>
          </a:p>
          <a:p>
            <a:pPr lvl="2" algn="just"/>
            <a:r>
              <a:rPr lang="en-IN" sz="2000" dirty="0">
                <a:latin typeface="Calibri" panose="020F0502020204030204" pitchFamily="34" charset="0"/>
                <a:cs typeface="Calibri" panose="020F0502020204030204" pitchFamily="34" charset="0"/>
              </a:rPr>
              <a:t>Dataset Merging</a:t>
            </a:r>
          </a:p>
          <a:p>
            <a:pPr lvl="3" algn="just"/>
            <a:r>
              <a:rPr lang="en-IN" sz="2000" dirty="0">
                <a:latin typeface="Calibri" panose="020F0502020204030204" pitchFamily="34" charset="0"/>
                <a:cs typeface="Calibri" panose="020F0502020204030204" pitchFamily="34" charset="0"/>
              </a:rPr>
              <a:t>After data cleaning, the datasets are merged to form a single dataset containing only two features(text, label).</a:t>
            </a:r>
          </a:p>
          <a:p>
            <a:pPr marL="1028700" lvl="2" indent="0" algn="just">
              <a:buNone/>
            </a:pPr>
            <a:r>
              <a:rPr lang="en-IN" sz="2000" dirty="0">
                <a:latin typeface="Calibri" panose="020F0502020204030204" pitchFamily="34" charset="0"/>
                <a:cs typeface="Calibri" panose="020F0502020204030204" pitchFamily="34" charset="0"/>
              </a:rPr>
              <a:t>Data cleaning, Data Merging these procedures are completely done using</a:t>
            </a:r>
            <a:r>
              <a:rPr lang="en-IN" sz="2000" b="1" dirty="0">
                <a:latin typeface="Calibri" panose="020F0502020204030204" pitchFamily="34" charset="0"/>
                <a:cs typeface="Calibri" panose="020F0502020204030204" pitchFamily="34" charset="0"/>
              </a:rPr>
              <a:t> Pandas </a:t>
            </a:r>
            <a:r>
              <a:rPr lang="en-IN" sz="2000" dirty="0">
                <a:latin typeface="Calibri" panose="020F0502020204030204" pitchFamily="34" charset="0"/>
                <a:cs typeface="Calibri" panose="020F0502020204030204" pitchFamily="34" charset="0"/>
              </a:rPr>
              <a:t>library.</a:t>
            </a:r>
          </a:p>
          <a:p>
            <a:pPr marL="914400" lvl="2" indent="0" algn="just">
              <a:buNone/>
            </a:pPr>
            <a:endParaRPr lang="en-IN" sz="2000" dirty="0">
              <a:latin typeface="Calibri" panose="020F0502020204030204" pitchFamily="34" charset="0"/>
              <a:cs typeface="Calibri" panose="020F0502020204030204" pitchFamily="34" charset="0"/>
            </a:endParaRPr>
          </a:p>
          <a:p>
            <a:pPr marL="914400" lvl="2" indent="0" algn="just">
              <a:buNone/>
            </a:pP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27212"/>
            <a:ext cx="10018713" cy="488576"/>
          </a:xfrm>
        </p:spPr>
        <p:txBody>
          <a:bodyPr>
            <a:normAutofit fontScale="90000"/>
          </a:bodyPr>
          <a:lstStyle/>
          <a:p>
            <a:pPr algn="l"/>
            <a:r>
              <a:rPr lang="en-IN" dirty="0"/>
              <a:t>Abstract</a:t>
            </a:r>
          </a:p>
        </p:txBody>
      </p:sp>
      <p:sp>
        <p:nvSpPr>
          <p:cNvPr id="3" name="Content Placeholder 2"/>
          <p:cNvSpPr>
            <a:spLocks noGrp="1"/>
          </p:cNvSpPr>
          <p:nvPr>
            <p:ph idx="1"/>
          </p:nvPr>
        </p:nvSpPr>
        <p:spPr>
          <a:xfrm>
            <a:off x="1484310" y="1165413"/>
            <a:ext cx="10018713" cy="4652682"/>
          </a:xfrm>
        </p:spPr>
        <p:txBody>
          <a:bodyPr/>
          <a:lstStyle/>
          <a:p>
            <a:pPr algn="just"/>
            <a:r>
              <a:rPr lang="en-US" sz="2200" dirty="0">
                <a:latin typeface="Calibri" panose="020F0502020204030204" pitchFamily="34" charset="0"/>
                <a:cs typeface="Calibri" panose="020F0502020204030204" pitchFamily="34" charset="0"/>
              </a:rPr>
              <a:t>Today, spam has become a big trouble over the internet. Up to 2020, the statistic shown spam accounted for 47.8%of all e-mail messages, a significant jump over 45% recorded in 2019.</a:t>
            </a:r>
          </a:p>
          <a:p>
            <a:pPr algn="just"/>
            <a:r>
              <a:rPr lang="en-US" sz="2200" dirty="0">
                <a:latin typeface="Calibri" panose="020F0502020204030204" pitchFamily="34" charset="0"/>
                <a:cs typeface="Calibri" panose="020F0502020204030204" pitchFamily="34" charset="0"/>
              </a:rPr>
              <a:t>Spam which is also known as unsolicited bulk email has led to the increasing use of email as email provides the perfect ways to send the unwanted advertisement or junk newsgroup posting at no cost for the sender. </a:t>
            </a:r>
          </a:p>
          <a:p>
            <a:pPr algn="just"/>
            <a:r>
              <a:rPr lang="en-US" sz="2200" dirty="0">
                <a:latin typeface="Calibri" panose="020F0502020204030204" pitchFamily="34" charset="0"/>
                <a:cs typeface="Calibri" panose="020F0502020204030204" pitchFamily="34" charset="0"/>
              </a:rPr>
              <a:t>A lot of effort is being put into this by email service providers to prevent this due to unwanted increase in bandwidth and customer dissatisfaction.</a:t>
            </a:r>
          </a:p>
          <a:p>
            <a:pPr algn="just"/>
            <a:r>
              <a:rPr lang="en-US" sz="2200" dirty="0">
                <a:latin typeface="Calibri" panose="020F0502020204030204" pitchFamily="34" charset="0"/>
                <a:cs typeface="Calibri" panose="020F0502020204030204" pitchFamily="34" charset="0"/>
              </a:rPr>
              <a:t>This project aims at classifying an email as spam or not by analyzing the content using Natural Language Processing Techniques and comparing it previously recorded data using machine learning</a:t>
            </a:r>
            <a:r>
              <a:rPr lang="en-US" dirty="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93060"/>
            <a:ext cx="10018713" cy="5602940"/>
          </a:xfrm>
        </p:spPr>
        <p:txBody>
          <a:bodyPr>
            <a:normAutofit lnSpcReduction="10000"/>
          </a:bodyPr>
          <a:lstStyle/>
          <a:p>
            <a:pPr algn="just"/>
            <a:r>
              <a:rPr lang="en-IN" sz="2000" b="1" dirty="0">
                <a:latin typeface="Calibri" panose="020F0502020204030204" pitchFamily="34" charset="0"/>
                <a:cs typeface="Calibri" panose="020F0502020204030204" pitchFamily="34" charset="0"/>
              </a:rPr>
              <a:t>Textual Data Processing</a:t>
            </a:r>
          </a:p>
          <a:p>
            <a:pPr lvl="1" algn="just"/>
            <a:r>
              <a:rPr lang="en-IN" dirty="0">
                <a:latin typeface="Calibri" panose="020F0502020204030204" pitchFamily="34" charset="0"/>
                <a:cs typeface="Calibri" panose="020F0502020204030204" pitchFamily="34" charset="0"/>
              </a:rPr>
              <a:t>Tag removal</a:t>
            </a:r>
          </a:p>
          <a:p>
            <a:pPr lvl="2" algn="just"/>
            <a:r>
              <a:rPr lang="en-IN" sz="2000" dirty="0">
                <a:latin typeface="Calibri" panose="020F0502020204030204" pitchFamily="34" charset="0"/>
                <a:cs typeface="Calibri" panose="020F0502020204030204" pitchFamily="34" charset="0"/>
              </a:rPr>
              <a:t>Removing all kinds of tags and unknown characters from text using regular expressions through </a:t>
            </a:r>
            <a:r>
              <a:rPr lang="en-IN" sz="2000" b="1" dirty="0">
                <a:latin typeface="Calibri" panose="020F0502020204030204" pitchFamily="34" charset="0"/>
                <a:cs typeface="Calibri" panose="020F0502020204030204" pitchFamily="34" charset="0"/>
              </a:rPr>
              <a:t>Regex</a:t>
            </a:r>
            <a:r>
              <a:rPr lang="en-IN" sz="2000" dirty="0">
                <a:latin typeface="Calibri" panose="020F0502020204030204" pitchFamily="34" charset="0"/>
                <a:cs typeface="Calibri" panose="020F0502020204030204" pitchFamily="34" charset="0"/>
              </a:rPr>
              <a:t> library.</a:t>
            </a:r>
          </a:p>
          <a:p>
            <a:pPr lvl="1" algn="just"/>
            <a:r>
              <a:rPr lang="en-IN" dirty="0">
                <a:latin typeface="Calibri" panose="020F0502020204030204" pitchFamily="34" charset="0"/>
                <a:cs typeface="Calibri" panose="020F0502020204030204" pitchFamily="34" charset="0"/>
              </a:rPr>
              <a:t>Sentencing, tokenization</a:t>
            </a:r>
          </a:p>
          <a:p>
            <a:pPr lvl="2" algn="just"/>
            <a:r>
              <a:rPr lang="en-IN" sz="2000" dirty="0">
                <a:latin typeface="Calibri" panose="020F0502020204030204" pitchFamily="34" charset="0"/>
                <a:cs typeface="Calibri" panose="020F0502020204030204" pitchFamily="34" charset="0"/>
              </a:rPr>
              <a:t>Breaking down the text(email/SMS) into sentences and then into tokens(words).</a:t>
            </a:r>
          </a:p>
          <a:p>
            <a:pPr lvl="2" algn="just"/>
            <a:r>
              <a:rPr lang="en-IN" sz="2000" dirty="0">
                <a:latin typeface="Calibri" panose="020F0502020204030204" pitchFamily="34" charset="0"/>
                <a:cs typeface="Calibri" panose="020F0502020204030204" pitchFamily="34" charset="0"/>
              </a:rPr>
              <a:t>This process is done using </a:t>
            </a:r>
            <a:r>
              <a:rPr lang="en-IN" sz="2000" b="1" dirty="0">
                <a:latin typeface="Calibri" panose="020F0502020204030204" pitchFamily="34" charset="0"/>
                <a:cs typeface="Calibri" panose="020F0502020204030204" pitchFamily="34" charset="0"/>
              </a:rPr>
              <a:t>NLTK pre-processing </a:t>
            </a:r>
            <a:r>
              <a:rPr lang="en-IN" sz="2000" dirty="0">
                <a:latin typeface="Calibri" panose="020F0502020204030204" pitchFamily="34" charset="0"/>
                <a:cs typeface="Calibri" panose="020F0502020204030204" pitchFamily="34" charset="0"/>
              </a:rPr>
              <a:t>library of python.</a:t>
            </a:r>
          </a:p>
          <a:p>
            <a:pPr lvl="1" algn="just"/>
            <a:r>
              <a:rPr lang="en-IN" dirty="0">
                <a:latin typeface="Calibri" panose="020F0502020204030204" pitchFamily="34" charset="0"/>
                <a:cs typeface="Calibri" panose="020F0502020204030204" pitchFamily="34" charset="0"/>
              </a:rPr>
              <a:t>Stop word removal</a:t>
            </a:r>
          </a:p>
          <a:p>
            <a:pPr lvl="2" algn="just"/>
            <a:r>
              <a:rPr lang="en-IN" sz="2000" dirty="0">
                <a:latin typeface="Calibri" panose="020F0502020204030204" pitchFamily="34" charset="0"/>
                <a:cs typeface="Calibri" panose="020F0502020204030204" pitchFamily="34" charset="0"/>
              </a:rPr>
              <a:t>Stop words such as of , a ,be , … are removed using </a:t>
            </a:r>
            <a:r>
              <a:rPr lang="en-IN" sz="2000" b="1" dirty="0" err="1">
                <a:latin typeface="Calibri" panose="020F0502020204030204" pitchFamily="34" charset="0"/>
                <a:cs typeface="Calibri" panose="020F0502020204030204" pitchFamily="34" charset="0"/>
              </a:rPr>
              <a:t>stopwords</a:t>
            </a:r>
            <a:r>
              <a:rPr lang="en-IN" sz="2000" b="1" dirty="0">
                <a:latin typeface="Calibri" panose="020F0502020204030204" pitchFamily="34" charset="0"/>
                <a:cs typeface="Calibri" panose="020F0502020204030204" pitchFamily="34" charset="0"/>
              </a:rPr>
              <a:t> NLTK </a:t>
            </a:r>
            <a:r>
              <a:rPr lang="en-IN" sz="2000" dirty="0">
                <a:latin typeface="Calibri" panose="020F0502020204030204" pitchFamily="34" charset="0"/>
                <a:cs typeface="Calibri" panose="020F0502020204030204" pitchFamily="34" charset="0"/>
              </a:rPr>
              <a:t>library of python.</a:t>
            </a:r>
          </a:p>
          <a:p>
            <a:pPr lvl="1" algn="just"/>
            <a:r>
              <a:rPr lang="en-IN" dirty="0">
                <a:latin typeface="Calibri" panose="020F0502020204030204" pitchFamily="34" charset="0"/>
                <a:cs typeface="Calibri" panose="020F0502020204030204" pitchFamily="34" charset="0"/>
              </a:rPr>
              <a:t>Lemmatization</a:t>
            </a:r>
          </a:p>
          <a:p>
            <a:pPr lvl="2" algn="just"/>
            <a:r>
              <a:rPr lang="en-IN" sz="2000" dirty="0">
                <a:latin typeface="Calibri" panose="020F0502020204030204" pitchFamily="34" charset="0"/>
                <a:cs typeface="Calibri" panose="020F0502020204030204" pitchFamily="34" charset="0"/>
              </a:rPr>
              <a:t>Words are converted into their base forms using lemmatization and </a:t>
            </a:r>
            <a:r>
              <a:rPr lang="en-IN" sz="2000" dirty="0" err="1">
                <a:latin typeface="Calibri" panose="020F0502020204030204" pitchFamily="34" charset="0"/>
                <a:cs typeface="Calibri" panose="020F0502020204030204" pitchFamily="34" charset="0"/>
              </a:rPr>
              <a:t>pos</a:t>
            </a:r>
            <a:r>
              <a:rPr lang="en-IN" sz="2000" dirty="0">
                <a:latin typeface="Calibri" panose="020F0502020204030204" pitchFamily="34" charset="0"/>
                <a:cs typeface="Calibri" panose="020F0502020204030204" pitchFamily="34" charset="0"/>
              </a:rPr>
              <a:t>-tagging</a:t>
            </a:r>
          </a:p>
          <a:p>
            <a:pPr lvl="2" algn="just"/>
            <a:r>
              <a:rPr lang="en-IN" sz="2000" dirty="0">
                <a:latin typeface="Calibri" panose="020F0502020204030204" pitchFamily="34" charset="0"/>
                <a:cs typeface="Calibri" panose="020F0502020204030204" pitchFamily="34" charset="0"/>
              </a:rPr>
              <a:t>This process gives key-words through entity extraction.</a:t>
            </a:r>
          </a:p>
          <a:p>
            <a:pPr lvl="2" algn="just"/>
            <a:r>
              <a:rPr lang="en-IN" sz="2000" dirty="0">
                <a:latin typeface="Calibri" panose="020F0502020204030204" pitchFamily="34" charset="0"/>
                <a:cs typeface="Calibri" panose="020F0502020204030204" pitchFamily="34" charset="0"/>
              </a:rPr>
              <a:t>This process is done using </a:t>
            </a:r>
            <a:r>
              <a:rPr lang="en-IN" sz="2000" b="1" dirty="0">
                <a:latin typeface="Calibri" panose="020F0502020204030204" pitchFamily="34" charset="0"/>
                <a:cs typeface="Calibri" panose="020F0502020204030204" pitchFamily="34" charset="0"/>
              </a:rPr>
              <a:t>chunking in regex </a:t>
            </a:r>
            <a:r>
              <a:rPr lang="en-IN" sz="2000" dirty="0">
                <a:latin typeface="Calibri" panose="020F0502020204030204" pitchFamily="34" charset="0"/>
                <a:cs typeface="Calibri" panose="020F0502020204030204" pitchFamily="34" charset="0"/>
              </a:rPr>
              <a:t>and</a:t>
            </a:r>
            <a:r>
              <a:rPr lang="en-IN" sz="2000" b="1" dirty="0">
                <a:latin typeface="Calibri" panose="020F0502020204030204" pitchFamily="34" charset="0"/>
                <a:cs typeface="Calibri" panose="020F0502020204030204" pitchFamily="34" charset="0"/>
              </a:rPr>
              <a:t> NLTK lemmatization.</a:t>
            </a:r>
            <a:endParaRPr lang="en-IN" sz="2000" dirty="0">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806825"/>
            <a:ext cx="10018713" cy="4984376"/>
          </a:xfrm>
        </p:spPr>
        <p:txBody>
          <a:bodyPr>
            <a:normAutofit/>
          </a:bodyPr>
          <a:lstStyle/>
          <a:p>
            <a:pPr algn="just"/>
            <a:r>
              <a:rPr lang="en-IN" sz="2000" dirty="0">
                <a:latin typeface="Calibri" panose="020F0502020204030204" pitchFamily="34" charset="0"/>
                <a:cs typeface="Calibri" panose="020F0502020204030204" pitchFamily="34" charset="0"/>
              </a:rPr>
              <a:t>Sentence formation</a:t>
            </a:r>
          </a:p>
          <a:p>
            <a:pPr lvl="1" algn="just"/>
            <a:r>
              <a:rPr lang="en-IN" dirty="0">
                <a:latin typeface="Calibri" panose="020F0502020204030204" pitchFamily="34" charset="0"/>
                <a:cs typeface="Calibri" panose="020F0502020204030204" pitchFamily="34" charset="0"/>
              </a:rPr>
              <a:t>The lemmatized tokens are combined to form a sentence.</a:t>
            </a:r>
          </a:p>
          <a:p>
            <a:pPr lvl="1" algn="just"/>
            <a:r>
              <a:rPr lang="en-IN" dirty="0">
                <a:latin typeface="Calibri" panose="020F0502020204030204" pitchFamily="34" charset="0"/>
                <a:cs typeface="Calibri" panose="020F0502020204030204" pitchFamily="34" charset="0"/>
              </a:rPr>
              <a:t>This sentence is essentially a sentence converted into its base form and removing stop words.</a:t>
            </a:r>
          </a:p>
          <a:p>
            <a:pPr lvl="1" algn="just"/>
            <a:r>
              <a:rPr lang="en-IN" dirty="0">
                <a:latin typeface="Calibri" panose="020F0502020204030204" pitchFamily="34" charset="0"/>
                <a:cs typeface="Calibri" panose="020F0502020204030204" pitchFamily="34" charset="0"/>
              </a:rPr>
              <a:t>Then all the sentences are combined to form a text.</a:t>
            </a:r>
          </a:p>
          <a:p>
            <a:pPr algn="just"/>
            <a:r>
              <a:rPr lang="en-IN" sz="2000" dirty="0">
                <a:latin typeface="Calibri" panose="020F0502020204030204" pitchFamily="34" charset="0"/>
                <a:cs typeface="Calibri" panose="020F0502020204030204" pitchFamily="34" charset="0"/>
              </a:rPr>
              <a:t>Feature vector formation</a:t>
            </a:r>
          </a:p>
          <a:p>
            <a:pPr lvl="1" algn="just"/>
            <a:r>
              <a:rPr lang="en-IN" dirty="0">
                <a:latin typeface="Calibri" panose="020F0502020204030204" pitchFamily="34" charset="0"/>
                <a:cs typeface="Calibri" panose="020F0502020204030204" pitchFamily="34" charset="0"/>
              </a:rPr>
              <a:t>The texts are converted into feature vectors(numerical data) using the words present in all the texts combined</a:t>
            </a:r>
          </a:p>
          <a:p>
            <a:pPr lvl="1" algn="just"/>
            <a:r>
              <a:rPr lang="en-IN" dirty="0">
                <a:latin typeface="Calibri" panose="020F0502020204030204" pitchFamily="34" charset="0"/>
                <a:cs typeface="Calibri" panose="020F0502020204030204" pitchFamily="34" charset="0"/>
              </a:rPr>
              <a:t>This process is done using </a:t>
            </a:r>
            <a:r>
              <a:rPr lang="en-IN" dirty="0" err="1">
                <a:latin typeface="Calibri" panose="020F0502020204030204" pitchFamily="34" charset="0"/>
                <a:cs typeface="Calibri" panose="020F0502020204030204" pitchFamily="34" charset="0"/>
              </a:rPr>
              <a:t>countvectorization</a:t>
            </a:r>
            <a:r>
              <a:rPr lang="en-IN" b="1"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of</a:t>
            </a:r>
            <a:r>
              <a:rPr lang="en-IN" b="1" dirty="0">
                <a:latin typeface="Calibri" panose="020F0502020204030204" pitchFamily="34" charset="0"/>
                <a:cs typeface="Calibri" panose="020F0502020204030204" pitchFamily="34" charset="0"/>
              </a:rPr>
              <a:t> NLTK </a:t>
            </a:r>
            <a:r>
              <a:rPr lang="en-IN" dirty="0">
                <a:latin typeface="Calibri" panose="020F0502020204030204" pitchFamily="34" charset="0"/>
                <a:cs typeface="Calibri" panose="020F0502020204030204" pitchFamily="34" charset="0"/>
              </a:rPr>
              <a:t>library.</a:t>
            </a:r>
          </a:p>
          <a:p>
            <a:pPr algn="just"/>
            <a:r>
              <a:rPr lang="en-IN" sz="2000" dirty="0">
                <a:latin typeface="Calibri" panose="020F0502020204030204" pitchFamily="34" charset="0"/>
                <a:cs typeface="Calibri" panose="020F0502020204030204" pitchFamily="34" charset="0"/>
              </a:rPr>
              <a:t>While the overall data processing is done only to datasets, the textual processing is done to both training data, testing data and also user input data.</a:t>
            </a:r>
          </a:p>
          <a:p>
            <a:pPr marL="457200" lvl="1" indent="0" algn="just">
              <a:buNone/>
            </a:pP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60294"/>
            <a:ext cx="10018713" cy="506506"/>
          </a:xfrm>
        </p:spPr>
        <p:txBody>
          <a:bodyPr>
            <a:normAutofit/>
          </a:bodyPr>
          <a:lstStyle/>
          <a:p>
            <a:pPr algn="l"/>
            <a:r>
              <a:rPr lang="en-IN" sz="2600" b="1" dirty="0">
                <a:latin typeface="Calibri" panose="020F0502020204030204" pitchFamily="34" charset="0"/>
                <a:cs typeface="Calibri" panose="020F0502020204030204" pitchFamily="34" charset="0"/>
              </a:rPr>
              <a:t>3. Machine Learning Process</a:t>
            </a:r>
          </a:p>
        </p:txBody>
      </p:sp>
      <p:sp>
        <p:nvSpPr>
          <p:cNvPr id="3" name="Content Placeholder 2"/>
          <p:cNvSpPr>
            <a:spLocks noGrp="1"/>
          </p:cNvSpPr>
          <p:nvPr>
            <p:ph idx="1"/>
          </p:nvPr>
        </p:nvSpPr>
        <p:spPr>
          <a:xfrm>
            <a:off x="1484310" y="1317813"/>
            <a:ext cx="10018713" cy="4473388"/>
          </a:xfrm>
        </p:spPr>
        <p:txBody>
          <a:bodyPr>
            <a:normAutofit lnSpcReduction="10000"/>
          </a:bodyPr>
          <a:lstStyle/>
          <a:p>
            <a:r>
              <a:rPr lang="en-IN" sz="2000" dirty="0">
                <a:latin typeface="Calibri" panose="020F0502020204030204" pitchFamily="34" charset="0"/>
                <a:cs typeface="Calibri" panose="020F0502020204030204" pitchFamily="34" charset="0"/>
              </a:rPr>
              <a:t>Data Splitting</a:t>
            </a:r>
          </a:p>
          <a:p>
            <a:pPr lvl="1"/>
            <a:r>
              <a:rPr lang="en-IN" dirty="0">
                <a:latin typeface="Calibri" panose="020F0502020204030204" pitchFamily="34" charset="0"/>
                <a:cs typeface="Calibri" panose="020F0502020204030204" pitchFamily="34" charset="0"/>
              </a:rPr>
              <a:t>The Data is split into training and testing datasets using </a:t>
            </a:r>
            <a:r>
              <a:rPr lang="en-IN" b="1" dirty="0" err="1">
                <a:latin typeface="Calibri" panose="020F0502020204030204" pitchFamily="34" charset="0"/>
                <a:cs typeface="Calibri" panose="020F0502020204030204" pitchFamily="34" charset="0"/>
              </a:rPr>
              <a:t>sklearn</a:t>
            </a:r>
            <a:r>
              <a:rPr lang="en-IN" b="1"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Library functions.</a:t>
            </a:r>
          </a:p>
          <a:p>
            <a:pPr lvl="1"/>
            <a:r>
              <a:rPr lang="en-IN" dirty="0">
                <a:latin typeface="Calibri" panose="020F0502020204030204" pitchFamily="34" charset="0"/>
                <a:cs typeface="Calibri" panose="020F0502020204030204" pitchFamily="34" charset="0"/>
              </a:rPr>
              <a:t>80% of data is taken for training and remaining 20% is for testing.</a:t>
            </a:r>
          </a:p>
          <a:p>
            <a:r>
              <a:rPr lang="en-IN" sz="2000" dirty="0">
                <a:latin typeface="Calibri" panose="020F0502020204030204" pitchFamily="34" charset="0"/>
                <a:cs typeface="Calibri" panose="020F0502020204030204" pitchFamily="34" charset="0"/>
              </a:rPr>
              <a:t>Model Training</a:t>
            </a:r>
          </a:p>
          <a:p>
            <a:pPr lvl="1"/>
            <a:r>
              <a:rPr lang="en-IN" dirty="0">
                <a:latin typeface="Calibri" panose="020F0502020204030204" pitchFamily="34" charset="0"/>
                <a:cs typeface="Calibri" panose="020F0502020204030204" pitchFamily="34" charset="0"/>
              </a:rPr>
              <a:t>The machine learning models are fitted with the training data.</a:t>
            </a:r>
          </a:p>
          <a:p>
            <a:r>
              <a:rPr lang="en-IN" sz="2000" dirty="0">
                <a:latin typeface="Calibri" panose="020F0502020204030204" pitchFamily="34" charset="0"/>
                <a:cs typeface="Calibri" panose="020F0502020204030204" pitchFamily="34" charset="0"/>
              </a:rPr>
              <a:t>Model Testing</a:t>
            </a:r>
          </a:p>
          <a:p>
            <a:pPr lvl="1"/>
            <a:r>
              <a:rPr lang="en-IN" dirty="0">
                <a:latin typeface="Calibri" panose="020F0502020204030204" pitchFamily="34" charset="0"/>
                <a:cs typeface="Calibri" panose="020F0502020204030204" pitchFamily="34" charset="0"/>
              </a:rPr>
              <a:t>The predictions obtained from the models when given testing data are used calculate various metrics such as accuracy, precision, and f1 score.</a:t>
            </a:r>
          </a:p>
          <a:p>
            <a:r>
              <a:rPr lang="en-IN" sz="2000" dirty="0">
                <a:latin typeface="Calibri" panose="020F0502020204030204" pitchFamily="34" charset="0"/>
                <a:cs typeface="Calibri" panose="020F0502020204030204" pitchFamily="34" charset="0"/>
              </a:rPr>
              <a:t>Prediction</a:t>
            </a:r>
          </a:p>
          <a:p>
            <a:pPr lvl="1"/>
            <a:r>
              <a:rPr lang="en-IN" dirty="0">
                <a:latin typeface="Calibri" panose="020F0502020204030204" pitchFamily="34" charset="0"/>
                <a:cs typeface="Calibri" panose="020F0502020204030204" pitchFamily="34" charset="0"/>
              </a:rPr>
              <a:t>The user data is supplied to these trained models and the predictions are given to user post analysis.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51329"/>
            <a:ext cx="10018713" cy="596153"/>
          </a:xfrm>
        </p:spPr>
        <p:txBody>
          <a:bodyPr>
            <a:normAutofit/>
          </a:bodyPr>
          <a:lstStyle/>
          <a:p>
            <a:pPr algn="l"/>
            <a:r>
              <a:rPr lang="en-IN" sz="2800" dirty="0">
                <a:latin typeface="Calibri" panose="020F0502020204030204" pitchFamily="34" charset="0"/>
                <a:cs typeface="Calibri" panose="020F0502020204030204" pitchFamily="34" charset="0"/>
              </a:rPr>
              <a:t>Machine Learning models</a:t>
            </a:r>
          </a:p>
        </p:txBody>
      </p:sp>
      <p:sp>
        <p:nvSpPr>
          <p:cNvPr id="3" name="Content Placeholder 2"/>
          <p:cNvSpPr>
            <a:spLocks noGrp="1"/>
          </p:cNvSpPr>
          <p:nvPr>
            <p:ph idx="1"/>
          </p:nvPr>
        </p:nvSpPr>
        <p:spPr>
          <a:xfrm>
            <a:off x="1484310" y="1335741"/>
            <a:ext cx="10018713" cy="4455459"/>
          </a:xfrm>
        </p:spPr>
        <p:txBody>
          <a:bodyPr>
            <a:normAutofit/>
          </a:bodyPr>
          <a:lstStyle/>
          <a:p>
            <a:r>
              <a:rPr lang="en-IN" sz="2000" dirty="0">
                <a:latin typeface="Calibri" panose="020F0502020204030204" pitchFamily="34" charset="0"/>
                <a:cs typeface="Calibri" panose="020F0502020204030204" pitchFamily="34" charset="0"/>
              </a:rPr>
              <a:t>Naive Bayes Classifier</a:t>
            </a:r>
          </a:p>
          <a:p>
            <a:r>
              <a:rPr lang="en-IN" sz="2000" dirty="0">
                <a:latin typeface="Calibri" panose="020F0502020204030204" pitchFamily="34" charset="0"/>
                <a:cs typeface="Calibri" panose="020F0502020204030204" pitchFamily="34" charset="0"/>
              </a:rPr>
              <a:t>Random Forest Classifier</a:t>
            </a:r>
          </a:p>
          <a:p>
            <a:r>
              <a:rPr lang="en-IN" sz="2000" dirty="0">
                <a:latin typeface="Calibri" panose="020F0502020204030204" pitchFamily="34" charset="0"/>
                <a:cs typeface="Calibri" panose="020F0502020204030204" pitchFamily="34" charset="0"/>
              </a:rPr>
              <a:t>Logistic Regression</a:t>
            </a:r>
          </a:p>
          <a:p>
            <a:r>
              <a:rPr lang="en-IN" sz="2000" dirty="0">
                <a:latin typeface="Calibri" panose="020F0502020204030204" pitchFamily="34" charset="0"/>
                <a:cs typeface="Calibri" panose="020F0502020204030204" pitchFamily="34" charset="0"/>
              </a:rPr>
              <a:t>KNN</a:t>
            </a:r>
          </a:p>
          <a:p>
            <a:r>
              <a:rPr lang="en-IN" sz="2000" dirty="0">
                <a:latin typeface="Calibri" panose="020F0502020204030204" pitchFamily="34" charset="0"/>
                <a:cs typeface="Calibri" panose="020F0502020204030204" pitchFamily="34" charset="0"/>
              </a:rPr>
              <a:t>SVM</a:t>
            </a:r>
          </a:p>
          <a:p>
            <a:endParaRPr lang="en-IN" sz="2000" b="1" dirty="0">
              <a:latin typeface="Calibri" panose="020F0502020204030204" pitchFamily="34" charset="0"/>
              <a:cs typeface="Calibri" panose="020F0502020204030204" pitchFamily="34" charset="0"/>
            </a:endParaRPr>
          </a:p>
          <a:p>
            <a:endParaRPr lang="en-IN" sz="2000" b="1" dirty="0">
              <a:latin typeface="Calibri" panose="020F0502020204030204" pitchFamily="34" charset="0"/>
              <a:cs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995" y="586105"/>
            <a:ext cx="10019030" cy="1052830"/>
          </a:xfrm>
        </p:spPr>
        <p:txBody>
          <a:bodyPr>
            <a:normAutofit/>
          </a:bodyPr>
          <a:lstStyle/>
          <a:p>
            <a:pPr algn="l"/>
            <a:r>
              <a:rPr lang="en-IN" sz="2600" b="1" dirty="0">
                <a:latin typeface="Calibri" panose="020F0502020204030204" pitchFamily="34" charset="0"/>
                <a:cs typeface="Calibri" panose="020F0502020204030204" pitchFamily="34" charset="0"/>
              </a:rPr>
              <a:t>Naive Bayes Classifier</a:t>
            </a:r>
          </a:p>
        </p:txBody>
      </p:sp>
      <p:sp>
        <p:nvSpPr>
          <p:cNvPr id="3" name="Content Placeholder 2"/>
          <p:cNvSpPr>
            <a:spLocks noGrp="1"/>
          </p:cNvSpPr>
          <p:nvPr>
            <p:ph sz="half" idx="1"/>
          </p:nvPr>
        </p:nvSpPr>
        <p:spPr>
          <a:xfrm>
            <a:off x="1483995" y="1612900"/>
            <a:ext cx="9739817" cy="3731895"/>
          </a:xfrm>
        </p:spPr>
        <p:txBody>
          <a:bodyPr>
            <a:normAutofit/>
          </a:bodyPr>
          <a:lstStyle/>
          <a:p>
            <a:pPr algn="just"/>
            <a:r>
              <a:rPr lang="en-IN" sz="2000" dirty="0">
                <a:latin typeface="Calibri" panose="020F0502020204030204" pitchFamily="34" charset="0"/>
                <a:cs typeface="Calibri" panose="020F0502020204030204" pitchFamily="34" charset="0"/>
              </a:rPr>
              <a:t>A Naive Bayes classifier is a probabilistic machine learning model that’s used for classification task. The crux of the classifier is based on the</a:t>
            </a:r>
            <a:r>
              <a:rPr lang="en-IN" sz="2000" b="1" dirty="0">
                <a:latin typeface="Calibri" panose="020F0502020204030204" pitchFamily="34" charset="0"/>
                <a:cs typeface="Calibri" panose="020F0502020204030204" pitchFamily="34" charset="0"/>
              </a:rPr>
              <a:t> Bayes theorem</a:t>
            </a:r>
          </a:p>
          <a:p>
            <a:pPr algn="just"/>
            <a:r>
              <a:rPr lang="en-IN" sz="2000" dirty="0">
                <a:latin typeface="Calibri" panose="020F0502020204030204" pitchFamily="34" charset="0"/>
                <a:cs typeface="Calibri" panose="020F0502020204030204" pitchFamily="34" charset="0"/>
              </a:rPr>
              <a:t>Bayes Theorem:</a:t>
            </a:r>
          </a:p>
          <a:p>
            <a:pPr lvl="1" algn="just"/>
            <a:r>
              <a:rPr lang="en-IN" sz="2000" dirty="0">
                <a:latin typeface="Calibri" panose="020F0502020204030204" pitchFamily="34" charset="0"/>
                <a:cs typeface="Calibri" panose="020F0502020204030204" pitchFamily="34" charset="0"/>
              </a:rPr>
              <a:t>Bayes theorem determines the conditional probability of an event A given that event B has already occurred. </a:t>
            </a:r>
          </a:p>
          <a:p>
            <a:pPr lvl="1" algn="just"/>
            <a:r>
              <a:rPr lang="en-IN" sz="2000" dirty="0">
                <a:latin typeface="Calibri" panose="020F0502020204030204" pitchFamily="34" charset="0"/>
                <a:cs typeface="Calibri" panose="020F0502020204030204" pitchFamily="34" charset="0"/>
                <a:sym typeface="+mn-ea"/>
              </a:rPr>
              <a:t>Using Bayes theorem, we can find the probability of A happening, given that B has occurred. Here, B is the evidence and A is the hypothesis. The assumption made here is that the predictors/features are independent. That is presence of one particular feature does not affect the other. Hence it is called </a:t>
            </a:r>
            <a:r>
              <a:rPr lang="en-IN" sz="2000" b="1" dirty="0">
                <a:latin typeface="Calibri" panose="020F0502020204030204" pitchFamily="34" charset="0"/>
                <a:cs typeface="Calibri" panose="020F0502020204030204" pitchFamily="34" charset="0"/>
                <a:sym typeface="+mn-ea"/>
              </a:rPr>
              <a:t>naive</a:t>
            </a:r>
            <a:r>
              <a:rPr lang="en-IN" sz="2000" dirty="0">
                <a:latin typeface="Calibri" panose="020F0502020204030204" pitchFamily="34" charset="0"/>
                <a:cs typeface="Calibri" panose="020F0502020204030204" pitchFamily="34" charset="0"/>
                <a:sym typeface="+mn-ea"/>
              </a:rPr>
              <a:t>.</a:t>
            </a:r>
            <a:endParaRPr lang="en-IN" sz="2000" dirty="0">
              <a:latin typeface="Calibri" panose="020F0502020204030204" pitchFamily="34" charset="0"/>
              <a:cs typeface="Calibri" panose="020F0502020204030204" pitchFamily="34" charset="0"/>
            </a:endParaRPr>
          </a:p>
          <a:p>
            <a:pPr marL="457200" lvl="1" indent="0" algn="just">
              <a:buNone/>
            </a:pPr>
            <a:endParaRPr lang="en-IN" dirty="0">
              <a:latin typeface="Calibri" panose="020F0502020204030204" pitchFamily="34" charset="0"/>
              <a:cs typeface="Calibri" panose="020F0502020204030204" pitchFamily="34" charset="0"/>
            </a:endParaRPr>
          </a:p>
        </p:txBody>
      </p:sp>
      <p:pic>
        <p:nvPicPr>
          <p:cNvPr id="4" name="Content Placeholder 3" descr="bayes-theorem-1"/>
          <p:cNvPicPr>
            <a:picLocks noGrp="1" noChangeAspect="1"/>
          </p:cNvPicPr>
          <p:nvPr>
            <p:ph sz="half" idx="2"/>
          </p:nvPr>
        </p:nvPicPr>
        <p:blipFill>
          <a:blip r:embed="rId2"/>
          <a:stretch>
            <a:fillRect/>
          </a:stretch>
        </p:blipFill>
        <p:spPr>
          <a:xfrm>
            <a:off x="4293870" y="5211071"/>
            <a:ext cx="3140075" cy="927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995" y="1151890"/>
            <a:ext cx="10019030" cy="1052830"/>
          </a:xfrm>
        </p:spPr>
        <p:txBody>
          <a:bodyPr>
            <a:normAutofit/>
          </a:bodyPr>
          <a:lstStyle/>
          <a:p>
            <a:pPr algn="l"/>
            <a:r>
              <a:rPr lang="en-IN" sz="2600" b="1" dirty="0">
                <a:latin typeface="Calibri" panose="020F0502020204030204" pitchFamily="34" charset="0"/>
                <a:cs typeface="Calibri" panose="020F0502020204030204" pitchFamily="34" charset="0"/>
              </a:rPr>
              <a:t>Random Forest Classifier</a:t>
            </a:r>
          </a:p>
        </p:txBody>
      </p:sp>
      <p:sp>
        <p:nvSpPr>
          <p:cNvPr id="3" name="Content Placeholder 2"/>
          <p:cNvSpPr>
            <a:spLocks noGrp="1"/>
          </p:cNvSpPr>
          <p:nvPr>
            <p:ph sz="half" idx="1"/>
          </p:nvPr>
        </p:nvSpPr>
        <p:spPr>
          <a:xfrm>
            <a:off x="1483995" y="2130425"/>
            <a:ext cx="10019030" cy="3338046"/>
          </a:xfrm>
        </p:spPr>
        <p:txBody>
          <a:bodyPr>
            <a:normAutofit/>
          </a:bodyPr>
          <a:lstStyle/>
          <a:p>
            <a:pPr algn="just"/>
            <a:r>
              <a:rPr lang="en-IN" sz="2000" dirty="0">
                <a:latin typeface="Calibri" panose="020F0502020204030204" pitchFamily="34" charset="0"/>
                <a:cs typeface="Calibri" panose="020F0502020204030204" pitchFamily="34" charset="0"/>
              </a:rPr>
              <a:t>Random Forest Classifier is</a:t>
            </a:r>
            <a:r>
              <a:rPr lang="en-IN" sz="2000" b="1" dirty="0">
                <a:latin typeface="Calibri" panose="020F0502020204030204" pitchFamily="34" charset="0"/>
                <a:cs typeface="Calibri" panose="020F0502020204030204" pitchFamily="34" charset="0"/>
              </a:rPr>
              <a:t> Ensemble algorithim</a:t>
            </a:r>
          </a:p>
          <a:p>
            <a:pPr lvl="1" algn="just"/>
            <a:r>
              <a:rPr lang="en-IN" sz="1775" b="1" dirty="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Ensembled algorithms </a:t>
            </a:r>
            <a:r>
              <a:rPr lang="en-IN" sz="2000" dirty="0">
                <a:latin typeface="Calibri" panose="020F0502020204030204" pitchFamily="34" charset="0"/>
                <a:cs typeface="Calibri" panose="020F0502020204030204" pitchFamily="34" charset="0"/>
              </a:rPr>
              <a:t>are those which combines more than one algorithms of same or   different kind for classifying objects</a:t>
            </a:r>
          </a:p>
          <a:p>
            <a:pPr lvl="0" algn="just"/>
            <a:r>
              <a:rPr lang="en-IN" sz="1995" dirty="0">
                <a:latin typeface="Calibri" panose="020F0502020204030204" pitchFamily="34" charset="0"/>
                <a:cs typeface="Calibri" panose="020F0502020204030204" pitchFamily="34" charset="0"/>
              </a:rPr>
              <a:t>Random forest classifier creates a </a:t>
            </a:r>
            <a:r>
              <a:rPr lang="en-IN" sz="1995" b="1" dirty="0">
                <a:latin typeface="Calibri" panose="020F0502020204030204" pitchFamily="34" charset="0"/>
                <a:cs typeface="Calibri" panose="020F0502020204030204" pitchFamily="34" charset="0"/>
              </a:rPr>
              <a:t>set of decision trees </a:t>
            </a:r>
            <a:r>
              <a:rPr lang="en-IN" sz="1995" dirty="0">
                <a:latin typeface="Calibri" panose="020F0502020204030204" pitchFamily="34" charset="0"/>
                <a:cs typeface="Calibri" panose="020F0502020204030204" pitchFamily="34" charset="0"/>
              </a:rPr>
              <a:t>from randomly selected subset of training set. It then aggregates the votes from different decision trees to decide the final class of the test object.</a:t>
            </a:r>
          </a:p>
          <a:p>
            <a:pPr lvl="0" algn="just"/>
            <a:r>
              <a:rPr lang="en-IN" sz="1995" dirty="0">
                <a:latin typeface="Calibri" panose="020F0502020204030204" pitchFamily="34" charset="0"/>
                <a:cs typeface="Calibri" panose="020F0502020204030204" pitchFamily="34" charset="0"/>
              </a:rPr>
              <a:t> Random Forest Classifier works on principle </a:t>
            </a:r>
            <a:r>
              <a:rPr lang="en-IN" sz="1995" b="1" dirty="0">
                <a:latin typeface="Calibri" panose="020F0502020204030204" pitchFamily="34" charset="0"/>
                <a:cs typeface="Calibri" panose="020F0502020204030204" pitchFamily="34" charset="0"/>
              </a:rPr>
              <a:t>Number of weak estimators when combined forms strong estimator</a:t>
            </a:r>
            <a:endParaRPr lang="en-IN" sz="1995" dirty="0">
              <a:latin typeface="Calibri" panose="020F0502020204030204" pitchFamily="34" charset="0"/>
              <a:cs typeface="Calibri" panose="020F0502020204030204" pitchFamily="34" charset="0"/>
            </a:endParaRPr>
          </a:p>
          <a:p>
            <a:pPr marL="457200" lvl="1" indent="0" algn="just">
              <a:buNone/>
            </a:pP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995" y="420372"/>
            <a:ext cx="10018713" cy="1752599"/>
          </a:xfrm>
        </p:spPr>
        <p:txBody>
          <a:bodyPr>
            <a:normAutofit/>
          </a:bodyPr>
          <a:lstStyle/>
          <a:p>
            <a:pPr algn="l"/>
            <a:r>
              <a:rPr lang="en-IN" sz="2600" b="1" dirty="0">
                <a:latin typeface="Calibri" panose="020F0502020204030204" pitchFamily="34" charset="0"/>
                <a:cs typeface="Calibri" panose="020F0502020204030204" pitchFamily="34" charset="0"/>
              </a:rPr>
              <a:t>Logistic Regression</a:t>
            </a:r>
          </a:p>
        </p:txBody>
      </p:sp>
      <p:sp>
        <p:nvSpPr>
          <p:cNvPr id="3" name="Content Placeholder 2"/>
          <p:cNvSpPr>
            <a:spLocks noGrp="1"/>
          </p:cNvSpPr>
          <p:nvPr>
            <p:ph sz="half" idx="1"/>
          </p:nvPr>
        </p:nvSpPr>
        <p:spPr>
          <a:xfrm>
            <a:off x="1483995" y="1422849"/>
            <a:ext cx="9407525" cy="3468370"/>
          </a:xfrm>
        </p:spPr>
        <p:txBody>
          <a:bodyPr>
            <a:normAutofit/>
          </a:bodyPr>
          <a:lstStyle/>
          <a:p>
            <a:pPr algn="just"/>
            <a:r>
              <a:rPr lang="en-IN" sz="2000" dirty="0">
                <a:latin typeface="Calibri" panose="020F0502020204030204" pitchFamily="34" charset="0"/>
                <a:cs typeface="Calibri" panose="020F0502020204030204" pitchFamily="34" charset="0"/>
              </a:rPr>
              <a:t>Logistic regression is basically a </a:t>
            </a:r>
            <a:r>
              <a:rPr lang="en-IN" sz="2000" b="1" dirty="0">
                <a:latin typeface="Calibri" panose="020F0502020204030204" pitchFamily="34" charset="0"/>
                <a:cs typeface="Calibri" panose="020F0502020204030204" pitchFamily="34" charset="0"/>
              </a:rPr>
              <a:t>supervised classification algorithm</a:t>
            </a:r>
            <a:r>
              <a:rPr lang="en-IN" sz="2000" dirty="0">
                <a:latin typeface="Calibri" panose="020F0502020204030204" pitchFamily="34" charset="0"/>
                <a:cs typeface="Calibri" panose="020F0502020204030204" pitchFamily="34" charset="0"/>
              </a:rPr>
              <a:t>. </a:t>
            </a:r>
          </a:p>
          <a:p>
            <a:pPr lvl="1" algn="just"/>
            <a:r>
              <a:rPr lang="en-IN" sz="2000" dirty="0">
                <a:latin typeface="Calibri" panose="020F0502020204030204" pitchFamily="34" charset="0"/>
                <a:cs typeface="Calibri" panose="020F0502020204030204" pitchFamily="34" charset="0"/>
              </a:rPr>
              <a:t>In a </a:t>
            </a:r>
            <a:r>
              <a:rPr lang="en-IN" sz="2000" b="1" dirty="0">
                <a:latin typeface="Calibri" panose="020F0502020204030204" pitchFamily="34" charset="0"/>
                <a:cs typeface="Calibri" panose="020F0502020204030204" pitchFamily="34" charset="0"/>
              </a:rPr>
              <a:t>classification problem</a:t>
            </a:r>
            <a:r>
              <a:rPr lang="en-IN" sz="2000" dirty="0">
                <a:latin typeface="Calibri" panose="020F0502020204030204" pitchFamily="34" charset="0"/>
                <a:cs typeface="Calibri" panose="020F0502020204030204" pitchFamily="34" charset="0"/>
              </a:rPr>
              <a:t>, the target variable(or output), y, can take only discrete values for a given set of features(or inputs), X.</a:t>
            </a:r>
          </a:p>
          <a:p>
            <a:pPr lvl="0" algn="just"/>
            <a:r>
              <a:rPr lang="en-IN" sz="2000" dirty="0">
                <a:latin typeface="Calibri" panose="020F0502020204030204" pitchFamily="34" charset="0"/>
                <a:cs typeface="Calibri" panose="020F0502020204030204" pitchFamily="34" charset="0"/>
              </a:rPr>
              <a:t>Logistic regression models the data using the </a:t>
            </a:r>
            <a:r>
              <a:rPr lang="en-IN" sz="2000" b="1" dirty="0">
                <a:latin typeface="Calibri" panose="020F0502020204030204" pitchFamily="34" charset="0"/>
                <a:cs typeface="Calibri" panose="020F0502020204030204" pitchFamily="34" charset="0"/>
              </a:rPr>
              <a:t>sigmoid function</a:t>
            </a:r>
            <a:r>
              <a:rPr lang="en-IN" sz="2000" dirty="0">
                <a:latin typeface="Calibri" panose="020F0502020204030204" pitchFamily="34" charset="0"/>
                <a:cs typeface="Calibri" panose="020F0502020204030204" pitchFamily="34" charset="0"/>
              </a:rPr>
              <a:t>.</a:t>
            </a:r>
          </a:p>
          <a:p>
            <a:pPr lvl="1" algn="just"/>
            <a:r>
              <a:rPr lang="en-IN" sz="2000" dirty="0">
                <a:latin typeface="Calibri" panose="020F0502020204030204" pitchFamily="34" charset="0"/>
                <a:cs typeface="Calibri" panose="020F0502020204030204" pitchFamily="34" charset="0"/>
              </a:rPr>
              <a:t>The sigmoid function is a mathematical function having a characteristic “S” — shaped curve, which transforms the values between the range 0 and 1.</a:t>
            </a:r>
          </a:p>
          <a:p>
            <a:pPr lvl="1" algn="just"/>
            <a:r>
              <a:rPr lang="en-IN" sz="2000" dirty="0">
                <a:latin typeface="Calibri" panose="020F0502020204030204" pitchFamily="34" charset="0"/>
                <a:cs typeface="Calibri" panose="020F0502020204030204" pitchFamily="34" charset="0"/>
              </a:rPr>
              <a:t> Sigmoid function </a:t>
            </a:r>
            <a:r>
              <a:rPr lang="en-IN" sz="2000" b="1" dirty="0">
                <a:latin typeface="Calibri" panose="020F0502020204030204" pitchFamily="34" charset="0"/>
                <a:cs typeface="Calibri" panose="020F0502020204030204" pitchFamily="34" charset="0"/>
              </a:rPr>
              <a:t>mathematical equation</a:t>
            </a:r>
            <a:r>
              <a:rPr lang="en-IN" sz="2000" dirty="0">
                <a:latin typeface="Calibri" panose="020F0502020204030204" pitchFamily="34" charset="0"/>
                <a:cs typeface="Calibri" panose="020F0502020204030204" pitchFamily="34" charset="0"/>
              </a:rPr>
              <a:t> is:</a:t>
            </a:r>
          </a:p>
        </p:txBody>
      </p:sp>
      <p:pic>
        <p:nvPicPr>
          <p:cNvPr id="4" name="Content Placeholder 3" descr="Sigmoid"/>
          <p:cNvPicPr>
            <a:picLocks noGrp="1" noChangeAspect="1"/>
          </p:cNvPicPr>
          <p:nvPr>
            <p:ph sz="half" idx="2"/>
          </p:nvPr>
        </p:nvPicPr>
        <p:blipFill>
          <a:blip r:embed="rId2"/>
          <a:stretch>
            <a:fillRect/>
          </a:stretch>
        </p:blipFill>
        <p:spPr>
          <a:xfrm>
            <a:off x="7647940" y="4202616"/>
            <a:ext cx="3060065" cy="2465070"/>
          </a:xfrm>
          <a:prstGeom prst="rect">
            <a:avLst/>
          </a:prstGeom>
        </p:spPr>
      </p:pic>
      <p:pic>
        <p:nvPicPr>
          <p:cNvPr id="5" name="Picture 4" descr="sigmoid-equation"/>
          <p:cNvPicPr>
            <a:picLocks noChangeAspect="1"/>
          </p:cNvPicPr>
          <p:nvPr/>
        </p:nvPicPr>
        <p:blipFill>
          <a:blip r:embed="rId3"/>
          <a:stretch>
            <a:fillRect/>
          </a:stretch>
        </p:blipFill>
        <p:spPr>
          <a:xfrm>
            <a:off x="4427220" y="4785455"/>
            <a:ext cx="1668780" cy="7454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995" y="264459"/>
            <a:ext cx="10018713" cy="1752599"/>
          </a:xfrm>
        </p:spPr>
        <p:txBody>
          <a:bodyPr>
            <a:normAutofit/>
          </a:bodyPr>
          <a:lstStyle/>
          <a:p>
            <a:pPr algn="l"/>
            <a:r>
              <a:rPr lang="en-IN" sz="2600" b="1" dirty="0">
                <a:latin typeface="Calibri" panose="020F0502020204030204" pitchFamily="34" charset="0"/>
                <a:cs typeface="Calibri" panose="020F0502020204030204" pitchFamily="34" charset="0"/>
              </a:rPr>
              <a:t>K Nearest Neighbour</a:t>
            </a:r>
          </a:p>
        </p:txBody>
      </p:sp>
      <p:sp>
        <p:nvSpPr>
          <p:cNvPr id="3" name="Content Placeholder 2"/>
          <p:cNvSpPr>
            <a:spLocks noGrp="1"/>
          </p:cNvSpPr>
          <p:nvPr>
            <p:ph sz="half" idx="1"/>
          </p:nvPr>
        </p:nvSpPr>
        <p:spPr>
          <a:xfrm>
            <a:off x="1483995" y="1321360"/>
            <a:ext cx="9650095" cy="3851275"/>
          </a:xfrm>
        </p:spPr>
        <p:txBody>
          <a:bodyPr>
            <a:noAutofit/>
          </a:bodyPr>
          <a:lstStyle/>
          <a:p>
            <a:pPr algn="just"/>
            <a:r>
              <a:rPr lang="en-IN" sz="1900" dirty="0">
                <a:latin typeface="Calibri" panose="020F0502020204030204" pitchFamily="34" charset="0"/>
                <a:cs typeface="Calibri" panose="020F0502020204030204" pitchFamily="34" charset="0"/>
              </a:rPr>
              <a:t>K </a:t>
            </a:r>
            <a:r>
              <a:rPr lang="en-IN" sz="2000" dirty="0">
                <a:latin typeface="Calibri" panose="020F0502020204030204" pitchFamily="34" charset="0"/>
                <a:cs typeface="Calibri" panose="020F0502020204030204" pitchFamily="34" charset="0"/>
              </a:rPr>
              <a:t>Nearest Neighbour is a simple algorithm that stores all the available cases and classifies the new data or case based on a</a:t>
            </a:r>
            <a:r>
              <a:rPr lang="en-IN" sz="2000" b="1" dirty="0">
                <a:latin typeface="Calibri" panose="020F0502020204030204" pitchFamily="34" charset="0"/>
                <a:cs typeface="Calibri" panose="020F0502020204030204" pitchFamily="34" charset="0"/>
              </a:rPr>
              <a:t> similarity measure</a:t>
            </a:r>
            <a:r>
              <a:rPr lang="en-IN" sz="2000" dirty="0">
                <a:latin typeface="Calibri" panose="020F0502020204030204" pitchFamily="34" charset="0"/>
                <a:cs typeface="Calibri" panose="020F0502020204030204" pitchFamily="34" charset="0"/>
              </a:rPr>
              <a:t>.</a:t>
            </a:r>
          </a:p>
          <a:p>
            <a:pPr lvl="0" algn="just"/>
            <a:r>
              <a:rPr lang="en-IN" sz="2000" dirty="0">
                <a:latin typeface="Calibri" panose="020F0502020204030204" pitchFamily="34" charset="0"/>
                <a:cs typeface="Calibri" panose="020F0502020204030204" pitchFamily="34" charset="0"/>
              </a:rPr>
              <a:t> It is mostly used to classifies a data point based on how its neighbours are classified.</a:t>
            </a:r>
          </a:p>
          <a:p>
            <a:pPr lvl="0" algn="just"/>
            <a:r>
              <a:rPr lang="en-IN" sz="2000" dirty="0">
                <a:latin typeface="Calibri" panose="020F0502020204030204" pitchFamily="34" charset="0"/>
                <a:cs typeface="Calibri" panose="020F0502020204030204" pitchFamily="34" charset="0"/>
              </a:rPr>
              <a:t>k’ in KNN is a parameter that refers to the </a:t>
            </a:r>
            <a:r>
              <a:rPr lang="en-IN" sz="2000" b="1" dirty="0">
                <a:latin typeface="Calibri" panose="020F0502020204030204" pitchFamily="34" charset="0"/>
                <a:cs typeface="Calibri" panose="020F0502020204030204" pitchFamily="34" charset="0"/>
              </a:rPr>
              <a:t>number of nearest neighbours</a:t>
            </a:r>
            <a:r>
              <a:rPr lang="en-IN" sz="2000" dirty="0">
                <a:latin typeface="Calibri" panose="020F0502020204030204" pitchFamily="34" charset="0"/>
                <a:cs typeface="Calibri" panose="020F0502020204030204" pitchFamily="34" charset="0"/>
              </a:rPr>
              <a:t> to include in the majority of the voting process.</a:t>
            </a:r>
          </a:p>
          <a:p>
            <a:pPr lvl="0" algn="just"/>
            <a:r>
              <a:rPr lang="en-IN" sz="2000" dirty="0">
                <a:latin typeface="Calibri" panose="020F0502020204030204" pitchFamily="34" charset="0"/>
                <a:cs typeface="Calibri" panose="020F0502020204030204" pitchFamily="34" charset="0"/>
              </a:rPr>
              <a:t>k’ in KNN algorithm is based on feature similarity choosing the right value of K is a process called parameter tuning and is important for better accuracy</a:t>
            </a:r>
          </a:p>
          <a:p>
            <a:pPr lvl="0" algn="just"/>
            <a:r>
              <a:rPr lang="en-IN" sz="2000" dirty="0">
                <a:latin typeface="Calibri" panose="020F0502020204030204" pitchFamily="34" charset="0"/>
                <a:cs typeface="Calibri" panose="020F0502020204030204" pitchFamily="34" charset="0"/>
              </a:rPr>
              <a:t>There are many distance methods used to find the distance between the two points.But the most popular one is Euclidean distance method</a:t>
            </a:r>
          </a:p>
        </p:txBody>
      </p:sp>
      <p:pic>
        <p:nvPicPr>
          <p:cNvPr id="5" name="Content Placeholder 4" descr="distance1"/>
          <p:cNvPicPr>
            <a:picLocks noGrp="1" noChangeAspect="1"/>
          </p:cNvPicPr>
          <p:nvPr>
            <p:ph sz="half" idx="2"/>
          </p:nvPr>
        </p:nvPicPr>
        <p:blipFill>
          <a:blip r:embed="rId2"/>
          <a:stretch>
            <a:fillRect/>
          </a:stretch>
        </p:blipFill>
        <p:spPr>
          <a:xfrm>
            <a:off x="3681412" y="5179452"/>
            <a:ext cx="4829175" cy="7143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995" y="1151890"/>
            <a:ext cx="10019030" cy="1052830"/>
          </a:xfrm>
        </p:spPr>
        <p:txBody>
          <a:bodyPr>
            <a:normAutofit/>
          </a:bodyPr>
          <a:lstStyle/>
          <a:p>
            <a:pPr algn="l"/>
            <a:r>
              <a:rPr lang="en-IN" sz="2600" b="1" dirty="0">
                <a:latin typeface="Calibri" panose="020F0502020204030204" pitchFamily="34" charset="0"/>
                <a:cs typeface="Calibri" panose="020F0502020204030204" pitchFamily="34" charset="0"/>
              </a:rPr>
              <a:t>Support Vector Machines</a:t>
            </a:r>
          </a:p>
        </p:txBody>
      </p:sp>
      <p:sp>
        <p:nvSpPr>
          <p:cNvPr id="3" name="Content Placeholder 2"/>
          <p:cNvSpPr>
            <a:spLocks noGrp="1"/>
          </p:cNvSpPr>
          <p:nvPr>
            <p:ph sz="half" idx="1"/>
          </p:nvPr>
        </p:nvSpPr>
        <p:spPr>
          <a:xfrm>
            <a:off x="1483995" y="2204720"/>
            <a:ext cx="9470876" cy="3126105"/>
          </a:xfrm>
        </p:spPr>
        <p:txBody>
          <a:bodyPr>
            <a:normAutofit lnSpcReduction="10000"/>
          </a:bodyPr>
          <a:lstStyle/>
          <a:p>
            <a:pPr algn="just"/>
            <a:r>
              <a:rPr lang="en-IN" sz="2000" dirty="0">
                <a:latin typeface="Calibri" panose="020F0502020204030204" pitchFamily="34" charset="0"/>
                <a:cs typeface="Calibri" panose="020F0502020204030204" pitchFamily="34" charset="0"/>
              </a:rPr>
              <a:t>A support vector machine (SVM) is a supervised machine learning model that uses classification algorithms for two-group classification problems</a:t>
            </a:r>
          </a:p>
          <a:p>
            <a:pPr algn="just"/>
            <a:r>
              <a:rPr lang="en-IN" sz="2000" dirty="0">
                <a:latin typeface="Calibri" panose="020F0502020204030204" pitchFamily="34" charset="0"/>
                <a:cs typeface="Calibri" panose="020F0502020204030204" pitchFamily="34" charset="0"/>
              </a:rPr>
              <a:t>The objective of the support vector machine algorithm is to find a hyperplane in an N-dimensional space(N — the number of features) that distinctly classifies the data points.</a:t>
            </a:r>
          </a:p>
          <a:p>
            <a:pPr algn="just"/>
            <a:r>
              <a:rPr lang="en-IN" sz="2000" dirty="0">
                <a:latin typeface="Calibri" panose="020F0502020204030204" pitchFamily="34" charset="0"/>
                <a:cs typeface="Calibri" panose="020F0502020204030204" pitchFamily="34" charset="0"/>
              </a:rPr>
              <a:t>Hyperplanes are decision boundaries that help classify the data points. Data points falling on either side of the hyperplane can be attributed to different classes</a:t>
            </a:r>
          </a:p>
          <a:p>
            <a:pPr algn="just"/>
            <a:r>
              <a:rPr lang="en-IN" sz="2000" dirty="0">
                <a:latin typeface="Calibri" panose="020F0502020204030204" pitchFamily="34" charset="0"/>
                <a:cs typeface="Calibri" panose="020F0502020204030204" pitchFamily="34" charset="0"/>
              </a:rPr>
              <a:t>Support vectors are data points that are closer to the hyperplane and influence the position and orientation of the hyperplane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94516"/>
            <a:ext cx="10018713" cy="551329"/>
          </a:xfrm>
        </p:spPr>
        <p:txBody>
          <a:bodyPr>
            <a:normAutofit fontScale="90000"/>
          </a:bodyPr>
          <a:lstStyle/>
          <a:p>
            <a:pPr algn="l"/>
            <a:r>
              <a:rPr lang="en-IN" dirty="0"/>
              <a:t>Results</a:t>
            </a:r>
          </a:p>
        </p:txBody>
      </p:sp>
      <p:graphicFrame>
        <p:nvGraphicFramePr>
          <p:cNvPr id="4" name="Table 4">
            <a:extLst>
              <a:ext uri="{FF2B5EF4-FFF2-40B4-BE49-F238E27FC236}">
                <a16:creationId xmlns:a16="http://schemas.microsoft.com/office/drawing/2014/main" id="{61955715-0E66-4179-B9D2-8B88251755A5}"/>
              </a:ext>
            </a:extLst>
          </p:cNvPr>
          <p:cNvGraphicFramePr>
            <a:graphicFrameLocks noGrp="1"/>
          </p:cNvGraphicFramePr>
          <p:nvPr>
            <p:extLst>
              <p:ext uri="{D42A27DB-BD31-4B8C-83A1-F6EECF244321}">
                <p14:modId xmlns:p14="http://schemas.microsoft.com/office/powerpoint/2010/main" val="1705452450"/>
              </p:ext>
            </p:extLst>
          </p:nvPr>
        </p:nvGraphicFramePr>
        <p:xfrm>
          <a:off x="1592730" y="2945939"/>
          <a:ext cx="5847976" cy="2580640"/>
        </p:xfrm>
        <a:graphic>
          <a:graphicData uri="http://schemas.openxmlformats.org/drawingml/2006/table">
            <a:tbl>
              <a:tblPr firstRow="1" bandRow="1">
                <a:tableStyleId>{B301B821-A1FF-4177-AEE7-76D212191A09}</a:tableStyleId>
              </a:tblPr>
              <a:tblGrid>
                <a:gridCol w="1949325">
                  <a:extLst>
                    <a:ext uri="{9D8B030D-6E8A-4147-A177-3AD203B41FA5}">
                      <a16:colId xmlns:a16="http://schemas.microsoft.com/office/drawing/2014/main" val="1040796032"/>
                    </a:ext>
                  </a:extLst>
                </a:gridCol>
                <a:gridCol w="1774016">
                  <a:extLst>
                    <a:ext uri="{9D8B030D-6E8A-4147-A177-3AD203B41FA5}">
                      <a16:colId xmlns:a16="http://schemas.microsoft.com/office/drawing/2014/main" val="3039487755"/>
                    </a:ext>
                  </a:extLst>
                </a:gridCol>
                <a:gridCol w="2124635">
                  <a:extLst>
                    <a:ext uri="{9D8B030D-6E8A-4147-A177-3AD203B41FA5}">
                      <a16:colId xmlns:a16="http://schemas.microsoft.com/office/drawing/2014/main" val="1754196694"/>
                    </a:ext>
                  </a:extLst>
                </a:gridCol>
              </a:tblGrid>
              <a:tr h="370840">
                <a:tc>
                  <a:txBody>
                    <a:bodyPr/>
                    <a:lstStyle/>
                    <a:p>
                      <a:pPr algn="ctr"/>
                      <a:r>
                        <a:rPr lang="en-US" sz="1600" b="0" dirty="0"/>
                        <a:t>Model \ Language Model</a:t>
                      </a:r>
                      <a:endParaRPr lang="en-IN" sz="1600" b="0" dirty="0">
                        <a:latin typeface="Bahnschrift SemiCondensed" panose="020B0502040204020203"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600" b="0" dirty="0"/>
                        <a:t>Bag of Words (</a:t>
                      </a:r>
                      <a:r>
                        <a:rPr lang="en-US" sz="1600" b="0" dirty="0" err="1"/>
                        <a:t>BoW</a:t>
                      </a:r>
                      <a:r>
                        <a:rPr lang="en-US" sz="1600" b="0" dirty="0"/>
                        <a:t>)</a:t>
                      </a:r>
                      <a:endParaRPr lang="en-IN" sz="1600" b="0" dirty="0">
                        <a:latin typeface="Bahnschrift SemiCondensed"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600" b="0" dirty="0"/>
                        <a:t>TF-IDF</a:t>
                      </a:r>
                      <a:endParaRPr lang="en-IN" sz="1600" b="0" dirty="0">
                        <a:latin typeface="Bahnschrift SemiCondensed" panose="020B0502040204020203"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014205"/>
                  </a:ext>
                </a:extLst>
              </a:tr>
              <a:tr h="370840">
                <a:tc>
                  <a:txBody>
                    <a:bodyPr/>
                    <a:lstStyle/>
                    <a:p>
                      <a:pPr algn="ctr"/>
                      <a:r>
                        <a:rPr lang="en-US" sz="1400" b="0" dirty="0"/>
                        <a:t>Naïve Bayes</a:t>
                      </a:r>
                      <a:endParaRPr lang="en-IN" sz="1400" b="0" dirty="0">
                        <a:latin typeface="Bahnschrift SemiCondensed" panose="020B0502040204020203"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1400" b="1" dirty="0">
                          <a:effectLst/>
                          <a:latin typeface="Calibri" panose="020F0502020204030204" pitchFamily="34" charset="0"/>
                          <a:ea typeface="Calibri" panose="020F0502020204030204" pitchFamily="34" charset="0"/>
                          <a:cs typeface="Calibri" panose="020F0502020204030204" pitchFamily="34" charset="0"/>
                        </a:rPr>
                        <a:t>98.04</a:t>
                      </a: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1400" b="1">
                          <a:effectLst/>
                          <a:latin typeface="Calibri" panose="020F0502020204030204" pitchFamily="34" charset="0"/>
                          <a:ea typeface="Calibri" panose="020F0502020204030204" pitchFamily="34" charset="0"/>
                          <a:cs typeface="Calibri" panose="020F0502020204030204" pitchFamily="34" charset="0"/>
                        </a:rPr>
                        <a:t>96.05</a:t>
                      </a:r>
                      <a:endParaRPr lang="en-IN" sz="1800" b="1">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1472930"/>
                  </a:ext>
                </a:extLst>
              </a:tr>
              <a:tr h="370840">
                <a:tc>
                  <a:txBody>
                    <a:bodyPr/>
                    <a:lstStyle/>
                    <a:p>
                      <a:pPr algn="ctr"/>
                      <a:r>
                        <a:rPr lang="en-US" sz="1400" b="0" dirty="0"/>
                        <a:t>Logistic Regression</a:t>
                      </a:r>
                      <a:endParaRPr lang="en-IN" sz="1400" b="0" dirty="0">
                        <a:latin typeface="Bahnschrift SemiCondensed" panose="020B0502040204020203"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1400" b="1" dirty="0">
                          <a:effectLst/>
                          <a:latin typeface="Calibri" panose="020F0502020204030204" pitchFamily="34" charset="0"/>
                          <a:ea typeface="Calibri" panose="020F0502020204030204" pitchFamily="34" charset="0"/>
                          <a:cs typeface="Calibri" panose="020F0502020204030204" pitchFamily="34" charset="0"/>
                        </a:rPr>
                        <a:t>98.53</a:t>
                      </a: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1400" b="1">
                          <a:effectLst/>
                          <a:latin typeface="Calibri" panose="020F0502020204030204" pitchFamily="34" charset="0"/>
                          <a:ea typeface="Calibri" panose="020F0502020204030204" pitchFamily="34" charset="0"/>
                          <a:cs typeface="Calibri" panose="020F0502020204030204" pitchFamily="34" charset="0"/>
                        </a:rPr>
                        <a:t>98.80</a:t>
                      </a:r>
                      <a:endParaRPr lang="en-IN" sz="1800" b="1">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0409948"/>
                  </a:ext>
                </a:extLst>
              </a:tr>
              <a:tr h="370840">
                <a:tc>
                  <a:txBody>
                    <a:bodyPr/>
                    <a:lstStyle/>
                    <a:p>
                      <a:pPr algn="ctr"/>
                      <a:r>
                        <a:rPr lang="en-US" sz="1400" b="0" dirty="0"/>
                        <a:t>Random Forest </a:t>
                      </a:r>
                      <a:endParaRPr lang="en-IN" sz="1400" b="0" dirty="0">
                        <a:latin typeface="Bahnschrift SemiCondensed" panose="020B0502040204020203"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1400" b="1" dirty="0">
                          <a:effectLst/>
                          <a:latin typeface="Calibri" panose="020F0502020204030204" pitchFamily="34" charset="0"/>
                          <a:ea typeface="Calibri" panose="020F0502020204030204" pitchFamily="34" charset="0"/>
                          <a:cs typeface="Calibri" panose="020F0502020204030204" pitchFamily="34" charset="0"/>
                        </a:rPr>
                        <a:t>96.84</a:t>
                      </a: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1400" b="1" dirty="0">
                          <a:effectLst/>
                          <a:latin typeface="Calibri" panose="020F0502020204030204" pitchFamily="34" charset="0"/>
                          <a:ea typeface="Calibri" panose="020F0502020204030204" pitchFamily="34" charset="0"/>
                          <a:cs typeface="Calibri" panose="020F0502020204030204" pitchFamily="34" charset="0"/>
                        </a:rPr>
                        <a:t>96.80</a:t>
                      </a: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256035"/>
                  </a:ext>
                </a:extLst>
              </a:tr>
              <a:tr h="370840">
                <a:tc>
                  <a:txBody>
                    <a:bodyPr/>
                    <a:lstStyle/>
                    <a:p>
                      <a:pPr algn="ctr"/>
                      <a:r>
                        <a:rPr lang="en-US" sz="1400" b="0" dirty="0"/>
                        <a:t>K-Nearest Neighbors</a:t>
                      </a:r>
                      <a:endParaRPr lang="en-IN" sz="1400" b="0" dirty="0">
                        <a:latin typeface="Bahnschrift SemiCondensed" panose="020B0502040204020203"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1400" b="1">
                          <a:effectLst/>
                          <a:latin typeface="Calibri" panose="020F0502020204030204" pitchFamily="34" charset="0"/>
                          <a:ea typeface="Calibri" panose="020F0502020204030204" pitchFamily="34" charset="0"/>
                          <a:cs typeface="Calibri" panose="020F0502020204030204" pitchFamily="34" charset="0"/>
                        </a:rPr>
                        <a:t>83.15</a:t>
                      </a:r>
                      <a:endParaRPr lang="en-IN" sz="1800" b="1">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1400" b="1" dirty="0">
                          <a:effectLst/>
                          <a:latin typeface="Calibri" panose="020F0502020204030204" pitchFamily="34" charset="0"/>
                          <a:ea typeface="Calibri" panose="020F0502020204030204" pitchFamily="34" charset="0"/>
                          <a:cs typeface="Calibri" panose="020F0502020204030204" pitchFamily="34" charset="0"/>
                        </a:rPr>
                        <a:t>96.61</a:t>
                      </a: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5912601"/>
                  </a:ext>
                </a:extLst>
              </a:tr>
              <a:tr h="370840">
                <a:tc>
                  <a:txBody>
                    <a:bodyPr/>
                    <a:lstStyle/>
                    <a:p>
                      <a:pPr algn="ctr"/>
                      <a:r>
                        <a:rPr lang="en-US" sz="1400" b="0" dirty="0"/>
                        <a:t>Support Vector Machines</a:t>
                      </a:r>
                      <a:endParaRPr lang="en-IN" sz="1400" b="0" dirty="0">
                        <a:latin typeface="Bahnschrift SemiCondensed" panose="020B0502040204020203"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50000"/>
                        </a:lnSpc>
                        <a:spcAft>
                          <a:spcPts val="800"/>
                        </a:spcAft>
                      </a:pPr>
                      <a:r>
                        <a:rPr lang="en-IN" sz="1400" b="1">
                          <a:effectLst/>
                          <a:latin typeface="Calibri" panose="020F0502020204030204" pitchFamily="34" charset="0"/>
                          <a:ea typeface="Calibri" panose="020F0502020204030204" pitchFamily="34" charset="0"/>
                          <a:cs typeface="Calibri" panose="020F0502020204030204" pitchFamily="34" charset="0"/>
                        </a:rPr>
                        <a:t>59.41</a:t>
                      </a:r>
                      <a:endParaRPr lang="en-IN" sz="1800" b="1">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50000"/>
                        </a:lnSpc>
                        <a:spcAft>
                          <a:spcPts val="800"/>
                        </a:spcAft>
                      </a:pPr>
                      <a:r>
                        <a:rPr lang="en-IN" sz="1400" b="1" dirty="0">
                          <a:effectLst/>
                          <a:latin typeface="Calibri" panose="020F0502020204030204" pitchFamily="34" charset="0"/>
                          <a:ea typeface="Calibri" panose="020F0502020204030204" pitchFamily="34" charset="0"/>
                          <a:cs typeface="Calibri" panose="020F0502020204030204" pitchFamily="34" charset="0"/>
                        </a:rPr>
                        <a:t>98.82</a:t>
                      </a: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51077544"/>
                  </a:ext>
                </a:extLst>
              </a:tr>
            </a:tbl>
          </a:graphicData>
        </a:graphic>
      </p:graphicFrame>
      <p:sp>
        <p:nvSpPr>
          <p:cNvPr id="5" name="TextBox 4">
            <a:extLst>
              <a:ext uri="{FF2B5EF4-FFF2-40B4-BE49-F238E27FC236}">
                <a16:creationId xmlns:a16="http://schemas.microsoft.com/office/drawing/2014/main" id="{DC58C4E2-546C-4195-9269-961DDAD43828}"/>
              </a:ext>
            </a:extLst>
          </p:cNvPr>
          <p:cNvSpPr txBox="1"/>
          <p:nvPr/>
        </p:nvSpPr>
        <p:spPr>
          <a:xfrm>
            <a:off x="1963271" y="1405890"/>
            <a:ext cx="8196728" cy="1323439"/>
          </a:xfrm>
          <a:prstGeom prst="rect">
            <a:avLst/>
          </a:prstGeom>
          <a:noFill/>
        </p:spPr>
        <p:txBody>
          <a:bodyPr wrap="square" rtlCol="0">
            <a:spAutoFit/>
          </a:bodyPr>
          <a:lstStyle/>
          <a:p>
            <a:pPr algn="just"/>
            <a:r>
              <a:rPr lang="en-US" sz="2000" b="1" dirty="0">
                <a:latin typeface="Calibri" panose="020F0502020204030204" pitchFamily="34" charset="0"/>
                <a:cs typeface="Calibri" panose="020F0502020204030204" pitchFamily="34" charset="0"/>
              </a:rPr>
              <a:t>Bag-of-Words vs TF-IDF</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The models are tested with both the language models to determine which one is more efficient.</a:t>
            </a:r>
            <a:endParaRPr lang="en-IN" sz="20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F38AB8D-5231-4647-AA08-01FA50E2F5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71609" y="2945939"/>
            <a:ext cx="3831415" cy="27376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34788"/>
            <a:ext cx="10018713" cy="632012"/>
          </a:xfrm>
        </p:spPr>
        <p:txBody>
          <a:bodyPr>
            <a:normAutofit fontScale="90000"/>
          </a:bodyPr>
          <a:lstStyle/>
          <a:p>
            <a:pPr algn="l"/>
            <a:r>
              <a:rPr lang="en-IN" dirty="0"/>
              <a:t>Literature Review</a:t>
            </a:r>
          </a:p>
        </p:txBody>
      </p:sp>
      <p:graphicFrame>
        <p:nvGraphicFramePr>
          <p:cNvPr id="4" name="Table 4"/>
          <p:cNvGraphicFramePr>
            <a:graphicFrameLocks noGrp="1"/>
          </p:cNvGraphicFramePr>
          <p:nvPr>
            <p:ph idx="1"/>
          </p:nvPr>
        </p:nvGraphicFramePr>
        <p:xfrm>
          <a:off x="1573960" y="1344706"/>
          <a:ext cx="10018710" cy="5059680"/>
        </p:xfrm>
        <a:graphic>
          <a:graphicData uri="http://schemas.openxmlformats.org/drawingml/2006/table">
            <a:tbl>
              <a:tblPr firstRow="1" bandRow="1">
                <a:tableStyleId>{5C22544A-7EE6-4342-B048-85BDC9FD1C3A}</a:tableStyleId>
              </a:tblPr>
              <a:tblGrid>
                <a:gridCol w="2003742">
                  <a:extLst>
                    <a:ext uri="{9D8B030D-6E8A-4147-A177-3AD203B41FA5}">
                      <a16:colId xmlns:a16="http://schemas.microsoft.com/office/drawing/2014/main" val="20000"/>
                    </a:ext>
                  </a:extLst>
                </a:gridCol>
                <a:gridCol w="2003742">
                  <a:extLst>
                    <a:ext uri="{9D8B030D-6E8A-4147-A177-3AD203B41FA5}">
                      <a16:colId xmlns:a16="http://schemas.microsoft.com/office/drawing/2014/main" val="20001"/>
                    </a:ext>
                  </a:extLst>
                </a:gridCol>
                <a:gridCol w="2003742">
                  <a:extLst>
                    <a:ext uri="{9D8B030D-6E8A-4147-A177-3AD203B41FA5}">
                      <a16:colId xmlns:a16="http://schemas.microsoft.com/office/drawing/2014/main" val="20002"/>
                    </a:ext>
                  </a:extLst>
                </a:gridCol>
                <a:gridCol w="2003742">
                  <a:extLst>
                    <a:ext uri="{9D8B030D-6E8A-4147-A177-3AD203B41FA5}">
                      <a16:colId xmlns:a16="http://schemas.microsoft.com/office/drawing/2014/main" val="20003"/>
                    </a:ext>
                  </a:extLst>
                </a:gridCol>
                <a:gridCol w="2003742">
                  <a:extLst>
                    <a:ext uri="{9D8B030D-6E8A-4147-A177-3AD203B41FA5}">
                      <a16:colId xmlns:a16="http://schemas.microsoft.com/office/drawing/2014/main" val="20004"/>
                    </a:ext>
                  </a:extLst>
                </a:gridCol>
              </a:tblGrid>
              <a:tr h="762000">
                <a:tc>
                  <a:txBody>
                    <a:bodyPr/>
                    <a:lstStyle/>
                    <a:p>
                      <a:pPr algn="ctr"/>
                      <a:r>
                        <a:rPr lang="en-IN" dirty="0">
                          <a:latin typeface="Calibri" panose="020F0502020204030204" pitchFamily="34" charset="0"/>
                          <a:cs typeface="Calibri" panose="020F0502020204030204" pitchFamily="34" charset="0"/>
                        </a:rPr>
                        <a:t>Author(s)</a:t>
                      </a:r>
                    </a:p>
                  </a:txBody>
                  <a:tcPr/>
                </a:tc>
                <a:tc>
                  <a:txBody>
                    <a:bodyPr/>
                    <a:lstStyle/>
                    <a:p>
                      <a:pPr algn="ctr"/>
                      <a:r>
                        <a:rPr lang="en-IN" dirty="0">
                          <a:latin typeface="Calibri" panose="020F0502020204030204" pitchFamily="34" charset="0"/>
                          <a:cs typeface="Calibri" panose="020F0502020204030204" pitchFamily="34" charset="0"/>
                        </a:rPr>
                        <a:t>Year of Publication</a:t>
                      </a:r>
                    </a:p>
                  </a:txBody>
                  <a:tcPr/>
                </a:tc>
                <a:tc>
                  <a:txBody>
                    <a:bodyPr/>
                    <a:lstStyle/>
                    <a:p>
                      <a:pPr algn="ctr"/>
                      <a:r>
                        <a:rPr lang="en-IN" dirty="0">
                          <a:latin typeface="Calibri" panose="020F0502020204030204" pitchFamily="34" charset="0"/>
                          <a:cs typeface="Calibri" panose="020F0502020204030204" pitchFamily="34" charset="0"/>
                        </a:rPr>
                        <a:t>Description</a:t>
                      </a:r>
                    </a:p>
                  </a:txBody>
                  <a:tcPr/>
                </a:tc>
                <a:tc>
                  <a:txBody>
                    <a:bodyPr/>
                    <a:lstStyle/>
                    <a:p>
                      <a:pPr algn="ctr"/>
                      <a:r>
                        <a:rPr lang="en-IN" dirty="0">
                          <a:latin typeface="Calibri" panose="020F0502020204030204" pitchFamily="34" charset="0"/>
                          <a:cs typeface="Calibri" panose="020F0502020204030204" pitchFamily="34" charset="0"/>
                        </a:rPr>
                        <a:t>Pros</a:t>
                      </a:r>
                    </a:p>
                  </a:txBody>
                  <a:tcPr/>
                </a:tc>
                <a:tc>
                  <a:txBody>
                    <a:bodyPr/>
                    <a:lstStyle/>
                    <a:p>
                      <a:pPr algn="ctr"/>
                      <a:r>
                        <a:rPr lang="en-IN" dirty="0">
                          <a:latin typeface="Calibri" panose="020F0502020204030204" pitchFamily="34" charset="0"/>
                          <a:cs typeface="Calibri" panose="020F0502020204030204" pitchFamily="34" charset="0"/>
                        </a:rPr>
                        <a:t>Cons</a:t>
                      </a:r>
                    </a:p>
                  </a:txBody>
                  <a:tcPr/>
                </a:tc>
                <a:extLst>
                  <a:ext uri="{0D108BD9-81ED-4DB2-BD59-A6C34878D82A}">
                    <a16:rowId xmlns:a16="http://schemas.microsoft.com/office/drawing/2014/main" val="10000"/>
                  </a:ext>
                </a:extLst>
              </a:tr>
              <a:tr h="776541">
                <a:tc>
                  <a:txBody>
                    <a:bodyPr/>
                    <a:lstStyle/>
                    <a:p>
                      <a:pPr algn="ctr"/>
                      <a:r>
                        <a:rPr lang="en-IN" dirty="0" err="1">
                          <a:latin typeface="Calibri" panose="020F0502020204030204" pitchFamily="34" charset="0"/>
                          <a:cs typeface="Calibri" panose="020F0502020204030204" pitchFamily="34" charset="0"/>
                        </a:rPr>
                        <a:t>Abhila</a:t>
                      </a:r>
                      <a:r>
                        <a:rPr lang="en-IN" dirty="0">
                          <a:latin typeface="Calibri" panose="020F0502020204030204" pitchFamily="34" charset="0"/>
                          <a:cs typeface="Calibri" panose="020F0502020204030204" pitchFamily="34" charset="0"/>
                        </a:rPr>
                        <a:t> B,</a:t>
                      </a:r>
                    </a:p>
                    <a:p>
                      <a:pPr algn="ctr"/>
                      <a:r>
                        <a:rPr lang="en-IN" dirty="0">
                          <a:latin typeface="Calibri" panose="020F0502020204030204" pitchFamily="34" charset="0"/>
                          <a:cs typeface="Calibri" panose="020F0502020204030204" pitchFamily="34" charset="0"/>
                        </a:rPr>
                        <a:t>Mabel Nirmala Joseph, Delphin M</a:t>
                      </a:r>
                    </a:p>
                  </a:txBody>
                  <a:tcPr/>
                </a:tc>
                <a:tc>
                  <a:txBody>
                    <a:bodyPr/>
                    <a:lstStyle/>
                    <a:p>
                      <a:pPr algn="ctr"/>
                      <a:r>
                        <a:rPr lang="en-IN" dirty="0">
                          <a:latin typeface="Calibri" panose="020F0502020204030204" pitchFamily="34" charset="0"/>
                          <a:cs typeface="Calibri" panose="020F0502020204030204" pitchFamily="34" charset="0"/>
                        </a:rPr>
                        <a:t>2021</a:t>
                      </a:r>
                    </a:p>
                  </a:txBody>
                  <a:tcPr/>
                </a:tc>
                <a:tc>
                  <a:txBody>
                    <a:bodyPr/>
                    <a:lstStyle/>
                    <a:p>
                      <a:pPr algn="ctr"/>
                      <a:r>
                        <a:rPr lang="en-IN" dirty="0">
                          <a:latin typeface="Calibri" panose="020F0502020204030204" pitchFamily="34" charset="0"/>
                          <a:cs typeface="Calibri" panose="020F0502020204030204" pitchFamily="34" charset="0"/>
                        </a:rPr>
                        <a:t>Spam Detection in emails and texts using supervised machine learning algorithm</a:t>
                      </a:r>
                    </a:p>
                  </a:txBody>
                  <a:tcPr/>
                </a:tc>
                <a:tc>
                  <a:txBody>
                    <a:bodyPr/>
                    <a:lstStyle/>
                    <a:p>
                      <a:pPr marL="342900" indent="-342900">
                        <a:buAutoNum type="arabicPeriod"/>
                      </a:pPr>
                      <a:r>
                        <a:rPr lang="en-IN" dirty="0">
                          <a:latin typeface="Calibri" panose="020F0502020204030204" pitchFamily="34" charset="0"/>
                          <a:cs typeface="Calibri" panose="020F0502020204030204" pitchFamily="34" charset="0"/>
                        </a:rPr>
                        <a:t>Usage of supervised models.</a:t>
                      </a:r>
                    </a:p>
                    <a:p>
                      <a:pPr marL="342900" indent="-342900">
                        <a:buAutoNum type="arabicPeriod"/>
                      </a:pPr>
                      <a:r>
                        <a:rPr lang="en-IN" dirty="0">
                          <a:latin typeface="Calibri" panose="020F0502020204030204" pitchFamily="34" charset="0"/>
                          <a:cs typeface="Calibri" panose="020F0502020204030204" pitchFamily="34" charset="0"/>
                        </a:rPr>
                        <a:t>Naïve bayes provides good accuracy.</a:t>
                      </a:r>
                    </a:p>
                  </a:txBody>
                  <a:tcPr/>
                </a:tc>
                <a:tc>
                  <a:txBody>
                    <a:bodyPr/>
                    <a:lstStyle/>
                    <a:p>
                      <a:pPr marL="342900" indent="-342900">
                        <a:buAutoNum type="arabicPeriod"/>
                      </a:pPr>
                      <a:r>
                        <a:rPr lang="en-IN" dirty="0">
                          <a:latin typeface="Calibri" panose="020F0502020204030204" pitchFamily="34" charset="0"/>
                          <a:cs typeface="Calibri" panose="020F0502020204030204" pitchFamily="34" charset="0"/>
                        </a:rPr>
                        <a:t>Usage of only model results in overfitting of data</a:t>
                      </a:r>
                    </a:p>
                    <a:p>
                      <a:pPr marL="342900" indent="-342900">
                        <a:buAutoNum type="arabicPeriod"/>
                      </a:pPr>
                      <a:r>
                        <a:rPr lang="en-IN" dirty="0">
                          <a:latin typeface="Calibri" panose="020F0502020204030204" pitchFamily="34" charset="0"/>
                          <a:cs typeface="Calibri" panose="020F0502020204030204" pitchFamily="34" charset="0"/>
                        </a:rPr>
                        <a:t>No explicit pre-processing of emails/texts</a:t>
                      </a:r>
                    </a:p>
                  </a:txBody>
                  <a:tcPr/>
                </a:tc>
                <a:extLst>
                  <a:ext uri="{0D108BD9-81ED-4DB2-BD59-A6C34878D82A}">
                    <a16:rowId xmlns:a16="http://schemas.microsoft.com/office/drawing/2014/main" val="10001"/>
                  </a:ext>
                </a:extLst>
              </a:tr>
              <a:tr h="776541">
                <a:tc>
                  <a:txBody>
                    <a:bodyPr/>
                    <a:lstStyle/>
                    <a:p>
                      <a:pPr algn="ctr"/>
                      <a:r>
                        <a:rPr lang="en-IN" dirty="0">
                          <a:latin typeface="Calibri" panose="020F0502020204030204" pitchFamily="34" charset="0"/>
                          <a:cs typeface="Calibri" panose="020F0502020204030204" pitchFamily="34" charset="0"/>
                        </a:rPr>
                        <a:t>Mansoor RAZA, </a:t>
                      </a:r>
                      <a:r>
                        <a:rPr lang="en-IN" dirty="0" err="1">
                          <a:latin typeface="Calibri" panose="020F0502020204030204" pitchFamily="34" charset="0"/>
                          <a:cs typeface="Calibri" panose="020F0502020204030204" pitchFamily="34" charset="0"/>
                        </a:rPr>
                        <a:t>Nathali</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Dilshani</a:t>
                      </a:r>
                      <a:r>
                        <a:rPr lang="en-IN" dirty="0">
                          <a:latin typeface="Calibri" panose="020F0502020204030204" pitchFamily="34" charset="0"/>
                          <a:cs typeface="Calibri" panose="020F0502020204030204" pitchFamily="34" charset="0"/>
                        </a:rPr>
                        <a:t> Jayasinghe, </a:t>
                      </a:r>
                      <a:r>
                        <a:rPr lang="en-IN" dirty="0" err="1">
                          <a:latin typeface="Calibri" panose="020F0502020204030204" pitchFamily="34" charset="0"/>
                          <a:cs typeface="Calibri" panose="020F0502020204030204" pitchFamily="34" charset="0"/>
                        </a:rPr>
                        <a:t>Muhana</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Magboul</a:t>
                      </a:r>
                      <a:r>
                        <a:rPr lang="en-IN" dirty="0">
                          <a:latin typeface="Calibri" panose="020F0502020204030204" pitchFamily="34" charset="0"/>
                          <a:cs typeface="Calibri" panose="020F0502020204030204" pitchFamily="34" charset="0"/>
                        </a:rPr>
                        <a:t> Ali </a:t>
                      </a:r>
                      <a:r>
                        <a:rPr lang="en-IN" dirty="0" err="1">
                          <a:latin typeface="Calibri" panose="020F0502020204030204" pitchFamily="34" charset="0"/>
                          <a:cs typeface="Calibri" panose="020F0502020204030204" pitchFamily="34" charset="0"/>
                        </a:rPr>
                        <a:t>Muslam</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a:latin typeface="Calibri" panose="020F0502020204030204" pitchFamily="34" charset="0"/>
                          <a:cs typeface="Calibri" panose="020F0502020204030204" pitchFamily="34" charset="0"/>
                        </a:rPr>
                        <a:t>2021</a:t>
                      </a:r>
                    </a:p>
                  </a:txBody>
                  <a:tcPr/>
                </a:tc>
                <a:tc>
                  <a:txBody>
                    <a:bodyPr/>
                    <a:lstStyle/>
                    <a:p>
                      <a:pPr algn="ctr"/>
                      <a:r>
                        <a:rPr lang="en-IN" dirty="0">
                          <a:latin typeface="Calibri" panose="020F0502020204030204" pitchFamily="34" charset="0"/>
                          <a:cs typeface="Calibri" panose="020F0502020204030204" pitchFamily="34" charset="0"/>
                        </a:rPr>
                        <a:t>A comprehensive review on email classification using machine learning algorithms</a:t>
                      </a:r>
                    </a:p>
                  </a:txBody>
                  <a:tcPr/>
                </a:tc>
                <a:tc>
                  <a:txBody>
                    <a:bodyPr/>
                    <a:lstStyle/>
                    <a:p>
                      <a:pPr marL="342900" indent="-342900">
                        <a:buAutoNum type="arabicPeriod"/>
                      </a:pPr>
                      <a:r>
                        <a:rPr lang="en-IN" dirty="0">
                          <a:latin typeface="Calibri" panose="020F0502020204030204" pitchFamily="34" charset="0"/>
                          <a:cs typeface="Calibri" panose="020F0502020204030204" pitchFamily="34" charset="0"/>
                        </a:rPr>
                        <a:t>Extensive review of various algorithms</a:t>
                      </a:r>
                    </a:p>
                    <a:p>
                      <a:pPr marL="342900" marR="0" lvl="0" indent="-342900" algn="l" defTabSz="457200" rtl="0" eaLnBrk="1" fontAlgn="auto" latinLnBrk="0" hangingPunct="1">
                        <a:lnSpc>
                          <a:spcPct val="100000"/>
                        </a:lnSpc>
                        <a:spcBef>
                          <a:spcPts val="0"/>
                        </a:spcBef>
                        <a:spcAft>
                          <a:spcPts val="0"/>
                        </a:spcAft>
                        <a:buClrTx/>
                        <a:buSzTx/>
                        <a:buFontTx/>
                        <a:buAutoNum type="arabicPeriod"/>
                        <a:defRPr/>
                      </a:pPr>
                      <a:r>
                        <a:rPr lang="en-IN" dirty="0">
                          <a:latin typeface="Calibri" panose="020F0502020204030204" pitchFamily="34" charset="0"/>
                          <a:cs typeface="Calibri" panose="020F0502020204030204" pitchFamily="34" charset="0"/>
                        </a:rPr>
                        <a:t>Clear representation of results using visualization.</a:t>
                      </a:r>
                    </a:p>
                  </a:txBody>
                  <a:tcPr/>
                </a:tc>
                <a:tc>
                  <a:txBody>
                    <a:bodyPr/>
                    <a:lstStyle/>
                    <a:p>
                      <a:pPr marL="342900" indent="-342900">
                        <a:buAutoNum type="arabicPeriod"/>
                      </a:pPr>
                      <a:r>
                        <a:rPr lang="en-IN" dirty="0">
                          <a:latin typeface="Calibri" panose="020F0502020204030204" pitchFamily="34" charset="0"/>
                          <a:cs typeface="Calibri" panose="020F0502020204030204" pitchFamily="34" charset="0"/>
                        </a:rPr>
                        <a:t>Grouping of algorithms into classes makes results inconclusive</a:t>
                      </a:r>
                    </a:p>
                    <a:p>
                      <a:pPr marL="342900" indent="-342900">
                        <a:buAutoNum type="arabicPeriod"/>
                      </a:pP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CBB1E-BDC0-413A-93B2-627D71C8E0F5}"/>
              </a:ext>
            </a:extLst>
          </p:cNvPr>
          <p:cNvSpPr>
            <a:spLocks noGrp="1"/>
          </p:cNvSpPr>
          <p:nvPr>
            <p:ph idx="1"/>
          </p:nvPr>
        </p:nvSpPr>
        <p:spPr>
          <a:xfrm>
            <a:off x="1448452" y="1053352"/>
            <a:ext cx="10018713" cy="1044390"/>
          </a:xfrm>
        </p:spPr>
        <p:txBody>
          <a:bodyPr>
            <a:normAutofit/>
          </a:bodyPr>
          <a:lstStyle/>
          <a:p>
            <a:pPr algn="just"/>
            <a:r>
              <a:rPr lang="en-US" sz="2000" dirty="0">
                <a:latin typeface="Calibri" panose="020F0502020204030204" pitchFamily="34" charset="0"/>
                <a:cs typeface="Calibri" panose="020F0502020204030204" pitchFamily="34" charset="0"/>
              </a:rPr>
              <a:t>a model is created by combining all the five models and TF-IDF language model.</a:t>
            </a:r>
            <a:endParaRPr lang="en-IN" sz="2000"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1BCCE294-8FAA-46EA-B964-4B33F24F3CF2}"/>
              </a:ext>
            </a:extLst>
          </p:cNvPr>
          <p:cNvGraphicFramePr>
            <a:graphicFrameLocks noGrp="1"/>
          </p:cNvGraphicFramePr>
          <p:nvPr>
            <p:extLst>
              <p:ext uri="{D42A27DB-BD31-4B8C-83A1-F6EECF244321}">
                <p14:modId xmlns:p14="http://schemas.microsoft.com/office/powerpoint/2010/main" val="3314533371"/>
              </p:ext>
            </p:extLst>
          </p:nvPr>
        </p:nvGraphicFramePr>
        <p:xfrm>
          <a:off x="2761129" y="1976718"/>
          <a:ext cx="5647766" cy="3505200"/>
        </p:xfrm>
        <a:graphic>
          <a:graphicData uri="http://schemas.openxmlformats.org/drawingml/2006/table">
            <a:tbl>
              <a:tblPr firstRow="1" firstCol="1" bandRow="1"/>
              <a:tblGrid>
                <a:gridCol w="1411010">
                  <a:extLst>
                    <a:ext uri="{9D8B030D-6E8A-4147-A177-3AD203B41FA5}">
                      <a16:colId xmlns:a16="http://schemas.microsoft.com/office/drawing/2014/main" val="1532759108"/>
                    </a:ext>
                  </a:extLst>
                </a:gridCol>
                <a:gridCol w="1412252">
                  <a:extLst>
                    <a:ext uri="{9D8B030D-6E8A-4147-A177-3AD203B41FA5}">
                      <a16:colId xmlns:a16="http://schemas.microsoft.com/office/drawing/2014/main" val="3431194029"/>
                    </a:ext>
                  </a:extLst>
                </a:gridCol>
                <a:gridCol w="1412252">
                  <a:extLst>
                    <a:ext uri="{9D8B030D-6E8A-4147-A177-3AD203B41FA5}">
                      <a16:colId xmlns:a16="http://schemas.microsoft.com/office/drawing/2014/main" val="2933710188"/>
                    </a:ext>
                  </a:extLst>
                </a:gridCol>
                <a:gridCol w="1412252">
                  <a:extLst>
                    <a:ext uri="{9D8B030D-6E8A-4147-A177-3AD203B41FA5}">
                      <a16:colId xmlns:a16="http://schemas.microsoft.com/office/drawing/2014/main" val="2506862585"/>
                    </a:ext>
                  </a:extLst>
                </a:gridCol>
              </a:tblGrid>
              <a:tr h="668528">
                <a:tc>
                  <a:txBody>
                    <a:bodyPr/>
                    <a:lstStyle/>
                    <a:p>
                      <a:pPr algn="just">
                        <a:lnSpc>
                          <a:spcPct val="106000"/>
                        </a:lnSpc>
                        <a:spcAft>
                          <a:spcPts val="800"/>
                        </a:spcAft>
                      </a:pPr>
                      <a:r>
                        <a:rPr lang="en-IN" sz="1600" b="1" dirty="0">
                          <a:effectLst/>
                          <a:latin typeface="Calibri" panose="020F0502020204030204" pitchFamily="34" charset="0"/>
                          <a:ea typeface="Calibri" panose="020F0502020204030204" pitchFamily="34" charset="0"/>
                          <a:cs typeface="Calibri" panose="020F0502020204030204" pitchFamily="34" charset="0"/>
                        </a:rPr>
                        <a:t>        Metric</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6000"/>
                        </a:lnSpc>
                        <a:spcAft>
                          <a:spcPts val="800"/>
                        </a:spcAft>
                      </a:pPr>
                      <a:r>
                        <a:rPr lang="en-IN" sz="1600" b="1" dirty="0">
                          <a:effectLst/>
                          <a:latin typeface="Calibri" panose="020F0502020204030204" pitchFamily="34" charset="0"/>
                          <a:ea typeface="Calibri" panose="020F0502020204030204" pitchFamily="34" charset="0"/>
                          <a:cs typeface="Calibri" panose="020F0502020204030204" pitchFamily="34" charset="0"/>
                        </a:rPr>
                        <a:t>Model</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06000"/>
                        </a:lnSpc>
                        <a:spcAft>
                          <a:spcPts val="800"/>
                        </a:spcAft>
                      </a:pPr>
                      <a:r>
                        <a:rPr lang="en-IN" sz="1600" b="1" dirty="0">
                          <a:effectLst/>
                          <a:latin typeface="Calibri" panose="020F0502020204030204" pitchFamily="34" charset="0"/>
                          <a:ea typeface="Calibri" panose="020F0502020204030204" pitchFamily="34" charset="0"/>
                          <a:cs typeface="Calibri" panose="020F0502020204030204" pitchFamily="34" charset="0"/>
                        </a:rPr>
                        <a:t>Accuracy</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IN" sz="1600" b="1">
                          <a:effectLst/>
                          <a:latin typeface="Calibri" panose="020F0502020204030204" pitchFamily="34" charset="0"/>
                          <a:ea typeface="Calibri" panose="020F0502020204030204" pitchFamily="34" charset="0"/>
                          <a:cs typeface="Calibri" panose="020F0502020204030204" pitchFamily="34" charset="0"/>
                        </a:rPr>
                        <a:t>Precision</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IN" sz="1600" b="1">
                          <a:effectLst/>
                          <a:latin typeface="Calibri" panose="020F0502020204030204" pitchFamily="34" charset="0"/>
                          <a:ea typeface="Calibri" panose="020F0502020204030204" pitchFamily="34" charset="0"/>
                          <a:cs typeface="Calibri" panose="020F0502020204030204" pitchFamily="34" charset="0"/>
                        </a:rPr>
                        <a:t>F1 Score</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7294576"/>
                  </a:ext>
                </a:extLst>
              </a:tr>
              <a:tr h="505968">
                <a:tc>
                  <a:txBody>
                    <a:bodyPr/>
                    <a:lstStyle/>
                    <a:p>
                      <a:pPr algn="ctr">
                        <a:lnSpc>
                          <a:spcPct val="106000"/>
                        </a:lnSpc>
                        <a:spcAft>
                          <a:spcPts val="800"/>
                        </a:spcAft>
                      </a:pPr>
                      <a:r>
                        <a:rPr lang="en-IN" sz="1600" b="1">
                          <a:effectLst/>
                          <a:latin typeface="Calibri" panose="020F0502020204030204" pitchFamily="34" charset="0"/>
                          <a:ea typeface="Calibri" panose="020F0502020204030204" pitchFamily="34" charset="0"/>
                          <a:cs typeface="Calibri" panose="020F0502020204030204" pitchFamily="34" charset="0"/>
                        </a:rPr>
                        <a:t>Naïve Bayes</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a:solidFill>
                            <a:srgbClr val="C00000"/>
                          </a:solidFill>
                          <a:effectLst/>
                          <a:latin typeface="Calibri" panose="020F0502020204030204" pitchFamily="34" charset="0"/>
                          <a:ea typeface="Calibri" panose="020F0502020204030204" pitchFamily="34" charset="0"/>
                          <a:cs typeface="Calibri" panose="020F0502020204030204" pitchFamily="34" charset="0"/>
                        </a:rPr>
                        <a:t>96.0</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a:solidFill>
                            <a:srgbClr val="00B050"/>
                          </a:solidFill>
                          <a:effectLst/>
                          <a:latin typeface="Calibri" panose="020F0502020204030204" pitchFamily="34" charset="0"/>
                          <a:ea typeface="Calibri" panose="020F0502020204030204" pitchFamily="34" charset="0"/>
                          <a:cs typeface="Calibri" panose="020F0502020204030204" pitchFamily="34" charset="0"/>
                        </a:rPr>
                        <a:t>99.2</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a:solidFill>
                            <a:srgbClr val="C00000"/>
                          </a:solidFill>
                          <a:effectLst/>
                          <a:latin typeface="Calibri" panose="020F0502020204030204" pitchFamily="34" charset="0"/>
                          <a:ea typeface="Calibri" panose="020F0502020204030204" pitchFamily="34" charset="0"/>
                          <a:cs typeface="Calibri" panose="020F0502020204030204" pitchFamily="34" charset="0"/>
                        </a:rPr>
                        <a:t>95.2</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3014713"/>
                  </a:ext>
                </a:extLst>
              </a:tr>
              <a:tr h="505968">
                <a:tc>
                  <a:txBody>
                    <a:bodyPr/>
                    <a:lstStyle/>
                    <a:p>
                      <a:pPr algn="ctr">
                        <a:lnSpc>
                          <a:spcPct val="106000"/>
                        </a:lnSpc>
                        <a:spcAft>
                          <a:spcPts val="800"/>
                        </a:spcAft>
                      </a:pPr>
                      <a:r>
                        <a:rPr lang="en-IN" sz="1600" b="1">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a:solidFill>
                            <a:srgbClr val="C00000"/>
                          </a:solidFill>
                          <a:effectLst/>
                          <a:latin typeface="Calibri" panose="020F0502020204030204" pitchFamily="34" charset="0"/>
                          <a:ea typeface="Calibri" panose="020F0502020204030204" pitchFamily="34" charset="0"/>
                          <a:cs typeface="Calibri" panose="020F0502020204030204" pitchFamily="34" charset="0"/>
                        </a:rPr>
                        <a:t>98.4</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a:solidFill>
                            <a:srgbClr val="C00000"/>
                          </a:solidFill>
                          <a:effectLst/>
                          <a:latin typeface="Calibri" panose="020F0502020204030204" pitchFamily="34" charset="0"/>
                          <a:ea typeface="Calibri" panose="020F0502020204030204" pitchFamily="34" charset="0"/>
                          <a:cs typeface="Calibri" panose="020F0502020204030204" pitchFamily="34" charset="0"/>
                        </a:rPr>
                        <a:t>97.8</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a:solidFill>
                            <a:srgbClr val="00B050"/>
                          </a:solidFill>
                          <a:effectLst/>
                          <a:latin typeface="Calibri" panose="020F0502020204030204" pitchFamily="34" charset="0"/>
                          <a:ea typeface="Calibri" panose="020F0502020204030204" pitchFamily="34" charset="0"/>
                          <a:cs typeface="Calibri" panose="020F0502020204030204" pitchFamily="34" charset="0"/>
                        </a:rPr>
                        <a:t>98.6</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3958889"/>
                  </a:ext>
                </a:extLst>
              </a:tr>
              <a:tr h="505968">
                <a:tc>
                  <a:txBody>
                    <a:bodyPr/>
                    <a:lstStyle/>
                    <a:p>
                      <a:pPr algn="ctr">
                        <a:lnSpc>
                          <a:spcPct val="106000"/>
                        </a:lnSpc>
                        <a:spcAft>
                          <a:spcPts val="800"/>
                        </a:spcAft>
                      </a:pPr>
                      <a:r>
                        <a:rPr lang="en-IN" sz="1600" b="1">
                          <a:effectLst/>
                          <a:latin typeface="Calibri" panose="020F0502020204030204" pitchFamily="34" charset="0"/>
                          <a:ea typeface="Calibri" panose="020F0502020204030204" pitchFamily="34" charset="0"/>
                          <a:cs typeface="Calibri" panose="020F0502020204030204" pitchFamily="34" charset="0"/>
                        </a:rPr>
                        <a:t>Random forest</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a:solidFill>
                            <a:srgbClr val="C00000"/>
                          </a:solidFill>
                          <a:effectLst/>
                          <a:latin typeface="Calibri" panose="020F0502020204030204" pitchFamily="34" charset="0"/>
                          <a:ea typeface="Calibri" panose="020F0502020204030204" pitchFamily="34" charset="0"/>
                          <a:cs typeface="Calibri" panose="020F0502020204030204" pitchFamily="34" charset="0"/>
                        </a:rPr>
                        <a:t>96.8</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a:solidFill>
                            <a:srgbClr val="C00000"/>
                          </a:solidFill>
                          <a:effectLst/>
                          <a:latin typeface="Calibri" panose="020F0502020204030204" pitchFamily="34" charset="0"/>
                          <a:ea typeface="Calibri" panose="020F0502020204030204" pitchFamily="34" charset="0"/>
                          <a:cs typeface="Calibri" panose="020F0502020204030204" pitchFamily="34" charset="0"/>
                        </a:rPr>
                        <a:t>96.4</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a:solidFill>
                            <a:srgbClr val="C00000"/>
                          </a:solidFill>
                          <a:effectLst/>
                          <a:latin typeface="Calibri" panose="020F0502020204030204" pitchFamily="34" charset="0"/>
                          <a:ea typeface="Calibri" panose="020F0502020204030204" pitchFamily="34" charset="0"/>
                          <a:cs typeface="Calibri" panose="020F0502020204030204" pitchFamily="34" charset="0"/>
                        </a:rPr>
                        <a:t>96.3</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7492189"/>
                  </a:ext>
                </a:extLst>
              </a:tr>
              <a:tr h="389128">
                <a:tc>
                  <a:txBody>
                    <a:bodyPr/>
                    <a:lstStyle/>
                    <a:p>
                      <a:pPr algn="ctr">
                        <a:lnSpc>
                          <a:spcPct val="106000"/>
                        </a:lnSpc>
                        <a:spcAft>
                          <a:spcPts val="800"/>
                        </a:spcAft>
                      </a:pPr>
                      <a:r>
                        <a:rPr lang="en-IN" sz="1600" b="1">
                          <a:effectLst/>
                          <a:latin typeface="Calibri" panose="020F0502020204030204" pitchFamily="34" charset="0"/>
                          <a:ea typeface="Calibri" panose="020F0502020204030204" pitchFamily="34" charset="0"/>
                          <a:cs typeface="Calibri" panose="020F0502020204030204" pitchFamily="34" charset="0"/>
                        </a:rPr>
                        <a:t>KNN</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a:solidFill>
                            <a:srgbClr val="C00000"/>
                          </a:solidFill>
                          <a:effectLst/>
                          <a:latin typeface="Calibri" panose="020F0502020204030204" pitchFamily="34" charset="0"/>
                          <a:ea typeface="Calibri" panose="020F0502020204030204" pitchFamily="34" charset="0"/>
                          <a:cs typeface="Calibri" panose="020F0502020204030204" pitchFamily="34" charset="0"/>
                        </a:rPr>
                        <a:t>96.6</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a:solidFill>
                            <a:srgbClr val="C00000"/>
                          </a:solidFill>
                          <a:effectLst/>
                          <a:latin typeface="Calibri" panose="020F0502020204030204" pitchFamily="34" charset="0"/>
                          <a:ea typeface="Calibri" panose="020F0502020204030204" pitchFamily="34" charset="0"/>
                          <a:cs typeface="Calibri" panose="020F0502020204030204" pitchFamily="34" charset="0"/>
                        </a:rPr>
                        <a:t>96.9</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a:solidFill>
                            <a:srgbClr val="C00000"/>
                          </a:solidFill>
                          <a:effectLst/>
                          <a:latin typeface="Calibri" panose="020F0502020204030204" pitchFamily="34" charset="0"/>
                          <a:ea typeface="Calibri" panose="020F0502020204030204" pitchFamily="34" charset="0"/>
                          <a:cs typeface="Calibri" panose="020F0502020204030204" pitchFamily="34" charset="0"/>
                        </a:rPr>
                        <a:t>96.0</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5707358"/>
                  </a:ext>
                </a:extLst>
              </a:tr>
              <a:tr h="423672">
                <a:tc>
                  <a:txBody>
                    <a:bodyPr/>
                    <a:lstStyle/>
                    <a:p>
                      <a:pPr algn="ctr">
                        <a:lnSpc>
                          <a:spcPct val="106000"/>
                        </a:lnSpc>
                        <a:spcAft>
                          <a:spcPts val="800"/>
                        </a:spcAft>
                      </a:pPr>
                      <a:r>
                        <a:rPr lang="en-IN" sz="1600" b="1">
                          <a:effectLst/>
                          <a:latin typeface="Calibri" panose="020F0502020204030204" pitchFamily="34" charset="0"/>
                          <a:ea typeface="Calibri" panose="020F0502020204030204" pitchFamily="34" charset="0"/>
                          <a:cs typeface="Calibri" panose="020F0502020204030204" pitchFamily="34" charset="0"/>
                        </a:rPr>
                        <a:t>SVM</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a:solidFill>
                            <a:srgbClr val="C00000"/>
                          </a:solidFill>
                          <a:effectLst/>
                          <a:latin typeface="Calibri" panose="020F0502020204030204" pitchFamily="34" charset="0"/>
                          <a:ea typeface="Calibri" panose="020F0502020204030204" pitchFamily="34" charset="0"/>
                          <a:cs typeface="Calibri" panose="020F0502020204030204" pitchFamily="34" charset="0"/>
                        </a:rPr>
                        <a:t>98.8</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a:solidFill>
                            <a:srgbClr val="C00000"/>
                          </a:solidFill>
                          <a:effectLst/>
                          <a:latin typeface="Calibri" panose="020F0502020204030204" pitchFamily="34" charset="0"/>
                          <a:ea typeface="Calibri" panose="020F0502020204030204" pitchFamily="34" charset="0"/>
                          <a:cs typeface="Calibri" panose="020F0502020204030204" pitchFamily="34" charset="0"/>
                        </a:rPr>
                        <a:t>97.8</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a:solidFill>
                            <a:srgbClr val="00B050"/>
                          </a:solidFill>
                          <a:effectLst/>
                          <a:latin typeface="Calibri" panose="020F0502020204030204" pitchFamily="34" charset="0"/>
                          <a:ea typeface="Calibri" panose="020F0502020204030204" pitchFamily="34" charset="0"/>
                          <a:cs typeface="Calibri" panose="020F0502020204030204" pitchFamily="34" charset="0"/>
                        </a:rPr>
                        <a:t>98.6</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2634089"/>
                  </a:ext>
                </a:extLst>
              </a:tr>
              <a:tr h="505968">
                <a:tc>
                  <a:txBody>
                    <a:bodyPr/>
                    <a:lstStyle/>
                    <a:p>
                      <a:pPr algn="ctr">
                        <a:lnSpc>
                          <a:spcPct val="106000"/>
                        </a:lnSpc>
                        <a:spcAft>
                          <a:spcPts val="800"/>
                        </a:spcAft>
                      </a:pPr>
                      <a:r>
                        <a:rPr lang="en-IN" sz="1600" b="1">
                          <a:effectLst/>
                          <a:latin typeface="Calibri" panose="020F0502020204030204" pitchFamily="34" charset="0"/>
                          <a:ea typeface="Calibri" panose="020F0502020204030204" pitchFamily="34" charset="0"/>
                          <a:cs typeface="Calibri" panose="020F0502020204030204" pitchFamily="34" charset="0"/>
                        </a:rPr>
                        <a:t>Proposed model</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b="1">
                          <a:effectLst/>
                          <a:latin typeface="Calibri" panose="020F0502020204030204" pitchFamily="34" charset="0"/>
                          <a:ea typeface="Calibri" panose="020F0502020204030204" pitchFamily="34" charset="0"/>
                          <a:cs typeface="Calibri" panose="020F0502020204030204" pitchFamily="34" charset="0"/>
                        </a:rPr>
                        <a:t>99.0</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b="1">
                          <a:effectLst/>
                          <a:latin typeface="Calibri" panose="020F0502020204030204" pitchFamily="34" charset="0"/>
                          <a:ea typeface="Calibri" panose="020F0502020204030204" pitchFamily="34" charset="0"/>
                          <a:cs typeface="Calibri" panose="020F0502020204030204" pitchFamily="34" charset="0"/>
                        </a:rPr>
                        <a:t>98.5</a:t>
                      </a:r>
                      <a:endParaRPr lang="en-IN"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IN" sz="1600" b="1" dirty="0">
                          <a:effectLst/>
                          <a:latin typeface="Calibri" panose="020F0502020204030204" pitchFamily="34" charset="0"/>
                          <a:ea typeface="Calibri" panose="020F0502020204030204" pitchFamily="34" charset="0"/>
                          <a:cs typeface="Calibri" panose="020F0502020204030204" pitchFamily="34" charset="0"/>
                        </a:rPr>
                        <a:t>98.6</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7447394"/>
                  </a:ext>
                </a:extLst>
              </a:tr>
            </a:tbl>
          </a:graphicData>
        </a:graphic>
      </p:graphicFrame>
      <p:sp>
        <p:nvSpPr>
          <p:cNvPr id="5" name="TextBox 4">
            <a:extLst>
              <a:ext uri="{FF2B5EF4-FFF2-40B4-BE49-F238E27FC236}">
                <a16:creationId xmlns:a16="http://schemas.microsoft.com/office/drawing/2014/main" id="{0E023601-FE97-4ED4-A736-F11EF73DA42B}"/>
              </a:ext>
            </a:extLst>
          </p:cNvPr>
          <p:cNvSpPr txBox="1"/>
          <p:nvPr/>
        </p:nvSpPr>
        <p:spPr>
          <a:xfrm>
            <a:off x="7494495" y="5697398"/>
            <a:ext cx="4198741" cy="707886"/>
          </a:xfrm>
          <a:prstGeom prst="rect">
            <a:avLst/>
          </a:prstGeom>
          <a:noFill/>
        </p:spPr>
        <p:txBody>
          <a:bodyPr wrap="square" rtlCol="0">
            <a:spAutoFit/>
          </a:bodyPr>
          <a:lstStyle/>
          <a:p>
            <a:r>
              <a:rPr lang="en-IN" sz="20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RED</a:t>
            </a:r>
            <a:r>
              <a:rPr lang="en-IN" sz="2000" dirty="0">
                <a:effectLst/>
                <a:latin typeface="Calibri" panose="020F0502020204030204" pitchFamily="34" charset="0"/>
                <a:ea typeface="Calibri" panose="020F0502020204030204" pitchFamily="34" charset="0"/>
                <a:cs typeface="Calibri" panose="020F0502020204030204" pitchFamily="34" charset="0"/>
              </a:rPr>
              <a:t> - lower than the proposed model </a:t>
            </a:r>
          </a:p>
          <a:p>
            <a:r>
              <a:rPr lang="en-IN" sz="20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GREEN</a:t>
            </a:r>
            <a:r>
              <a:rPr lang="en-IN" sz="2000" dirty="0">
                <a:effectLst/>
                <a:latin typeface="Calibri" panose="020F0502020204030204" pitchFamily="34" charset="0"/>
                <a:ea typeface="Calibri" panose="020F0502020204030204" pitchFamily="34" charset="0"/>
                <a:cs typeface="Calibri" panose="020F0502020204030204" pitchFamily="34" charset="0"/>
              </a:rPr>
              <a:t> - equal or higher.</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7812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A03B88-C244-4D80-B791-883B815A94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5340" y="574431"/>
            <a:ext cx="7400683" cy="5288057"/>
          </a:xfrm>
          <a:prstGeom prst="rect">
            <a:avLst/>
          </a:prstGeom>
          <a:noFill/>
          <a:ln>
            <a:noFill/>
          </a:ln>
        </p:spPr>
      </p:pic>
    </p:spTree>
    <p:extLst>
      <p:ext uri="{BB962C8B-B14F-4D97-AF65-F5344CB8AC3E}">
        <p14:creationId xmlns:p14="http://schemas.microsoft.com/office/powerpoint/2010/main" val="3158425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78225"/>
            <a:ext cx="10018713" cy="488575"/>
          </a:xfrm>
        </p:spPr>
        <p:txBody>
          <a:bodyPr>
            <a:normAutofit fontScale="90000"/>
          </a:bodyPr>
          <a:lstStyle/>
          <a:p>
            <a:pPr algn="l"/>
            <a:r>
              <a:rPr lang="en-IN" dirty="0"/>
              <a:t>Conclusion</a:t>
            </a:r>
          </a:p>
        </p:txBody>
      </p:sp>
      <p:sp>
        <p:nvSpPr>
          <p:cNvPr id="3" name="Content Placeholder 2"/>
          <p:cNvSpPr>
            <a:spLocks noGrp="1"/>
          </p:cNvSpPr>
          <p:nvPr>
            <p:ph idx="1"/>
          </p:nvPr>
        </p:nvSpPr>
        <p:spPr>
          <a:xfrm>
            <a:off x="1484310" y="1429869"/>
            <a:ext cx="9757431" cy="3124201"/>
          </a:xfrm>
        </p:spPr>
        <p:txBody>
          <a:bodyPr>
            <a:normAutofit fontScale="92500" lnSpcReduction="10000"/>
          </a:bodyPr>
          <a:lstStyle/>
          <a:p>
            <a:pPr algn="just"/>
            <a:r>
              <a:rPr lang="en-IN" sz="2000" dirty="0">
                <a:latin typeface="Calibri" panose="020F0502020204030204" pitchFamily="34" charset="0"/>
                <a:cs typeface="Calibri" panose="020F0502020204030204" pitchFamily="34" charset="0"/>
              </a:rPr>
              <a:t>An application is created to classify an email as spam or not spam using machine learning and natural language processing techniques.</a:t>
            </a:r>
          </a:p>
          <a:p>
            <a:pPr algn="just"/>
            <a:r>
              <a:rPr lang="en-IN" sz="2000" dirty="0">
                <a:latin typeface="Calibri" panose="020F0502020204030204" pitchFamily="34" charset="0"/>
                <a:cs typeface="Calibri" panose="020F0502020204030204" pitchFamily="34" charset="0"/>
              </a:rPr>
              <a:t>This application classifies the user provided text into spam or not-spam by comparing it to nearly 13000 texts through machine learning models.</a:t>
            </a:r>
          </a:p>
          <a:p>
            <a:pPr algn="just"/>
            <a:r>
              <a:rPr lang="en-IN" sz="2000" dirty="0">
                <a:latin typeface="Calibri" panose="020F0502020204030204" pitchFamily="34" charset="0"/>
                <a:cs typeface="Calibri" panose="020F0502020204030204" pitchFamily="34" charset="0"/>
              </a:rPr>
              <a:t>TF-IDF language model is proved to be more efficient than Bag-of-Words model in classification.</a:t>
            </a:r>
          </a:p>
          <a:p>
            <a:pPr algn="just"/>
            <a:r>
              <a:rPr lang="en-IN" sz="2000" dirty="0">
                <a:latin typeface="Calibri" panose="020F0502020204030204" pitchFamily="34" charset="0"/>
                <a:cs typeface="Calibri" panose="020F0502020204030204" pitchFamily="34" charset="0"/>
              </a:rPr>
              <a:t>The ensemble model created outperformed almost all the algorithms in every metric used.</a:t>
            </a:r>
          </a:p>
          <a:p>
            <a:pPr algn="just"/>
            <a:r>
              <a:rPr lang="en-IN" sz="2000" dirty="0">
                <a:latin typeface="Calibri" panose="020F0502020204030204" pitchFamily="34" charset="0"/>
                <a:cs typeface="Calibri" panose="020F0502020204030204" pitchFamily="34" charset="0"/>
              </a:rPr>
              <a:t>This application enables the end-user to classify a text and get key-entities of that text without having to go through 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B415-E7FB-43FF-AEF3-FF8B5A930CA5}"/>
              </a:ext>
            </a:extLst>
          </p:cNvPr>
          <p:cNvSpPr>
            <a:spLocks noGrp="1"/>
          </p:cNvSpPr>
          <p:nvPr>
            <p:ph type="title"/>
          </p:nvPr>
        </p:nvSpPr>
        <p:spPr>
          <a:xfrm>
            <a:off x="1484311" y="685800"/>
            <a:ext cx="10018713" cy="524435"/>
          </a:xfrm>
        </p:spPr>
        <p:txBody>
          <a:bodyPr>
            <a:normAutofit fontScale="90000"/>
          </a:bodyPr>
          <a:lstStyle/>
          <a:p>
            <a:pPr algn="l"/>
            <a:r>
              <a:rPr lang="en-US" dirty="0"/>
              <a:t>Working Screenshots</a:t>
            </a:r>
            <a:endParaRPr lang="en-IN" dirty="0"/>
          </a:p>
        </p:txBody>
      </p:sp>
      <p:sp>
        <p:nvSpPr>
          <p:cNvPr id="3" name="Content Placeholder 2">
            <a:extLst>
              <a:ext uri="{FF2B5EF4-FFF2-40B4-BE49-F238E27FC236}">
                <a16:creationId xmlns:a16="http://schemas.microsoft.com/office/drawing/2014/main" id="{DD187D48-8536-4737-AAEE-C35907812A5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756416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89964"/>
            <a:ext cx="10018713" cy="542365"/>
          </a:xfrm>
        </p:spPr>
        <p:txBody>
          <a:bodyPr>
            <a:normAutofit fontScale="90000"/>
          </a:bodyPr>
          <a:lstStyle/>
          <a:p>
            <a:pPr algn="l"/>
            <a:r>
              <a:rPr lang="en-IN" dirty="0"/>
              <a:t>References</a:t>
            </a:r>
          </a:p>
        </p:txBody>
      </p:sp>
      <p:sp>
        <p:nvSpPr>
          <p:cNvPr id="3" name="Content Placeholder 2"/>
          <p:cNvSpPr>
            <a:spLocks noGrp="1"/>
          </p:cNvSpPr>
          <p:nvPr>
            <p:ph idx="1"/>
          </p:nvPr>
        </p:nvSpPr>
        <p:spPr>
          <a:xfrm>
            <a:off x="1484308" y="932329"/>
            <a:ext cx="10018713" cy="5513293"/>
          </a:xfrm>
        </p:spPr>
        <p:txBody>
          <a:bodyPr>
            <a:normAutofit/>
          </a:bodyPr>
          <a:lstStyle/>
          <a:p>
            <a:pPr algn="just"/>
            <a:r>
              <a:rPr lang="en-IN" sz="1800" dirty="0">
                <a:latin typeface="Calibri" panose="020F0502020204030204" pitchFamily="34" charset="0"/>
                <a:cs typeface="Calibri" panose="020F0502020204030204" pitchFamily="34" charset="0"/>
              </a:rPr>
              <a:t>M. RAZA, N. D. Jayasinghe and M. M. A. </a:t>
            </a:r>
            <a:r>
              <a:rPr lang="en-IN" sz="1800" dirty="0" err="1">
                <a:latin typeface="Calibri" panose="020F0502020204030204" pitchFamily="34" charset="0"/>
                <a:cs typeface="Calibri" panose="020F0502020204030204" pitchFamily="34" charset="0"/>
              </a:rPr>
              <a:t>Muslam</a:t>
            </a:r>
            <a:r>
              <a:rPr lang="en-IN" sz="1800" dirty="0">
                <a:latin typeface="Calibri" panose="020F0502020204030204" pitchFamily="34" charset="0"/>
                <a:cs typeface="Calibri" panose="020F0502020204030204" pitchFamily="34" charset="0"/>
              </a:rPr>
              <a:t>, "A Comprehensive Review on Email Spam Classification using Machine Learning Algorithms," 2021 International Conference on Information Networking (ICOIN), 2021, pp. 327-332, </a:t>
            </a:r>
            <a:r>
              <a:rPr lang="en-IN" sz="1800" dirty="0" err="1">
                <a:latin typeface="Calibri" panose="020F0502020204030204" pitchFamily="34" charset="0"/>
                <a:cs typeface="Calibri" panose="020F0502020204030204" pitchFamily="34" charset="0"/>
              </a:rPr>
              <a:t>doi</a:t>
            </a:r>
            <a:r>
              <a:rPr lang="en-IN" sz="1800" dirty="0">
                <a:latin typeface="Calibri" panose="020F0502020204030204" pitchFamily="34" charset="0"/>
                <a:cs typeface="Calibri" panose="020F0502020204030204" pitchFamily="34" charset="0"/>
              </a:rPr>
              <a:t>: 10.1109/ICOIN50884.2021.9334020.</a:t>
            </a:r>
          </a:p>
          <a:p>
            <a:pPr algn="just"/>
            <a:r>
              <a:rPr lang="en-IN" sz="1800" dirty="0">
                <a:latin typeface="Calibri" panose="020F0502020204030204" pitchFamily="34" charset="0"/>
                <a:cs typeface="Calibri" panose="020F0502020204030204" pitchFamily="34" charset="0"/>
              </a:rPr>
              <a:t>A. B, D. P. M, K. M, M. N. Joseph and D. R, "Spam Detection System Using Supervised ML," 2021 International Conference on System, Computation, Automation and Networking (ICSCAN), 2021, pp. 1-5, </a:t>
            </a:r>
            <a:r>
              <a:rPr lang="en-IN" sz="1800" dirty="0" err="1">
                <a:latin typeface="Calibri" panose="020F0502020204030204" pitchFamily="34" charset="0"/>
                <a:cs typeface="Calibri" panose="020F0502020204030204" pitchFamily="34" charset="0"/>
              </a:rPr>
              <a:t>doi</a:t>
            </a:r>
            <a:r>
              <a:rPr lang="en-IN" sz="1800" dirty="0">
                <a:latin typeface="Calibri" panose="020F0502020204030204" pitchFamily="34" charset="0"/>
                <a:cs typeface="Calibri" panose="020F0502020204030204" pitchFamily="34" charset="0"/>
              </a:rPr>
              <a:t>: 10.1109/ICSCAN53069.2021.9526421.</a:t>
            </a:r>
          </a:p>
          <a:p>
            <a:pPr algn="just"/>
            <a:r>
              <a:rPr lang="en-IN" sz="1800" dirty="0">
                <a:latin typeface="Calibri" panose="020F0502020204030204" pitchFamily="34" charset="0"/>
                <a:cs typeface="Calibri" panose="020F0502020204030204" pitchFamily="34" charset="0"/>
              </a:rPr>
              <a:t>M. K. Islam, M. A. Amin, M. R. Islam, M. N. I. Mahbub, M. I. H. </a:t>
            </a:r>
            <a:r>
              <a:rPr lang="en-IN" sz="1800" dirty="0" err="1">
                <a:latin typeface="Calibri" panose="020F0502020204030204" pitchFamily="34" charset="0"/>
                <a:cs typeface="Calibri" panose="020F0502020204030204" pitchFamily="34" charset="0"/>
              </a:rPr>
              <a:t>Showrov</a:t>
            </a:r>
            <a:r>
              <a:rPr lang="en-IN" sz="1800" dirty="0">
                <a:latin typeface="Calibri" panose="020F0502020204030204" pitchFamily="34" charset="0"/>
                <a:cs typeface="Calibri" panose="020F0502020204030204" pitchFamily="34" charset="0"/>
              </a:rPr>
              <a:t> and C. Kaushal, "Spam-Detection with Comparative Analysis and Spamming Words Extractions," 2021 9th International Conference on Reliability, Infocom Technologies and Optimization (Trends and Future Directions) (ICRITO), 2021, pp. 1-9, </a:t>
            </a:r>
            <a:r>
              <a:rPr lang="en-IN" sz="1800" dirty="0" err="1">
                <a:latin typeface="Calibri" panose="020F0502020204030204" pitchFamily="34" charset="0"/>
                <a:cs typeface="Calibri" panose="020F0502020204030204" pitchFamily="34" charset="0"/>
              </a:rPr>
              <a:t>doi</a:t>
            </a:r>
            <a:r>
              <a:rPr lang="en-IN" sz="1800" dirty="0">
                <a:latin typeface="Calibri" panose="020F0502020204030204" pitchFamily="34" charset="0"/>
                <a:cs typeface="Calibri" panose="020F0502020204030204" pitchFamily="34" charset="0"/>
              </a:rPr>
              <a:t>: 10.1109/ICRITO51393.2021.9596218.</a:t>
            </a:r>
          </a:p>
          <a:p>
            <a:pPr algn="just"/>
            <a:r>
              <a:rPr lang="en-US" sz="1800" dirty="0">
                <a:latin typeface="Calibri" panose="020F0502020204030204" pitchFamily="34" charset="0"/>
                <a:cs typeface="Calibri" panose="020F0502020204030204" pitchFamily="34" charset="0"/>
              </a:rPr>
              <a:t>C. Bansal and B. Sidhu, "Machine Learning based Hybrid Approach for Email Spam Detection," 2021 9th International Conference on Reliability, Infocom Technologies and Optimization (Trends and Future Directions) (ICRITO), 2021, pp. 1-4, </a:t>
            </a:r>
            <a:r>
              <a:rPr lang="en-US" sz="1800" dirty="0" err="1">
                <a:latin typeface="Calibri" panose="020F0502020204030204" pitchFamily="34" charset="0"/>
                <a:cs typeface="Calibri" panose="020F0502020204030204" pitchFamily="34" charset="0"/>
              </a:rPr>
              <a:t>doi</a:t>
            </a:r>
            <a:r>
              <a:rPr lang="en-US" sz="1800" dirty="0">
                <a:latin typeface="Calibri" panose="020F0502020204030204" pitchFamily="34" charset="0"/>
                <a:cs typeface="Calibri" panose="020F0502020204030204" pitchFamily="34" charset="0"/>
              </a:rPr>
              <a:t>: 10.1109/ICRITO51393.2021.9596149.</a:t>
            </a:r>
            <a:endParaRPr lang="en-IN" sz="1800" dirty="0">
              <a:latin typeface="Calibri" panose="020F0502020204030204" pitchFamily="34" charset="0"/>
              <a:cs typeface="Calibri" panose="020F0502020204030204" pitchFamily="34" charset="0"/>
            </a:endParaRPr>
          </a:p>
          <a:p>
            <a:pPr algn="just"/>
            <a:r>
              <a:rPr lang="en-IN" sz="1800" dirty="0">
                <a:latin typeface="Calibri" panose="020F0502020204030204" pitchFamily="34" charset="0"/>
                <a:cs typeface="Calibri" panose="020F0502020204030204" pitchFamily="34" charset="0"/>
              </a:rPr>
              <a:t>T. Toma, S. Hassan and M. </a:t>
            </a:r>
            <a:r>
              <a:rPr lang="en-IN" sz="1800" dirty="0" err="1">
                <a:latin typeface="Calibri" panose="020F0502020204030204" pitchFamily="34" charset="0"/>
                <a:cs typeface="Calibri" panose="020F0502020204030204" pitchFamily="34" charset="0"/>
              </a:rPr>
              <a:t>Arifuzzaman</a:t>
            </a:r>
            <a:r>
              <a:rPr lang="en-IN" sz="1800" dirty="0">
                <a:latin typeface="Calibri" panose="020F0502020204030204" pitchFamily="34" charset="0"/>
                <a:cs typeface="Calibri" panose="020F0502020204030204" pitchFamily="34" charset="0"/>
              </a:rPr>
              <a:t>, "An Analysis of Supervised Machine Learning Algorithms for Spam Email Detection," 2021 International Conference on Automation, Control and Mechatronics for Industry 4.0 (ACMI), 2021, pp. 1-5, </a:t>
            </a:r>
            <a:r>
              <a:rPr lang="en-IN" sz="1800" dirty="0" err="1">
                <a:latin typeface="Calibri" panose="020F0502020204030204" pitchFamily="34" charset="0"/>
                <a:cs typeface="Calibri" panose="020F0502020204030204" pitchFamily="34" charset="0"/>
              </a:rPr>
              <a:t>doi</a:t>
            </a:r>
            <a:r>
              <a:rPr lang="en-IN" sz="1800" dirty="0">
                <a:latin typeface="Calibri" panose="020F0502020204030204" pitchFamily="34" charset="0"/>
                <a:cs typeface="Calibri" panose="020F0502020204030204" pitchFamily="34" charset="0"/>
              </a:rPr>
              <a:t>: 10.1109/ACMI53878.2021.9528108.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1582925" y="777240"/>
          <a:ext cx="10018710" cy="4668520"/>
        </p:xfrm>
        <a:graphic>
          <a:graphicData uri="http://schemas.openxmlformats.org/drawingml/2006/table">
            <a:tbl>
              <a:tblPr firstRow="1" bandRow="1">
                <a:tableStyleId>{5C22544A-7EE6-4342-B048-85BDC9FD1C3A}</a:tableStyleId>
              </a:tblPr>
              <a:tblGrid>
                <a:gridCol w="2003742">
                  <a:extLst>
                    <a:ext uri="{9D8B030D-6E8A-4147-A177-3AD203B41FA5}">
                      <a16:colId xmlns:a16="http://schemas.microsoft.com/office/drawing/2014/main" val="20000"/>
                    </a:ext>
                  </a:extLst>
                </a:gridCol>
                <a:gridCol w="2003742">
                  <a:extLst>
                    <a:ext uri="{9D8B030D-6E8A-4147-A177-3AD203B41FA5}">
                      <a16:colId xmlns:a16="http://schemas.microsoft.com/office/drawing/2014/main" val="20001"/>
                    </a:ext>
                  </a:extLst>
                </a:gridCol>
                <a:gridCol w="2003742">
                  <a:extLst>
                    <a:ext uri="{9D8B030D-6E8A-4147-A177-3AD203B41FA5}">
                      <a16:colId xmlns:a16="http://schemas.microsoft.com/office/drawing/2014/main" val="20002"/>
                    </a:ext>
                  </a:extLst>
                </a:gridCol>
                <a:gridCol w="2003742">
                  <a:extLst>
                    <a:ext uri="{9D8B030D-6E8A-4147-A177-3AD203B41FA5}">
                      <a16:colId xmlns:a16="http://schemas.microsoft.com/office/drawing/2014/main" val="20003"/>
                    </a:ext>
                  </a:extLst>
                </a:gridCol>
                <a:gridCol w="2003742">
                  <a:extLst>
                    <a:ext uri="{9D8B030D-6E8A-4147-A177-3AD203B41FA5}">
                      <a16:colId xmlns:a16="http://schemas.microsoft.com/office/drawing/2014/main" val="20004"/>
                    </a:ext>
                  </a:extLst>
                </a:gridCol>
              </a:tblGrid>
              <a:tr h="370840">
                <a:tc>
                  <a:txBody>
                    <a:bodyPr/>
                    <a:lstStyle/>
                    <a:p>
                      <a:pPr algn="ctr"/>
                      <a:r>
                        <a:rPr lang="en-IN" dirty="0">
                          <a:latin typeface="Calibri" panose="020F0502020204030204" pitchFamily="34" charset="0"/>
                          <a:cs typeface="Calibri" panose="020F0502020204030204" pitchFamily="34" charset="0"/>
                        </a:rPr>
                        <a:t>Author(s)</a:t>
                      </a:r>
                    </a:p>
                  </a:txBody>
                  <a:tcPr/>
                </a:tc>
                <a:tc>
                  <a:txBody>
                    <a:bodyPr/>
                    <a:lstStyle/>
                    <a:p>
                      <a:pPr algn="ctr"/>
                      <a:r>
                        <a:rPr lang="en-IN" dirty="0">
                          <a:latin typeface="Calibri" panose="020F0502020204030204" pitchFamily="34" charset="0"/>
                          <a:cs typeface="Calibri" panose="020F0502020204030204" pitchFamily="34" charset="0"/>
                        </a:rPr>
                        <a:t>Year of publication</a:t>
                      </a:r>
                    </a:p>
                  </a:txBody>
                  <a:tcPr/>
                </a:tc>
                <a:tc>
                  <a:txBody>
                    <a:bodyPr/>
                    <a:lstStyle/>
                    <a:p>
                      <a:pPr algn="ctr"/>
                      <a:r>
                        <a:rPr lang="en-IN" dirty="0">
                          <a:latin typeface="Calibri" panose="020F0502020204030204" pitchFamily="34" charset="0"/>
                          <a:cs typeface="Calibri" panose="020F0502020204030204" pitchFamily="34" charset="0"/>
                        </a:rPr>
                        <a:t>Description</a:t>
                      </a:r>
                    </a:p>
                  </a:txBody>
                  <a:tcPr/>
                </a:tc>
                <a:tc>
                  <a:txBody>
                    <a:bodyPr/>
                    <a:lstStyle/>
                    <a:p>
                      <a:pPr algn="l"/>
                      <a:r>
                        <a:rPr lang="en-IN" dirty="0">
                          <a:latin typeface="Calibri" panose="020F0502020204030204" pitchFamily="34" charset="0"/>
                          <a:cs typeface="Calibri" panose="020F0502020204030204" pitchFamily="34" charset="0"/>
                        </a:rPr>
                        <a:t>Pros </a:t>
                      </a:r>
                    </a:p>
                  </a:txBody>
                  <a:tcPr/>
                </a:tc>
                <a:tc>
                  <a:txBody>
                    <a:bodyPr/>
                    <a:lstStyle/>
                    <a:p>
                      <a:pPr algn="l"/>
                      <a:r>
                        <a:rPr lang="en-IN" dirty="0">
                          <a:latin typeface="Calibri" panose="020F0502020204030204" pitchFamily="34" charset="0"/>
                          <a:cs typeface="Calibri" panose="020F0502020204030204" pitchFamily="34" charset="0"/>
                        </a:rPr>
                        <a:t>Cons</a:t>
                      </a:r>
                    </a:p>
                  </a:txBody>
                  <a:tcPr/>
                </a:tc>
                <a:extLst>
                  <a:ext uri="{0D108BD9-81ED-4DB2-BD59-A6C34878D82A}">
                    <a16:rowId xmlns:a16="http://schemas.microsoft.com/office/drawing/2014/main" val="10000"/>
                  </a:ext>
                </a:extLst>
              </a:tr>
              <a:tr h="370840">
                <a:tc>
                  <a:txBody>
                    <a:bodyPr/>
                    <a:lstStyle/>
                    <a:p>
                      <a:pPr algn="ctr"/>
                      <a:r>
                        <a:rPr lang="en-IN" dirty="0" err="1">
                          <a:latin typeface="Calibri" panose="020F0502020204030204" pitchFamily="34" charset="0"/>
                          <a:cs typeface="Calibri" panose="020F0502020204030204" pitchFamily="34" charset="0"/>
                        </a:rPr>
                        <a:t>Tasnia</a:t>
                      </a:r>
                      <a:r>
                        <a:rPr lang="en-IN" dirty="0">
                          <a:latin typeface="Calibri" panose="020F0502020204030204" pitchFamily="34" charset="0"/>
                          <a:cs typeface="Calibri" panose="020F0502020204030204" pitchFamily="34" charset="0"/>
                        </a:rPr>
                        <a:t> Toma, </a:t>
                      </a:r>
                      <a:r>
                        <a:rPr lang="en-IN" dirty="0" err="1">
                          <a:latin typeface="Calibri" panose="020F0502020204030204" pitchFamily="34" charset="0"/>
                          <a:cs typeface="Calibri" panose="020F0502020204030204" pitchFamily="34" charset="0"/>
                        </a:rPr>
                        <a:t>Samia</a:t>
                      </a:r>
                      <a:r>
                        <a:rPr lang="en-IN" dirty="0">
                          <a:latin typeface="Calibri" panose="020F0502020204030204" pitchFamily="34" charset="0"/>
                          <a:cs typeface="Calibri" panose="020F0502020204030204" pitchFamily="34" charset="0"/>
                        </a:rPr>
                        <a:t> Hassan,</a:t>
                      </a:r>
                    </a:p>
                    <a:p>
                      <a:pPr algn="ctr"/>
                      <a:r>
                        <a:rPr lang="en-IN" dirty="0">
                          <a:latin typeface="Calibri" panose="020F0502020204030204" pitchFamily="34" charset="0"/>
                          <a:cs typeface="Calibri" panose="020F0502020204030204" pitchFamily="34" charset="0"/>
                        </a:rPr>
                        <a:t>Mohammad</a:t>
                      </a:r>
                    </a:p>
                  </a:txBody>
                  <a:tcPr/>
                </a:tc>
                <a:tc>
                  <a:txBody>
                    <a:bodyPr/>
                    <a:lstStyle/>
                    <a:p>
                      <a:pPr algn="ctr"/>
                      <a:r>
                        <a:rPr lang="en-IN" dirty="0">
                          <a:latin typeface="Calibri" panose="020F0502020204030204" pitchFamily="34" charset="0"/>
                          <a:cs typeface="Calibri" panose="020F0502020204030204" pitchFamily="34" charset="0"/>
                        </a:rPr>
                        <a:t>2021</a:t>
                      </a:r>
                    </a:p>
                  </a:txBody>
                  <a:tcPr/>
                </a:tc>
                <a:tc>
                  <a:txBody>
                    <a:bodyPr/>
                    <a:lstStyle/>
                    <a:p>
                      <a:pPr algn="ctr"/>
                      <a:r>
                        <a:rPr lang="en-IN" dirty="0">
                          <a:latin typeface="Calibri" panose="020F0502020204030204" pitchFamily="34" charset="0"/>
                          <a:cs typeface="Calibri" panose="020F0502020204030204" pitchFamily="34" charset="0"/>
                        </a:rPr>
                        <a:t>An analysis of supervised machine learning algorithms for spam detection</a:t>
                      </a:r>
                    </a:p>
                  </a:txBody>
                  <a:tcPr/>
                </a:tc>
                <a:tc>
                  <a:txBody>
                    <a:bodyPr/>
                    <a:lstStyle/>
                    <a:p>
                      <a:pPr marL="342900" indent="-342900" algn="l">
                        <a:buAutoNum type="arabicPeriod"/>
                      </a:pPr>
                      <a:r>
                        <a:rPr lang="en-IN" dirty="0">
                          <a:latin typeface="Calibri" panose="020F0502020204030204" pitchFamily="34" charset="0"/>
                          <a:cs typeface="Calibri" panose="020F0502020204030204" pitchFamily="34" charset="0"/>
                        </a:rPr>
                        <a:t>Uses multiple Algorithms in various categories</a:t>
                      </a:r>
                    </a:p>
                    <a:p>
                      <a:pPr marL="342900" indent="-342900" algn="l">
                        <a:buAutoNum type="arabicPeriod"/>
                      </a:pPr>
                      <a:r>
                        <a:rPr lang="en-IN" dirty="0">
                          <a:latin typeface="Calibri" panose="020F0502020204030204" pitchFamily="34" charset="0"/>
                          <a:cs typeface="Calibri" panose="020F0502020204030204" pitchFamily="34" charset="0"/>
                        </a:rPr>
                        <a:t>Accuracies for each algorithm is above 90%</a:t>
                      </a:r>
                    </a:p>
                  </a:txBody>
                  <a:tcPr/>
                </a:tc>
                <a:tc>
                  <a:txBody>
                    <a:bodyPr/>
                    <a:lstStyle/>
                    <a:p>
                      <a:pPr marL="342900" indent="-342900" algn="l">
                        <a:buAutoNum type="arabicPeriod"/>
                      </a:pPr>
                      <a:r>
                        <a:rPr lang="en-IN" dirty="0">
                          <a:latin typeface="Calibri" panose="020F0502020204030204" pitchFamily="34" charset="0"/>
                          <a:cs typeface="Calibri" panose="020F0502020204030204" pitchFamily="34" charset="0"/>
                        </a:rPr>
                        <a:t>Relatively small dataset which may results in overfitting of data</a:t>
                      </a:r>
                    </a:p>
                    <a:p>
                      <a:pPr marL="342900" indent="-342900" algn="l">
                        <a:buAutoNum type="arabicPeriod"/>
                      </a:pP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716280">
                <a:tc>
                  <a:txBody>
                    <a:bodyPr/>
                    <a:lstStyle/>
                    <a:p>
                      <a:pPr algn="ctr"/>
                      <a:r>
                        <a:rPr lang="en-IN" dirty="0" err="1">
                          <a:latin typeface="Calibri" panose="020F0502020204030204" pitchFamily="34" charset="0"/>
                          <a:cs typeface="Calibri" panose="020F0502020204030204" pitchFamily="34" charset="0"/>
                        </a:rPr>
                        <a:t>Jaouhar</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Fattahi</a:t>
                      </a:r>
                      <a:r>
                        <a:rPr lang="en-IN" dirty="0">
                          <a:latin typeface="Calibri" panose="020F0502020204030204" pitchFamily="34" charset="0"/>
                          <a:cs typeface="Calibri" panose="020F0502020204030204" pitchFamily="34" charset="0"/>
                        </a:rPr>
                        <a:t>,</a:t>
                      </a:r>
                    </a:p>
                    <a:p>
                      <a:pPr algn="ctr"/>
                      <a:r>
                        <a:rPr lang="en-IN" dirty="0">
                          <a:latin typeface="Calibri" panose="020F0502020204030204" pitchFamily="34" charset="0"/>
                          <a:cs typeface="Calibri" panose="020F0502020204030204" pitchFamily="34" charset="0"/>
                        </a:rPr>
                        <a:t>Mohamed Mejri</a:t>
                      </a:r>
                    </a:p>
                  </a:txBody>
                  <a:tcPr/>
                </a:tc>
                <a:tc>
                  <a:txBody>
                    <a:bodyPr/>
                    <a:lstStyle/>
                    <a:p>
                      <a:pPr algn="ctr"/>
                      <a:r>
                        <a:rPr lang="en-IN" dirty="0">
                          <a:latin typeface="Calibri" panose="020F0502020204030204" pitchFamily="34" charset="0"/>
                          <a:cs typeface="Calibri" panose="020F0502020204030204" pitchFamily="34" charset="0"/>
                        </a:rPr>
                        <a:t>2021</a:t>
                      </a:r>
                    </a:p>
                  </a:txBody>
                  <a:tcPr/>
                </a:tc>
                <a:tc>
                  <a:txBody>
                    <a:bodyPr/>
                    <a:lstStyle/>
                    <a:p>
                      <a:pPr algn="ctr"/>
                      <a:r>
                        <a:rPr lang="en-IN" dirty="0">
                          <a:latin typeface="Calibri" panose="020F0502020204030204" pitchFamily="34" charset="0"/>
                          <a:cs typeface="Calibri" panose="020F0502020204030204" pitchFamily="34" charset="0"/>
                        </a:rPr>
                        <a:t>A Spam detector based on bimodal ensemble algorithm with  natural language processing</a:t>
                      </a:r>
                    </a:p>
                  </a:txBody>
                  <a:tcPr/>
                </a:tc>
                <a:tc>
                  <a:txBody>
                    <a:bodyPr/>
                    <a:lstStyle/>
                    <a:p>
                      <a:pPr marL="342900" indent="-342900" algn="l">
                        <a:buAutoNum type="arabicPeriod"/>
                      </a:pPr>
                      <a:r>
                        <a:rPr lang="en-IN" dirty="0">
                          <a:latin typeface="Calibri" panose="020F0502020204030204" pitchFamily="34" charset="0"/>
                          <a:cs typeface="Calibri" panose="020F0502020204030204" pitchFamily="34" charset="0"/>
                        </a:rPr>
                        <a:t>Uses NLP for pre-processing of text</a:t>
                      </a:r>
                    </a:p>
                    <a:p>
                      <a:pPr marL="342900" indent="-342900" algn="l">
                        <a:buAutoNum type="arabicPeriod"/>
                      </a:pPr>
                      <a:r>
                        <a:rPr lang="en-IN" dirty="0">
                          <a:latin typeface="Calibri" panose="020F0502020204030204" pitchFamily="34" charset="0"/>
                          <a:cs typeface="Calibri" panose="020F0502020204030204" pitchFamily="34" charset="0"/>
                        </a:rPr>
                        <a:t>Comparative analysis of various models using accuracies</a:t>
                      </a:r>
                    </a:p>
                  </a:txBody>
                  <a:tcPr/>
                </a:tc>
                <a:tc>
                  <a:txBody>
                    <a:bodyPr/>
                    <a:lstStyle/>
                    <a:p>
                      <a:pPr marL="342900" indent="-342900" algn="l">
                        <a:buAutoNum type="arabicPeriod"/>
                      </a:pPr>
                      <a:r>
                        <a:rPr lang="en-IN" dirty="0">
                          <a:latin typeface="Calibri" panose="020F0502020204030204" pitchFamily="34" charset="0"/>
                          <a:cs typeface="Calibri" panose="020F0502020204030204" pitchFamily="34" charset="0"/>
                        </a:rPr>
                        <a:t>Dataset contains only 700 instances of spam records which may not represent real world data.</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1600855" y="703729"/>
          <a:ext cx="10018710" cy="4668520"/>
        </p:xfrm>
        <a:graphic>
          <a:graphicData uri="http://schemas.openxmlformats.org/drawingml/2006/table">
            <a:tbl>
              <a:tblPr firstRow="1" bandRow="1">
                <a:tableStyleId>{5C22544A-7EE6-4342-B048-85BDC9FD1C3A}</a:tableStyleId>
              </a:tblPr>
              <a:tblGrid>
                <a:gridCol w="2003742">
                  <a:extLst>
                    <a:ext uri="{9D8B030D-6E8A-4147-A177-3AD203B41FA5}">
                      <a16:colId xmlns:a16="http://schemas.microsoft.com/office/drawing/2014/main" val="20000"/>
                    </a:ext>
                  </a:extLst>
                </a:gridCol>
                <a:gridCol w="2003742">
                  <a:extLst>
                    <a:ext uri="{9D8B030D-6E8A-4147-A177-3AD203B41FA5}">
                      <a16:colId xmlns:a16="http://schemas.microsoft.com/office/drawing/2014/main" val="20001"/>
                    </a:ext>
                  </a:extLst>
                </a:gridCol>
                <a:gridCol w="2003742">
                  <a:extLst>
                    <a:ext uri="{9D8B030D-6E8A-4147-A177-3AD203B41FA5}">
                      <a16:colId xmlns:a16="http://schemas.microsoft.com/office/drawing/2014/main" val="20002"/>
                    </a:ext>
                  </a:extLst>
                </a:gridCol>
                <a:gridCol w="2003742">
                  <a:extLst>
                    <a:ext uri="{9D8B030D-6E8A-4147-A177-3AD203B41FA5}">
                      <a16:colId xmlns:a16="http://schemas.microsoft.com/office/drawing/2014/main" val="20003"/>
                    </a:ext>
                  </a:extLst>
                </a:gridCol>
                <a:gridCol w="2003742">
                  <a:extLst>
                    <a:ext uri="{9D8B030D-6E8A-4147-A177-3AD203B41FA5}">
                      <a16:colId xmlns:a16="http://schemas.microsoft.com/office/drawing/2014/main" val="20004"/>
                    </a:ext>
                  </a:extLst>
                </a:gridCol>
              </a:tblGrid>
              <a:tr h="370840">
                <a:tc>
                  <a:txBody>
                    <a:bodyPr/>
                    <a:lstStyle/>
                    <a:p>
                      <a:pPr algn="ctr"/>
                      <a:r>
                        <a:rPr lang="en-IN" dirty="0">
                          <a:latin typeface="Calibri" panose="020F0502020204030204" pitchFamily="34" charset="0"/>
                          <a:cs typeface="Calibri" panose="020F0502020204030204" pitchFamily="34" charset="0"/>
                        </a:rPr>
                        <a:t>Author(s)</a:t>
                      </a:r>
                    </a:p>
                  </a:txBody>
                  <a:tcPr/>
                </a:tc>
                <a:tc>
                  <a:txBody>
                    <a:bodyPr/>
                    <a:lstStyle/>
                    <a:p>
                      <a:pPr algn="ctr"/>
                      <a:r>
                        <a:rPr lang="en-IN" dirty="0">
                          <a:latin typeface="Calibri" panose="020F0502020204030204" pitchFamily="34" charset="0"/>
                          <a:cs typeface="Calibri" panose="020F0502020204030204" pitchFamily="34" charset="0"/>
                        </a:rPr>
                        <a:t>Year of publication</a:t>
                      </a:r>
                    </a:p>
                  </a:txBody>
                  <a:tcPr/>
                </a:tc>
                <a:tc>
                  <a:txBody>
                    <a:bodyPr/>
                    <a:lstStyle/>
                    <a:p>
                      <a:pPr algn="ctr"/>
                      <a:r>
                        <a:rPr lang="en-IN" dirty="0">
                          <a:latin typeface="Calibri" panose="020F0502020204030204" pitchFamily="34" charset="0"/>
                          <a:cs typeface="Calibri" panose="020F0502020204030204" pitchFamily="34" charset="0"/>
                        </a:rPr>
                        <a:t>Description </a:t>
                      </a:r>
                    </a:p>
                  </a:txBody>
                  <a:tcPr/>
                </a:tc>
                <a:tc>
                  <a:txBody>
                    <a:bodyPr/>
                    <a:lstStyle/>
                    <a:p>
                      <a:pPr algn="l"/>
                      <a:r>
                        <a:rPr lang="en-IN" dirty="0">
                          <a:latin typeface="Calibri" panose="020F0502020204030204" pitchFamily="34" charset="0"/>
                          <a:cs typeface="Calibri" panose="020F0502020204030204" pitchFamily="34" charset="0"/>
                        </a:rPr>
                        <a:t>Pros</a:t>
                      </a:r>
                    </a:p>
                  </a:txBody>
                  <a:tcPr/>
                </a:tc>
                <a:tc>
                  <a:txBody>
                    <a:bodyPr/>
                    <a:lstStyle/>
                    <a:p>
                      <a:pPr algn="l"/>
                      <a:r>
                        <a:rPr lang="en-IN" dirty="0">
                          <a:latin typeface="Calibri" panose="020F0502020204030204" pitchFamily="34" charset="0"/>
                          <a:cs typeface="Calibri" panose="020F0502020204030204" pitchFamily="34" charset="0"/>
                        </a:rPr>
                        <a:t>Cons</a:t>
                      </a:r>
                    </a:p>
                  </a:txBody>
                  <a:tcPr/>
                </a:tc>
                <a:extLst>
                  <a:ext uri="{0D108BD9-81ED-4DB2-BD59-A6C34878D82A}">
                    <a16:rowId xmlns:a16="http://schemas.microsoft.com/office/drawing/2014/main" val="10000"/>
                  </a:ext>
                </a:extLst>
              </a:tr>
              <a:tr h="370840">
                <a:tc>
                  <a:txBody>
                    <a:bodyPr/>
                    <a:lstStyle/>
                    <a:p>
                      <a:pPr algn="ctr"/>
                      <a:r>
                        <a:rPr lang="en-IN" dirty="0">
                          <a:latin typeface="Calibri" panose="020F0502020204030204" pitchFamily="34" charset="0"/>
                          <a:cs typeface="Calibri" panose="020F0502020204030204" pitchFamily="34" charset="0"/>
                        </a:rPr>
                        <a:t>Md Khairul Islam, Md Al Amin, Md </a:t>
                      </a:r>
                      <a:r>
                        <a:rPr lang="en-IN" dirty="0" err="1">
                          <a:latin typeface="Calibri" panose="020F0502020204030204" pitchFamily="34" charset="0"/>
                          <a:cs typeface="Calibri" panose="020F0502020204030204" pitchFamily="34" charset="0"/>
                        </a:rPr>
                        <a:t>Rakibul</a:t>
                      </a:r>
                      <a:r>
                        <a:rPr lang="en-IN" dirty="0">
                          <a:latin typeface="Calibri" panose="020F0502020204030204" pitchFamily="34" charset="0"/>
                          <a:cs typeface="Calibri" panose="020F0502020204030204" pitchFamily="34" charset="0"/>
                        </a:rPr>
                        <a:t> Islam, Md </a:t>
                      </a:r>
                      <a:r>
                        <a:rPr lang="en-IN" dirty="0" err="1">
                          <a:latin typeface="Calibri" panose="020F0502020204030204" pitchFamily="34" charset="0"/>
                          <a:cs typeface="Calibri" panose="020F0502020204030204" pitchFamily="34" charset="0"/>
                        </a:rPr>
                        <a:t>Nosin</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Ibla</a:t>
                      </a:r>
                      <a:r>
                        <a:rPr lang="en-IN" dirty="0">
                          <a:latin typeface="Calibri" panose="020F0502020204030204" pitchFamily="34" charset="0"/>
                          <a:cs typeface="Calibri" panose="020F0502020204030204" pitchFamily="34" charset="0"/>
                        </a:rPr>
                        <a:t> Mahbub</a:t>
                      </a:r>
                    </a:p>
                  </a:txBody>
                  <a:tcPr/>
                </a:tc>
                <a:tc>
                  <a:txBody>
                    <a:bodyPr/>
                    <a:lstStyle/>
                    <a:p>
                      <a:pPr algn="ctr"/>
                      <a:r>
                        <a:rPr lang="en-IN" dirty="0">
                          <a:latin typeface="Calibri" panose="020F0502020204030204" pitchFamily="34" charset="0"/>
                          <a:cs typeface="Calibri" panose="020F0502020204030204" pitchFamily="34" charset="0"/>
                        </a:rPr>
                        <a:t>2021</a:t>
                      </a:r>
                    </a:p>
                  </a:txBody>
                  <a:tcPr/>
                </a:tc>
                <a:tc>
                  <a:txBody>
                    <a:bodyPr/>
                    <a:lstStyle/>
                    <a:p>
                      <a:pPr algn="ctr"/>
                      <a:r>
                        <a:rPr lang="en-IN" dirty="0">
                          <a:latin typeface="Calibri" panose="020F0502020204030204" pitchFamily="34" charset="0"/>
                          <a:cs typeface="Calibri" panose="020F0502020204030204" pitchFamily="34" charset="0"/>
                        </a:rPr>
                        <a:t>Spam Detection using comparative analysis and Spamming words extraction</a:t>
                      </a:r>
                    </a:p>
                  </a:txBody>
                  <a:tcPr/>
                </a:tc>
                <a:tc>
                  <a:txBody>
                    <a:bodyPr/>
                    <a:lstStyle/>
                    <a:p>
                      <a:pPr marL="342900" indent="-342900" algn="l">
                        <a:buAutoNum type="arabicPeriod"/>
                      </a:pPr>
                      <a:r>
                        <a:rPr lang="en-IN" dirty="0">
                          <a:latin typeface="Calibri" panose="020F0502020204030204" pitchFamily="34" charset="0"/>
                          <a:cs typeface="Calibri" panose="020F0502020204030204" pitchFamily="34" charset="0"/>
                        </a:rPr>
                        <a:t>Uses Natural language processing for text processing.</a:t>
                      </a:r>
                    </a:p>
                    <a:p>
                      <a:pPr marL="342900" marR="0" lvl="0" indent="-342900" algn="l" defTabSz="457200" rtl="0" eaLnBrk="1" fontAlgn="auto" latinLnBrk="0" hangingPunct="1">
                        <a:lnSpc>
                          <a:spcPct val="100000"/>
                        </a:lnSpc>
                        <a:spcBef>
                          <a:spcPts val="0"/>
                        </a:spcBef>
                        <a:spcAft>
                          <a:spcPts val="0"/>
                        </a:spcAft>
                        <a:buClrTx/>
                        <a:buSzTx/>
                        <a:buFontTx/>
                        <a:buAutoNum type="arabicPeriod"/>
                        <a:defRPr/>
                      </a:pPr>
                      <a:r>
                        <a:rPr lang="en-IN" dirty="0">
                          <a:latin typeface="Calibri" panose="020F0502020204030204" pitchFamily="34" charset="0"/>
                          <a:cs typeface="Calibri" panose="020F0502020204030204" pitchFamily="34" charset="0"/>
                        </a:rPr>
                        <a:t>Provides spamming words in visualisation.</a:t>
                      </a:r>
                    </a:p>
                  </a:txBody>
                  <a:tcPr/>
                </a:tc>
                <a:tc>
                  <a:txBody>
                    <a:bodyPr/>
                    <a:lstStyle/>
                    <a:p>
                      <a:pPr marL="342900" indent="-342900" algn="l">
                        <a:buAutoNum type="arabicPeriod"/>
                      </a:pPr>
                      <a:r>
                        <a:rPr lang="en-IN" dirty="0">
                          <a:latin typeface="Calibri" panose="020F0502020204030204" pitchFamily="34" charset="0"/>
                          <a:cs typeface="Calibri" panose="020F0502020204030204" pitchFamily="34" charset="0"/>
                        </a:rPr>
                        <a:t>Key words are generalised rather than extraction for each email.</a:t>
                      </a:r>
                    </a:p>
                  </a:txBody>
                  <a:tcPr/>
                </a:tc>
                <a:extLst>
                  <a:ext uri="{0D108BD9-81ED-4DB2-BD59-A6C34878D82A}">
                    <a16:rowId xmlns:a16="http://schemas.microsoft.com/office/drawing/2014/main" val="10001"/>
                  </a:ext>
                </a:extLst>
              </a:tr>
              <a:tr h="370840">
                <a:tc>
                  <a:txBody>
                    <a:bodyPr/>
                    <a:lstStyle/>
                    <a:p>
                      <a:pPr algn="ctr"/>
                      <a:r>
                        <a:rPr lang="en-IN" dirty="0">
                          <a:latin typeface="Calibri" panose="020F0502020204030204" pitchFamily="34" charset="0"/>
                          <a:cs typeface="Calibri" panose="020F0502020204030204" pitchFamily="34" charset="0"/>
                        </a:rPr>
                        <a:t>Chirag </a:t>
                      </a:r>
                      <a:r>
                        <a:rPr lang="en-IN" dirty="0" err="1">
                          <a:latin typeface="Calibri" panose="020F0502020204030204" pitchFamily="34" charset="0"/>
                          <a:cs typeface="Calibri" panose="020F0502020204030204" pitchFamily="34" charset="0"/>
                        </a:rPr>
                        <a:t>bansal</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brahmaleen</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sidhu</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a:latin typeface="Calibri" panose="020F0502020204030204" pitchFamily="34" charset="0"/>
                          <a:cs typeface="Calibri" panose="020F0502020204030204" pitchFamily="34" charset="0"/>
                        </a:rPr>
                        <a:t>2021</a:t>
                      </a:r>
                    </a:p>
                  </a:txBody>
                  <a:tcPr/>
                </a:tc>
                <a:tc>
                  <a:txBody>
                    <a:bodyPr/>
                    <a:lstStyle/>
                    <a:p>
                      <a:pPr algn="ctr"/>
                      <a:r>
                        <a:rPr lang="en-IN" dirty="0">
                          <a:latin typeface="Calibri" panose="020F0502020204030204" pitchFamily="34" charset="0"/>
                          <a:cs typeface="Calibri" panose="020F0502020204030204" pitchFamily="34" charset="0"/>
                        </a:rPr>
                        <a:t>Machine learning based hybrid approach for spam detection.</a:t>
                      </a:r>
                    </a:p>
                  </a:txBody>
                  <a:tcPr/>
                </a:tc>
                <a:tc>
                  <a:txBody>
                    <a:bodyPr/>
                    <a:lstStyle/>
                    <a:p>
                      <a:pPr marL="342900" indent="-342900" algn="l">
                        <a:buAutoNum type="arabicPeriod"/>
                      </a:pPr>
                      <a:r>
                        <a:rPr lang="en-IN" dirty="0">
                          <a:latin typeface="Calibri" panose="020F0502020204030204" pitchFamily="34" charset="0"/>
                          <a:cs typeface="Calibri" panose="020F0502020204030204" pitchFamily="34" charset="0"/>
                        </a:rPr>
                        <a:t>Uses both machine learning and AI classification.</a:t>
                      </a:r>
                    </a:p>
                    <a:p>
                      <a:pPr marL="342900" indent="-342900" algn="l">
                        <a:buAutoNum type="arabicPeriod"/>
                      </a:pPr>
                      <a:r>
                        <a:rPr lang="en-IN" dirty="0">
                          <a:latin typeface="Calibri" panose="020F0502020204030204" pitchFamily="34" charset="0"/>
                          <a:cs typeface="Calibri" panose="020F0502020204030204" pitchFamily="34" charset="0"/>
                        </a:rPr>
                        <a:t>Uses TFIDF for frequency detection</a:t>
                      </a:r>
                    </a:p>
                  </a:txBody>
                  <a:tcPr/>
                </a:tc>
                <a:tc>
                  <a:txBody>
                    <a:bodyPr/>
                    <a:lstStyle/>
                    <a:p>
                      <a:pPr marL="342900" indent="-342900" algn="l">
                        <a:buAutoNum type="arabicPeriod"/>
                      </a:pPr>
                      <a:r>
                        <a:rPr lang="en-IN" dirty="0">
                          <a:latin typeface="Calibri" panose="020F0502020204030204" pitchFamily="34" charset="0"/>
                          <a:cs typeface="Calibri" panose="020F0502020204030204" pitchFamily="34" charset="0"/>
                        </a:rPr>
                        <a:t>Provides no specific procedure for text processing </a:t>
                      </a:r>
                    </a:p>
                    <a:p>
                      <a:pPr marL="342900" indent="-342900" algn="l">
                        <a:buAutoNum type="arabicPeriod"/>
                      </a:pPr>
                      <a:r>
                        <a:rPr lang="en-IN" dirty="0">
                          <a:latin typeface="Calibri" panose="020F0502020204030204" pitchFamily="34" charset="0"/>
                          <a:cs typeface="Calibri" panose="020F0502020204030204" pitchFamily="34" charset="0"/>
                        </a:rPr>
                        <a:t>Model seems to be overfitted.</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07894"/>
            <a:ext cx="10018713" cy="658906"/>
          </a:xfrm>
        </p:spPr>
        <p:txBody>
          <a:bodyPr>
            <a:normAutofit fontScale="90000"/>
          </a:bodyPr>
          <a:lstStyle/>
          <a:p>
            <a:pPr algn="l"/>
            <a:r>
              <a:rPr lang="en-IN" dirty="0"/>
              <a:t>Existing Work</a:t>
            </a:r>
          </a:p>
        </p:txBody>
      </p:sp>
      <p:sp>
        <p:nvSpPr>
          <p:cNvPr id="3" name="Content Placeholder 2"/>
          <p:cNvSpPr>
            <a:spLocks noGrp="1"/>
          </p:cNvSpPr>
          <p:nvPr>
            <p:ph idx="1"/>
          </p:nvPr>
        </p:nvSpPr>
        <p:spPr>
          <a:xfrm>
            <a:off x="1484310" y="1255059"/>
            <a:ext cx="10018713" cy="4536141"/>
          </a:xfrm>
        </p:spPr>
        <p:txBody>
          <a:bodyPr>
            <a:normAutofit/>
          </a:bodyPr>
          <a:lstStyle/>
          <a:p>
            <a:pPr algn="just"/>
            <a:r>
              <a:rPr lang="en-IN" sz="2200" dirty="0">
                <a:latin typeface="Calibri" panose="020F0502020204030204" pitchFamily="34" charset="0"/>
                <a:cs typeface="Calibri" panose="020F0502020204030204" pitchFamily="34" charset="0"/>
              </a:rPr>
              <a:t>The existing system is completely operated by the email service provider by separating the mails into various categories but no system is perfect. </a:t>
            </a:r>
          </a:p>
          <a:p>
            <a:pPr algn="just"/>
            <a:r>
              <a:rPr lang="en-IN" sz="2200" dirty="0">
                <a:latin typeface="Calibri" panose="020F0502020204030204" pitchFamily="34" charset="0"/>
                <a:cs typeface="Calibri" panose="020F0502020204030204" pitchFamily="34" charset="0"/>
              </a:rPr>
              <a:t>Some cases are reported on non-spam emails being categorized as spam and spam not being identified correctly. </a:t>
            </a:r>
          </a:p>
          <a:p>
            <a:pPr algn="just"/>
            <a:r>
              <a:rPr lang="en-IN" sz="2200" dirty="0">
                <a:latin typeface="Calibri" panose="020F0502020204030204" pitchFamily="34" charset="0"/>
                <a:cs typeface="Calibri" panose="020F0502020204030204" pitchFamily="34" charset="0"/>
              </a:rPr>
              <a:t>Throughout this process the user has no way to determine if an email is spam or not in any way except diving into the mail and classifying it based on their knowledge </a:t>
            </a:r>
          </a:p>
          <a:p>
            <a:pPr algn="just"/>
            <a:r>
              <a:rPr lang="en-IN" sz="2200" dirty="0">
                <a:latin typeface="Calibri" panose="020F0502020204030204" pitchFamily="34" charset="0"/>
                <a:cs typeface="Calibri" panose="020F0502020204030204" pitchFamily="34" charset="0"/>
              </a:rPr>
              <a:t>This method is not only a waste of valuable time but also prone to errors because spam is always changing and every user may not be aware of these changes so are the providers as they depend on user feedback.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70647"/>
            <a:ext cx="10018713" cy="596153"/>
          </a:xfrm>
        </p:spPr>
        <p:txBody>
          <a:bodyPr>
            <a:normAutofit fontScale="90000"/>
          </a:bodyPr>
          <a:lstStyle/>
          <a:p>
            <a:pPr algn="l"/>
            <a:r>
              <a:rPr lang="en-IN" dirty="0"/>
              <a:t>Objectives</a:t>
            </a:r>
          </a:p>
        </p:txBody>
      </p:sp>
      <p:sp>
        <p:nvSpPr>
          <p:cNvPr id="3" name="Content Placeholder 2"/>
          <p:cNvSpPr>
            <a:spLocks noGrp="1"/>
          </p:cNvSpPr>
          <p:nvPr>
            <p:ph idx="1"/>
          </p:nvPr>
        </p:nvSpPr>
        <p:spPr>
          <a:xfrm>
            <a:off x="1484310" y="1380566"/>
            <a:ext cx="10018713" cy="4419600"/>
          </a:xfrm>
        </p:spPr>
        <p:txBody>
          <a:bodyPr>
            <a:normAutofit/>
          </a:bodyPr>
          <a:lstStyle/>
          <a:p>
            <a:pPr lvl="1" algn="just"/>
            <a:r>
              <a:rPr lang="en-IN" sz="2200" dirty="0">
                <a:latin typeface="Calibri" panose="020F0502020204030204" pitchFamily="34" charset="0"/>
                <a:cs typeface="Calibri" panose="020F0502020204030204" pitchFamily="34" charset="0"/>
              </a:rPr>
              <a:t>To study efficiency of various algorithms in spam detection.</a:t>
            </a:r>
          </a:p>
          <a:p>
            <a:pPr lvl="1" algn="just"/>
            <a:r>
              <a:rPr lang="en-IN" sz="2200" dirty="0">
                <a:latin typeface="Calibri" panose="020F0502020204030204" pitchFamily="34" charset="0"/>
                <a:cs typeface="Calibri" panose="020F0502020204030204" pitchFamily="34" charset="0"/>
              </a:rPr>
              <a:t>To determine what concludes an email as spam using natural language processing through feature extraction.</a:t>
            </a:r>
          </a:p>
          <a:p>
            <a:pPr lvl="1" algn="just"/>
            <a:r>
              <a:rPr lang="en-IN" sz="2200" dirty="0">
                <a:latin typeface="Calibri" panose="020F0502020204030204" pitchFamily="34" charset="0"/>
                <a:cs typeface="Calibri" panose="020F0502020204030204" pitchFamily="34" charset="0"/>
              </a:rPr>
              <a:t>To Classify emails into spam or not spam using machine learning models through ensemble approach.</a:t>
            </a:r>
          </a:p>
          <a:p>
            <a:pPr lvl="1" algn="just"/>
            <a:r>
              <a:rPr lang="en-IN" sz="2200" dirty="0">
                <a:latin typeface="Calibri" panose="020F0502020204030204" pitchFamily="34" charset="0"/>
                <a:cs typeface="Calibri" panose="020F0502020204030204" pitchFamily="34" charset="0"/>
              </a:rPr>
              <a:t>To Provide key insights on what makes an email spam through entity extraction.</a:t>
            </a:r>
          </a:p>
          <a:p>
            <a:pPr lvl="1"/>
            <a:endParaRPr lang="en-IN" sz="2200" dirty="0">
              <a:latin typeface="Calibri" panose="020F0502020204030204" pitchFamily="34" charset="0"/>
              <a:cs typeface="Calibri" panose="020F0502020204030204" pitchFamily="34" charset="0"/>
            </a:endParaRPr>
          </a:p>
          <a:p>
            <a:pPr lvl="1"/>
            <a:endParaRPr lang="en-IN" sz="22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72035"/>
            <a:ext cx="10018713" cy="694765"/>
          </a:xfrm>
        </p:spPr>
        <p:txBody>
          <a:bodyPr>
            <a:normAutofit fontScale="90000"/>
          </a:bodyPr>
          <a:lstStyle/>
          <a:p>
            <a:pPr algn="l"/>
            <a:r>
              <a:rPr lang="en-IN" dirty="0"/>
              <a:t>Proposed work</a:t>
            </a:r>
          </a:p>
        </p:txBody>
      </p:sp>
      <p:sp>
        <p:nvSpPr>
          <p:cNvPr id="3" name="Content Placeholder 2"/>
          <p:cNvSpPr>
            <a:spLocks noGrp="1"/>
          </p:cNvSpPr>
          <p:nvPr>
            <p:ph idx="1"/>
          </p:nvPr>
        </p:nvSpPr>
        <p:spPr>
          <a:xfrm>
            <a:off x="1484310" y="1066800"/>
            <a:ext cx="9784325" cy="4491318"/>
          </a:xfrm>
        </p:spPr>
        <p:txBody>
          <a:bodyPr>
            <a:normAutofit/>
          </a:bodyPr>
          <a:lstStyle/>
          <a:p>
            <a:pPr algn="just"/>
            <a:r>
              <a:rPr lang="en-IN" sz="2200" dirty="0">
                <a:latin typeface="Calibri" panose="020F0502020204030204" pitchFamily="34" charset="0"/>
                <a:cs typeface="Calibri" panose="020F0502020204030204" pitchFamily="34" charset="0"/>
              </a:rPr>
              <a:t>The proposed system is a standalone/web based application which the user can directly use to classify an email as spam or not. </a:t>
            </a:r>
          </a:p>
          <a:p>
            <a:pPr algn="just"/>
            <a:r>
              <a:rPr lang="en-IN" sz="2200" dirty="0">
                <a:latin typeface="Calibri" panose="020F0502020204030204" pitchFamily="34" charset="0"/>
                <a:cs typeface="Calibri" panose="020F0502020204030204" pitchFamily="34" charset="0"/>
              </a:rPr>
              <a:t>The system classifies the email as spam or not using a dataset of emails containing thousands of emails categorized by users. </a:t>
            </a:r>
          </a:p>
          <a:p>
            <a:pPr algn="just"/>
            <a:r>
              <a:rPr lang="en-IN" sz="2200" dirty="0">
                <a:latin typeface="Calibri" panose="020F0502020204030204" pitchFamily="34" charset="0"/>
                <a:cs typeface="Calibri" panose="020F0502020204030204" pitchFamily="34" charset="0"/>
              </a:rPr>
              <a:t>It cleans the user’s email using natural language processing techniques and then compares it other emails through various machine learning algorithms and classifies the email along with providing some key entities which are helpful in classifying it.</a:t>
            </a:r>
          </a:p>
          <a:p>
            <a:pPr algn="just"/>
            <a:r>
              <a:rPr lang="en-IN" sz="2200" dirty="0">
                <a:latin typeface="Calibri" panose="020F0502020204030204" pitchFamily="34" charset="0"/>
                <a:cs typeface="Calibri" panose="020F0502020204030204" pitchFamily="34" charset="0"/>
              </a:rPr>
              <a:t>The main advantage of this system is that the user can provide a email and it cleans, compares, classifies by it self without making the user to go through 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p:cNvSpPr>
            <a:spLocks noGrp="1"/>
          </p:cNvSpPr>
          <p:nvPr>
            <p:ph type="title"/>
          </p:nvPr>
        </p:nvSpPr>
        <p:spPr>
          <a:xfrm>
            <a:off x="1484311" y="685801"/>
            <a:ext cx="10018713" cy="596152"/>
          </a:xfrm>
        </p:spPr>
        <p:txBody>
          <a:bodyPr>
            <a:normAutofit fontScale="90000"/>
          </a:bodyPr>
          <a:lstStyle/>
          <a:p>
            <a:pPr algn="l"/>
            <a:r>
              <a:rPr lang="en-IN" dirty="0"/>
              <a:t>System Architecture</a:t>
            </a:r>
          </a:p>
        </p:txBody>
      </p:sp>
      <p:pic>
        <p:nvPicPr>
          <p:cNvPr id="62" name="Graphic 61" descr="Use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9858" y="2214281"/>
            <a:ext cx="1178859" cy="1178859"/>
          </a:xfrm>
          <a:prstGeom prst="rect">
            <a:avLst/>
          </a:prstGeom>
        </p:spPr>
      </p:pic>
      <p:sp>
        <p:nvSpPr>
          <p:cNvPr id="63" name="Rectangle 62"/>
          <p:cNvSpPr/>
          <p:nvPr/>
        </p:nvSpPr>
        <p:spPr>
          <a:xfrm>
            <a:off x="3576918" y="1891553"/>
            <a:ext cx="1443317" cy="596152"/>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UI</a:t>
            </a:r>
          </a:p>
        </p:txBody>
      </p:sp>
      <p:cxnSp>
        <p:nvCxnSpPr>
          <p:cNvPr id="65" name="Connector: Elbow 64"/>
          <p:cNvCxnSpPr>
            <a:stCxn id="62" idx="0"/>
            <a:endCxn id="63" idx="1"/>
          </p:cNvCxnSpPr>
          <p:nvPr/>
        </p:nvCxnSpPr>
        <p:spPr>
          <a:xfrm rot="5400000" flipH="1" flipV="1">
            <a:off x="2850777" y="1488140"/>
            <a:ext cx="24652" cy="1427630"/>
          </a:xfrm>
          <a:prstGeom prst="bentConnector2">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302191" y="1891553"/>
            <a:ext cx="1443317" cy="596152"/>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Text Processing</a:t>
            </a:r>
          </a:p>
        </p:txBody>
      </p:sp>
      <p:cxnSp>
        <p:nvCxnSpPr>
          <p:cNvPr id="69" name="Straight Arrow Connector 68"/>
          <p:cNvCxnSpPr>
            <a:stCxn id="63" idx="3"/>
            <a:endCxn id="67" idx="1"/>
          </p:cNvCxnSpPr>
          <p:nvPr/>
        </p:nvCxnSpPr>
        <p:spPr>
          <a:xfrm>
            <a:off x="5020235" y="2189629"/>
            <a:ext cx="1281956" cy="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9188825" y="1891553"/>
            <a:ext cx="1443317" cy="596152"/>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ML Models</a:t>
            </a:r>
          </a:p>
        </p:txBody>
      </p:sp>
      <p:cxnSp>
        <p:nvCxnSpPr>
          <p:cNvPr id="73" name="Straight Arrow Connector 72"/>
          <p:cNvCxnSpPr>
            <a:stCxn id="67" idx="3"/>
            <a:endCxn id="72" idx="1"/>
          </p:cNvCxnSpPr>
          <p:nvPr/>
        </p:nvCxnSpPr>
        <p:spPr>
          <a:xfrm>
            <a:off x="7745508" y="2189629"/>
            <a:ext cx="1443317" cy="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188824" y="4370296"/>
            <a:ext cx="1443317" cy="596152"/>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a:t>
            </a:r>
          </a:p>
        </p:txBody>
      </p:sp>
      <p:cxnSp>
        <p:nvCxnSpPr>
          <p:cNvPr id="81" name="Straight Arrow Connector 80"/>
          <p:cNvCxnSpPr>
            <a:stCxn id="72" idx="2"/>
            <a:endCxn id="80" idx="0"/>
          </p:cNvCxnSpPr>
          <p:nvPr/>
        </p:nvCxnSpPr>
        <p:spPr>
          <a:xfrm flipH="1">
            <a:off x="9910483" y="2487705"/>
            <a:ext cx="1" cy="1882591"/>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600705" y="4370296"/>
            <a:ext cx="1443317" cy="596152"/>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cxnSp>
        <p:nvCxnSpPr>
          <p:cNvPr id="87" name="Connector: Elbow 86"/>
          <p:cNvCxnSpPr>
            <a:stCxn id="67" idx="2"/>
            <a:endCxn id="85" idx="0"/>
          </p:cNvCxnSpPr>
          <p:nvPr/>
        </p:nvCxnSpPr>
        <p:spPr>
          <a:xfrm rot="5400000">
            <a:off x="5731812" y="3078257"/>
            <a:ext cx="1882591" cy="701486"/>
          </a:xfrm>
          <a:prstGeom prst="bentConnector3">
            <a:avLst>
              <a:gd name="adj1" fmla="val 50000"/>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80" idx="1"/>
            <a:endCxn id="85" idx="3"/>
          </p:cNvCxnSpPr>
          <p:nvPr/>
        </p:nvCxnSpPr>
        <p:spPr>
          <a:xfrm flipH="1">
            <a:off x="7044022" y="4668372"/>
            <a:ext cx="2144802" cy="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p:cNvCxnSpPr>
            <a:stCxn id="85" idx="1"/>
            <a:endCxn id="62" idx="2"/>
          </p:cNvCxnSpPr>
          <p:nvPr/>
        </p:nvCxnSpPr>
        <p:spPr>
          <a:xfrm rot="10800000">
            <a:off x="2149289" y="3393140"/>
            <a:ext cx="3451417" cy="1275232"/>
          </a:xfrm>
          <a:prstGeom prst="bentConnector2">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5325035" y="1853916"/>
            <a:ext cx="995082" cy="369332"/>
          </a:xfrm>
          <a:prstGeom prst="rect">
            <a:avLst/>
          </a:prstGeom>
          <a:noFill/>
        </p:spPr>
        <p:txBody>
          <a:bodyPr wrap="square" rtlCol="0">
            <a:spAutoFit/>
          </a:bodyPr>
          <a:lstStyle/>
          <a:p>
            <a:r>
              <a:rPr lang="en-IN" dirty="0">
                <a:solidFill>
                  <a:schemeClr val="accent5">
                    <a:lumMod val="75000"/>
                  </a:schemeClr>
                </a:solidFill>
              </a:rPr>
              <a:t>text</a:t>
            </a:r>
          </a:p>
        </p:txBody>
      </p:sp>
      <p:sp>
        <p:nvSpPr>
          <p:cNvPr id="102" name="TextBox 101"/>
          <p:cNvSpPr txBox="1"/>
          <p:nvPr/>
        </p:nvSpPr>
        <p:spPr>
          <a:xfrm>
            <a:off x="8032382" y="1832623"/>
            <a:ext cx="995082" cy="369332"/>
          </a:xfrm>
          <a:prstGeom prst="rect">
            <a:avLst/>
          </a:prstGeom>
          <a:noFill/>
        </p:spPr>
        <p:txBody>
          <a:bodyPr wrap="square" rtlCol="0">
            <a:spAutoFit/>
          </a:bodyPr>
          <a:lstStyle/>
          <a:p>
            <a:r>
              <a:rPr lang="en-IN" dirty="0">
                <a:solidFill>
                  <a:schemeClr val="accent5">
                    <a:lumMod val="75000"/>
                  </a:schemeClr>
                </a:solidFill>
              </a:rPr>
              <a:t>vectors</a:t>
            </a:r>
          </a:p>
        </p:txBody>
      </p:sp>
      <p:sp>
        <p:nvSpPr>
          <p:cNvPr id="103" name="TextBox 102"/>
          <p:cNvSpPr txBox="1"/>
          <p:nvPr/>
        </p:nvSpPr>
        <p:spPr>
          <a:xfrm>
            <a:off x="6175566" y="3059668"/>
            <a:ext cx="995082" cy="369332"/>
          </a:xfrm>
          <a:prstGeom prst="rect">
            <a:avLst/>
          </a:prstGeom>
          <a:noFill/>
        </p:spPr>
        <p:txBody>
          <a:bodyPr wrap="square" rtlCol="0">
            <a:spAutoFit/>
          </a:bodyPr>
          <a:lstStyle/>
          <a:p>
            <a:r>
              <a:rPr lang="en-IN" dirty="0">
                <a:solidFill>
                  <a:schemeClr val="accent5">
                    <a:lumMod val="75000"/>
                  </a:schemeClr>
                </a:solidFill>
              </a:rPr>
              <a:t>entities</a:t>
            </a:r>
          </a:p>
        </p:txBody>
      </p:sp>
      <p:sp>
        <p:nvSpPr>
          <p:cNvPr id="104" name="TextBox 103"/>
          <p:cNvSpPr txBox="1"/>
          <p:nvPr/>
        </p:nvSpPr>
        <p:spPr>
          <a:xfrm>
            <a:off x="9910481" y="3208474"/>
            <a:ext cx="1286435" cy="369332"/>
          </a:xfrm>
          <a:prstGeom prst="rect">
            <a:avLst/>
          </a:prstGeom>
          <a:noFill/>
        </p:spPr>
        <p:txBody>
          <a:bodyPr wrap="square" rtlCol="0">
            <a:spAutoFit/>
          </a:bodyPr>
          <a:lstStyle/>
          <a:p>
            <a:r>
              <a:rPr lang="en-IN" dirty="0">
                <a:solidFill>
                  <a:schemeClr val="accent5">
                    <a:lumMod val="75000"/>
                  </a:schemeClr>
                </a:solidFill>
              </a:rPr>
              <a:t>predictions</a:t>
            </a:r>
          </a:p>
        </p:txBody>
      </p:sp>
      <p:sp>
        <p:nvSpPr>
          <p:cNvPr id="105" name="TextBox 104"/>
          <p:cNvSpPr txBox="1"/>
          <p:nvPr/>
        </p:nvSpPr>
        <p:spPr>
          <a:xfrm>
            <a:off x="7288306" y="4643718"/>
            <a:ext cx="1739157" cy="369332"/>
          </a:xfrm>
          <a:prstGeom prst="rect">
            <a:avLst/>
          </a:prstGeom>
          <a:noFill/>
        </p:spPr>
        <p:txBody>
          <a:bodyPr wrap="square" rtlCol="0">
            <a:spAutoFit/>
          </a:bodyPr>
          <a:lstStyle/>
          <a:p>
            <a:r>
              <a:rPr lang="en-IN" dirty="0">
                <a:solidFill>
                  <a:schemeClr val="accent5">
                    <a:lumMod val="75000"/>
                  </a:schemeClr>
                </a:solidFill>
              </a:rPr>
              <a:t>Final prediction</a:t>
            </a:r>
          </a:p>
        </p:txBody>
      </p:sp>
      <p:sp>
        <p:nvSpPr>
          <p:cNvPr id="106" name="TextBox 105"/>
          <p:cNvSpPr txBox="1"/>
          <p:nvPr/>
        </p:nvSpPr>
        <p:spPr>
          <a:xfrm>
            <a:off x="2572879" y="4047130"/>
            <a:ext cx="1766047" cy="646331"/>
          </a:xfrm>
          <a:prstGeom prst="rect">
            <a:avLst/>
          </a:prstGeom>
          <a:noFill/>
        </p:spPr>
        <p:txBody>
          <a:bodyPr wrap="square" rtlCol="0">
            <a:spAutoFit/>
          </a:bodyPr>
          <a:lstStyle/>
          <a:p>
            <a:r>
              <a:rPr lang="en-IN" dirty="0">
                <a:solidFill>
                  <a:schemeClr val="accent5">
                    <a:lumMod val="75000"/>
                  </a:schemeClr>
                </a:solidFill>
              </a:rPr>
              <a:t>Entities, prediction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117</TotalTime>
  <Words>2775</Words>
  <Application>Microsoft Office PowerPoint</Application>
  <PresentationFormat>Widescreen</PresentationFormat>
  <Paragraphs>322</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Bahnschrift SemiCondensed</vt:lpstr>
      <vt:lpstr>Calibri</vt:lpstr>
      <vt:lpstr>Corbel</vt:lpstr>
      <vt:lpstr>Inter</vt:lpstr>
      <vt:lpstr>Segoe UI Semibold</vt:lpstr>
      <vt:lpstr>Segoe UI Variable Display</vt:lpstr>
      <vt:lpstr>Parallax</vt:lpstr>
      <vt:lpstr>Spam Detection  using  Machine Learning and Natural Language Processing</vt:lpstr>
      <vt:lpstr>Abstract</vt:lpstr>
      <vt:lpstr>Literature Review</vt:lpstr>
      <vt:lpstr>PowerPoint Presentation</vt:lpstr>
      <vt:lpstr>PowerPoint Presentation</vt:lpstr>
      <vt:lpstr>Existing Work</vt:lpstr>
      <vt:lpstr>Objectives</vt:lpstr>
      <vt:lpstr>Proposed work</vt:lpstr>
      <vt:lpstr>System Architecture</vt:lpstr>
      <vt:lpstr>Work flow diagram</vt:lpstr>
      <vt:lpstr>System Requirements</vt:lpstr>
      <vt:lpstr>Modules</vt:lpstr>
      <vt:lpstr>Module Description</vt:lpstr>
      <vt:lpstr>PowerPoint Presentation</vt:lpstr>
      <vt:lpstr>PowerPoint Presentation</vt:lpstr>
      <vt:lpstr>Implementation</vt:lpstr>
      <vt:lpstr>Data Description</vt:lpstr>
      <vt:lpstr>Data description</vt:lpstr>
      <vt:lpstr>PowerPoint Presentation</vt:lpstr>
      <vt:lpstr>PowerPoint Presentation</vt:lpstr>
      <vt:lpstr>PowerPoint Presentation</vt:lpstr>
      <vt:lpstr>3. Machine Learning Process</vt:lpstr>
      <vt:lpstr>Machine Learning models</vt:lpstr>
      <vt:lpstr>Naive Bayes Classifier</vt:lpstr>
      <vt:lpstr>Random Forest Classifier</vt:lpstr>
      <vt:lpstr>Logistic Regression</vt:lpstr>
      <vt:lpstr>K Nearest Neighbour</vt:lpstr>
      <vt:lpstr>Support Vector Machines</vt:lpstr>
      <vt:lpstr>Results</vt:lpstr>
      <vt:lpstr>PowerPoint Presentation</vt:lpstr>
      <vt:lpstr>PowerPoint Presentation</vt:lpstr>
      <vt:lpstr>Conclusion</vt:lpstr>
      <vt:lpstr>Working Screenshots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Detection  using  Machine Learning and  Natural Language Processing</dc:title>
  <dc:creator>Sri ganesh Vathumalli</dc:creator>
  <cp:lastModifiedBy>Sri Ganesh Vathumalli</cp:lastModifiedBy>
  <cp:revision>35</cp:revision>
  <dcterms:created xsi:type="dcterms:W3CDTF">2021-12-08T05:27:00Z</dcterms:created>
  <dcterms:modified xsi:type="dcterms:W3CDTF">2022-01-23T14:24:06Z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2C07852D8C304D06BAA57D9767FD912A</vt:lpwstr>
  </property>
  <property fmtid="{D5CDD505-2E9C-101B-9397-08002B2CF9AE}" pid="3" name="KSOProductBuildVer">
    <vt:lpwstr>1033-11.2.0.10443</vt:lpwstr>
  </property>
</Properties>
</file>