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GRT Financials POC</a:t>
            </a:r>
            <a:endParaRPr lang="en-IN" alt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325" y="192405"/>
            <a:ext cx="10515600" cy="430530"/>
          </a:xfrm>
        </p:spPr>
        <p:txBody>
          <a:bodyPr>
            <a:normAutofit/>
          </a:bodyPr>
          <a:p>
            <a:pPr algn="ctr"/>
            <a:r>
              <a:rPr lang="en-IN" altLang="en-US" sz="2220" b="1"/>
              <a:t>Sample Results</a:t>
            </a:r>
            <a:endParaRPr lang="en-IN" altLang="en-US" sz="2220" b="1"/>
          </a:p>
        </p:txBody>
      </p:sp>
      <p:sp>
        <p:nvSpPr>
          <p:cNvPr id="3" name="Content Placeholder 2"/>
          <p:cNvSpPr>
            <a:spLocks noGrp="1"/>
          </p:cNvSpPr>
          <p:nvPr>
            <p:ph idx="1"/>
          </p:nvPr>
        </p:nvSpPr>
        <p:spPr>
          <a:xfrm>
            <a:off x="838200" y="734695"/>
            <a:ext cx="10515600" cy="5442585"/>
          </a:xfrm>
        </p:spPr>
        <p:txBody>
          <a:bodyPr>
            <a:noAutofit/>
          </a:bodyPr>
          <a:p>
            <a:pPr marL="0" indent="0" algn="l">
              <a:lnSpc>
                <a:spcPct val="100000"/>
              </a:lnSpc>
              <a:buNone/>
            </a:pPr>
            <a:r>
              <a:rPr lang="en-US" sz="1600" b="1"/>
              <a:t>1. What does the company do?</a:t>
            </a:r>
            <a:endParaRPr lang="en-US" sz="1600" b="1"/>
          </a:p>
          <a:p>
            <a:pPr marL="0" indent="0" algn="l">
              <a:lnSpc>
                <a:spcPct val="100000"/>
              </a:lnSpc>
              <a:buNone/>
            </a:pPr>
            <a:r>
              <a:rPr lang="en-US" sz="1600"/>
              <a:t>Schlumberger Limited (SLB), is a global technology company focused on driving energy innovation. They provide services in drilling and measurements, drilling fluids, and drill bits for various drilling environments. They are committed to innovation, decarbonization, and performance in the oil and gas industry while also focusing on low- and zero-carbon energy technology solutions.</a:t>
            </a:r>
            <a:endParaRPr lang="en-US" sz="1600"/>
          </a:p>
          <a:p>
            <a:pPr marL="0" indent="0" algn="l">
              <a:lnSpc>
                <a:spcPct val="100000"/>
              </a:lnSpc>
              <a:buNone/>
            </a:pPr>
            <a:r>
              <a:rPr lang="en-US" sz="1600" b="1"/>
              <a:t>2. How is the company's financial health?</a:t>
            </a:r>
            <a:endParaRPr lang="en-US" sz="1600" b="1"/>
          </a:p>
          <a:p>
            <a:pPr marL="0" indent="0" algn="l">
              <a:lnSpc>
                <a:spcPct val="100000"/>
              </a:lnSpc>
              <a:buNone/>
            </a:pPr>
            <a:r>
              <a:rPr lang="en-IN" altLang="en-US" sz="1600"/>
              <a:t>T</a:t>
            </a:r>
            <a:r>
              <a:rPr lang="en-US" sz="1600"/>
              <a:t>he company's financial health seems to be in good standing. The independent registered public accounting firm has stated that the consolidated financial statements present the financial position of the company fairly, in all material respects. Additionally, they have confirmed that the company maintained effective internal control over financial reporting. This indicates that the company's financial statements are accurate and reliable, and that the company's internal controls are strong.</a:t>
            </a:r>
            <a:endParaRPr lang="en-US" sz="1600"/>
          </a:p>
          <a:p>
            <a:pPr marL="0" indent="0" algn="l">
              <a:lnSpc>
                <a:spcPct val="100000"/>
              </a:lnSpc>
              <a:buNone/>
            </a:pPr>
            <a:r>
              <a:rPr lang="en-US" sz="1600" b="1"/>
              <a:t>3. What are the company's risks?</a:t>
            </a:r>
            <a:endParaRPr lang="en-US" sz="1600" b="1"/>
          </a:p>
          <a:p>
            <a:pPr marL="0" indent="0" algn="l">
              <a:lnSpc>
                <a:spcPct val="100000"/>
              </a:lnSpc>
              <a:buNone/>
            </a:pPr>
            <a:r>
              <a:rPr lang="en-IN" altLang="en-US" sz="1600"/>
              <a:t>T</a:t>
            </a:r>
            <a:r>
              <a:rPr lang="en-US" sz="1600"/>
              <a:t>he company's risks include:\n1. Business and Operational Risks: The demand for their products and services is substantially dependent on the levels of expenditures.\n2. Legal and Regulatory Risks: The company's operations require compliance with numerous laws and regulations, violations of which could have a material adverse effect on their reputation, financial condition, results of operations, or cash flows. These laws and regulations cover areas such as environmental protection, health and safety, labor and employment, human rights, import/export controls, currency exchange, bribery and corruption, data privacy and cybersecurity, intellectual property, immigration, and taxation.</a:t>
            </a:r>
            <a:endParaRPr lang="en-US" sz="1600"/>
          </a:p>
          <a:p>
            <a:pPr marL="0" indent="0" algn="l">
              <a:lnSpc>
                <a:spcPct val="100000"/>
              </a:lnSpc>
              <a:buNone/>
            </a:pP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88035" y="90805"/>
            <a:ext cx="10565765" cy="5831840"/>
          </a:xfrm>
        </p:spPr>
        <p:txBody>
          <a:bodyPr>
            <a:noAutofit/>
          </a:bodyPr>
          <a:p>
            <a:endParaRPr lang="en-US" sz="800"/>
          </a:p>
          <a:p>
            <a:pPr marL="0" indent="0" algn="l">
              <a:lnSpc>
                <a:spcPct val="100000"/>
              </a:lnSpc>
              <a:buNone/>
            </a:pPr>
            <a:r>
              <a:rPr lang="en-US" sz="1600" b="1">
                <a:sym typeface="+mn-ea"/>
              </a:rPr>
              <a:t>4. How does management view the company's future?</a:t>
            </a:r>
            <a:endParaRPr lang="en-US" sz="1600" b="1"/>
          </a:p>
          <a:p>
            <a:pPr marL="0" indent="0" algn="l">
              <a:lnSpc>
                <a:spcPct val="100000"/>
              </a:lnSpc>
              <a:buNone/>
            </a:pPr>
            <a:r>
              <a:rPr lang="en-US" sz="1600">
                <a:sym typeface="+mn-ea"/>
              </a:rPr>
              <a:t>"Based on the provided context, management views the company's future as uncertain and acknowledges that actual results could differ materially for a variety of reasons. They use forward-looking statements to express their current expectations but also highlight the risks and uncertainties that could impact the company's performance. Additionally, they mention that their sustainability activities and goals are under increased scrutiny from investors and stakeholders, which could negatively affect their reputation and business if not met.</a:t>
            </a:r>
            <a:endParaRPr lang="en-US" sz="1600"/>
          </a:p>
          <a:p>
            <a:pPr marL="0" indent="0">
              <a:buNone/>
            </a:pPr>
            <a:endParaRPr lang="en-US" sz="1600" b="1"/>
          </a:p>
          <a:p>
            <a:pPr marL="0" indent="0">
              <a:buNone/>
            </a:pPr>
            <a:r>
              <a:rPr lang="en-US" sz="1600" b="1"/>
              <a:t>5. Who is running the company, and what are their incentives?</a:t>
            </a:r>
            <a:endParaRPr lang="en-US" sz="1600" b="1"/>
          </a:p>
          <a:p>
            <a:pPr marL="0" indent="0">
              <a:buNone/>
            </a:pPr>
            <a:r>
              <a:rPr lang="en-US" sz="1600"/>
              <a:t>The Chairman of the Board running the company is Mark G. Papa. The directors listed have varying roles within the company. Their incentives may include compensation, performance bonuses, stock options, and other benefits outlined in the Executive Compensation section of the Proxy Statement. Additionally, they are expected to adhere to the Code of Conduct and act in the best interests of the company and its shareholders.'</a:t>
            </a:r>
            <a:endParaRPr lang="en-US" sz="1600"/>
          </a:p>
          <a:p>
            <a:pPr marL="0" indent="0">
              <a:buNone/>
            </a:pPr>
            <a:r>
              <a:rPr lang="en-US" sz="1600" b="1"/>
              <a:t>6. Are there any legal issues or pending lawsuits?</a:t>
            </a:r>
            <a:endParaRPr lang="en-US" sz="1600" b="1"/>
          </a:p>
          <a:p>
            <a:pPr marL="0" indent="0">
              <a:buNone/>
            </a:pPr>
            <a:r>
              <a:rPr lang="en-IN" altLang="en-US" sz="1600"/>
              <a:t>T</a:t>
            </a:r>
            <a:r>
              <a:rPr lang="en-US" sz="1600"/>
              <a:t>here is a risk of legal issues and pending lawsuits related to intellectual property rights. Third parties may claim that the company has infringed upon or violated their intellectual property rights, which could result in significant legal costs and reputational harm. Resolving such claims may require acquiring licenses from third parties or developing replacement technologies. This situation could potentially lead to legal disputes and lawsuits.'</a:t>
            </a:r>
            <a:endParaRPr lang="en-US" sz="1600"/>
          </a:p>
          <a:p>
            <a:pPr marL="0" indent="0">
              <a:buNone/>
            </a:pPr>
            <a:r>
              <a:rPr lang="en-US" sz="1600" b="1"/>
              <a:t>7. How does the company interact with its shareholders?</a:t>
            </a:r>
            <a:endParaRPr lang="en-US" sz="1600" b="1"/>
          </a:p>
          <a:p>
            <a:pPr marL="0" indent="0">
              <a:buNone/>
            </a:pPr>
            <a:r>
              <a:rPr lang="en-US" sz="1600"/>
              <a:t>The company, SLB, interacts with its shareholders by using its Investor Relations website as a routine channel for distributing important information such as news releases, analyst presentations, and financial information. They also provide access to their annual and quarterly reports, current reports, proxy statements, and forms filed with the SEC through their website. Additionally, shareholders can access these reports on the SEC's website or request copies from SLB Investor Relations. This demonstrates transparency and communication with shareholders to keep them informed about the company's performance and activities."</a:t>
            </a:r>
            <a:endParaRPr lang="en-US" sz="1600"/>
          </a:p>
          <a:p>
            <a:pPr marL="0" indent="0">
              <a:buNone/>
            </a:pP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5605"/>
            <a:ext cx="10515600" cy="6463030"/>
          </a:xfrm>
        </p:spPr>
        <p:txBody>
          <a:bodyPr>
            <a:normAutofit lnSpcReduction="20000"/>
          </a:bodyPr>
          <a:p>
            <a:pPr marL="0" indent="0">
              <a:buNone/>
            </a:pPr>
            <a:r>
              <a:rPr lang="en-US" sz="1600" b="1">
                <a:sym typeface="+mn-ea"/>
              </a:rPr>
              <a:t>8. What are the company's key financial ratios?</a:t>
            </a:r>
            <a:endParaRPr lang="en-US" sz="1600" b="1"/>
          </a:p>
          <a:p>
            <a:pPr marL="0" indent="0">
              <a:buNone/>
            </a:pPr>
            <a:r>
              <a:rPr lang="en-IN" altLang="en-US" sz="1600">
                <a:sym typeface="+mn-ea"/>
              </a:rPr>
              <a:t>T</a:t>
            </a:r>
            <a:r>
              <a:rPr lang="en-US" sz="1600">
                <a:sym typeface="+mn-ea"/>
              </a:rPr>
              <a:t>he key financial ratios of the company cannot be determined. The context mainly includes information about liquidity, components of liquidity, changes in liquidity, gain on sale of shares, and repayment of bonds. Financial ratios such as liquidity ratio, debt ratio, profitability ratio, and others would require specific financial data such as revenue, expenses, assets, and liabilities to calculate. Without this data, it is not possible to determine the company's key financial ratios."</a:t>
            </a:r>
            <a:endParaRPr lang="en-US" sz="1600"/>
          </a:p>
          <a:p>
            <a:pPr marL="0" indent="0">
              <a:buNone/>
            </a:pPr>
            <a:endParaRPr lang="en-US" sz="1600" b="1">
              <a:sym typeface="+mn-ea"/>
            </a:endParaRPr>
          </a:p>
          <a:p>
            <a:pPr marL="0" indent="0">
              <a:buNone/>
            </a:pPr>
            <a:r>
              <a:rPr lang="en-US" sz="1600" b="1">
                <a:sym typeface="+mn-ea"/>
              </a:rPr>
              <a:t>9. How does the company handle its assets and liabilities?</a:t>
            </a:r>
            <a:endParaRPr lang="en-US" sz="1600" b="1"/>
          </a:p>
          <a:p>
            <a:pPr marL="0" indent="0">
              <a:buNone/>
            </a:pPr>
            <a:r>
              <a:rPr lang="en-US" sz="1600">
                <a:sym typeface="+mn-ea"/>
              </a:rPr>
              <a:t>The company evaluates its estimates related to assets and liabilities on an ongoing basis, including collectibility of accounts receivable, revenue recognition for certain contracts, recoverability of fixed assets, goodwill, intangible assets, investments, income taxes, exploration data, contingencies, and employee benefit plans. These estimates are based on historical experience and other assumptions believed to be reasonable. The company uses these estimates to make judgments about the carrying values of assets and liabilities. Actual results may differ from these estimates under different assumptions.</a:t>
            </a:r>
            <a:endParaRPr lang="en-US" sz="1600"/>
          </a:p>
          <a:p>
            <a:pPr marL="0" indent="0">
              <a:buNone/>
            </a:pPr>
            <a:endParaRPr lang="en-US" sz="1600" b="1"/>
          </a:p>
          <a:p>
            <a:pPr marL="0" indent="0">
              <a:buNone/>
            </a:pPr>
            <a:r>
              <a:rPr lang="en-US" sz="1600" b="1"/>
              <a:t>10. What are the company's long-term goals?</a:t>
            </a:r>
            <a:endParaRPr lang="en-US" sz="1600" b="1"/>
          </a:p>
          <a:p>
            <a:pPr marL="0" indent="0">
              <a:buNone/>
            </a:pPr>
            <a:r>
              <a:rPr lang="en-US" sz="1600"/>
              <a:t>"Based on the provided context, the company's long-term goals include strengthening their core business by high-grading the portfolio, optimizing operations, enhancing the go-to-market approach, and investing in long-term, resilient growth opportunities in gas, offshore, digital, and decarbonization. These goals are aimed at meeting the current and future needs of customers while returning value to shareholders."</a:t>
            </a:r>
            <a:endParaRPr lang="en-US" sz="1600"/>
          </a:p>
          <a:p>
            <a:pPr marL="0" indent="0">
              <a:buNone/>
            </a:pPr>
            <a:endParaRPr lang="en-US" sz="1600"/>
          </a:p>
          <a:p>
            <a:pPr marL="0" indent="0">
              <a:buNone/>
            </a:pPr>
            <a:r>
              <a:rPr lang="en-US" sz="1600" b="1"/>
              <a:t>11. Compare this year and last year results</a:t>
            </a:r>
            <a:endParaRPr lang="en-US" sz="1600" b="1"/>
          </a:p>
          <a:p>
            <a:pPr marL="0" indent="0">
              <a:buNone/>
            </a:pPr>
            <a:r>
              <a:rPr lang="en-US" sz="1600"/>
              <a:t>This year, there was a higher net income of $3,492 compared to $1,928 last year. Charges and credits increased from ($65) to ($347) this year. Depreciation and amortization increased slightly from $2,120 to $2,147. Stock-based compensation expense decreased from $324 to $313. Deferred taxes increased from ($31) to ($39). Earnings of equity method investments decreased from $10 to ($96). There was a significant increase in working capital from ($45) to ($1,709). The US Federal tax refund decreased from $477 to $0. Other expenses decreased from ($67) to ($41). Overall, cash flow from operations decreased from $4,651 to $3,720 this year.'</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6319</Words>
  <Application>WPS Presentation</Application>
  <PresentationFormat>Widescreen</PresentationFormat>
  <Paragraphs>35</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GRT Financials POC</dc:title>
  <dc:creator/>
  <cp:lastModifiedBy>Kanna</cp:lastModifiedBy>
  <cp:revision>2</cp:revision>
  <dcterms:created xsi:type="dcterms:W3CDTF">2024-04-25T05:45:13Z</dcterms:created>
  <dcterms:modified xsi:type="dcterms:W3CDTF">2024-04-25T05:49:52Z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829CDB1EDF894C219C33FFF3DE2D0A4B_11</vt:lpwstr>
  </property>
  <property fmtid="{D5CDD505-2E9C-101B-9397-08002B2CF9AE}" pid="3" name="KSOProductBuildVer">
    <vt:lpwstr>1033-12.2.0.16731</vt:lpwstr>
  </property>
</Properties>
</file>