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070" r:id="rId1"/>
  </p:sldMasterIdLst>
  <p:notesMasterIdLst>
    <p:notesMasterId r:id="rId20"/>
  </p:notesMasterIdLst>
  <p:handoutMasterIdLst>
    <p:handoutMasterId r:id="rId21"/>
  </p:handoutMasterIdLst>
  <p:sldIdLst>
    <p:sldId id="470" r:id="rId2"/>
    <p:sldId id="485" r:id="rId3"/>
    <p:sldId id="479" r:id="rId4"/>
    <p:sldId id="471" r:id="rId5"/>
    <p:sldId id="488" r:id="rId6"/>
    <p:sldId id="348" r:id="rId7"/>
    <p:sldId id="475" r:id="rId8"/>
    <p:sldId id="494" r:id="rId9"/>
    <p:sldId id="505" r:id="rId10"/>
    <p:sldId id="495" r:id="rId11"/>
    <p:sldId id="497" r:id="rId12"/>
    <p:sldId id="498" r:id="rId13"/>
    <p:sldId id="502" r:id="rId14"/>
    <p:sldId id="500" r:id="rId15"/>
    <p:sldId id="501" r:id="rId16"/>
    <p:sldId id="469" r:id="rId17"/>
    <p:sldId id="504" r:id="rId18"/>
    <p:sldId id="487" r:id="rId19"/>
  </p:sldIdLst>
  <p:sldSz cx="9144000" cy="5143500" type="screen16x9"/>
  <p:notesSz cx="6797675" cy="9926638"/>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a:srgbClr val="0000CC"/>
    <a:srgbClr val="663300"/>
    <a:srgbClr val="FF0066"/>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06" autoAdjust="0"/>
    <p:restoredTop sz="95256" autoAdjust="0"/>
  </p:normalViewPr>
  <p:slideViewPr>
    <p:cSldViewPr>
      <p:cViewPr varScale="1">
        <p:scale>
          <a:sx n="109" d="100"/>
          <a:sy n="109" d="100"/>
        </p:scale>
        <p:origin x="509" y="91"/>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743687-685A-4526-B829-3E0C48C83CCE}" type="doc">
      <dgm:prSet loTypeId="urn:microsoft.com/office/officeart/2005/8/layout/process1" loCatId="process" qsTypeId="urn:microsoft.com/office/officeart/2005/8/quickstyle/3d3" qsCatId="3D" csTypeId="urn:microsoft.com/office/officeart/2005/8/colors/accent1_2" csCatId="accent1" phldr="1"/>
      <dgm:spPr/>
    </dgm:pt>
    <dgm:pt modelId="{6694F276-5358-43A7-A663-25AC9582F7B6}">
      <dgm:prSet phldrT="[Text]"/>
      <dgm:spPr/>
      <dgm:t>
        <a:bodyPr/>
        <a:lstStyle/>
        <a:p>
          <a:r>
            <a:rPr lang="en-IN" dirty="0"/>
            <a:t>Dataset/MRI/CT IMAGES/EEG Signals</a:t>
          </a:r>
        </a:p>
      </dgm:t>
    </dgm:pt>
    <dgm:pt modelId="{E5A67B62-5D9B-4C1E-B051-FE6FF689EB8F}" type="parTrans" cxnId="{4AFF12A1-DBA4-4125-A60D-7C909FC32DED}">
      <dgm:prSet/>
      <dgm:spPr/>
      <dgm:t>
        <a:bodyPr/>
        <a:lstStyle/>
        <a:p>
          <a:endParaRPr lang="en-IN"/>
        </a:p>
      </dgm:t>
    </dgm:pt>
    <dgm:pt modelId="{BD1F0936-657D-4B89-9242-CC643253F942}" type="sibTrans" cxnId="{4AFF12A1-DBA4-4125-A60D-7C909FC32DED}">
      <dgm:prSet/>
      <dgm:spPr/>
      <dgm:t>
        <a:bodyPr/>
        <a:lstStyle/>
        <a:p>
          <a:endParaRPr lang="en-IN"/>
        </a:p>
      </dgm:t>
    </dgm:pt>
    <dgm:pt modelId="{F15AABB7-D95F-438D-A80C-E0A187AA6808}">
      <dgm:prSet phldrT="[Text]"/>
      <dgm:spPr/>
      <dgm:t>
        <a:bodyPr/>
        <a:lstStyle/>
        <a:p>
          <a:r>
            <a:rPr lang="en-US" dirty="0"/>
            <a:t>Preprocessing</a:t>
          </a:r>
          <a:endParaRPr lang="en-IN" dirty="0"/>
        </a:p>
      </dgm:t>
    </dgm:pt>
    <dgm:pt modelId="{A47F1F16-7847-42C4-93E5-E17E17215742}" type="parTrans" cxnId="{BC5F953F-D98C-421D-8E5A-40EAEF1FB146}">
      <dgm:prSet/>
      <dgm:spPr/>
      <dgm:t>
        <a:bodyPr/>
        <a:lstStyle/>
        <a:p>
          <a:endParaRPr lang="en-IN"/>
        </a:p>
      </dgm:t>
    </dgm:pt>
    <dgm:pt modelId="{018C5CA3-EAE4-4899-9E00-CB4DB368B3D2}" type="sibTrans" cxnId="{BC5F953F-D98C-421D-8E5A-40EAEF1FB146}">
      <dgm:prSet/>
      <dgm:spPr/>
      <dgm:t>
        <a:bodyPr/>
        <a:lstStyle/>
        <a:p>
          <a:endParaRPr lang="en-IN"/>
        </a:p>
      </dgm:t>
    </dgm:pt>
    <dgm:pt modelId="{7BF689FA-B640-419A-8FB8-5A066CC7E7FD}">
      <dgm:prSet phldrT="[Text]"/>
      <dgm:spPr/>
      <dgm:t>
        <a:bodyPr/>
        <a:lstStyle/>
        <a:p>
          <a:r>
            <a:rPr lang="en-US" dirty="0"/>
            <a:t>Feature Extraction</a:t>
          </a:r>
          <a:endParaRPr lang="en-IN" dirty="0"/>
        </a:p>
      </dgm:t>
    </dgm:pt>
    <dgm:pt modelId="{E5764E98-507A-4B5A-97EB-7F7D84DEA636}" type="parTrans" cxnId="{2E8D807D-F990-4068-9E8D-66842F0E73AD}">
      <dgm:prSet/>
      <dgm:spPr/>
      <dgm:t>
        <a:bodyPr/>
        <a:lstStyle/>
        <a:p>
          <a:endParaRPr lang="en-IN"/>
        </a:p>
      </dgm:t>
    </dgm:pt>
    <dgm:pt modelId="{4A0525E1-6430-40FD-BAC9-93F269C054ED}" type="sibTrans" cxnId="{2E8D807D-F990-4068-9E8D-66842F0E73AD}">
      <dgm:prSet/>
      <dgm:spPr/>
      <dgm:t>
        <a:bodyPr/>
        <a:lstStyle/>
        <a:p>
          <a:endParaRPr lang="en-IN"/>
        </a:p>
      </dgm:t>
    </dgm:pt>
    <dgm:pt modelId="{BA0C603F-102D-4D46-B742-19AB78EA3A92}">
      <dgm:prSet/>
      <dgm:spPr/>
      <dgm:t>
        <a:bodyPr/>
        <a:lstStyle/>
        <a:p>
          <a:r>
            <a:rPr lang="en-US" dirty="0"/>
            <a:t>Classification</a:t>
          </a:r>
          <a:endParaRPr lang="en-IN" dirty="0"/>
        </a:p>
      </dgm:t>
    </dgm:pt>
    <dgm:pt modelId="{3E74023E-E2B1-415A-B6F6-A6A2C9B954DF}" type="parTrans" cxnId="{7A6918C2-F0A9-48D1-9849-16C03A9A196B}">
      <dgm:prSet/>
      <dgm:spPr/>
      <dgm:t>
        <a:bodyPr/>
        <a:lstStyle/>
        <a:p>
          <a:endParaRPr lang="en-IN"/>
        </a:p>
      </dgm:t>
    </dgm:pt>
    <dgm:pt modelId="{B702BDCE-9BB0-4858-A9F9-C250DF687CDC}" type="sibTrans" cxnId="{7A6918C2-F0A9-48D1-9849-16C03A9A196B}">
      <dgm:prSet/>
      <dgm:spPr/>
      <dgm:t>
        <a:bodyPr/>
        <a:lstStyle/>
        <a:p>
          <a:endParaRPr lang="en-IN"/>
        </a:p>
      </dgm:t>
    </dgm:pt>
    <dgm:pt modelId="{0AFB6F9F-6144-4C0F-B5AE-6C0CAB4F74D3}">
      <dgm:prSet/>
      <dgm:spPr/>
      <dgm:t>
        <a:bodyPr/>
        <a:lstStyle/>
        <a:p>
          <a:r>
            <a:rPr lang="en-US" dirty="0"/>
            <a:t>Performance Analysis</a:t>
          </a:r>
          <a:endParaRPr lang="en-IN" dirty="0"/>
        </a:p>
      </dgm:t>
    </dgm:pt>
    <dgm:pt modelId="{701A4266-7C37-42C2-BDE9-F64C5D9F849D}" type="parTrans" cxnId="{AB27E1B2-B1A1-4144-AC0D-0973BCFBDCC1}">
      <dgm:prSet/>
      <dgm:spPr/>
      <dgm:t>
        <a:bodyPr/>
        <a:lstStyle/>
        <a:p>
          <a:endParaRPr lang="en-IN"/>
        </a:p>
      </dgm:t>
    </dgm:pt>
    <dgm:pt modelId="{B107D0AB-5E14-4F6D-928F-E2213309D3F7}" type="sibTrans" cxnId="{AB27E1B2-B1A1-4144-AC0D-0973BCFBDCC1}">
      <dgm:prSet/>
      <dgm:spPr/>
      <dgm:t>
        <a:bodyPr/>
        <a:lstStyle/>
        <a:p>
          <a:endParaRPr lang="en-IN"/>
        </a:p>
      </dgm:t>
    </dgm:pt>
    <dgm:pt modelId="{23894C9A-731B-47F0-843A-58827B36730D}" type="pres">
      <dgm:prSet presAssocID="{68743687-685A-4526-B829-3E0C48C83CCE}" presName="Name0" presStyleCnt="0">
        <dgm:presLayoutVars>
          <dgm:dir/>
          <dgm:resizeHandles val="exact"/>
        </dgm:presLayoutVars>
      </dgm:prSet>
      <dgm:spPr/>
    </dgm:pt>
    <dgm:pt modelId="{5CD0F728-4F07-41A0-A63B-ECC6AF4754AC}" type="pres">
      <dgm:prSet presAssocID="{6694F276-5358-43A7-A663-25AC9582F7B6}" presName="node" presStyleLbl="node1" presStyleIdx="0" presStyleCnt="5">
        <dgm:presLayoutVars>
          <dgm:bulletEnabled val="1"/>
        </dgm:presLayoutVars>
      </dgm:prSet>
      <dgm:spPr/>
    </dgm:pt>
    <dgm:pt modelId="{0B87163D-C5B1-46D4-A8ED-04327EBA4292}" type="pres">
      <dgm:prSet presAssocID="{BD1F0936-657D-4B89-9242-CC643253F942}" presName="sibTrans" presStyleLbl="sibTrans2D1" presStyleIdx="0" presStyleCnt="4"/>
      <dgm:spPr/>
    </dgm:pt>
    <dgm:pt modelId="{FC34D14A-82BC-4EF8-8F53-78B5A6088273}" type="pres">
      <dgm:prSet presAssocID="{BD1F0936-657D-4B89-9242-CC643253F942}" presName="connectorText" presStyleLbl="sibTrans2D1" presStyleIdx="0" presStyleCnt="4"/>
      <dgm:spPr/>
    </dgm:pt>
    <dgm:pt modelId="{86A1FC89-1333-4F80-AB8B-D2128F340DEB}" type="pres">
      <dgm:prSet presAssocID="{F15AABB7-D95F-438D-A80C-E0A187AA6808}" presName="node" presStyleLbl="node1" presStyleIdx="1" presStyleCnt="5">
        <dgm:presLayoutVars>
          <dgm:bulletEnabled val="1"/>
        </dgm:presLayoutVars>
      </dgm:prSet>
      <dgm:spPr/>
    </dgm:pt>
    <dgm:pt modelId="{2F3F6F04-BC84-4188-BEE2-22C142FC6396}" type="pres">
      <dgm:prSet presAssocID="{018C5CA3-EAE4-4899-9E00-CB4DB368B3D2}" presName="sibTrans" presStyleLbl="sibTrans2D1" presStyleIdx="1" presStyleCnt="4"/>
      <dgm:spPr/>
    </dgm:pt>
    <dgm:pt modelId="{237B3162-0BF8-4C74-B509-5851AC5DF2C6}" type="pres">
      <dgm:prSet presAssocID="{018C5CA3-EAE4-4899-9E00-CB4DB368B3D2}" presName="connectorText" presStyleLbl="sibTrans2D1" presStyleIdx="1" presStyleCnt="4"/>
      <dgm:spPr/>
    </dgm:pt>
    <dgm:pt modelId="{4DE66E39-DE21-4176-A4EA-01643FBA88AF}" type="pres">
      <dgm:prSet presAssocID="{7BF689FA-B640-419A-8FB8-5A066CC7E7FD}" presName="node" presStyleLbl="node1" presStyleIdx="2" presStyleCnt="5">
        <dgm:presLayoutVars>
          <dgm:bulletEnabled val="1"/>
        </dgm:presLayoutVars>
      </dgm:prSet>
      <dgm:spPr/>
    </dgm:pt>
    <dgm:pt modelId="{D2B380E3-DC2B-4799-971B-0D71BD63D0E4}" type="pres">
      <dgm:prSet presAssocID="{4A0525E1-6430-40FD-BAC9-93F269C054ED}" presName="sibTrans" presStyleLbl="sibTrans2D1" presStyleIdx="2" presStyleCnt="4"/>
      <dgm:spPr/>
    </dgm:pt>
    <dgm:pt modelId="{EB06E2B2-E247-4891-BC61-873DED535046}" type="pres">
      <dgm:prSet presAssocID="{4A0525E1-6430-40FD-BAC9-93F269C054ED}" presName="connectorText" presStyleLbl="sibTrans2D1" presStyleIdx="2" presStyleCnt="4"/>
      <dgm:spPr/>
    </dgm:pt>
    <dgm:pt modelId="{B03E4962-8C1F-4124-97FB-A671F37794AA}" type="pres">
      <dgm:prSet presAssocID="{BA0C603F-102D-4D46-B742-19AB78EA3A92}" presName="node" presStyleLbl="node1" presStyleIdx="3" presStyleCnt="5">
        <dgm:presLayoutVars>
          <dgm:bulletEnabled val="1"/>
        </dgm:presLayoutVars>
      </dgm:prSet>
      <dgm:spPr/>
    </dgm:pt>
    <dgm:pt modelId="{E358B278-ED7C-49EF-9137-7C8860E15387}" type="pres">
      <dgm:prSet presAssocID="{B702BDCE-9BB0-4858-A9F9-C250DF687CDC}" presName="sibTrans" presStyleLbl="sibTrans2D1" presStyleIdx="3" presStyleCnt="4"/>
      <dgm:spPr/>
    </dgm:pt>
    <dgm:pt modelId="{9ACB1C98-2ACE-48A9-954B-776A5BED331D}" type="pres">
      <dgm:prSet presAssocID="{B702BDCE-9BB0-4858-A9F9-C250DF687CDC}" presName="connectorText" presStyleLbl="sibTrans2D1" presStyleIdx="3" presStyleCnt="4"/>
      <dgm:spPr/>
    </dgm:pt>
    <dgm:pt modelId="{7283C6E5-1FD3-4884-A156-40E2A07C6CE9}" type="pres">
      <dgm:prSet presAssocID="{0AFB6F9F-6144-4C0F-B5AE-6C0CAB4F74D3}" presName="node" presStyleLbl="node1" presStyleIdx="4" presStyleCnt="5">
        <dgm:presLayoutVars>
          <dgm:bulletEnabled val="1"/>
        </dgm:presLayoutVars>
      </dgm:prSet>
      <dgm:spPr/>
    </dgm:pt>
  </dgm:ptLst>
  <dgm:cxnLst>
    <dgm:cxn modelId="{D666C70C-E171-4DED-B14E-97B1744A1BBE}" type="presOf" srcId="{BD1F0936-657D-4B89-9242-CC643253F942}" destId="{0B87163D-C5B1-46D4-A8ED-04327EBA4292}" srcOrd="0" destOrd="0" presId="urn:microsoft.com/office/officeart/2005/8/layout/process1"/>
    <dgm:cxn modelId="{1470B511-090F-400E-833F-4E6BD0891F99}" type="presOf" srcId="{6694F276-5358-43A7-A663-25AC9582F7B6}" destId="{5CD0F728-4F07-41A0-A63B-ECC6AF4754AC}" srcOrd="0" destOrd="0" presId="urn:microsoft.com/office/officeart/2005/8/layout/process1"/>
    <dgm:cxn modelId="{C2D5B01E-7845-4D39-9A1F-B0B2B9416E02}" type="presOf" srcId="{0AFB6F9F-6144-4C0F-B5AE-6C0CAB4F74D3}" destId="{7283C6E5-1FD3-4884-A156-40E2A07C6CE9}" srcOrd="0" destOrd="0" presId="urn:microsoft.com/office/officeart/2005/8/layout/process1"/>
    <dgm:cxn modelId="{3AD4FD26-36FB-49D9-89FD-6ADB5BD47921}" type="presOf" srcId="{68743687-685A-4526-B829-3E0C48C83CCE}" destId="{23894C9A-731B-47F0-843A-58827B36730D}" srcOrd="0" destOrd="0" presId="urn:microsoft.com/office/officeart/2005/8/layout/process1"/>
    <dgm:cxn modelId="{BC5F953F-D98C-421D-8E5A-40EAEF1FB146}" srcId="{68743687-685A-4526-B829-3E0C48C83CCE}" destId="{F15AABB7-D95F-438D-A80C-E0A187AA6808}" srcOrd="1" destOrd="0" parTransId="{A47F1F16-7847-42C4-93E5-E17E17215742}" sibTransId="{018C5CA3-EAE4-4899-9E00-CB4DB368B3D2}"/>
    <dgm:cxn modelId="{F3E5B866-0150-43A3-ACB8-E0B9513B9286}" type="presOf" srcId="{4A0525E1-6430-40FD-BAC9-93F269C054ED}" destId="{D2B380E3-DC2B-4799-971B-0D71BD63D0E4}" srcOrd="0" destOrd="0" presId="urn:microsoft.com/office/officeart/2005/8/layout/process1"/>
    <dgm:cxn modelId="{65027C67-8C18-4D41-BC6F-6BE4592F9DA1}" type="presOf" srcId="{BD1F0936-657D-4B89-9242-CC643253F942}" destId="{FC34D14A-82BC-4EF8-8F53-78B5A6088273}" srcOrd="1" destOrd="0" presId="urn:microsoft.com/office/officeart/2005/8/layout/process1"/>
    <dgm:cxn modelId="{091D6355-3BFA-4689-A669-0AD86BF53073}" type="presOf" srcId="{018C5CA3-EAE4-4899-9E00-CB4DB368B3D2}" destId="{2F3F6F04-BC84-4188-BEE2-22C142FC6396}" srcOrd="0" destOrd="0" presId="urn:microsoft.com/office/officeart/2005/8/layout/process1"/>
    <dgm:cxn modelId="{77B2B656-5E98-4530-8B30-0C32C8BD0726}" type="presOf" srcId="{F15AABB7-D95F-438D-A80C-E0A187AA6808}" destId="{86A1FC89-1333-4F80-AB8B-D2128F340DEB}" srcOrd="0" destOrd="0" presId="urn:microsoft.com/office/officeart/2005/8/layout/process1"/>
    <dgm:cxn modelId="{ADE73D5A-69BB-4ECF-8530-7DCD0907E767}" type="presOf" srcId="{4A0525E1-6430-40FD-BAC9-93F269C054ED}" destId="{EB06E2B2-E247-4891-BC61-873DED535046}" srcOrd="1" destOrd="0" presId="urn:microsoft.com/office/officeart/2005/8/layout/process1"/>
    <dgm:cxn modelId="{2E8D807D-F990-4068-9E8D-66842F0E73AD}" srcId="{68743687-685A-4526-B829-3E0C48C83CCE}" destId="{7BF689FA-B640-419A-8FB8-5A066CC7E7FD}" srcOrd="2" destOrd="0" parTransId="{E5764E98-507A-4B5A-97EB-7F7D84DEA636}" sibTransId="{4A0525E1-6430-40FD-BAC9-93F269C054ED}"/>
    <dgm:cxn modelId="{F069DC84-8887-45AE-8A46-58507AFB0224}" type="presOf" srcId="{BA0C603F-102D-4D46-B742-19AB78EA3A92}" destId="{B03E4962-8C1F-4124-97FB-A671F37794AA}" srcOrd="0" destOrd="0" presId="urn:microsoft.com/office/officeart/2005/8/layout/process1"/>
    <dgm:cxn modelId="{279FA096-8AEA-463E-B0CE-2796DD4E6E72}" type="presOf" srcId="{B702BDCE-9BB0-4858-A9F9-C250DF687CDC}" destId="{E358B278-ED7C-49EF-9137-7C8860E15387}" srcOrd="0" destOrd="0" presId="urn:microsoft.com/office/officeart/2005/8/layout/process1"/>
    <dgm:cxn modelId="{4AFF12A1-DBA4-4125-A60D-7C909FC32DED}" srcId="{68743687-685A-4526-B829-3E0C48C83CCE}" destId="{6694F276-5358-43A7-A663-25AC9582F7B6}" srcOrd="0" destOrd="0" parTransId="{E5A67B62-5D9B-4C1E-B051-FE6FF689EB8F}" sibTransId="{BD1F0936-657D-4B89-9242-CC643253F942}"/>
    <dgm:cxn modelId="{F62173A2-9F68-4C97-A1F7-64F0F1CCA8B7}" type="presOf" srcId="{018C5CA3-EAE4-4899-9E00-CB4DB368B3D2}" destId="{237B3162-0BF8-4C74-B509-5851AC5DF2C6}" srcOrd="1" destOrd="0" presId="urn:microsoft.com/office/officeart/2005/8/layout/process1"/>
    <dgm:cxn modelId="{AB27E1B2-B1A1-4144-AC0D-0973BCFBDCC1}" srcId="{68743687-685A-4526-B829-3E0C48C83CCE}" destId="{0AFB6F9F-6144-4C0F-B5AE-6C0CAB4F74D3}" srcOrd="4" destOrd="0" parTransId="{701A4266-7C37-42C2-BDE9-F64C5D9F849D}" sibTransId="{B107D0AB-5E14-4F6D-928F-E2213309D3F7}"/>
    <dgm:cxn modelId="{7A6918C2-F0A9-48D1-9849-16C03A9A196B}" srcId="{68743687-685A-4526-B829-3E0C48C83CCE}" destId="{BA0C603F-102D-4D46-B742-19AB78EA3A92}" srcOrd="3" destOrd="0" parTransId="{3E74023E-E2B1-415A-B6F6-A6A2C9B954DF}" sibTransId="{B702BDCE-9BB0-4858-A9F9-C250DF687CDC}"/>
    <dgm:cxn modelId="{44A6FBD5-7083-403E-B86D-8478FBD585D1}" type="presOf" srcId="{7BF689FA-B640-419A-8FB8-5A066CC7E7FD}" destId="{4DE66E39-DE21-4176-A4EA-01643FBA88AF}" srcOrd="0" destOrd="0" presId="urn:microsoft.com/office/officeart/2005/8/layout/process1"/>
    <dgm:cxn modelId="{6F09D7EE-BDA3-473E-8348-2309D13CF621}" type="presOf" srcId="{B702BDCE-9BB0-4858-A9F9-C250DF687CDC}" destId="{9ACB1C98-2ACE-48A9-954B-776A5BED331D}" srcOrd="1" destOrd="0" presId="urn:microsoft.com/office/officeart/2005/8/layout/process1"/>
    <dgm:cxn modelId="{3029CF1C-D0E8-45AC-ABC4-EB580A1790C6}" type="presParOf" srcId="{23894C9A-731B-47F0-843A-58827B36730D}" destId="{5CD0F728-4F07-41A0-A63B-ECC6AF4754AC}" srcOrd="0" destOrd="0" presId="urn:microsoft.com/office/officeart/2005/8/layout/process1"/>
    <dgm:cxn modelId="{B9549DA9-E257-41A9-95F5-315E7DDB5344}" type="presParOf" srcId="{23894C9A-731B-47F0-843A-58827B36730D}" destId="{0B87163D-C5B1-46D4-A8ED-04327EBA4292}" srcOrd="1" destOrd="0" presId="urn:microsoft.com/office/officeart/2005/8/layout/process1"/>
    <dgm:cxn modelId="{5A392B58-FF03-4239-B70E-1999112BE0B7}" type="presParOf" srcId="{0B87163D-C5B1-46D4-A8ED-04327EBA4292}" destId="{FC34D14A-82BC-4EF8-8F53-78B5A6088273}" srcOrd="0" destOrd="0" presId="urn:microsoft.com/office/officeart/2005/8/layout/process1"/>
    <dgm:cxn modelId="{04D51E7B-16FF-43F8-9676-A5A745CBF368}" type="presParOf" srcId="{23894C9A-731B-47F0-843A-58827B36730D}" destId="{86A1FC89-1333-4F80-AB8B-D2128F340DEB}" srcOrd="2" destOrd="0" presId="urn:microsoft.com/office/officeart/2005/8/layout/process1"/>
    <dgm:cxn modelId="{D9AE568C-8109-4031-9C81-D7D96C1E5E67}" type="presParOf" srcId="{23894C9A-731B-47F0-843A-58827B36730D}" destId="{2F3F6F04-BC84-4188-BEE2-22C142FC6396}" srcOrd="3" destOrd="0" presId="urn:microsoft.com/office/officeart/2005/8/layout/process1"/>
    <dgm:cxn modelId="{215A1E0F-D35C-4ED1-A7BC-3818DA52E3D7}" type="presParOf" srcId="{2F3F6F04-BC84-4188-BEE2-22C142FC6396}" destId="{237B3162-0BF8-4C74-B509-5851AC5DF2C6}" srcOrd="0" destOrd="0" presId="urn:microsoft.com/office/officeart/2005/8/layout/process1"/>
    <dgm:cxn modelId="{0E2FD151-2513-4096-9C2B-6CFC1957EA48}" type="presParOf" srcId="{23894C9A-731B-47F0-843A-58827B36730D}" destId="{4DE66E39-DE21-4176-A4EA-01643FBA88AF}" srcOrd="4" destOrd="0" presId="urn:microsoft.com/office/officeart/2005/8/layout/process1"/>
    <dgm:cxn modelId="{040B7642-7B1E-42E4-B1C3-4C14A643CBEC}" type="presParOf" srcId="{23894C9A-731B-47F0-843A-58827B36730D}" destId="{D2B380E3-DC2B-4799-971B-0D71BD63D0E4}" srcOrd="5" destOrd="0" presId="urn:microsoft.com/office/officeart/2005/8/layout/process1"/>
    <dgm:cxn modelId="{02A8D2AF-051F-451A-803B-991811405D85}" type="presParOf" srcId="{D2B380E3-DC2B-4799-971B-0D71BD63D0E4}" destId="{EB06E2B2-E247-4891-BC61-873DED535046}" srcOrd="0" destOrd="0" presId="urn:microsoft.com/office/officeart/2005/8/layout/process1"/>
    <dgm:cxn modelId="{2BBB52AA-26BD-42FE-BBEB-CFCEDDBA6544}" type="presParOf" srcId="{23894C9A-731B-47F0-843A-58827B36730D}" destId="{B03E4962-8C1F-4124-97FB-A671F37794AA}" srcOrd="6" destOrd="0" presId="urn:microsoft.com/office/officeart/2005/8/layout/process1"/>
    <dgm:cxn modelId="{364CBBD2-F71F-402D-9639-8BAFB42B408B}" type="presParOf" srcId="{23894C9A-731B-47F0-843A-58827B36730D}" destId="{E358B278-ED7C-49EF-9137-7C8860E15387}" srcOrd="7" destOrd="0" presId="urn:microsoft.com/office/officeart/2005/8/layout/process1"/>
    <dgm:cxn modelId="{0321EF83-AB2A-48B5-8269-0A9237D40F75}" type="presParOf" srcId="{E358B278-ED7C-49EF-9137-7C8860E15387}" destId="{9ACB1C98-2ACE-48A9-954B-776A5BED331D}" srcOrd="0" destOrd="0" presId="urn:microsoft.com/office/officeart/2005/8/layout/process1"/>
    <dgm:cxn modelId="{E6055DF6-AFE6-491E-9CFE-3EBE0312104F}" type="presParOf" srcId="{23894C9A-731B-47F0-843A-58827B36730D}" destId="{7283C6E5-1FD3-4884-A156-40E2A07C6CE9}"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D0F728-4F07-41A0-A63B-ECC6AF4754AC}">
      <dsp:nvSpPr>
        <dsp:cNvPr id="0" name=""/>
        <dsp:cNvSpPr/>
      </dsp:nvSpPr>
      <dsp:spPr>
        <a:xfrm>
          <a:off x="3237" y="442701"/>
          <a:ext cx="1003473" cy="602084"/>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Dataset/MRI/CT IMAGES/EEG Signals</a:t>
          </a:r>
        </a:p>
      </dsp:txBody>
      <dsp:txXfrm>
        <a:off x="20871" y="460335"/>
        <a:ext cx="968205" cy="566816"/>
      </dsp:txXfrm>
    </dsp:sp>
    <dsp:sp modelId="{0B87163D-C5B1-46D4-A8ED-04327EBA4292}">
      <dsp:nvSpPr>
        <dsp:cNvPr id="0" name=""/>
        <dsp:cNvSpPr/>
      </dsp:nvSpPr>
      <dsp:spPr>
        <a:xfrm>
          <a:off x="1107058" y="619312"/>
          <a:ext cx="212736" cy="248861"/>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1107058" y="669084"/>
        <a:ext cx="148915" cy="149317"/>
      </dsp:txXfrm>
    </dsp:sp>
    <dsp:sp modelId="{86A1FC89-1333-4F80-AB8B-D2128F340DEB}">
      <dsp:nvSpPr>
        <dsp:cNvPr id="0" name=""/>
        <dsp:cNvSpPr/>
      </dsp:nvSpPr>
      <dsp:spPr>
        <a:xfrm>
          <a:off x="1408100" y="442701"/>
          <a:ext cx="1003473" cy="602084"/>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Preprocessing</a:t>
          </a:r>
          <a:endParaRPr lang="en-IN" sz="1000" kern="1200" dirty="0"/>
        </a:p>
      </dsp:txBody>
      <dsp:txXfrm>
        <a:off x="1425734" y="460335"/>
        <a:ext cx="968205" cy="566816"/>
      </dsp:txXfrm>
    </dsp:sp>
    <dsp:sp modelId="{2F3F6F04-BC84-4188-BEE2-22C142FC6396}">
      <dsp:nvSpPr>
        <dsp:cNvPr id="0" name=""/>
        <dsp:cNvSpPr/>
      </dsp:nvSpPr>
      <dsp:spPr>
        <a:xfrm>
          <a:off x="2511921" y="619312"/>
          <a:ext cx="212736" cy="248861"/>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2511921" y="669084"/>
        <a:ext cx="148915" cy="149317"/>
      </dsp:txXfrm>
    </dsp:sp>
    <dsp:sp modelId="{4DE66E39-DE21-4176-A4EA-01643FBA88AF}">
      <dsp:nvSpPr>
        <dsp:cNvPr id="0" name=""/>
        <dsp:cNvSpPr/>
      </dsp:nvSpPr>
      <dsp:spPr>
        <a:xfrm>
          <a:off x="2812963" y="442701"/>
          <a:ext cx="1003473" cy="602084"/>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Feature Extraction</a:t>
          </a:r>
          <a:endParaRPr lang="en-IN" sz="1000" kern="1200" dirty="0"/>
        </a:p>
      </dsp:txBody>
      <dsp:txXfrm>
        <a:off x="2830597" y="460335"/>
        <a:ext cx="968205" cy="566816"/>
      </dsp:txXfrm>
    </dsp:sp>
    <dsp:sp modelId="{D2B380E3-DC2B-4799-971B-0D71BD63D0E4}">
      <dsp:nvSpPr>
        <dsp:cNvPr id="0" name=""/>
        <dsp:cNvSpPr/>
      </dsp:nvSpPr>
      <dsp:spPr>
        <a:xfrm>
          <a:off x="3916784" y="619312"/>
          <a:ext cx="212736" cy="248861"/>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3916784" y="669084"/>
        <a:ext cx="148915" cy="149317"/>
      </dsp:txXfrm>
    </dsp:sp>
    <dsp:sp modelId="{B03E4962-8C1F-4124-97FB-A671F37794AA}">
      <dsp:nvSpPr>
        <dsp:cNvPr id="0" name=""/>
        <dsp:cNvSpPr/>
      </dsp:nvSpPr>
      <dsp:spPr>
        <a:xfrm>
          <a:off x="4217826" y="442701"/>
          <a:ext cx="1003473" cy="602084"/>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Classification</a:t>
          </a:r>
          <a:endParaRPr lang="en-IN" sz="1000" kern="1200" dirty="0"/>
        </a:p>
      </dsp:txBody>
      <dsp:txXfrm>
        <a:off x="4235460" y="460335"/>
        <a:ext cx="968205" cy="566816"/>
      </dsp:txXfrm>
    </dsp:sp>
    <dsp:sp modelId="{E358B278-ED7C-49EF-9137-7C8860E15387}">
      <dsp:nvSpPr>
        <dsp:cNvPr id="0" name=""/>
        <dsp:cNvSpPr/>
      </dsp:nvSpPr>
      <dsp:spPr>
        <a:xfrm>
          <a:off x="5321647" y="619312"/>
          <a:ext cx="212736" cy="248861"/>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5321647" y="669084"/>
        <a:ext cx="148915" cy="149317"/>
      </dsp:txXfrm>
    </dsp:sp>
    <dsp:sp modelId="{7283C6E5-1FD3-4884-A156-40E2A07C6CE9}">
      <dsp:nvSpPr>
        <dsp:cNvPr id="0" name=""/>
        <dsp:cNvSpPr/>
      </dsp:nvSpPr>
      <dsp:spPr>
        <a:xfrm>
          <a:off x="5622689" y="442701"/>
          <a:ext cx="1003473" cy="602084"/>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Performance Analysis</a:t>
          </a:r>
          <a:endParaRPr lang="en-IN" sz="1000" kern="1200" dirty="0"/>
        </a:p>
      </dsp:txBody>
      <dsp:txXfrm>
        <a:off x="5640323" y="460335"/>
        <a:ext cx="968205" cy="56681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E59798-D4FA-48F6-874F-204835AA868A}"/>
              </a:ext>
            </a:extLst>
          </p:cNvPr>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E6BAB4DF-8B20-4725-B061-CC507DF8C9AD}"/>
              </a:ext>
            </a:extLst>
          </p:cNvPr>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7AC3D688-0AFE-4A4D-B49A-0FE589691D92}" type="datetimeFigureOut">
              <a:rPr lang="en-US"/>
              <a:pPr>
                <a:defRPr/>
              </a:pPr>
              <a:t>6/25/2024</a:t>
            </a:fld>
            <a:endParaRPr lang="en-US" dirty="0"/>
          </a:p>
        </p:txBody>
      </p:sp>
      <p:sp>
        <p:nvSpPr>
          <p:cNvPr id="4" name="Footer Placeholder 3">
            <a:extLst>
              <a:ext uri="{FF2B5EF4-FFF2-40B4-BE49-F238E27FC236}">
                <a16:creationId xmlns:a16="http://schemas.microsoft.com/office/drawing/2014/main" id="{2790899F-38A8-4549-99C1-118CBE557027}"/>
              </a:ext>
            </a:extLst>
          </p:cNvPr>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a:extLst>
              <a:ext uri="{FF2B5EF4-FFF2-40B4-BE49-F238E27FC236}">
                <a16:creationId xmlns:a16="http://schemas.microsoft.com/office/drawing/2014/main" id="{04EBB4FE-C498-4AA3-8589-C8DB443DB56E}"/>
              </a:ext>
            </a:extLst>
          </p:cNvPr>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a:latin typeface="Calibri" panose="020F0502020204030204" pitchFamily="34" charset="0"/>
              </a:defRPr>
            </a:lvl1pPr>
          </a:lstStyle>
          <a:p>
            <a:pPr>
              <a:defRPr/>
            </a:pPr>
            <a:fld id="{E2F478EA-75AC-4853-AC52-EA0772B81B22}"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7974B-FCBC-4308-BE27-A8D96EF99596}"/>
              </a:ext>
            </a:extLst>
          </p:cNvPr>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3" name="Date Placeholder 2">
            <a:extLst>
              <a:ext uri="{FF2B5EF4-FFF2-40B4-BE49-F238E27FC236}">
                <a16:creationId xmlns:a16="http://schemas.microsoft.com/office/drawing/2014/main" id="{BAF6494F-63FC-419B-A233-92DCE83815D8}"/>
              </a:ext>
            </a:extLst>
          </p:cNvPr>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extLst/>
          </a:lstStyle>
          <a:p>
            <a:pPr>
              <a:defRPr/>
            </a:pPr>
            <a:fld id="{AE3B2517-061D-48CE-A1F9-E73929731EAC}" type="datetimeFigureOut">
              <a:rPr lang="en-US"/>
              <a:pPr>
                <a:defRPr/>
              </a:pPr>
              <a:t>6/25/2024</a:t>
            </a:fld>
            <a:endParaRPr lang="en-US" dirty="0"/>
          </a:p>
        </p:txBody>
      </p:sp>
      <p:sp>
        <p:nvSpPr>
          <p:cNvPr id="4" name="Slide Image Placeholder 3">
            <a:extLst>
              <a:ext uri="{FF2B5EF4-FFF2-40B4-BE49-F238E27FC236}">
                <a16:creationId xmlns:a16="http://schemas.microsoft.com/office/drawing/2014/main" id="{465F64A2-C3E0-49F8-B312-1ACF87D49166}"/>
              </a:ext>
            </a:extLst>
          </p:cNvPr>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a:extLst>
              <a:ext uri="{FF2B5EF4-FFF2-40B4-BE49-F238E27FC236}">
                <a16:creationId xmlns:a16="http://schemas.microsoft.com/office/drawing/2014/main" id="{78B094A5-5E59-4317-9B60-8B89DD164F86}"/>
              </a:ext>
            </a:extLst>
          </p:cNvPr>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D67E78FE-42CF-4F8F-8B08-8841CC29D49F}"/>
              </a:ext>
            </a:extLst>
          </p:cNvPr>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7" name="Slide Number Placeholder 6">
            <a:extLst>
              <a:ext uri="{FF2B5EF4-FFF2-40B4-BE49-F238E27FC236}">
                <a16:creationId xmlns:a16="http://schemas.microsoft.com/office/drawing/2014/main" id="{D534790A-841A-4B8C-89C8-6A01A6571BEC}"/>
              </a:ext>
            </a:extLst>
          </p:cNvPr>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a:latin typeface="Calibri" panose="020F0502020204030204" pitchFamily="34" charset="0"/>
              </a:defRPr>
            </a:lvl1pPr>
          </a:lstStyle>
          <a:p>
            <a:pPr>
              <a:defRPr/>
            </a:pPr>
            <a:fld id="{D26756A2-BF1C-432A-88B8-1955B5FB23A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2"/>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C500547A-C121-49A9-9895-F3044722C057}"/>
              </a:ext>
            </a:extLst>
          </p:cNvPr>
          <p:cNvSpPr>
            <a:spLocks noGrp="1"/>
          </p:cNvSpPr>
          <p:nvPr>
            <p:ph type="dt" sz="half" idx="10"/>
          </p:nvPr>
        </p:nvSpPr>
        <p:spPr/>
        <p:txBody>
          <a:bodyPr/>
          <a:lstStyle>
            <a:lvl1pPr>
              <a:defRPr/>
            </a:lvl1pPr>
          </a:lstStyle>
          <a:p>
            <a:pPr>
              <a:defRPr/>
            </a:pPr>
            <a:fld id="{8E6B559B-23D5-4403-AB7D-A49990151C9D}" type="datetime5">
              <a:rPr lang="en-US" smtClean="0"/>
              <a:t>25-Jun-24</a:t>
            </a:fld>
            <a:endParaRPr lang="en-US" dirty="0"/>
          </a:p>
        </p:txBody>
      </p:sp>
      <p:sp>
        <p:nvSpPr>
          <p:cNvPr id="5" name="Footer Placeholder 4">
            <a:extLst>
              <a:ext uri="{FF2B5EF4-FFF2-40B4-BE49-F238E27FC236}">
                <a16:creationId xmlns:a16="http://schemas.microsoft.com/office/drawing/2014/main" id="{5833BB0C-45B6-441E-BCD1-384B6E48818B}"/>
              </a:ext>
            </a:extLst>
          </p:cNvPr>
          <p:cNvSpPr>
            <a:spLocks noGrp="1"/>
          </p:cNvSpPr>
          <p:nvPr>
            <p:ph type="ftr" sz="quarter" idx="11"/>
          </p:nvPr>
        </p:nvSpPr>
        <p:spPr/>
        <p:txBody>
          <a:bodyPr/>
          <a:lstStyle>
            <a:lvl1pPr>
              <a:defRPr/>
            </a:lvl1pPr>
          </a:lstStyle>
          <a:p>
            <a:pPr>
              <a:defRPr/>
            </a:pPr>
            <a:r>
              <a:rPr lang="en-GB"/>
              <a:t>15th ICCCNT 2024 – Paper ID:3501</a:t>
            </a:r>
            <a:endParaRPr lang="en-US" dirty="0"/>
          </a:p>
        </p:txBody>
      </p:sp>
      <p:sp>
        <p:nvSpPr>
          <p:cNvPr id="6" name="Slide Number Placeholder 5">
            <a:extLst>
              <a:ext uri="{FF2B5EF4-FFF2-40B4-BE49-F238E27FC236}">
                <a16:creationId xmlns:a16="http://schemas.microsoft.com/office/drawing/2014/main" id="{454DDB71-CC15-461F-B49A-85122F47F95E}"/>
              </a:ext>
            </a:extLst>
          </p:cNvPr>
          <p:cNvSpPr>
            <a:spLocks noGrp="1"/>
          </p:cNvSpPr>
          <p:nvPr>
            <p:ph type="sldNum" sz="quarter" idx="12"/>
          </p:nvPr>
        </p:nvSpPr>
        <p:spPr/>
        <p:txBody>
          <a:bodyPr/>
          <a:lstStyle>
            <a:lvl1pPr>
              <a:defRPr/>
            </a:lvl1pPr>
          </a:lstStyle>
          <a:p>
            <a:pPr>
              <a:defRPr/>
            </a:pPr>
            <a:fld id="{B42D8B1A-7B06-4870-888F-25D8D56D8CC7}" type="slidenum">
              <a:rPr lang="en-US" altLang="en-US"/>
              <a:pPr>
                <a:defRPr/>
              </a:pPr>
              <a:t>‹#›</a:t>
            </a:fld>
            <a:endParaRPr lang="en-US" altLang="en-US"/>
          </a:p>
        </p:txBody>
      </p:sp>
    </p:spTree>
    <p:extLst>
      <p:ext uri="{BB962C8B-B14F-4D97-AF65-F5344CB8AC3E}">
        <p14:creationId xmlns:p14="http://schemas.microsoft.com/office/powerpoint/2010/main" val="1100272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7E911F-9042-40CE-B631-DFC4815B6D1A}"/>
              </a:ext>
            </a:extLst>
          </p:cNvPr>
          <p:cNvSpPr>
            <a:spLocks noGrp="1"/>
          </p:cNvSpPr>
          <p:nvPr>
            <p:ph type="dt" sz="half" idx="10"/>
          </p:nvPr>
        </p:nvSpPr>
        <p:spPr/>
        <p:txBody>
          <a:bodyPr/>
          <a:lstStyle>
            <a:lvl1pPr>
              <a:defRPr/>
            </a:lvl1pPr>
          </a:lstStyle>
          <a:p>
            <a:pPr>
              <a:defRPr/>
            </a:pPr>
            <a:fld id="{247E92ED-357C-47E7-BED7-CD94BAD68F93}" type="datetime5">
              <a:rPr lang="en-US" smtClean="0"/>
              <a:t>25-Jun-24</a:t>
            </a:fld>
            <a:endParaRPr lang="en-US" dirty="0"/>
          </a:p>
        </p:txBody>
      </p:sp>
      <p:sp>
        <p:nvSpPr>
          <p:cNvPr id="5" name="Footer Placeholder 4">
            <a:extLst>
              <a:ext uri="{FF2B5EF4-FFF2-40B4-BE49-F238E27FC236}">
                <a16:creationId xmlns:a16="http://schemas.microsoft.com/office/drawing/2014/main" id="{ED615A37-587F-4CAC-8AF1-1D2E76216553}"/>
              </a:ext>
            </a:extLst>
          </p:cNvPr>
          <p:cNvSpPr>
            <a:spLocks noGrp="1"/>
          </p:cNvSpPr>
          <p:nvPr>
            <p:ph type="ftr" sz="quarter" idx="11"/>
          </p:nvPr>
        </p:nvSpPr>
        <p:spPr/>
        <p:txBody>
          <a:bodyPr/>
          <a:lstStyle>
            <a:lvl1pPr>
              <a:defRPr/>
            </a:lvl1pPr>
          </a:lstStyle>
          <a:p>
            <a:pPr>
              <a:defRPr/>
            </a:pPr>
            <a:r>
              <a:rPr lang="en-GB"/>
              <a:t>15th ICCCNT 2024 – Paper ID:3501</a:t>
            </a:r>
            <a:endParaRPr lang="en-US" dirty="0"/>
          </a:p>
        </p:txBody>
      </p:sp>
      <p:sp>
        <p:nvSpPr>
          <p:cNvPr id="6" name="Slide Number Placeholder 5">
            <a:extLst>
              <a:ext uri="{FF2B5EF4-FFF2-40B4-BE49-F238E27FC236}">
                <a16:creationId xmlns:a16="http://schemas.microsoft.com/office/drawing/2014/main" id="{552C499E-2F71-40E2-9A8C-A2124AC2C59F}"/>
              </a:ext>
            </a:extLst>
          </p:cNvPr>
          <p:cNvSpPr>
            <a:spLocks noGrp="1"/>
          </p:cNvSpPr>
          <p:nvPr>
            <p:ph type="sldNum" sz="quarter" idx="12"/>
          </p:nvPr>
        </p:nvSpPr>
        <p:spPr/>
        <p:txBody>
          <a:bodyPr/>
          <a:lstStyle>
            <a:lvl1pPr>
              <a:defRPr/>
            </a:lvl1pPr>
          </a:lstStyle>
          <a:p>
            <a:pPr>
              <a:defRPr/>
            </a:pPr>
            <a:fld id="{3CC7C9FF-61B7-4130-A4B3-511EF25398B7}" type="slidenum">
              <a:rPr lang="en-US" altLang="en-US"/>
              <a:pPr>
                <a:defRPr/>
              </a:pPr>
              <a:t>‹#›</a:t>
            </a:fld>
            <a:endParaRPr lang="en-US" altLang="en-US"/>
          </a:p>
        </p:txBody>
      </p:sp>
    </p:spTree>
    <p:extLst>
      <p:ext uri="{BB962C8B-B14F-4D97-AF65-F5344CB8AC3E}">
        <p14:creationId xmlns:p14="http://schemas.microsoft.com/office/powerpoint/2010/main" val="1593899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4BA1BD-1114-4193-8FD3-AF0ADF15878F}"/>
              </a:ext>
            </a:extLst>
          </p:cNvPr>
          <p:cNvSpPr>
            <a:spLocks noGrp="1"/>
          </p:cNvSpPr>
          <p:nvPr>
            <p:ph type="dt" sz="half" idx="10"/>
          </p:nvPr>
        </p:nvSpPr>
        <p:spPr/>
        <p:txBody>
          <a:bodyPr/>
          <a:lstStyle>
            <a:lvl1pPr>
              <a:defRPr/>
            </a:lvl1pPr>
          </a:lstStyle>
          <a:p>
            <a:pPr>
              <a:defRPr/>
            </a:pPr>
            <a:fld id="{12B5D51A-C752-4A28-9B6D-7EE06F7E0E5B}" type="datetime5">
              <a:rPr lang="en-US" smtClean="0"/>
              <a:t>25-Jun-24</a:t>
            </a:fld>
            <a:endParaRPr lang="en-US" dirty="0"/>
          </a:p>
        </p:txBody>
      </p:sp>
      <p:sp>
        <p:nvSpPr>
          <p:cNvPr id="5" name="Footer Placeholder 4">
            <a:extLst>
              <a:ext uri="{FF2B5EF4-FFF2-40B4-BE49-F238E27FC236}">
                <a16:creationId xmlns:a16="http://schemas.microsoft.com/office/drawing/2014/main" id="{B93A748A-260F-4015-B19D-4C38F6B01901}"/>
              </a:ext>
            </a:extLst>
          </p:cNvPr>
          <p:cNvSpPr>
            <a:spLocks noGrp="1"/>
          </p:cNvSpPr>
          <p:nvPr>
            <p:ph type="ftr" sz="quarter" idx="11"/>
          </p:nvPr>
        </p:nvSpPr>
        <p:spPr/>
        <p:txBody>
          <a:bodyPr/>
          <a:lstStyle>
            <a:lvl1pPr>
              <a:defRPr/>
            </a:lvl1pPr>
          </a:lstStyle>
          <a:p>
            <a:pPr>
              <a:defRPr/>
            </a:pPr>
            <a:r>
              <a:rPr lang="en-GB"/>
              <a:t>15th ICCCNT 2024 – Paper ID:3501</a:t>
            </a:r>
            <a:endParaRPr lang="en-US" dirty="0"/>
          </a:p>
        </p:txBody>
      </p:sp>
      <p:sp>
        <p:nvSpPr>
          <p:cNvPr id="6" name="Slide Number Placeholder 5">
            <a:extLst>
              <a:ext uri="{FF2B5EF4-FFF2-40B4-BE49-F238E27FC236}">
                <a16:creationId xmlns:a16="http://schemas.microsoft.com/office/drawing/2014/main" id="{4E21C452-6D08-4C72-A2FD-5FEF76FC90A7}"/>
              </a:ext>
            </a:extLst>
          </p:cNvPr>
          <p:cNvSpPr>
            <a:spLocks noGrp="1"/>
          </p:cNvSpPr>
          <p:nvPr>
            <p:ph type="sldNum" sz="quarter" idx="12"/>
          </p:nvPr>
        </p:nvSpPr>
        <p:spPr/>
        <p:txBody>
          <a:bodyPr/>
          <a:lstStyle>
            <a:lvl1pPr>
              <a:defRPr/>
            </a:lvl1pPr>
          </a:lstStyle>
          <a:p>
            <a:pPr>
              <a:defRPr/>
            </a:pPr>
            <a:fld id="{91F58EEE-99B7-49FE-99F6-DCE2E94DE3D1}" type="slidenum">
              <a:rPr lang="en-US" altLang="en-US"/>
              <a:pPr>
                <a:defRPr/>
              </a:pPr>
              <a:t>‹#›</a:t>
            </a:fld>
            <a:endParaRPr lang="en-US" altLang="en-US"/>
          </a:p>
        </p:txBody>
      </p:sp>
    </p:spTree>
    <p:extLst>
      <p:ext uri="{BB962C8B-B14F-4D97-AF65-F5344CB8AC3E}">
        <p14:creationId xmlns:p14="http://schemas.microsoft.com/office/powerpoint/2010/main" val="2489242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6325ED-F614-4A58-8F1C-326D7E2F5EE4}"/>
              </a:ext>
            </a:extLst>
          </p:cNvPr>
          <p:cNvSpPr>
            <a:spLocks noGrp="1"/>
          </p:cNvSpPr>
          <p:nvPr>
            <p:ph type="dt" sz="half" idx="10"/>
          </p:nvPr>
        </p:nvSpPr>
        <p:spPr/>
        <p:txBody>
          <a:bodyPr/>
          <a:lstStyle>
            <a:lvl1pPr>
              <a:defRPr/>
            </a:lvl1pPr>
          </a:lstStyle>
          <a:p>
            <a:pPr>
              <a:defRPr/>
            </a:pPr>
            <a:fld id="{825A27AD-1B42-44C1-BFB7-F8A18001BC07}" type="datetime5">
              <a:rPr lang="en-US" smtClean="0"/>
              <a:t>25-Jun-24</a:t>
            </a:fld>
            <a:endParaRPr lang="en-US" dirty="0"/>
          </a:p>
        </p:txBody>
      </p:sp>
      <p:sp>
        <p:nvSpPr>
          <p:cNvPr id="5" name="Footer Placeholder 4">
            <a:extLst>
              <a:ext uri="{FF2B5EF4-FFF2-40B4-BE49-F238E27FC236}">
                <a16:creationId xmlns:a16="http://schemas.microsoft.com/office/drawing/2014/main" id="{5752B1D0-6676-4010-A63F-CB366CB2AA8A}"/>
              </a:ext>
            </a:extLst>
          </p:cNvPr>
          <p:cNvSpPr>
            <a:spLocks noGrp="1"/>
          </p:cNvSpPr>
          <p:nvPr>
            <p:ph type="ftr" sz="quarter" idx="11"/>
          </p:nvPr>
        </p:nvSpPr>
        <p:spPr/>
        <p:txBody>
          <a:bodyPr/>
          <a:lstStyle>
            <a:lvl1pPr>
              <a:defRPr/>
            </a:lvl1pPr>
          </a:lstStyle>
          <a:p>
            <a:pPr>
              <a:defRPr/>
            </a:pPr>
            <a:r>
              <a:rPr lang="en-GB"/>
              <a:t>15th ICCCNT 2024 – Paper ID:3501</a:t>
            </a:r>
            <a:endParaRPr lang="en-US" dirty="0"/>
          </a:p>
        </p:txBody>
      </p:sp>
      <p:sp>
        <p:nvSpPr>
          <p:cNvPr id="6" name="Slide Number Placeholder 5">
            <a:extLst>
              <a:ext uri="{FF2B5EF4-FFF2-40B4-BE49-F238E27FC236}">
                <a16:creationId xmlns:a16="http://schemas.microsoft.com/office/drawing/2014/main" id="{BAFBA8B7-0A0D-4E0F-8FEC-4815D1B4CFEE}"/>
              </a:ext>
            </a:extLst>
          </p:cNvPr>
          <p:cNvSpPr>
            <a:spLocks noGrp="1"/>
          </p:cNvSpPr>
          <p:nvPr>
            <p:ph type="sldNum" sz="quarter" idx="12"/>
          </p:nvPr>
        </p:nvSpPr>
        <p:spPr/>
        <p:txBody>
          <a:bodyPr/>
          <a:lstStyle>
            <a:lvl1pPr>
              <a:defRPr/>
            </a:lvl1pPr>
          </a:lstStyle>
          <a:p>
            <a:pPr>
              <a:defRPr/>
            </a:pPr>
            <a:fld id="{75A7A95F-791B-4316-AA5D-84E098C2DB07}" type="slidenum">
              <a:rPr lang="en-US" altLang="en-US"/>
              <a:pPr>
                <a:defRPr/>
              </a:pPr>
              <a:t>‹#›</a:t>
            </a:fld>
            <a:endParaRPr lang="en-US" altLang="en-US"/>
          </a:p>
        </p:txBody>
      </p:sp>
    </p:spTree>
    <p:extLst>
      <p:ext uri="{BB962C8B-B14F-4D97-AF65-F5344CB8AC3E}">
        <p14:creationId xmlns:p14="http://schemas.microsoft.com/office/powerpoint/2010/main" val="3229742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05D295-A6E9-4BC4-8919-E87236EA556D}"/>
              </a:ext>
            </a:extLst>
          </p:cNvPr>
          <p:cNvSpPr>
            <a:spLocks noGrp="1"/>
          </p:cNvSpPr>
          <p:nvPr>
            <p:ph type="dt" sz="half" idx="10"/>
          </p:nvPr>
        </p:nvSpPr>
        <p:spPr/>
        <p:txBody>
          <a:bodyPr/>
          <a:lstStyle>
            <a:lvl1pPr>
              <a:defRPr/>
            </a:lvl1pPr>
          </a:lstStyle>
          <a:p>
            <a:pPr>
              <a:defRPr/>
            </a:pPr>
            <a:fld id="{E4BD7AB4-F390-46E4-A7E8-530D3E636325}" type="datetime5">
              <a:rPr lang="en-US" smtClean="0"/>
              <a:t>25-Jun-24</a:t>
            </a:fld>
            <a:endParaRPr lang="en-US" dirty="0"/>
          </a:p>
        </p:txBody>
      </p:sp>
      <p:sp>
        <p:nvSpPr>
          <p:cNvPr id="5" name="Footer Placeholder 4">
            <a:extLst>
              <a:ext uri="{FF2B5EF4-FFF2-40B4-BE49-F238E27FC236}">
                <a16:creationId xmlns:a16="http://schemas.microsoft.com/office/drawing/2014/main" id="{9FFB314A-C5EB-4C14-B4B4-FBF450DBE63D}"/>
              </a:ext>
            </a:extLst>
          </p:cNvPr>
          <p:cNvSpPr>
            <a:spLocks noGrp="1"/>
          </p:cNvSpPr>
          <p:nvPr>
            <p:ph type="ftr" sz="quarter" idx="11"/>
          </p:nvPr>
        </p:nvSpPr>
        <p:spPr/>
        <p:txBody>
          <a:bodyPr/>
          <a:lstStyle>
            <a:lvl1pPr>
              <a:defRPr/>
            </a:lvl1pPr>
          </a:lstStyle>
          <a:p>
            <a:pPr>
              <a:defRPr/>
            </a:pPr>
            <a:r>
              <a:rPr lang="en-GB"/>
              <a:t>15th ICCCNT 2024 – Paper ID:3501</a:t>
            </a:r>
            <a:endParaRPr lang="en-US" dirty="0"/>
          </a:p>
        </p:txBody>
      </p:sp>
      <p:sp>
        <p:nvSpPr>
          <p:cNvPr id="6" name="Slide Number Placeholder 5">
            <a:extLst>
              <a:ext uri="{FF2B5EF4-FFF2-40B4-BE49-F238E27FC236}">
                <a16:creationId xmlns:a16="http://schemas.microsoft.com/office/drawing/2014/main" id="{FEF843D2-3847-455D-8FD8-B6E7CE5A7E21}"/>
              </a:ext>
            </a:extLst>
          </p:cNvPr>
          <p:cNvSpPr>
            <a:spLocks noGrp="1"/>
          </p:cNvSpPr>
          <p:nvPr>
            <p:ph type="sldNum" sz="quarter" idx="12"/>
          </p:nvPr>
        </p:nvSpPr>
        <p:spPr/>
        <p:txBody>
          <a:bodyPr/>
          <a:lstStyle>
            <a:lvl1pPr>
              <a:defRPr/>
            </a:lvl1pPr>
          </a:lstStyle>
          <a:p>
            <a:pPr>
              <a:defRPr/>
            </a:pPr>
            <a:fld id="{A36AEBAE-F0D1-4A8C-845C-46641FCFDC9C}" type="slidenum">
              <a:rPr lang="en-US" altLang="en-US"/>
              <a:pPr>
                <a:defRPr/>
              </a:pPr>
              <a:t>‹#›</a:t>
            </a:fld>
            <a:endParaRPr lang="en-US" altLang="en-US"/>
          </a:p>
        </p:txBody>
      </p:sp>
    </p:spTree>
    <p:extLst>
      <p:ext uri="{BB962C8B-B14F-4D97-AF65-F5344CB8AC3E}">
        <p14:creationId xmlns:p14="http://schemas.microsoft.com/office/powerpoint/2010/main" val="2640147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DD74CC69-B7EB-45E5-8E40-74607223C7DB}"/>
              </a:ext>
            </a:extLst>
          </p:cNvPr>
          <p:cNvSpPr>
            <a:spLocks noGrp="1"/>
          </p:cNvSpPr>
          <p:nvPr>
            <p:ph type="dt" sz="half" idx="10"/>
          </p:nvPr>
        </p:nvSpPr>
        <p:spPr/>
        <p:txBody>
          <a:bodyPr/>
          <a:lstStyle>
            <a:lvl1pPr>
              <a:defRPr/>
            </a:lvl1pPr>
          </a:lstStyle>
          <a:p>
            <a:pPr>
              <a:defRPr/>
            </a:pPr>
            <a:fld id="{B1680511-C74A-49F6-AD54-35E9F2128918}" type="datetime5">
              <a:rPr lang="en-US" smtClean="0"/>
              <a:t>25-Jun-24</a:t>
            </a:fld>
            <a:endParaRPr lang="en-US" dirty="0"/>
          </a:p>
        </p:txBody>
      </p:sp>
      <p:sp>
        <p:nvSpPr>
          <p:cNvPr id="6" name="Footer Placeholder 4">
            <a:extLst>
              <a:ext uri="{FF2B5EF4-FFF2-40B4-BE49-F238E27FC236}">
                <a16:creationId xmlns:a16="http://schemas.microsoft.com/office/drawing/2014/main" id="{EA10D6ED-97B0-4703-8281-72AD300D3D09}"/>
              </a:ext>
            </a:extLst>
          </p:cNvPr>
          <p:cNvSpPr>
            <a:spLocks noGrp="1"/>
          </p:cNvSpPr>
          <p:nvPr>
            <p:ph type="ftr" sz="quarter" idx="11"/>
          </p:nvPr>
        </p:nvSpPr>
        <p:spPr/>
        <p:txBody>
          <a:bodyPr/>
          <a:lstStyle>
            <a:lvl1pPr>
              <a:defRPr/>
            </a:lvl1pPr>
          </a:lstStyle>
          <a:p>
            <a:pPr>
              <a:defRPr/>
            </a:pPr>
            <a:r>
              <a:rPr lang="en-GB"/>
              <a:t>15th ICCCNT 2024 – Paper ID:3501</a:t>
            </a:r>
            <a:endParaRPr lang="en-US" dirty="0"/>
          </a:p>
        </p:txBody>
      </p:sp>
      <p:sp>
        <p:nvSpPr>
          <p:cNvPr id="7" name="Slide Number Placeholder 5">
            <a:extLst>
              <a:ext uri="{FF2B5EF4-FFF2-40B4-BE49-F238E27FC236}">
                <a16:creationId xmlns:a16="http://schemas.microsoft.com/office/drawing/2014/main" id="{8EC8C462-86C7-4081-B7BB-70294466D270}"/>
              </a:ext>
            </a:extLst>
          </p:cNvPr>
          <p:cNvSpPr>
            <a:spLocks noGrp="1"/>
          </p:cNvSpPr>
          <p:nvPr>
            <p:ph type="sldNum" sz="quarter" idx="12"/>
          </p:nvPr>
        </p:nvSpPr>
        <p:spPr/>
        <p:txBody>
          <a:bodyPr/>
          <a:lstStyle>
            <a:lvl1pPr>
              <a:defRPr/>
            </a:lvl1pPr>
          </a:lstStyle>
          <a:p>
            <a:pPr>
              <a:defRPr/>
            </a:pPr>
            <a:fld id="{A4ABDD1D-054F-4AC7-A108-6487939F89B7}" type="slidenum">
              <a:rPr lang="en-US" altLang="en-US"/>
              <a:pPr>
                <a:defRPr/>
              </a:pPr>
              <a:t>‹#›</a:t>
            </a:fld>
            <a:endParaRPr lang="en-US" altLang="en-US"/>
          </a:p>
        </p:txBody>
      </p:sp>
    </p:spTree>
    <p:extLst>
      <p:ext uri="{BB962C8B-B14F-4D97-AF65-F5344CB8AC3E}">
        <p14:creationId xmlns:p14="http://schemas.microsoft.com/office/powerpoint/2010/main" val="2787929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2"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2"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6B647BE3-3B75-49B1-AD6C-455A7CCA3035}"/>
              </a:ext>
            </a:extLst>
          </p:cNvPr>
          <p:cNvSpPr>
            <a:spLocks noGrp="1"/>
          </p:cNvSpPr>
          <p:nvPr>
            <p:ph type="dt" sz="half" idx="10"/>
          </p:nvPr>
        </p:nvSpPr>
        <p:spPr/>
        <p:txBody>
          <a:bodyPr/>
          <a:lstStyle>
            <a:lvl1pPr>
              <a:defRPr/>
            </a:lvl1pPr>
          </a:lstStyle>
          <a:p>
            <a:pPr>
              <a:defRPr/>
            </a:pPr>
            <a:fld id="{A191054F-E37A-4789-BACD-08D912C8A493}" type="datetime5">
              <a:rPr lang="en-US" smtClean="0"/>
              <a:t>25-Jun-24</a:t>
            </a:fld>
            <a:endParaRPr lang="en-US" dirty="0"/>
          </a:p>
        </p:txBody>
      </p:sp>
      <p:sp>
        <p:nvSpPr>
          <p:cNvPr id="8" name="Footer Placeholder 4">
            <a:extLst>
              <a:ext uri="{FF2B5EF4-FFF2-40B4-BE49-F238E27FC236}">
                <a16:creationId xmlns:a16="http://schemas.microsoft.com/office/drawing/2014/main" id="{01878F0F-34E5-44E7-A2B7-5EABDDEA8E76}"/>
              </a:ext>
            </a:extLst>
          </p:cNvPr>
          <p:cNvSpPr>
            <a:spLocks noGrp="1"/>
          </p:cNvSpPr>
          <p:nvPr>
            <p:ph type="ftr" sz="quarter" idx="11"/>
          </p:nvPr>
        </p:nvSpPr>
        <p:spPr/>
        <p:txBody>
          <a:bodyPr/>
          <a:lstStyle>
            <a:lvl1pPr>
              <a:defRPr/>
            </a:lvl1pPr>
          </a:lstStyle>
          <a:p>
            <a:pPr>
              <a:defRPr/>
            </a:pPr>
            <a:r>
              <a:rPr lang="en-GB"/>
              <a:t>15th ICCCNT 2024 – Paper ID:3501</a:t>
            </a:r>
            <a:endParaRPr lang="en-US" dirty="0"/>
          </a:p>
        </p:txBody>
      </p:sp>
      <p:sp>
        <p:nvSpPr>
          <p:cNvPr id="9" name="Slide Number Placeholder 5">
            <a:extLst>
              <a:ext uri="{FF2B5EF4-FFF2-40B4-BE49-F238E27FC236}">
                <a16:creationId xmlns:a16="http://schemas.microsoft.com/office/drawing/2014/main" id="{84FDF162-6480-4834-BD14-7624052F6619}"/>
              </a:ext>
            </a:extLst>
          </p:cNvPr>
          <p:cNvSpPr>
            <a:spLocks noGrp="1"/>
          </p:cNvSpPr>
          <p:nvPr>
            <p:ph type="sldNum" sz="quarter" idx="12"/>
          </p:nvPr>
        </p:nvSpPr>
        <p:spPr/>
        <p:txBody>
          <a:bodyPr/>
          <a:lstStyle>
            <a:lvl1pPr>
              <a:defRPr/>
            </a:lvl1pPr>
          </a:lstStyle>
          <a:p>
            <a:pPr>
              <a:defRPr/>
            </a:pPr>
            <a:fld id="{497BA8DC-B666-4DCA-86CF-7B68E3893F7E}" type="slidenum">
              <a:rPr lang="en-US" altLang="en-US"/>
              <a:pPr>
                <a:defRPr/>
              </a:pPr>
              <a:t>‹#›</a:t>
            </a:fld>
            <a:endParaRPr lang="en-US" altLang="en-US"/>
          </a:p>
        </p:txBody>
      </p:sp>
    </p:spTree>
    <p:extLst>
      <p:ext uri="{BB962C8B-B14F-4D97-AF65-F5344CB8AC3E}">
        <p14:creationId xmlns:p14="http://schemas.microsoft.com/office/powerpoint/2010/main" val="1667040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C3567B49-71F6-4F1E-8986-97A82CCD4431}"/>
              </a:ext>
            </a:extLst>
          </p:cNvPr>
          <p:cNvSpPr>
            <a:spLocks noGrp="1"/>
          </p:cNvSpPr>
          <p:nvPr>
            <p:ph type="dt" sz="half" idx="10"/>
          </p:nvPr>
        </p:nvSpPr>
        <p:spPr/>
        <p:txBody>
          <a:bodyPr/>
          <a:lstStyle>
            <a:lvl1pPr>
              <a:defRPr/>
            </a:lvl1pPr>
          </a:lstStyle>
          <a:p>
            <a:pPr>
              <a:defRPr/>
            </a:pPr>
            <a:fld id="{47ED157B-6273-42C8-9C78-4AAD25992604}" type="datetime5">
              <a:rPr lang="en-US" smtClean="0"/>
              <a:t>25-Jun-24</a:t>
            </a:fld>
            <a:endParaRPr lang="en-US" dirty="0"/>
          </a:p>
        </p:txBody>
      </p:sp>
      <p:sp>
        <p:nvSpPr>
          <p:cNvPr id="4" name="Footer Placeholder 4">
            <a:extLst>
              <a:ext uri="{FF2B5EF4-FFF2-40B4-BE49-F238E27FC236}">
                <a16:creationId xmlns:a16="http://schemas.microsoft.com/office/drawing/2014/main" id="{AF3E20EB-F8B3-4196-9C3D-1720FD0B84C1}"/>
              </a:ext>
            </a:extLst>
          </p:cNvPr>
          <p:cNvSpPr>
            <a:spLocks noGrp="1"/>
          </p:cNvSpPr>
          <p:nvPr>
            <p:ph type="ftr" sz="quarter" idx="11"/>
          </p:nvPr>
        </p:nvSpPr>
        <p:spPr/>
        <p:txBody>
          <a:bodyPr/>
          <a:lstStyle>
            <a:lvl1pPr>
              <a:defRPr/>
            </a:lvl1pPr>
          </a:lstStyle>
          <a:p>
            <a:pPr>
              <a:defRPr/>
            </a:pPr>
            <a:r>
              <a:rPr lang="en-GB"/>
              <a:t>15th ICCCNT 2024 – Paper ID:3501</a:t>
            </a:r>
            <a:endParaRPr lang="en-US" dirty="0"/>
          </a:p>
        </p:txBody>
      </p:sp>
      <p:sp>
        <p:nvSpPr>
          <p:cNvPr id="5" name="Slide Number Placeholder 5">
            <a:extLst>
              <a:ext uri="{FF2B5EF4-FFF2-40B4-BE49-F238E27FC236}">
                <a16:creationId xmlns:a16="http://schemas.microsoft.com/office/drawing/2014/main" id="{C021B585-0C63-45B6-9EA7-61281792D605}"/>
              </a:ext>
            </a:extLst>
          </p:cNvPr>
          <p:cNvSpPr>
            <a:spLocks noGrp="1"/>
          </p:cNvSpPr>
          <p:nvPr>
            <p:ph type="sldNum" sz="quarter" idx="12"/>
          </p:nvPr>
        </p:nvSpPr>
        <p:spPr/>
        <p:txBody>
          <a:bodyPr/>
          <a:lstStyle>
            <a:lvl1pPr>
              <a:defRPr/>
            </a:lvl1pPr>
          </a:lstStyle>
          <a:p>
            <a:pPr>
              <a:defRPr/>
            </a:pPr>
            <a:fld id="{396BECC7-F121-430D-95E7-76DD9825F770}" type="slidenum">
              <a:rPr lang="en-US" altLang="en-US"/>
              <a:pPr>
                <a:defRPr/>
              </a:pPr>
              <a:t>‹#›</a:t>
            </a:fld>
            <a:endParaRPr lang="en-US" altLang="en-US"/>
          </a:p>
        </p:txBody>
      </p:sp>
    </p:spTree>
    <p:extLst>
      <p:ext uri="{BB962C8B-B14F-4D97-AF65-F5344CB8AC3E}">
        <p14:creationId xmlns:p14="http://schemas.microsoft.com/office/powerpoint/2010/main" val="878649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C9BB28E-43D0-4CA4-AE66-FB6699360A40}"/>
              </a:ext>
            </a:extLst>
          </p:cNvPr>
          <p:cNvSpPr>
            <a:spLocks noGrp="1"/>
          </p:cNvSpPr>
          <p:nvPr>
            <p:ph type="dt" sz="half" idx="10"/>
          </p:nvPr>
        </p:nvSpPr>
        <p:spPr/>
        <p:txBody>
          <a:bodyPr/>
          <a:lstStyle>
            <a:lvl1pPr>
              <a:defRPr/>
            </a:lvl1pPr>
          </a:lstStyle>
          <a:p>
            <a:pPr>
              <a:defRPr/>
            </a:pPr>
            <a:fld id="{A6F086BB-6A4F-4676-B055-F63A300EED2E}" type="datetime5">
              <a:rPr lang="en-US" smtClean="0"/>
              <a:t>25-Jun-24</a:t>
            </a:fld>
            <a:endParaRPr lang="en-US" dirty="0"/>
          </a:p>
        </p:txBody>
      </p:sp>
      <p:sp>
        <p:nvSpPr>
          <p:cNvPr id="3" name="Footer Placeholder 4">
            <a:extLst>
              <a:ext uri="{FF2B5EF4-FFF2-40B4-BE49-F238E27FC236}">
                <a16:creationId xmlns:a16="http://schemas.microsoft.com/office/drawing/2014/main" id="{0048BA40-B067-4A3B-A64A-741B42BBA1A5}"/>
              </a:ext>
            </a:extLst>
          </p:cNvPr>
          <p:cNvSpPr>
            <a:spLocks noGrp="1"/>
          </p:cNvSpPr>
          <p:nvPr>
            <p:ph type="ftr" sz="quarter" idx="11"/>
          </p:nvPr>
        </p:nvSpPr>
        <p:spPr/>
        <p:txBody>
          <a:bodyPr/>
          <a:lstStyle>
            <a:lvl1pPr>
              <a:defRPr/>
            </a:lvl1pPr>
          </a:lstStyle>
          <a:p>
            <a:pPr>
              <a:defRPr/>
            </a:pPr>
            <a:r>
              <a:rPr lang="en-GB"/>
              <a:t>15th ICCCNT 2024 – Paper ID:3501</a:t>
            </a:r>
            <a:endParaRPr lang="en-US" dirty="0"/>
          </a:p>
        </p:txBody>
      </p:sp>
      <p:sp>
        <p:nvSpPr>
          <p:cNvPr id="4" name="Slide Number Placeholder 5">
            <a:extLst>
              <a:ext uri="{FF2B5EF4-FFF2-40B4-BE49-F238E27FC236}">
                <a16:creationId xmlns:a16="http://schemas.microsoft.com/office/drawing/2014/main" id="{11DABB24-6A9A-4EC2-B18D-2D5B9CE92D3E}"/>
              </a:ext>
            </a:extLst>
          </p:cNvPr>
          <p:cNvSpPr>
            <a:spLocks noGrp="1"/>
          </p:cNvSpPr>
          <p:nvPr>
            <p:ph type="sldNum" sz="quarter" idx="12"/>
          </p:nvPr>
        </p:nvSpPr>
        <p:spPr/>
        <p:txBody>
          <a:bodyPr/>
          <a:lstStyle>
            <a:lvl1pPr>
              <a:defRPr/>
            </a:lvl1pPr>
          </a:lstStyle>
          <a:p>
            <a:pPr>
              <a:defRPr/>
            </a:pPr>
            <a:fld id="{7C58871E-866C-4D2F-A268-5AA082C47792}" type="slidenum">
              <a:rPr lang="en-US" altLang="en-US"/>
              <a:pPr>
                <a:defRPr/>
              </a:pPr>
              <a:t>‹#›</a:t>
            </a:fld>
            <a:endParaRPr lang="en-US" altLang="en-US"/>
          </a:p>
        </p:txBody>
      </p:sp>
    </p:spTree>
    <p:extLst>
      <p:ext uri="{BB962C8B-B14F-4D97-AF65-F5344CB8AC3E}">
        <p14:creationId xmlns:p14="http://schemas.microsoft.com/office/powerpoint/2010/main" val="2077617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7"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1"/>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7"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889D74E7-49F4-4D85-BF6D-B09E97BA5215}"/>
              </a:ext>
            </a:extLst>
          </p:cNvPr>
          <p:cNvSpPr>
            <a:spLocks noGrp="1"/>
          </p:cNvSpPr>
          <p:nvPr>
            <p:ph type="dt" sz="half" idx="10"/>
          </p:nvPr>
        </p:nvSpPr>
        <p:spPr/>
        <p:txBody>
          <a:bodyPr/>
          <a:lstStyle>
            <a:lvl1pPr>
              <a:defRPr/>
            </a:lvl1pPr>
          </a:lstStyle>
          <a:p>
            <a:pPr>
              <a:defRPr/>
            </a:pPr>
            <a:fld id="{600CB204-0B71-4ACF-8A79-E256FE7564B3}" type="datetime5">
              <a:rPr lang="en-US" smtClean="0"/>
              <a:t>25-Jun-24</a:t>
            </a:fld>
            <a:endParaRPr lang="en-US" dirty="0"/>
          </a:p>
        </p:txBody>
      </p:sp>
      <p:sp>
        <p:nvSpPr>
          <p:cNvPr id="6" name="Footer Placeholder 4">
            <a:extLst>
              <a:ext uri="{FF2B5EF4-FFF2-40B4-BE49-F238E27FC236}">
                <a16:creationId xmlns:a16="http://schemas.microsoft.com/office/drawing/2014/main" id="{1FE7985E-F7C4-4994-9517-9760ADD0A6B6}"/>
              </a:ext>
            </a:extLst>
          </p:cNvPr>
          <p:cNvSpPr>
            <a:spLocks noGrp="1"/>
          </p:cNvSpPr>
          <p:nvPr>
            <p:ph type="ftr" sz="quarter" idx="11"/>
          </p:nvPr>
        </p:nvSpPr>
        <p:spPr/>
        <p:txBody>
          <a:bodyPr/>
          <a:lstStyle>
            <a:lvl1pPr>
              <a:defRPr/>
            </a:lvl1pPr>
          </a:lstStyle>
          <a:p>
            <a:pPr>
              <a:defRPr/>
            </a:pPr>
            <a:r>
              <a:rPr lang="en-GB"/>
              <a:t>15th ICCCNT 2024 – Paper ID:3501</a:t>
            </a:r>
            <a:endParaRPr lang="en-US" dirty="0"/>
          </a:p>
        </p:txBody>
      </p:sp>
      <p:sp>
        <p:nvSpPr>
          <p:cNvPr id="7" name="Slide Number Placeholder 5">
            <a:extLst>
              <a:ext uri="{FF2B5EF4-FFF2-40B4-BE49-F238E27FC236}">
                <a16:creationId xmlns:a16="http://schemas.microsoft.com/office/drawing/2014/main" id="{780884D3-8A9C-4A53-B6C7-0AAE73E2062C}"/>
              </a:ext>
            </a:extLst>
          </p:cNvPr>
          <p:cNvSpPr>
            <a:spLocks noGrp="1"/>
          </p:cNvSpPr>
          <p:nvPr>
            <p:ph type="sldNum" sz="quarter" idx="12"/>
          </p:nvPr>
        </p:nvSpPr>
        <p:spPr/>
        <p:txBody>
          <a:bodyPr/>
          <a:lstStyle>
            <a:lvl1pPr>
              <a:defRPr/>
            </a:lvl1pPr>
          </a:lstStyle>
          <a:p>
            <a:pPr>
              <a:defRPr/>
            </a:pPr>
            <a:fld id="{8CF2CE3C-9D9F-47F4-A8DF-2CC8B372CAEF}" type="slidenum">
              <a:rPr lang="en-US" altLang="en-US"/>
              <a:pPr>
                <a:defRPr/>
              </a:pPr>
              <a:t>‹#›</a:t>
            </a:fld>
            <a:endParaRPr lang="en-US" altLang="en-US"/>
          </a:p>
        </p:txBody>
      </p:sp>
    </p:spTree>
    <p:extLst>
      <p:ext uri="{BB962C8B-B14F-4D97-AF65-F5344CB8AC3E}">
        <p14:creationId xmlns:p14="http://schemas.microsoft.com/office/powerpoint/2010/main" val="1129108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6"/>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1170211C-9FA6-47B3-9F9D-461334692820}"/>
              </a:ext>
            </a:extLst>
          </p:cNvPr>
          <p:cNvSpPr>
            <a:spLocks noGrp="1"/>
          </p:cNvSpPr>
          <p:nvPr>
            <p:ph type="dt" sz="half" idx="10"/>
          </p:nvPr>
        </p:nvSpPr>
        <p:spPr/>
        <p:txBody>
          <a:bodyPr/>
          <a:lstStyle>
            <a:lvl1pPr>
              <a:defRPr/>
            </a:lvl1pPr>
          </a:lstStyle>
          <a:p>
            <a:pPr>
              <a:defRPr/>
            </a:pPr>
            <a:fld id="{0598DA9A-9071-41EF-8917-C0001C119E53}" type="datetime5">
              <a:rPr lang="en-US" smtClean="0"/>
              <a:t>25-Jun-24</a:t>
            </a:fld>
            <a:endParaRPr lang="en-US" dirty="0"/>
          </a:p>
        </p:txBody>
      </p:sp>
      <p:sp>
        <p:nvSpPr>
          <p:cNvPr id="6" name="Footer Placeholder 4">
            <a:extLst>
              <a:ext uri="{FF2B5EF4-FFF2-40B4-BE49-F238E27FC236}">
                <a16:creationId xmlns:a16="http://schemas.microsoft.com/office/drawing/2014/main" id="{AF51B681-7CDF-4C98-8476-EC24C6767836}"/>
              </a:ext>
            </a:extLst>
          </p:cNvPr>
          <p:cNvSpPr>
            <a:spLocks noGrp="1"/>
          </p:cNvSpPr>
          <p:nvPr>
            <p:ph type="ftr" sz="quarter" idx="11"/>
          </p:nvPr>
        </p:nvSpPr>
        <p:spPr/>
        <p:txBody>
          <a:bodyPr/>
          <a:lstStyle>
            <a:lvl1pPr>
              <a:defRPr/>
            </a:lvl1pPr>
          </a:lstStyle>
          <a:p>
            <a:pPr>
              <a:defRPr/>
            </a:pPr>
            <a:r>
              <a:rPr lang="en-GB"/>
              <a:t>15th ICCCNT 2024 – Paper ID:3501</a:t>
            </a:r>
            <a:endParaRPr lang="en-US" dirty="0"/>
          </a:p>
        </p:txBody>
      </p:sp>
      <p:sp>
        <p:nvSpPr>
          <p:cNvPr id="7" name="Slide Number Placeholder 5">
            <a:extLst>
              <a:ext uri="{FF2B5EF4-FFF2-40B4-BE49-F238E27FC236}">
                <a16:creationId xmlns:a16="http://schemas.microsoft.com/office/drawing/2014/main" id="{B5199E6B-8DDD-46DE-ADE2-04A2F1C5C543}"/>
              </a:ext>
            </a:extLst>
          </p:cNvPr>
          <p:cNvSpPr>
            <a:spLocks noGrp="1"/>
          </p:cNvSpPr>
          <p:nvPr>
            <p:ph type="sldNum" sz="quarter" idx="12"/>
          </p:nvPr>
        </p:nvSpPr>
        <p:spPr/>
        <p:txBody>
          <a:bodyPr/>
          <a:lstStyle>
            <a:lvl1pPr>
              <a:defRPr/>
            </a:lvl1pPr>
          </a:lstStyle>
          <a:p>
            <a:pPr>
              <a:defRPr/>
            </a:pPr>
            <a:fld id="{396EDE14-7508-43ED-B1BF-2F8083BE6149}" type="slidenum">
              <a:rPr lang="en-US" altLang="en-US"/>
              <a:pPr>
                <a:defRPr/>
              </a:pPr>
              <a:t>‹#›</a:t>
            </a:fld>
            <a:endParaRPr lang="en-US" altLang="en-US"/>
          </a:p>
        </p:txBody>
      </p:sp>
    </p:spTree>
    <p:extLst>
      <p:ext uri="{BB962C8B-B14F-4D97-AF65-F5344CB8AC3E}">
        <p14:creationId xmlns:p14="http://schemas.microsoft.com/office/powerpoint/2010/main" val="2984669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CF04070-88A5-4E04-9CDE-26D19EA3A57E}"/>
              </a:ext>
            </a:extLst>
          </p:cNvPr>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F1DB6C4C-23F1-4B9B-9C3A-3CE29BE1CDCB}"/>
              </a:ext>
            </a:extLst>
          </p:cNvPr>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E8E1143C-3C2C-4FA2-B1C8-6F6CF0B3675B}"/>
              </a:ext>
            </a:extLst>
          </p:cNvPr>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latin typeface="Arial" charset="0"/>
                <a:cs typeface="Arial" charset="0"/>
              </a:defRPr>
            </a:lvl1pPr>
          </a:lstStyle>
          <a:p>
            <a:pPr>
              <a:defRPr/>
            </a:pPr>
            <a:fld id="{FF572598-573B-4788-9020-3DA1DF555BCD}" type="datetime5">
              <a:rPr lang="en-US" smtClean="0"/>
              <a:t>25-Jun-24</a:t>
            </a:fld>
            <a:endParaRPr lang="en-US" dirty="0"/>
          </a:p>
        </p:txBody>
      </p:sp>
      <p:sp>
        <p:nvSpPr>
          <p:cNvPr id="5" name="Footer Placeholder 4">
            <a:extLst>
              <a:ext uri="{FF2B5EF4-FFF2-40B4-BE49-F238E27FC236}">
                <a16:creationId xmlns:a16="http://schemas.microsoft.com/office/drawing/2014/main" id="{8527F284-6990-426E-B73F-4581565E985D}"/>
              </a:ext>
            </a:extLst>
          </p:cNvPr>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Arial" charset="0"/>
              </a:defRPr>
            </a:lvl1pPr>
          </a:lstStyle>
          <a:p>
            <a:pPr>
              <a:defRPr/>
            </a:pPr>
            <a:r>
              <a:rPr lang="en-GB"/>
              <a:t>15th ICCCNT 2024 – Paper ID:3501</a:t>
            </a:r>
            <a:endParaRPr lang="en-US" dirty="0"/>
          </a:p>
        </p:txBody>
      </p:sp>
      <p:sp>
        <p:nvSpPr>
          <p:cNvPr id="6" name="Slide Number Placeholder 5">
            <a:extLst>
              <a:ext uri="{FF2B5EF4-FFF2-40B4-BE49-F238E27FC236}">
                <a16:creationId xmlns:a16="http://schemas.microsoft.com/office/drawing/2014/main" id="{CD66EB0B-CFD8-49A2-B75D-01111A429213}"/>
              </a:ext>
            </a:extLst>
          </p:cNvPr>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2E568EBC-E47A-411C-A571-5411EDAC661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071" r:id="rId1"/>
    <p:sldLayoutId id="2147484072" r:id="rId2"/>
    <p:sldLayoutId id="2147484073" r:id="rId3"/>
    <p:sldLayoutId id="2147484074" r:id="rId4"/>
    <p:sldLayoutId id="2147484075" r:id="rId5"/>
    <p:sldLayoutId id="2147484076" r:id="rId6"/>
    <p:sldLayoutId id="2147484077" r:id="rId7"/>
    <p:sldLayoutId id="2147484078" r:id="rId8"/>
    <p:sldLayoutId id="2147484079" r:id="rId9"/>
    <p:sldLayoutId id="2147484080" r:id="rId10"/>
    <p:sldLayoutId id="2147484081"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E62633E8-B008-4091-A9D0-EF17C644F50E}"/>
              </a:ext>
            </a:extLst>
          </p:cNvPr>
          <p:cNvSpPr>
            <a:spLocks noGrp="1"/>
          </p:cNvSpPr>
          <p:nvPr>
            <p:ph type="title"/>
          </p:nvPr>
        </p:nvSpPr>
        <p:spPr/>
        <p:txBody>
          <a:bodyPr/>
          <a:lstStyle/>
          <a:p>
            <a:pPr eaLnBrk="1" hangingPunct="1"/>
            <a:r>
              <a:rPr lang="en-IN" altLang="en-US" sz="3600" dirty="0"/>
              <a:t> </a:t>
            </a:r>
          </a:p>
        </p:txBody>
      </p:sp>
      <p:sp>
        <p:nvSpPr>
          <p:cNvPr id="4100" name="Slide Number Placeholder 5">
            <a:extLst>
              <a:ext uri="{FF2B5EF4-FFF2-40B4-BE49-F238E27FC236}">
                <a16:creationId xmlns:a16="http://schemas.microsoft.com/office/drawing/2014/main" id="{E1C1D698-8C7B-4BAB-B652-87C0CD76A97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307D496-2889-433C-B7C0-B60883900B7B}" type="slidenum">
              <a:rPr lang="en-US" altLang="en-US" sz="1200" smtClean="0">
                <a:solidFill>
                  <a:srgbClr val="898989"/>
                </a:solidFill>
                <a:latin typeface="Arial" panose="020B0604020202020204" pitchFamily="34" charset="0"/>
              </a:rPr>
              <a:pPr>
                <a:spcBef>
                  <a:spcPct val="0"/>
                </a:spcBef>
                <a:buFontTx/>
                <a:buNone/>
              </a:pPr>
              <a:t>1</a:t>
            </a:fld>
            <a:endParaRPr lang="en-US" altLang="en-US" sz="1200">
              <a:solidFill>
                <a:srgbClr val="898989"/>
              </a:solidFill>
              <a:latin typeface="Arial" panose="020B0604020202020204" pitchFamily="34" charset="0"/>
            </a:endParaRPr>
          </a:p>
        </p:txBody>
      </p:sp>
      <p:sp>
        <p:nvSpPr>
          <p:cNvPr id="4101" name="TextBox 6">
            <a:extLst>
              <a:ext uri="{FF2B5EF4-FFF2-40B4-BE49-F238E27FC236}">
                <a16:creationId xmlns:a16="http://schemas.microsoft.com/office/drawing/2014/main" id="{EEF518C5-5EDA-4177-9C9F-6039B91C651B}"/>
              </a:ext>
            </a:extLst>
          </p:cNvPr>
          <p:cNvSpPr txBox="1">
            <a:spLocks noChangeArrowheads="1"/>
          </p:cNvSpPr>
          <p:nvPr/>
        </p:nvSpPr>
        <p:spPr bwMode="auto">
          <a:xfrm flipH="1">
            <a:off x="940173" y="1349074"/>
            <a:ext cx="716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GB" altLang="en-US" b="1" dirty="0">
                <a:solidFill>
                  <a:srgbClr val="0070C0"/>
                </a:solidFill>
                <a:latin typeface="Times New Roman" panose="02020603050405020304" pitchFamily="18" charset="0"/>
                <a:cs typeface="Times New Roman" panose="02020603050405020304" pitchFamily="18" charset="0"/>
              </a:rPr>
              <a:t>Brain Tumour Classification Using Convolutional Neural Network</a:t>
            </a:r>
            <a:endParaRPr lang="en-IN" altLang="en-US" b="1" dirty="0">
              <a:solidFill>
                <a:srgbClr val="0070C0"/>
              </a:solidFill>
              <a:latin typeface="Times New Roman" panose="02020603050405020304" pitchFamily="18" charset="0"/>
              <a:cs typeface="Times New Roman" panose="02020603050405020304" pitchFamily="18" charset="0"/>
            </a:endParaRPr>
          </a:p>
        </p:txBody>
      </p:sp>
      <p:sp>
        <p:nvSpPr>
          <p:cNvPr id="4103" name="Rectangle 7">
            <a:extLst>
              <a:ext uri="{FF2B5EF4-FFF2-40B4-BE49-F238E27FC236}">
                <a16:creationId xmlns:a16="http://schemas.microsoft.com/office/drawing/2014/main" id="{1FBEB426-1286-4A1F-8E63-CC3CA8FB0E12}"/>
              </a:ext>
            </a:extLst>
          </p:cNvPr>
          <p:cNvSpPr>
            <a:spLocks noChangeArrowheads="1"/>
          </p:cNvSpPr>
          <p:nvPr/>
        </p:nvSpPr>
        <p:spPr bwMode="auto">
          <a:xfrm>
            <a:off x="796886" y="2965938"/>
            <a:ext cx="3518647"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1800" dirty="0">
                <a:solidFill>
                  <a:schemeClr val="accent1">
                    <a:lumMod val="75000"/>
                  </a:schemeClr>
                </a:solidFill>
                <a:latin typeface="Times New Roman" panose="02020603050405020304" pitchFamily="18" charset="0"/>
                <a:cs typeface="Times New Roman" panose="02020603050405020304" pitchFamily="18" charset="0"/>
              </a:rPr>
              <a:t>M.PANDIYARAJAN, </a:t>
            </a:r>
          </a:p>
          <a:p>
            <a:pPr algn="just">
              <a:spcBef>
                <a:spcPct val="0"/>
              </a:spcBef>
              <a:buNone/>
            </a:pPr>
            <a:r>
              <a:rPr lang="en-IN" altLang="en-US" sz="1600" dirty="0">
                <a:solidFill>
                  <a:schemeClr val="accent2">
                    <a:lumMod val="75000"/>
                  </a:schemeClr>
                </a:solidFill>
                <a:latin typeface="Times New Roman" panose="02020603050405020304" pitchFamily="18" charset="0"/>
                <a:cs typeface="Times New Roman" panose="02020603050405020304" pitchFamily="18" charset="0"/>
              </a:rPr>
              <a:t>Assistant Professor,</a:t>
            </a:r>
          </a:p>
          <a:p>
            <a:pPr>
              <a:spcBef>
                <a:spcPct val="0"/>
              </a:spcBef>
              <a:buNone/>
            </a:pPr>
            <a:r>
              <a:rPr lang="en-US" sz="1100" dirty="0"/>
              <a:t>Vel Tech Rangarajan Dr. Sagunthala R&amp;D Institute of Science and Technology.</a:t>
            </a:r>
          </a:p>
        </p:txBody>
      </p:sp>
      <p:sp>
        <p:nvSpPr>
          <p:cNvPr id="8" name="Rectangle 7">
            <a:extLst>
              <a:ext uri="{FF2B5EF4-FFF2-40B4-BE49-F238E27FC236}">
                <a16:creationId xmlns:a16="http://schemas.microsoft.com/office/drawing/2014/main" id="{14022535-97D8-41AF-89A6-A324AFB87E3D}"/>
              </a:ext>
            </a:extLst>
          </p:cNvPr>
          <p:cNvSpPr>
            <a:spLocks noChangeArrowheads="1"/>
          </p:cNvSpPr>
          <p:nvPr/>
        </p:nvSpPr>
        <p:spPr bwMode="auto">
          <a:xfrm>
            <a:off x="5029200" y="2941979"/>
            <a:ext cx="351864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1800" dirty="0">
                <a:solidFill>
                  <a:schemeClr val="tx2"/>
                </a:solidFill>
                <a:latin typeface="Times New Roman" panose="02020603050405020304" pitchFamily="18" charset="0"/>
                <a:cs typeface="Times New Roman" panose="02020603050405020304" pitchFamily="18" charset="0"/>
              </a:rPr>
              <a:t>Dr. R.S. VALARMATHI</a:t>
            </a:r>
            <a:r>
              <a:rPr lang="en-IN" altLang="en-US" sz="1800" dirty="0">
                <a:latin typeface="Times New Roman" panose="02020603050405020304" pitchFamily="18" charset="0"/>
                <a:cs typeface="Times New Roman" panose="02020603050405020304" pitchFamily="18" charset="0"/>
              </a:rPr>
              <a:t>,</a:t>
            </a:r>
          </a:p>
          <a:p>
            <a:pPr>
              <a:spcBef>
                <a:spcPct val="0"/>
              </a:spcBef>
              <a:buFontTx/>
              <a:buNone/>
            </a:pPr>
            <a:r>
              <a:rPr lang="en-IN" altLang="en-US" sz="1600" dirty="0">
                <a:solidFill>
                  <a:schemeClr val="accent2">
                    <a:lumMod val="75000"/>
                  </a:schemeClr>
                </a:solidFill>
                <a:latin typeface="Times New Roman" panose="02020603050405020304" pitchFamily="18" charset="0"/>
                <a:cs typeface="Times New Roman" panose="02020603050405020304" pitchFamily="18" charset="0"/>
              </a:rPr>
              <a:t>Dean SoEC</a:t>
            </a:r>
            <a:r>
              <a:rPr lang="en-IN" altLang="en-US" sz="1600" dirty="0">
                <a:latin typeface="Times New Roman" panose="02020603050405020304" pitchFamily="18" charset="0"/>
                <a:cs typeface="Times New Roman" panose="02020603050405020304" pitchFamily="18" charset="0"/>
              </a:rPr>
              <a:t>,</a:t>
            </a:r>
          </a:p>
          <a:p>
            <a:pPr>
              <a:spcBef>
                <a:spcPct val="0"/>
              </a:spcBef>
              <a:buNone/>
            </a:pPr>
            <a:r>
              <a:rPr lang="en-US" sz="1100" dirty="0"/>
              <a:t>Vel Tech Rangarajan Dr. Sagunthala R&amp;D Institute of Science and Technology.</a:t>
            </a:r>
          </a:p>
        </p:txBody>
      </p:sp>
      <p:sp>
        <p:nvSpPr>
          <p:cNvPr id="2" name="Date Placeholder 1">
            <a:extLst>
              <a:ext uri="{FF2B5EF4-FFF2-40B4-BE49-F238E27FC236}">
                <a16:creationId xmlns:a16="http://schemas.microsoft.com/office/drawing/2014/main" id="{7FF46C5D-4D02-4E11-9813-1C9EC4EA8A08}"/>
              </a:ext>
            </a:extLst>
          </p:cNvPr>
          <p:cNvSpPr>
            <a:spLocks noGrp="1"/>
          </p:cNvSpPr>
          <p:nvPr>
            <p:ph type="dt" sz="half" idx="10"/>
          </p:nvPr>
        </p:nvSpPr>
        <p:spPr>
          <a:xfrm>
            <a:off x="798058" y="4756013"/>
            <a:ext cx="2133600" cy="274637"/>
          </a:xfrm>
        </p:spPr>
        <p:txBody>
          <a:bodyPr/>
          <a:lstStyle/>
          <a:p>
            <a:pPr>
              <a:defRPr/>
            </a:pPr>
            <a:fld id="{9075E154-3D4A-492C-AAA5-D7C1302812E3}" type="datetime5">
              <a:rPr lang="en-US" smtClean="0"/>
              <a:t>25-Jun-24</a:t>
            </a:fld>
            <a:endParaRPr lang="en-US" dirty="0"/>
          </a:p>
        </p:txBody>
      </p:sp>
      <p:pic>
        <p:nvPicPr>
          <p:cNvPr id="5" name="Picture 4">
            <a:extLst>
              <a:ext uri="{FF2B5EF4-FFF2-40B4-BE49-F238E27FC236}">
                <a16:creationId xmlns:a16="http://schemas.microsoft.com/office/drawing/2014/main" id="{BC441E6B-61E6-6712-77D9-D98669BE58A9}"/>
              </a:ext>
            </a:extLst>
          </p:cNvPr>
          <p:cNvPicPr>
            <a:picLocks noChangeAspect="1"/>
          </p:cNvPicPr>
          <p:nvPr/>
        </p:nvPicPr>
        <p:blipFill>
          <a:blip r:embed="rId2"/>
          <a:stretch>
            <a:fillRect/>
          </a:stretch>
        </p:blipFill>
        <p:spPr>
          <a:xfrm>
            <a:off x="813547" y="155235"/>
            <a:ext cx="7416053" cy="1039599"/>
          </a:xfrm>
          <a:prstGeom prst="rect">
            <a:avLst/>
          </a:prstGeom>
        </p:spPr>
      </p:pic>
      <p:sp>
        <p:nvSpPr>
          <p:cNvPr id="12" name="TextBox 11">
            <a:extLst>
              <a:ext uri="{FF2B5EF4-FFF2-40B4-BE49-F238E27FC236}">
                <a16:creationId xmlns:a16="http://schemas.microsoft.com/office/drawing/2014/main" id="{5C2E59DF-71C7-370C-A80F-39C0F2DAAF44}"/>
              </a:ext>
            </a:extLst>
          </p:cNvPr>
          <p:cNvSpPr txBox="1"/>
          <p:nvPr/>
        </p:nvSpPr>
        <p:spPr>
          <a:xfrm>
            <a:off x="798059" y="2022703"/>
            <a:ext cx="2249942" cy="830997"/>
          </a:xfrm>
          <a:prstGeom prst="rect">
            <a:avLst/>
          </a:prstGeom>
          <a:noFill/>
        </p:spPr>
        <p:txBody>
          <a:bodyPr wrap="square">
            <a:spAutoFit/>
          </a:bodyPr>
          <a:lstStyle/>
          <a:p>
            <a:r>
              <a:rPr lang="en-IN" altLang="en-US" sz="1600" dirty="0">
                <a:solidFill>
                  <a:schemeClr val="accent1">
                    <a:lumMod val="75000"/>
                  </a:schemeClr>
                </a:solidFill>
                <a:latin typeface="Times New Roman" panose="02020603050405020304" pitchFamily="18" charset="0"/>
                <a:cs typeface="Times New Roman" panose="02020603050405020304" pitchFamily="18" charset="0"/>
              </a:rPr>
              <a:t>P. ANJI REDDY, </a:t>
            </a:r>
          </a:p>
          <a:p>
            <a:r>
              <a:rPr lang="en-IN" altLang="en-US" sz="1200" dirty="0">
                <a:solidFill>
                  <a:schemeClr val="accent2">
                    <a:lumMod val="75000"/>
                  </a:schemeClr>
                </a:solidFill>
                <a:latin typeface="Times New Roman" panose="02020603050405020304" pitchFamily="18" charset="0"/>
                <a:cs typeface="Times New Roman" panose="02020603050405020304" pitchFamily="18" charset="0"/>
              </a:rPr>
              <a:t>UG Student,</a:t>
            </a:r>
          </a:p>
          <a:p>
            <a:r>
              <a:rPr lang="en-US" sz="900" dirty="0">
                <a:latin typeface="Calibri" panose="020F0502020204030204" pitchFamily="34" charset="0"/>
              </a:rPr>
              <a:t>Vel Tech Rangarajan Dr. Sagunthala R&amp;D Institute of Science and Technology.</a:t>
            </a:r>
          </a:p>
        </p:txBody>
      </p:sp>
      <p:sp>
        <p:nvSpPr>
          <p:cNvPr id="14" name="TextBox 13">
            <a:extLst>
              <a:ext uri="{FF2B5EF4-FFF2-40B4-BE49-F238E27FC236}">
                <a16:creationId xmlns:a16="http://schemas.microsoft.com/office/drawing/2014/main" id="{29FE132D-6295-F4E5-AAED-2D32BD436271}"/>
              </a:ext>
            </a:extLst>
          </p:cNvPr>
          <p:cNvSpPr txBox="1"/>
          <p:nvPr/>
        </p:nvSpPr>
        <p:spPr>
          <a:xfrm>
            <a:off x="3220329" y="2019519"/>
            <a:ext cx="2362200" cy="830997"/>
          </a:xfrm>
          <a:prstGeom prst="rect">
            <a:avLst/>
          </a:prstGeom>
          <a:noFill/>
        </p:spPr>
        <p:txBody>
          <a:bodyPr wrap="square">
            <a:spAutoFit/>
          </a:bodyPr>
          <a:lstStyle/>
          <a:p>
            <a:r>
              <a:rPr lang="en-IN" altLang="en-US" sz="1600" dirty="0">
                <a:solidFill>
                  <a:schemeClr val="accent1">
                    <a:lumMod val="75000"/>
                  </a:schemeClr>
                </a:solidFill>
                <a:latin typeface="Times New Roman" panose="02020603050405020304" pitchFamily="18" charset="0"/>
                <a:cs typeface="Times New Roman" panose="02020603050405020304" pitchFamily="18" charset="0"/>
              </a:rPr>
              <a:t>MANIDEEP.N, </a:t>
            </a:r>
          </a:p>
          <a:p>
            <a:r>
              <a:rPr lang="en-IN" altLang="en-US" sz="1200" dirty="0">
                <a:solidFill>
                  <a:schemeClr val="accent2">
                    <a:lumMod val="75000"/>
                  </a:schemeClr>
                </a:solidFill>
                <a:latin typeface="Times New Roman" panose="02020603050405020304" pitchFamily="18" charset="0"/>
                <a:cs typeface="Times New Roman" panose="02020603050405020304" pitchFamily="18" charset="0"/>
              </a:rPr>
              <a:t>UG Student,</a:t>
            </a:r>
          </a:p>
          <a:p>
            <a:r>
              <a:rPr lang="en-US" sz="900" dirty="0">
                <a:latin typeface="Calibri" panose="020F0502020204030204" pitchFamily="34" charset="0"/>
              </a:rPr>
              <a:t>Vel Tech Rangarajan Dr. Sagunthala R&amp;D Institute of Science and Technology.</a:t>
            </a:r>
          </a:p>
        </p:txBody>
      </p:sp>
      <p:sp>
        <p:nvSpPr>
          <p:cNvPr id="15" name="TextBox 14">
            <a:extLst>
              <a:ext uri="{FF2B5EF4-FFF2-40B4-BE49-F238E27FC236}">
                <a16:creationId xmlns:a16="http://schemas.microsoft.com/office/drawing/2014/main" id="{8C502491-4F46-3A41-A6C4-A310FF4CC30A}"/>
              </a:ext>
            </a:extLst>
          </p:cNvPr>
          <p:cNvSpPr txBox="1"/>
          <p:nvPr/>
        </p:nvSpPr>
        <p:spPr>
          <a:xfrm>
            <a:off x="5486400" y="2029873"/>
            <a:ext cx="2559424" cy="830997"/>
          </a:xfrm>
          <a:prstGeom prst="rect">
            <a:avLst/>
          </a:prstGeom>
          <a:noFill/>
        </p:spPr>
        <p:txBody>
          <a:bodyPr wrap="square">
            <a:spAutoFit/>
          </a:bodyPr>
          <a:lstStyle/>
          <a:p>
            <a:r>
              <a:rPr lang="pl-PL" altLang="en-US" sz="1600" dirty="0">
                <a:solidFill>
                  <a:schemeClr val="accent1">
                    <a:lumMod val="75000"/>
                  </a:schemeClr>
                </a:solidFill>
                <a:latin typeface="Times New Roman" panose="02020603050405020304" pitchFamily="18" charset="0"/>
                <a:cs typeface="Times New Roman" panose="02020603050405020304" pitchFamily="18" charset="0"/>
              </a:rPr>
              <a:t>SAI MOKSHITHA .P</a:t>
            </a:r>
            <a:r>
              <a:rPr lang="en-IN" altLang="en-US" sz="1600" dirty="0">
                <a:solidFill>
                  <a:schemeClr val="accent1">
                    <a:lumMod val="75000"/>
                  </a:schemeClr>
                </a:solidFill>
                <a:latin typeface="Times New Roman" panose="02020603050405020304" pitchFamily="18" charset="0"/>
                <a:cs typeface="Times New Roman" panose="02020603050405020304" pitchFamily="18" charset="0"/>
              </a:rPr>
              <a:t>, </a:t>
            </a:r>
          </a:p>
          <a:p>
            <a:r>
              <a:rPr lang="en-IN" altLang="en-US" sz="1200" dirty="0">
                <a:solidFill>
                  <a:schemeClr val="accent2">
                    <a:lumMod val="75000"/>
                  </a:schemeClr>
                </a:solidFill>
                <a:latin typeface="Times New Roman" panose="02020603050405020304" pitchFamily="18" charset="0"/>
                <a:cs typeface="Times New Roman" panose="02020603050405020304" pitchFamily="18" charset="0"/>
              </a:rPr>
              <a:t>UG Student,</a:t>
            </a:r>
          </a:p>
          <a:p>
            <a:r>
              <a:rPr lang="en-US" sz="900" dirty="0">
                <a:latin typeface="Calibri" panose="020F0502020204030204" pitchFamily="34" charset="0"/>
              </a:rPr>
              <a:t>Vel Tech Rangarajan Dr. Sagunthala R&amp;D Institute of Science and Technology.</a:t>
            </a:r>
          </a:p>
        </p:txBody>
      </p:sp>
      <p:pic>
        <p:nvPicPr>
          <p:cNvPr id="16" name="Picture 3" descr="Logo VTU">
            <a:extLst>
              <a:ext uri="{FF2B5EF4-FFF2-40B4-BE49-F238E27FC236}">
                <a16:creationId xmlns:a16="http://schemas.microsoft.com/office/drawing/2014/main" id="{4F083B2D-89B5-B25F-1D09-02DDB6ECAA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5224" y="4009412"/>
            <a:ext cx="16764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ooter Placeholder 16">
            <a:extLst>
              <a:ext uri="{FF2B5EF4-FFF2-40B4-BE49-F238E27FC236}">
                <a16:creationId xmlns:a16="http://schemas.microsoft.com/office/drawing/2014/main" id="{C5C7970D-BA38-33E6-228D-69EC53C5BB2F}"/>
              </a:ext>
            </a:extLst>
          </p:cNvPr>
          <p:cNvSpPr>
            <a:spLocks noGrp="1"/>
          </p:cNvSpPr>
          <p:nvPr>
            <p:ph type="ftr" sz="quarter" idx="11"/>
          </p:nvPr>
        </p:nvSpPr>
        <p:spPr>
          <a:xfrm>
            <a:off x="3245224" y="4688033"/>
            <a:ext cx="1905000" cy="274637"/>
          </a:xfrm>
        </p:spPr>
        <p:txBody>
          <a:bodyPr/>
          <a:lstStyle/>
          <a:p>
            <a:pPr>
              <a:defRPr/>
            </a:pPr>
            <a:r>
              <a:rPr lang="en-GB" sz="800" b="1" dirty="0"/>
              <a:t>15th ICCCNT 2024 – Paper ID:3539</a:t>
            </a:r>
            <a:endParaRPr lang="en-US" sz="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E4C91B39-5A38-4818-B591-077D0944D92A}"/>
              </a:ext>
            </a:extLst>
          </p:cNvPr>
          <p:cNvSpPr>
            <a:spLocks noGrp="1"/>
          </p:cNvSpPr>
          <p:nvPr>
            <p:ph type="title"/>
          </p:nvPr>
        </p:nvSpPr>
        <p:spPr/>
        <p:txBody>
          <a:bodyPr/>
          <a:lstStyle/>
          <a:p>
            <a:pPr eaLnBrk="1" hangingPunct="1"/>
            <a:r>
              <a:rPr lang="en-US" altLang="en-US" sz="2800" b="1" dirty="0">
                <a:solidFill>
                  <a:srgbClr val="0070C0"/>
                </a:solidFill>
                <a:latin typeface="Times New Roman" panose="02020603050405020304" pitchFamily="18" charset="0"/>
                <a:cs typeface="Times New Roman" panose="02020603050405020304" pitchFamily="18" charset="0"/>
              </a:rPr>
              <a:t>Implementation Methodology</a:t>
            </a:r>
          </a:p>
        </p:txBody>
      </p:sp>
      <p:sp>
        <p:nvSpPr>
          <p:cNvPr id="13317" name="Slide Number Placeholder 3">
            <a:extLst>
              <a:ext uri="{FF2B5EF4-FFF2-40B4-BE49-F238E27FC236}">
                <a16:creationId xmlns:a16="http://schemas.microsoft.com/office/drawing/2014/main" id="{CA56119F-8B19-40A1-9EBF-BAE7AC81649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30C5648-BE1C-4582-8688-A19F32ACBD8F}" type="slidenum">
              <a:rPr lang="en-US" altLang="en-US" sz="1200" smtClean="0">
                <a:solidFill>
                  <a:srgbClr val="898989"/>
                </a:solidFill>
                <a:latin typeface="Arial" panose="020B0604020202020204" pitchFamily="34" charset="0"/>
              </a:rPr>
              <a:pPr>
                <a:spcBef>
                  <a:spcPct val="0"/>
                </a:spcBef>
                <a:buFontTx/>
                <a:buNone/>
              </a:pPr>
              <a:t>10</a:t>
            </a:fld>
            <a:endParaRPr lang="en-US" altLang="en-US" sz="1200">
              <a:solidFill>
                <a:srgbClr val="898989"/>
              </a:solidFill>
              <a:latin typeface="Arial" panose="020B0604020202020204" pitchFamily="34" charset="0"/>
            </a:endParaRPr>
          </a:p>
        </p:txBody>
      </p:sp>
      <p:sp>
        <p:nvSpPr>
          <p:cNvPr id="2" name="Date Placeholder 1">
            <a:extLst>
              <a:ext uri="{FF2B5EF4-FFF2-40B4-BE49-F238E27FC236}">
                <a16:creationId xmlns:a16="http://schemas.microsoft.com/office/drawing/2014/main" id="{559E9966-EFEE-495C-A80A-5EE64AE39FAE}"/>
              </a:ext>
            </a:extLst>
          </p:cNvPr>
          <p:cNvSpPr>
            <a:spLocks noGrp="1"/>
          </p:cNvSpPr>
          <p:nvPr>
            <p:ph type="dt" sz="half" idx="10"/>
          </p:nvPr>
        </p:nvSpPr>
        <p:spPr/>
        <p:txBody>
          <a:bodyPr/>
          <a:lstStyle/>
          <a:p>
            <a:pPr>
              <a:defRPr/>
            </a:pPr>
            <a:fld id="{CA0A70F5-A72C-42B3-BF3D-BA83A380785E}" type="datetime5">
              <a:rPr lang="en-US" smtClean="0"/>
              <a:t>25-Jun-24</a:t>
            </a:fld>
            <a:endParaRPr lang="en-US" dirty="0"/>
          </a:p>
        </p:txBody>
      </p:sp>
      <p:sp>
        <p:nvSpPr>
          <p:cNvPr id="4" name="Footer Placeholder 3">
            <a:extLst>
              <a:ext uri="{FF2B5EF4-FFF2-40B4-BE49-F238E27FC236}">
                <a16:creationId xmlns:a16="http://schemas.microsoft.com/office/drawing/2014/main" id="{B55D363E-64F7-6E6B-5391-3E8495CCE0E7}"/>
              </a:ext>
            </a:extLst>
          </p:cNvPr>
          <p:cNvSpPr>
            <a:spLocks noGrp="1"/>
          </p:cNvSpPr>
          <p:nvPr>
            <p:ph type="ftr" sz="quarter" idx="11"/>
          </p:nvPr>
        </p:nvSpPr>
        <p:spPr/>
        <p:txBody>
          <a:bodyPr/>
          <a:lstStyle/>
          <a:p>
            <a:pPr>
              <a:defRPr/>
            </a:pPr>
            <a:r>
              <a:rPr lang="en-GB"/>
              <a:t>15th ICCCNT 2024 – Paper ID:3501</a:t>
            </a:r>
            <a:endParaRPr lang="en-US" dirty="0"/>
          </a:p>
        </p:txBody>
      </p:sp>
      <p:pic>
        <p:nvPicPr>
          <p:cNvPr id="3" name="Picture 2">
            <a:extLst>
              <a:ext uri="{FF2B5EF4-FFF2-40B4-BE49-F238E27FC236}">
                <a16:creationId xmlns:a16="http://schemas.microsoft.com/office/drawing/2014/main" id="{93B65DFA-E152-CD44-F25C-7912E2FEF72E}"/>
              </a:ext>
            </a:extLst>
          </p:cNvPr>
          <p:cNvPicPr>
            <a:picLocks noChangeAspect="1"/>
          </p:cNvPicPr>
          <p:nvPr/>
        </p:nvPicPr>
        <p:blipFill rotWithShape="1">
          <a:blip r:embed="rId2"/>
          <a:srcRect t="49203"/>
          <a:stretch/>
        </p:blipFill>
        <p:spPr>
          <a:xfrm>
            <a:off x="1371600" y="4595526"/>
            <a:ext cx="6840071" cy="528084"/>
          </a:xfrm>
          <a:prstGeom prst="rect">
            <a:avLst/>
          </a:prstGeom>
        </p:spPr>
      </p:pic>
      <p:sp>
        <p:nvSpPr>
          <p:cNvPr id="6" name="TextBox 5">
            <a:extLst>
              <a:ext uri="{FF2B5EF4-FFF2-40B4-BE49-F238E27FC236}">
                <a16:creationId xmlns:a16="http://schemas.microsoft.com/office/drawing/2014/main" id="{D04D9260-33F5-DE55-4493-1B2BD03EFF1C}"/>
              </a:ext>
            </a:extLst>
          </p:cNvPr>
          <p:cNvSpPr txBox="1"/>
          <p:nvPr/>
        </p:nvSpPr>
        <p:spPr>
          <a:xfrm>
            <a:off x="3429000" y="4253128"/>
            <a:ext cx="2430474" cy="246221"/>
          </a:xfrm>
          <a:prstGeom prst="rect">
            <a:avLst/>
          </a:prstGeom>
          <a:noFill/>
        </p:spPr>
        <p:txBody>
          <a:bodyPr wrap="none" rtlCol="0">
            <a:spAutoFit/>
          </a:bodyPr>
          <a:lstStyle/>
          <a:p>
            <a:r>
              <a:rPr lang="en-GB" sz="1000" dirty="0"/>
              <a:t>Fig. 2. Flowgraph of the proposed work </a:t>
            </a:r>
            <a:endParaRPr lang="en-IN" sz="1000" dirty="0"/>
          </a:p>
        </p:txBody>
      </p:sp>
      <p:pic>
        <p:nvPicPr>
          <p:cNvPr id="8" name="Content Placeholder 7">
            <a:extLst>
              <a:ext uri="{FF2B5EF4-FFF2-40B4-BE49-F238E27FC236}">
                <a16:creationId xmlns:a16="http://schemas.microsoft.com/office/drawing/2014/main" id="{83D585DD-285C-BBBE-7D8D-CD3E23420036}"/>
              </a:ext>
            </a:extLst>
          </p:cNvPr>
          <p:cNvPicPr>
            <a:picLocks noGrp="1" noChangeAspect="1"/>
          </p:cNvPicPr>
          <p:nvPr>
            <p:ph idx="1"/>
          </p:nvPr>
        </p:nvPicPr>
        <p:blipFill>
          <a:blip r:embed="rId3"/>
          <a:stretch>
            <a:fillRect/>
          </a:stretch>
        </p:blipFill>
        <p:spPr>
          <a:xfrm>
            <a:off x="838200" y="1428750"/>
            <a:ext cx="7010400" cy="2438400"/>
          </a:xfrm>
          <a:prstGeom prst="rect">
            <a:avLst/>
          </a:prstGeom>
        </p:spPr>
      </p:pic>
    </p:spTree>
    <p:extLst>
      <p:ext uri="{BB962C8B-B14F-4D97-AF65-F5344CB8AC3E}">
        <p14:creationId xmlns:p14="http://schemas.microsoft.com/office/powerpoint/2010/main" val="2160601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E4C91B39-5A38-4818-B591-077D0944D92A}"/>
              </a:ext>
            </a:extLst>
          </p:cNvPr>
          <p:cNvSpPr>
            <a:spLocks noGrp="1"/>
          </p:cNvSpPr>
          <p:nvPr>
            <p:ph type="title"/>
          </p:nvPr>
        </p:nvSpPr>
        <p:spPr/>
        <p:txBody>
          <a:bodyPr/>
          <a:lstStyle/>
          <a:p>
            <a:pPr eaLnBrk="1" hangingPunct="1"/>
            <a:r>
              <a:rPr lang="en-US" altLang="en-US" sz="2800" b="1" dirty="0">
                <a:solidFill>
                  <a:srgbClr val="0070C0"/>
                </a:solidFill>
                <a:latin typeface="Times New Roman" panose="02020603050405020304" pitchFamily="18" charset="0"/>
                <a:cs typeface="Times New Roman" panose="02020603050405020304" pitchFamily="18" charset="0"/>
              </a:rPr>
              <a:t>Results and Discussion</a:t>
            </a:r>
          </a:p>
        </p:txBody>
      </p:sp>
      <p:sp>
        <p:nvSpPr>
          <p:cNvPr id="13317" name="Slide Number Placeholder 3">
            <a:extLst>
              <a:ext uri="{FF2B5EF4-FFF2-40B4-BE49-F238E27FC236}">
                <a16:creationId xmlns:a16="http://schemas.microsoft.com/office/drawing/2014/main" id="{CA56119F-8B19-40A1-9EBF-BAE7AC81649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30C5648-BE1C-4582-8688-A19F32ACBD8F}" type="slidenum">
              <a:rPr lang="en-US" altLang="en-US" sz="1200" smtClean="0">
                <a:solidFill>
                  <a:srgbClr val="898989"/>
                </a:solidFill>
                <a:latin typeface="Arial" panose="020B0604020202020204" pitchFamily="34" charset="0"/>
              </a:rPr>
              <a:pPr>
                <a:spcBef>
                  <a:spcPct val="0"/>
                </a:spcBef>
                <a:buFontTx/>
                <a:buNone/>
              </a:pPr>
              <a:t>11</a:t>
            </a:fld>
            <a:endParaRPr lang="en-US" altLang="en-US" sz="1200">
              <a:solidFill>
                <a:srgbClr val="898989"/>
              </a:solidFill>
              <a:latin typeface="Arial" panose="020B0604020202020204" pitchFamily="34" charset="0"/>
            </a:endParaRPr>
          </a:p>
        </p:txBody>
      </p:sp>
      <p:sp>
        <p:nvSpPr>
          <p:cNvPr id="2" name="Date Placeholder 1">
            <a:extLst>
              <a:ext uri="{FF2B5EF4-FFF2-40B4-BE49-F238E27FC236}">
                <a16:creationId xmlns:a16="http://schemas.microsoft.com/office/drawing/2014/main" id="{559E9966-EFEE-495C-A80A-5EE64AE39FAE}"/>
              </a:ext>
            </a:extLst>
          </p:cNvPr>
          <p:cNvSpPr>
            <a:spLocks noGrp="1"/>
          </p:cNvSpPr>
          <p:nvPr>
            <p:ph type="dt" sz="half" idx="10"/>
          </p:nvPr>
        </p:nvSpPr>
        <p:spPr/>
        <p:txBody>
          <a:bodyPr/>
          <a:lstStyle/>
          <a:p>
            <a:pPr>
              <a:defRPr/>
            </a:pPr>
            <a:fld id="{CA0A70F5-A72C-42B3-BF3D-BA83A380785E}" type="datetime5">
              <a:rPr lang="en-US" smtClean="0"/>
              <a:t>25-Jun-24</a:t>
            </a:fld>
            <a:endParaRPr lang="en-US" dirty="0"/>
          </a:p>
        </p:txBody>
      </p:sp>
      <p:sp>
        <p:nvSpPr>
          <p:cNvPr id="4" name="Footer Placeholder 3">
            <a:extLst>
              <a:ext uri="{FF2B5EF4-FFF2-40B4-BE49-F238E27FC236}">
                <a16:creationId xmlns:a16="http://schemas.microsoft.com/office/drawing/2014/main" id="{B55D363E-64F7-6E6B-5391-3E8495CCE0E7}"/>
              </a:ext>
            </a:extLst>
          </p:cNvPr>
          <p:cNvSpPr>
            <a:spLocks noGrp="1"/>
          </p:cNvSpPr>
          <p:nvPr>
            <p:ph type="ftr" sz="quarter" idx="11"/>
          </p:nvPr>
        </p:nvSpPr>
        <p:spPr/>
        <p:txBody>
          <a:bodyPr/>
          <a:lstStyle/>
          <a:p>
            <a:pPr>
              <a:defRPr/>
            </a:pPr>
            <a:r>
              <a:rPr lang="en-GB"/>
              <a:t>15th ICCCNT 2024 – Paper ID:3501</a:t>
            </a:r>
            <a:endParaRPr lang="en-US" dirty="0"/>
          </a:p>
        </p:txBody>
      </p:sp>
      <p:pic>
        <p:nvPicPr>
          <p:cNvPr id="3" name="Picture 2">
            <a:extLst>
              <a:ext uri="{FF2B5EF4-FFF2-40B4-BE49-F238E27FC236}">
                <a16:creationId xmlns:a16="http://schemas.microsoft.com/office/drawing/2014/main" id="{93B65DFA-E152-CD44-F25C-7912E2FEF72E}"/>
              </a:ext>
            </a:extLst>
          </p:cNvPr>
          <p:cNvPicPr>
            <a:picLocks noChangeAspect="1"/>
          </p:cNvPicPr>
          <p:nvPr/>
        </p:nvPicPr>
        <p:blipFill rotWithShape="1">
          <a:blip r:embed="rId2"/>
          <a:srcRect t="49203"/>
          <a:stretch/>
        </p:blipFill>
        <p:spPr>
          <a:xfrm>
            <a:off x="1371600" y="4595526"/>
            <a:ext cx="6840071" cy="528084"/>
          </a:xfrm>
          <a:prstGeom prst="rect">
            <a:avLst/>
          </a:prstGeom>
        </p:spPr>
      </p:pic>
      <p:sp>
        <p:nvSpPr>
          <p:cNvPr id="7" name="TextBox 6">
            <a:extLst>
              <a:ext uri="{FF2B5EF4-FFF2-40B4-BE49-F238E27FC236}">
                <a16:creationId xmlns:a16="http://schemas.microsoft.com/office/drawing/2014/main" id="{C7C40FD3-DF1E-AC59-E17E-DF144D23EFF1}"/>
              </a:ext>
            </a:extLst>
          </p:cNvPr>
          <p:cNvSpPr txBox="1"/>
          <p:nvPr/>
        </p:nvSpPr>
        <p:spPr>
          <a:xfrm>
            <a:off x="2794133" y="4165608"/>
            <a:ext cx="2815194" cy="369332"/>
          </a:xfrm>
          <a:prstGeom prst="rect">
            <a:avLst/>
          </a:prstGeom>
          <a:noFill/>
        </p:spPr>
        <p:txBody>
          <a:bodyPr wrap="none" rtlCol="0">
            <a:spAutoFit/>
          </a:bodyPr>
          <a:lstStyle/>
          <a:p>
            <a:r>
              <a:rPr lang="en-GB" sz="900" cap="small" dirty="0">
                <a:latin typeface="Times New Roman" panose="02020603050405020304" pitchFamily="18" charset="0"/>
                <a:ea typeface="SimSun" panose="02010600030101010101" pitchFamily="2" charset="-122"/>
              </a:rPr>
              <a:t>Table 1 </a:t>
            </a:r>
            <a:r>
              <a:rPr lang="en-US" sz="900" cap="small" dirty="0">
                <a:effectLst/>
                <a:latin typeface="Times New Roman" panose="02020603050405020304" pitchFamily="18" charset="0"/>
                <a:ea typeface="SimSun" panose="02010600030101010101" pitchFamily="2" charset="-122"/>
              </a:rPr>
              <a:t>Performance Analysis</a:t>
            </a:r>
            <a:r>
              <a:rPr lang="en-US" sz="900" cap="small" dirty="0">
                <a:latin typeface="Times New Roman" panose="02020603050405020304" pitchFamily="18" charset="0"/>
                <a:ea typeface="SimSun" panose="02010600030101010101" pitchFamily="2" charset="-122"/>
              </a:rPr>
              <a:t> </a:t>
            </a:r>
            <a:r>
              <a:rPr lang="en-US" sz="900" cap="small" dirty="0">
                <a:effectLst/>
                <a:latin typeface="Times New Roman" panose="02020603050405020304" pitchFamily="18" charset="0"/>
                <a:ea typeface="SimSun" panose="02010600030101010101" pitchFamily="2" charset="-122"/>
              </a:rPr>
              <a:t>of proposed model</a:t>
            </a:r>
            <a:endParaRPr lang="en-IN" sz="900" cap="small" dirty="0">
              <a:effectLst/>
              <a:latin typeface="Times New Roman" panose="02020603050405020304" pitchFamily="18" charset="0"/>
              <a:ea typeface="SimSun" panose="02010600030101010101" pitchFamily="2" charset="-122"/>
            </a:endParaRPr>
          </a:p>
          <a:p>
            <a:r>
              <a:rPr lang="en-GB" sz="900" dirty="0"/>
              <a:t>  </a:t>
            </a:r>
            <a:endParaRPr lang="en-IN" sz="900" dirty="0"/>
          </a:p>
        </p:txBody>
      </p:sp>
      <p:graphicFrame>
        <p:nvGraphicFramePr>
          <p:cNvPr id="5" name="Table 4">
            <a:extLst>
              <a:ext uri="{FF2B5EF4-FFF2-40B4-BE49-F238E27FC236}">
                <a16:creationId xmlns:a16="http://schemas.microsoft.com/office/drawing/2014/main" id="{F4F19ADA-D9A6-7D00-0062-63EC9294F2D9}"/>
              </a:ext>
            </a:extLst>
          </p:cNvPr>
          <p:cNvGraphicFramePr>
            <a:graphicFrameLocks noGrp="1"/>
          </p:cNvGraphicFramePr>
          <p:nvPr>
            <p:extLst>
              <p:ext uri="{D42A27DB-BD31-4B8C-83A1-F6EECF244321}">
                <p14:modId xmlns:p14="http://schemas.microsoft.com/office/powerpoint/2010/main" val="620063065"/>
              </p:ext>
            </p:extLst>
          </p:nvPr>
        </p:nvGraphicFramePr>
        <p:xfrm>
          <a:off x="1579244" y="1101644"/>
          <a:ext cx="6497956" cy="2917904"/>
        </p:xfrm>
        <a:graphic>
          <a:graphicData uri="http://schemas.openxmlformats.org/drawingml/2006/table">
            <a:tbl>
              <a:tblPr firstRow="1" firstCol="1" bandRow="1">
                <a:tableStyleId>{F2DE63D5-997A-4646-A377-4702673A728D}</a:tableStyleId>
              </a:tblPr>
              <a:tblGrid>
                <a:gridCol w="1654535">
                  <a:extLst>
                    <a:ext uri="{9D8B030D-6E8A-4147-A177-3AD203B41FA5}">
                      <a16:colId xmlns:a16="http://schemas.microsoft.com/office/drawing/2014/main" val="2022064705"/>
                    </a:ext>
                  </a:extLst>
                </a:gridCol>
                <a:gridCol w="1327367">
                  <a:extLst>
                    <a:ext uri="{9D8B030D-6E8A-4147-A177-3AD203B41FA5}">
                      <a16:colId xmlns:a16="http://schemas.microsoft.com/office/drawing/2014/main" val="3467240955"/>
                    </a:ext>
                  </a:extLst>
                </a:gridCol>
                <a:gridCol w="1024236">
                  <a:extLst>
                    <a:ext uri="{9D8B030D-6E8A-4147-A177-3AD203B41FA5}">
                      <a16:colId xmlns:a16="http://schemas.microsoft.com/office/drawing/2014/main" val="3895944269"/>
                    </a:ext>
                  </a:extLst>
                </a:gridCol>
                <a:gridCol w="1312678">
                  <a:extLst>
                    <a:ext uri="{9D8B030D-6E8A-4147-A177-3AD203B41FA5}">
                      <a16:colId xmlns:a16="http://schemas.microsoft.com/office/drawing/2014/main" val="2204086718"/>
                    </a:ext>
                  </a:extLst>
                </a:gridCol>
                <a:gridCol w="1179140">
                  <a:extLst>
                    <a:ext uri="{9D8B030D-6E8A-4147-A177-3AD203B41FA5}">
                      <a16:colId xmlns:a16="http://schemas.microsoft.com/office/drawing/2014/main" val="3493182613"/>
                    </a:ext>
                  </a:extLst>
                </a:gridCol>
              </a:tblGrid>
              <a:tr h="364738">
                <a:tc>
                  <a:txBody>
                    <a:bodyPr/>
                    <a:lstStyle/>
                    <a:p>
                      <a:pPr algn="ctr">
                        <a:lnSpc>
                          <a:spcPct val="115000"/>
                        </a:lnSpc>
                        <a:tabLst>
                          <a:tab pos="317500" algn="l"/>
                        </a:tabLst>
                      </a:pPr>
                      <a:r>
                        <a:rPr lang="en-US" sz="1800" dirty="0">
                          <a:effectLst/>
                        </a:rPr>
                        <a:t>Types</a:t>
                      </a:r>
                      <a:endParaRPr lang="en-IN" sz="18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15000"/>
                        </a:lnSpc>
                        <a:tabLst>
                          <a:tab pos="317500" algn="l"/>
                        </a:tabLst>
                      </a:pPr>
                      <a:r>
                        <a:rPr lang="en-US" sz="1800">
                          <a:effectLst/>
                        </a:rPr>
                        <a:t>Precision</a:t>
                      </a:r>
                      <a:endParaRPr lang="en-IN" sz="1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15000"/>
                        </a:lnSpc>
                        <a:tabLst>
                          <a:tab pos="317500" algn="l"/>
                        </a:tabLst>
                      </a:pPr>
                      <a:r>
                        <a:rPr lang="en-US" sz="1800">
                          <a:effectLst/>
                        </a:rPr>
                        <a:t>Recall</a:t>
                      </a:r>
                      <a:endParaRPr lang="en-IN" sz="1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15000"/>
                        </a:lnSpc>
                        <a:tabLst>
                          <a:tab pos="317500" algn="l"/>
                        </a:tabLst>
                      </a:pPr>
                      <a:r>
                        <a:rPr lang="en-US" sz="1800">
                          <a:effectLst/>
                        </a:rPr>
                        <a:t>F1_score</a:t>
                      </a:r>
                      <a:endParaRPr lang="en-IN" sz="1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15000"/>
                        </a:lnSpc>
                        <a:tabLst>
                          <a:tab pos="317500" algn="l"/>
                        </a:tabLst>
                      </a:pPr>
                      <a:r>
                        <a:rPr lang="en-US" sz="1800">
                          <a:effectLst/>
                        </a:rPr>
                        <a:t>Support</a:t>
                      </a:r>
                      <a:endParaRPr lang="en-IN" sz="18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701663153"/>
                  </a:ext>
                </a:extLst>
              </a:tr>
              <a:tr h="364738">
                <a:tc>
                  <a:txBody>
                    <a:bodyPr/>
                    <a:lstStyle/>
                    <a:p>
                      <a:pPr algn="l">
                        <a:lnSpc>
                          <a:spcPct val="115000"/>
                        </a:lnSpc>
                        <a:tabLst>
                          <a:tab pos="317500" algn="l"/>
                        </a:tabLst>
                      </a:pPr>
                      <a:r>
                        <a:rPr lang="en-US" sz="1800" dirty="0">
                          <a:effectLst/>
                        </a:rPr>
                        <a:t>Glioma</a:t>
                      </a:r>
                      <a:endParaRPr lang="en-IN" sz="18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15000"/>
                        </a:lnSpc>
                        <a:tabLst>
                          <a:tab pos="317500" algn="l"/>
                        </a:tabLst>
                      </a:pPr>
                      <a:r>
                        <a:rPr lang="en-US" sz="1800" dirty="0">
                          <a:effectLst/>
                        </a:rPr>
                        <a:t>0.98</a:t>
                      </a:r>
                      <a:endParaRPr lang="en-IN" sz="18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15000"/>
                        </a:lnSpc>
                        <a:tabLst>
                          <a:tab pos="317500" algn="l"/>
                        </a:tabLst>
                      </a:pPr>
                      <a:r>
                        <a:rPr lang="en-US" sz="1800">
                          <a:effectLst/>
                        </a:rPr>
                        <a:t>0.92</a:t>
                      </a:r>
                      <a:endParaRPr lang="en-IN" sz="1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15000"/>
                        </a:lnSpc>
                        <a:tabLst>
                          <a:tab pos="317500" algn="l"/>
                        </a:tabLst>
                      </a:pPr>
                      <a:r>
                        <a:rPr lang="en-US" sz="1800">
                          <a:effectLst/>
                        </a:rPr>
                        <a:t>0.95</a:t>
                      </a:r>
                      <a:endParaRPr lang="en-IN" sz="1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15000"/>
                        </a:lnSpc>
                        <a:tabLst>
                          <a:tab pos="317500" algn="l"/>
                        </a:tabLst>
                      </a:pPr>
                      <a:r>
                        <a:rPr lang="en-US" sz="1800">
                          <a:effectLst/>
                        </a:rPr>
                        <a:t>149</a:t>
                      </a:r>
                      <a:endParaRPr lang="en-IN" sz="18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88307386"/>
                  </a:ext>
                </a:extLst>
              </a:tr>
              <a:tr h="364738">
                <a:tc>
                  <a:txBody>
                    <a:bodyPr/>
                    <a:lstStyle/>
                    <a:p>
                      <a:pPr algn="l">
                        <a:lnSpc>
                          <a:spcPct val="115000"/>
                        </a:lnSpc>
                        <a:tabLst>
                          <a:tab pos="317500" algn="l"/>
                        </a:tabLst>
                      </a:pPr>
                      <a:r>
                        <a:rPr lang="en-US" sz="1800">
                          <a:effectLst/>
                        </a:rPr>
                        <a:t>Meningioma</a:t>
                      </a:r>
                      <a:endParaRPr lang="en-IN" sz="1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15000"/>
                        </a:lnSpc>
                        <a:tabLst>
                          <a:tab pos="317500" algn="l"/>
                        </a:tabLst>
                      </a:pPr>
                      <a:r>
                        <a:rPr lang="en-US" sz="1800" dirty="0">
                          <a:effectLst/>
                        </a:rPr>
                        <a:t>0.87</a:t>
                      </a:r>
                      <a:endParaRPr lang="en-IN" sz="18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15000"/>
                        </a:lnSpc>
                        <a:tabLst>
                          <a:tab pos="317500" algn="l"/>
                        </a:tabLst>
                      </a:pPr>
                      <a:r>
                        <a:rPr lang="en-US" sz="1800">
                          <a:effectLst/>
                        </a:rPr>
                        <a:t>0.96</a:t>
                      </a:r>
                      <a:endParaRPr lang="en-IN" sz="1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15000"/>
                        </a:lnSpc>
                        <a:tabLst>
                          <a:tab pos="317500" algn="l"/>
                        </a:tabLst>
                      </a:pPr>
                      <a:r>
                        <a:rPr lang="en-US" sz="1800">
                          <a:effectLst/>
                        </a:rPr>
                        <a:t>0.91</a:t>
                      </a:r>
                      <a:endParaRPr lang="en-IN" sz="1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15000"/>
                        </a:lnSpc>
                        <a:tabLst>
                          <a:tab pos="317500" algn="l"/>
                        </a:tabLst>
                      </a:pPr>
                      <a:r>
                        <a:rPr lang="en-US" sz="1800">
                          <a:effectLst/>
                        </a:rPr>
                        <a:t>169</a:t>
                      </a:r>
                      <a:endParaRPr lang="en-IN" sz="18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928861482"/>
                  </a:ext>
                </a:extLst>
              </a:tr>
              <a:tr h="364738">
                <a:tc>
                  <a:txBody>
                    <a:bodyPr/>
                    <a:lstStyle/>
                    <a:p>
                      <a:pPr algn="l">
                        <a:lnSpc>
                          <a:spcPct val="115000"/>
                        </a:lnSpc>
                        <a:tabLst>
                          <a:tab pos="317500" algn="l"/>
                        </a:tabLst>
                      </a:pPr>
                      <a:r>
                        <a:rPr lang="en-US" sz="1800" dirty="0">
                          <a:effectLst/>
                        </a:rPr>
                        <a:t>No-tumor</a:t>
                      </a:r>
                      <a:endParaRPr lang="en-IN" sz="18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15000"/>
                        </a:lnSpc>
                        <a:tabLst>
                          <a:tab pos="317500" algn="l"/>
                        </a:tabLst>
                      </a:pPr>
                      <a:r>
                        <a:rPr lang="en-US" sz="1800">
                          <a:effectLst/>
                        </a:rPr>
                        <a:t>0.98</a:t>
                      </a:r>
                      <a:endParaRPr lang="en-IN" sz="1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15000"/>
                        </a:lnSpc>
                        <a:tabLst>
                          <a:tab pos="317500" algn="l"/>
                        </a:tabLst>
                      </a:pPr>
                      <a:r>
                        <a:rPr lang="en-US" sz="1800">
                          <a:effectLst/>
                        </a:rPr>
                        <a:t>0.96</a:t>
                      </a:r>
                      <a:endParaRPr lang="en-IN" sz="1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15000"/>
                        </a:lnSpc>
                        <a:tabLst>
                          <a:tab pos="317500" algn="l"/>
                        </a:tabLst>
                      </a:pPr>
                      <a:r>
                        <a:rPr lang="en-US" sz="1800">
                          <a:effectLst/>
                        </a:rPr>
                        <a:t>0.97</a:t>
                      </a:r>
                      <a:endParaRPr lang="en-IN" sz="1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15000"/>
                        </a:lnSpc>
                        <a:tabLst>
                          <a:tab pos="317500" algn="l"/>
                        </a:tabLst>
                      </a:pPr>
                      <a:r>
                        <a:rPr lang="en-US" sz="1800">
                          <a:effectLst/>
                        </a:rPr>
                        <a:t>199</a:t>
                      </a:r>
                      <a:endParaRPr lang="en-IN" sz="18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844066292"/>
                  </a:ext>
                </a:extLst>
              </a:tr>
              <a:tr h="364738">
                <a:tc>
                  <a:txBody>
                    <a:bodyPr/>
                    <a:lstStyle/>
                    <a:p>
                      <a:pPr algn="l">
                        <a:lnSpc>
                          <a:spcPct val="115000"/>
                        </a:lnSpc>
                        <a:tabLst>
                          <a:tab pos="317500" algn="l"/>
                        </a:tabLst>
                      </a:pPr>
                      <a:r>
                        <a:rPr lang="en-US" sz="1800" dirty="0">
                          <a:effectLst/>
                        </a:rPr>
                        <a:t>Pituitary</a:t>
                      </a:r>
                      <a:endParaRPr lang="en-IN" sz="18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15000"/>
                        </a:lnSpc>
                        <a:tabLst>
                          <a:tab pos="317500" algn="l"/>
                        </a:tabLst>
                      </a:pPr>
                      <a:r>
                        <a:rPr lang="en-US" sz="1800">
                          <a:effectLst/>
                        </a:rPr>
                        <a:t>0.98</a:t>
                      </a:r>
                      <a:endParaRPr lang="en-IN" sz="1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15000"/>
                        </a:lnSpc>
                        <a:tabLst>
                          <a:tab pos="317500" algn="l"/>
                        </a:tabLst>
                      </a:pPr>
                      <a:r>
                        <a:rPr lang="en-US" sz="1800" dirty="0">
                          <a:effectLst/>
                        </a:rPr>
                        <a:t>0.94</a:t>
                      </a:r>
                      <a:endParaRPr lang="en-IN" sz="18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15000"/>
                        </a:lnSpc>
                        <a:tabLst>
                          <a:tab pos="317500" algn="l"/>
                        </a:tabLst>
                      </a:pPr>
                      <a:r>
                        <a:rPr lang="en-US" sz="1800">
                          <a:effectLst/>
                        </a:rPr>
                        <a:t>0.96</a:t>
                      </a:r>
                      <a:endParaRPr lang="en-IN" sz="1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15000"/>
                        </a:lnSpc>
                        <a:tabLst>
                          <a:tab pos="317500" algn="l"/>
                        </a:tabLst>
                      </a:pPr>
                      <a:r>
                        <a:rPr lang="en-US" sz="1800">
                          <a:effectLst/>
                        </a:rPr>
                        <a:t>139</a:t>
                      </a:r>
                      <a:endParaRPr lang="en-IN" sz="18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02717613"/>
                  </a:ext>
                </a:extLst>
              </a:tr>
              <a:tr h="364738">
                <a:tc>
                  <a:txBody>
                    <a:bodyPr/>
                    <a:lstStyle/>
                    <a:p>
                      <a:pPr algn="l">
                        <a:lnSpc>
                          <a:spcPct val="115000"/>
                        </a:lnSpc>
                        <a:tabLst>
                          <a:tab pos="317500" algn="l"/>
                        </a:tabLst>
                      </a:pPr>
                      <a:r>
                        <a:rPr lang="en-US" sz="1800" dirty="0">
                          <a:effectLst/>
                        </a:rPr>
                        <a:t>Accuracy</a:t>
                      </a:r>
                      <a:endParaRPr lang="en-IN" sz="18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15000"/>
                        </a:lnSpc>
                        <a:tabLst>
                          <a:tab pos="317500" algn="l"/>
                        </a:tabLst>
                      </a:pPr>
                      <a:r>
                        <a:rPr lang="en-US" sz="1800">
                          <a:effectLst/>
                        </a:rPr>
                        <a:t>-</a:t>
                      </a:r>
                      <a:endParaRPr lang="en-IN" sz="1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15000"/>
                        </a:lnSpc>
                        <a:tabLst>
                          <a:tab pos="317500" algn="l"/>
                        </a:tabLst>
                      </a:pPr>
                      <a:r>
                        <a:rPr lang="en-US" sz="1800">
                          <a:effectLst/>
                        </a:rPr>
                        <a:t>-</a:t>
                      </a:r>
                      <a:endParaRPr lang="en-IN" sz="1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15000"/>
                        </a:lnSpc>
                        <a:tabLst>
                          <a:tab pos="317500" algn="l"/>
                        </a:tabLst>
                      </a:pPr>
                      <a:r>
                        <a:rPr lang="en-US" sz="1800" dirty="0">
                          <a:effectLst/>
                        </a:rPr>
                        <a:t>0.95</a:t>
                      </a:r>
                      <a:endParaRPr lang="en-IN" sz="18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15000"/>
                        </a:lnSpc>
                        <a:tabLst>
                          <a:tab pos="317500" algn="l"/>
                        </a:tabLst>
                      </a:pPr>
                      <a:r>
                        <a:rPr lang="en-US" sz="1800" dirty="0">
                          <a:effectLst/>
                        </a:rPr>
                        <a:t>656</a:t>
                      </a:r>
                      <a:endParaRPr lang="en-IN" sz="18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268344161"/>
                  </a:ext>
                </a:extLst>
              </a:tr>
              <a:tr h="364738">
                <a:tc>
                  <a:txBody>
                    <a:bodyPr/>
                    <a:lstStyle/>
                    <a:p>
                      <a:pPr algn="l">
                        <a:lnSpc>
                          <a:spcPct val="115000"/>
                        </a:lnSpc>
                        <a:tabLst>
                          <a:tab pos="317500" algn="l"/>
                        </a:tabLst>
                      </a:pPr>
                      <a:r>
                        <a:rPr lang="en-US" sz="1800" dirty="0">
                          <a:effectLst/>
                        </a:rPr>
                        <a:t>Macro avg</a:t>
                      </a:r>
                      <a:endParaRPr lang="en-IN" sz="18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15000"/>
                        </a:lnSpc>
                        <a:tabLst>
                          <a:tab pos="317500" algn="l"/>
                        </a:tabLst>
                      </a:pPr>
                      <a:r>
                        <a:rPr lang="en-US" sz="1800">
                          <a:effectLst/>
                        </a:rPr>
                        <a:t>0.95</a:t>
                      </a:r>
                      <a:endParaRPr lang="en-IN" sz="1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15000"/>
                        </a:lnSpc>
                        <a:tabLst>
                          <a:tab pos="317500" algn="l"/>
                        </a:tabLst>
                      </a:pPr>
                      <a:r>
                        <a:rPr lang="en-US" sz="1800">
                          <a:effectLst/>
                        </a:rPr>
                        <a:t>0.95</a:t>
                      </a:r>
                      <a:endParaRPr lang="en-IN" sz="1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15000"/>
                        </a:lnSpc>
                        <a:tabLst>
                          <a:tab pos="317500" algn="l"/>
                        </a:tabLst>
                      </a:pPr>
                      <a:r>
                        <a:rPr lang="en-US" sz="1800">
                          <a:effectLst/>
                        </a:rPr>
                        <a:t>0.95</a:t>
                      </a:r>
                      <a:endParaRPr lang="en-IN" sz="1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15000"/>
                        </a:lnSpc>
                        <a:tabLst>
                          <a:tab pos="317500" algn="l"/>
                        </a:tabLst>
                      </a:pPr>
                      <a:r>
                        <a:rPr lang="en-US" sz="1800" dirty="0">
                          <a:effectLst/>
                        </a:rPr>
                        <a:t>656</a:t>
                      </a:r>
                      <a:endParaRPr lang="en-IN" sz="18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572082213"/>
                  </a:ext>
                </a:extLst>
              </a:tr>
              <a:tr h="364738">
                <a:tc>
                  <a:txBody>
                    <a:bodyPr/>
                    <a:lstStyle/>
                    <a:p>
                      <a:pPr algn="l">
                        <a:lnSpc>
                          <a:spcPct val="115000"/>
                        </a:lnSpc>
                        <a:tabLst>
                          <a:tab pos="317500" algn="l"/>
                        </a:tabLst>
                      </a:pPr>
                      <a:r>
                        <a:rPr lang="en-US" sz="1800" dirty="0">
                          <a:effectLst/>
                        </a:rPr>
                        <a:t>Weighted avg</a:t>
                      </a:r>
                      <a:endParaRPr lang="en-IN" sz="18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15000"/>
                        </a:lnSpc>
                        <a:tabLst>
                          <a:tab pos="317500" algn="l"/>
                        </a:tabLst>
                      </a:pPr>
                      <a:r>
                        <a:rPr lang="en-US" sz="1800">
                          <a:effectLst/>
                        </a:rPr>
                        <a:t>0.95</a:t>
                      </a:r>
                      <a:endParaRPr lang="en-IN" sz="1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15000"/>
                        </a:lnSpc>
                        <a:tabLst>
                          <a:tab pos="317500" algn="l"/>
                        </a:tabLst>
                      </a:pPr>
                      <a:r>
                        <a:rPr lang="en-US" sz="1800">
                          <a:effectLst/>
                        </a:rPr>
                        <a:t>0.95</a:t>
                      </a:r>
                      <a:endParaRPr lang="en-IN" sz="1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15000"/>
                        </a:lnSpc>
                        <a:tabLst>
                          <a:tab pos="317500" algn="l"/>
                        </a:tabLst>
                      </a:pPr>
                      <a:r>
                        <a:rPr lang="en-US" sz="1800">
                          <a:effectLst/>
                        </a:rPr>
                        <a:t>0.95</a:t>
                      </a:r>
                      <a:endParaRPr lang="en-IN" sz="1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15000"/>
                        </a:lnSpc>
                        <a:tabLst>
                          <a:tab pos="317500" algn="l"/>
                        </a:tabLst>
                      </a:pPr>
                      <a:r>
                        <a:rPr lang="en-US" sz="1800" dirty="0">
                          <a:effectLst/>
                        </a:rPr>
                        <a:t>656</a:t>
                      </a:r>
                      <a:endParaRPr lang="en-IN" sz="18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512572123"/>
                  </a:ext>
                </a:extLst>
              </a:tr>
            </a:tbl>
          </a:graphicData>
        </a:graphic>
      </p:graphicFrame>
    </p:spTree>
    <p:extLst>
      <p:ext uri="{BB962C8B-B14F-4D97-AF65-F5344CB8AC3E}">
        <p14:creationId xmlns:p14="http://schemas.microsoft.com/office/powerpoint/2010/main" val="3367991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E4C91B39-5A38-4818-B591-077D0944D92A}"/>
              </a:ext>
            </a:extLst>
          </p:cNvPr>
          <p:cNvSpPr>
            <a:spLocks noGrp="1"/>
          </p:cNvSpPr>
          <p:nvPr>
            <p:ph type="title"/>
          </p:nvPr>
        </p:nvSpPr>
        <p:spPr/>
        <p:txBody>
          <a:bodyPr/>
          <a:lstStyle/>
          <a:p>
            <a:pPr eaLnBrk="1" hangingPunct="1"/>
            <a:r>
              <a:rPr lang="en-US" altLang="en-US" sz="2800" b="1" dirty="0">
                <a:solidFill>
                  <a:srgbClr val="0070C0"/>
                </a:solidFill>
                <a:latin typeface="Times New Roman" panose="02020603050405020304" pitchFamily="18" charset="0"/>
                <a:cs typeface="Times New Roman" panose="02020603050405020304" pitchFamily="18" charset="0"/>
              </a:rPr>
              <a:t>Results and Discussion</a:t>
            </a:r>
          </a:p>
        </p:txBody>
      </p:sp>
      <p:sp>
        <p:nvSpPr>
          <p:cNvPr id="13317" name="Slide Number Placeholder 3">
            <a:extLst>
              <a:ext uri="{FF2B5EF4-FFF2-40B4-BE49-F238E27FC236}">
                <a16:creationId xmlns:a16="http://schemas.microsoft.com/office/drawing/2014/main" id="{CA56119F-8B19-40A1-9EBF-BAE7AC81649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30C5648-BE1C-4582-8688-A19F32ACBD8F}" type="slidenum">
              <a:rPr lang="en-US" altLang="en-US" sz="1200" smtClean="0">
                <a:solidFill>
                  <a:srgbClr val="898989"/>
                </a:solidFill>
                <a:latin typeface="Arial" panose="020B0604020202020204" pitchFamily="34" charset="0"/>
              </a:rPr>
              <a:pPr>
                <a:spcBef>
                  <a:spcPct val="0"/>
                </a:spcBef>
                <a:buFontTx/>
                <a:buNone/>
              </a:pPr>
              <a:t>12</a:t>
            </a:fld>
            <a:endParaRPr lang="en-US" altLang="en-US" sz="1200">
              <a:solidFill>
                <a:srgbClr val="898989"/>
              </a:solidFill>
              <a:latin typeface="Arial" panose="020B0604020202020204" pitchFamily="34" charset="0"/>
            </a:endParaRPr>
          </a:p>
        </p:txBody>
      </p:sp>
      <p:sp>
        <p:nvSpPr>
          <p:cNvPr id="2" name="Date Placeholder 1">
            <a:extLst>
              <a:ext uri="{FF2B5EF4-FFF2-40B4-BE49-F238E27FC236}">
                <a16:creationId xmlns:a16="http://schemas.microsoft.com/office/drawing/2014/main" id="{559E9966-EFEE-495C-A80A-5EE64AE39FAE}"/>
              </a:ext>
            </a:extLst>
          </p:cNvPr>
          <p:cNvSpPr>
            <a:spLocks noGrp="1"/>
          </p:cNvSpPr>
          <p:nvPr>
            <p:ph type="dt" sz="half" idx="10"/>
          </p:nvPr>
        </p:nvSpPr>
        <p:spPr/>
        <p:txBody>
          <a:bodyPr/>
          <a:lstStyle/>
          <a:p>
            <a:pPr>
              <a:defRPr/>
            </a:pPr>
            <a:fld id="{CA0A70F5-A72C-42B3-BF3D-BA83A380785E}" type="datetime5">
              <a:rPr lang="en-US" smtClean="0"/>
              <a:t>25-Jun-24</a:t>
            </a:fld>
            <a:endParaRPr lang="en-US" dirty="0"/>
          </a:p>
        </p:txBody>
      </p:sp>
      <p:sp>
        <p:nvSpPr>
          <p:cNvPr id="4" name="Footer Placeholder 3">
            <a:extLst>
              <a:ext uri="{FF2B5EF4-FFF2-40B4-BE49-F238E27FC236}">
                <a16:creationId xmlns:a16="http://schemas.microsoft.com/office/drawing/2014/main" id="{B55D363E-64F7-6E6B-5391-3E8495CCE0E7}"/>
              </a:ext>
            </a:extLst>
          </p:cNvPr>
          <p:cNvSpPr>
            <a:spLocks noGrp="1"/>
          </p:cNvSpPr>
          <p:nvPr>
            <p:ph type="ftr" sz="quarter" idx="11"/>
          </p:nvPr>
        </p:nvSpPr>
        <p:spPr/>
        <p:txBody>
          <a:bodyPr/>
          <a:lstStyle/>
          <a:p>
            <a:pPr>
              <a:defRPr/>
            </a:pPr>
            <a:r>
              <a:rPr lang="en-GB"/>
              <a:t>15th ICCCNT 2024 – Paper ID:3501</a:t>
            </a:r>
            <a:endParaRPr lang="en-US" dirty="0"/>
          </a:p>
        </p:txBody>
      </p:sp>
      <p:pic>
        <p:nvPicPr>
          <p:cNvPr id="3" name="Picture 2">
            <a:extLst>
              <a:ext uri="{FF2B5EF4-FFF2-40B4-BE49-F238E27FC236}">
                <a16:creationId xmlns:a16="http://schemas.microsoft.com/office/drawing/2014/main" id="{93B65DFA-E152-CD44-F25C-7912E2FEF72E}"/>
              </a:ext>
            </a:extLst>
          </p:cNvPr>
          <p:cNvPicPr>
            <a:picLocks noChangeAspect="1"/>
          </p:cNvPicPr>
          <p:nvPr/>
        </p:nvPicPr>
        <p:blipFill rotWithShape="1">
          <a:blip r:embed="rId2"/>
          <a:srcRect t="49203"/>
          <a:stretch/>
        </p:blipFill>
        <p:spPr>
          <a:xfrm>
            <a:off x="1371600" y="4595526"/>
            <a:ext cx="6840071" cy="528084"/>
          </a:xfrm>
          <a:prstGeom prst="rect">
            <a:avLst/>
          </a:prstGeom>
        </p:spPr>
      </p:pic>
      <p:sp>
        <p:nvSpPr>
          <p:cNvPr id="9" name="TextBox 8">
            <a:extLst>
              <a:ext uri="{FF2B5EF4-FFF2-40B4-BE49-F238E27FC236}">
                <a16:creationId xmlns:a16="http://schemas.microsoft.com/office/drawing/2014/main" id="{D7A755E5-22A4-7923-661B-66C250B72486}"/>
              </a:ext>
            </a:extLst>
          </p:cNvPr>
          <p:cNvSpPr txBox="1"/>
          <p:nvPr/>
        </p:nvSpPr>
        <p:spPr>
          <a:xfrm>
            <a:off x="2286069" y="4349305"/>
            <a:ext cx="4206601" cy="246221"/>
          </a:xfrm>
          <a:prstGeom prst="rect">
            <a:avLst/>
          </a:prstGeom>
          <a:noFill/>
        </p:spPr>
        <p:txBody>
          <a:bodyPr wrap="none" rtlCol="0">
            <a:spAutoFit/>
          </a:bodyPr>
          <a:lstStyle/>
          <a:p>
            <a:r>
              <a:rPr lang="en-GB" sz="1000" dirty="0"/>
              <a:t>Fig. 3. Training and Validation Loss and Accuracy graph with 10 epoch </a:t>
            </a:r>
            <a:endParaRPr lang="en-IN" sz="1000" dirty="0"/>
          </a:p>
        </p:txBody>
      </p:sp>
      <p:pic>
        <p:nvPicPr>
          <p:cNvPr id="5" name="Picture 4">
            <a:extLst>
              <a:ext uri="{FF2B5EF4-FFF2-40B4-BE49-F238E27FC236}">
                <a16:creationId xmlns:a16="http://schemas.microsoft.com/office/drawing/2014/main" id="{D45E38F4-9E75-87F8-4FDA-04A8D1FA9CD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9936"/>
          <a:stretch/>
        </p:blipFill>
        <p:spPr bwMode="auto">
          <a:xfrm>
            <a:off x="1167032" y="1265549"/>
            <a:ext cx="3109546" cy="2749252"/>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9D322FF0-6866-E031-64FC-6408843CD27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0556"/>
          <a:stretch/>
        </p:blipFill>
        <p:spPr bwMode="auto">
          <a:xfrm>
            <a:off x="4708306" y="1225694"/>
            <a:ext cx="3268662" cy="294894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46867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E4C91B39-5A38-4818-B591-077D0944D92A}"/>
              </a:ext>
            </a:extLst>
          </p:cNvPr>
          <p:cNvSpPr>
            <a:spLocks noGrp="1"/>
          </p:cNvSpPr>
          <p:nvPr>
            <p:ph type="title"/>
          </p:nvPr>
        </p:nvSpPr>
        <p:spPr>
          <a:xfrm>
            <a:off x="457200" y="42317"/>
            <a:ext cx="8229600" cy="857250"/>
          </a:xfrm>
        </p:spPr>
        <p:txBody>
          <a:bodyPr/>
          <a:lstStyle/>
          <a:p>
            <a:pPr eaLnBrk="1" hangingPunct="1"/>
            <a:r>
              <a:rPr lang="en-US" altLang="en-US" sz="2800" b="1" dirty="0">
                <a:solidFill>
                  <a:srgbClr val="0070C0"/>
                </a:solidFill>
                <a:latin typeface="Times New Roman" panose="02020603050405020304" pitchFamily="18" charset="0"/>
                <a:cs typeface="Times New Roman" panose="02020603050405020304" pitchFamily="18" charset="0"/>
              </a:rPr>
              <a:t>Results and Discussion</a:t>
            </a:r>
          </a:p>
        </p:txBody>
      </p:sp>
      <p:sp>
        <p:nvSpPr>
          <p:cNvPr id="13317" name="Slide Number Placeholder 3">
            <a:extLst>
              <a:ext uri="{FF2B5EF4-FFF2-40B4-BE49-F238E27FC236}">
                <a16:creationId xmlns:a16="http://schemas.microsoft.com/office/drawing/2014/main" id="{CA56119F-8B19-40A1-9EBF-BAE7AC81649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30C5648-BE1C-4582-8688-A19F32ACBD8F}" type="slidenum">
              <a:rPr lang="en-US" altLang="en-US" sz="1200" smtClean="0">
                <a:solidFill>
                  <a:srgbClr val="898989"/>
                </a:solidFill>
                <a:latin typeface="Arial" panose="020B0604020202020204" pitchFamily="34" charset="0"/>
              </a:rPr>
              <a:pPr>
                <a:spcBef>
                  <a:spcPct val="0"/>
                </a:spcBef>
                <a:buFontTx/>
                <a:buNone/>
              </a:pPr>
              <a:t>13</a:t>
            </a:fld>
            <a:endParaRPr lang="en-US" altLang="en-US" sz="1200">
              <a:solidFill>
                <a:srgbClr val="898989"/>
              </a:solidFill>
              <a:latin typeface="Arial" panose="020B0604020202020204" pitchFamily="34" charset="0"/>
            </a:endParaRPr>
          </a:p>
        </p:txBody>
      </p:sp>
      <p:sp>
        <p:nvSpPr>
          <p:cNvPr id="2" name="Date Placeholder 1">
            <a:extLst>
              <a:ext uri="{FF2B5EF4-FFF2-40B4-BE49-F238E27FC236}">
                <a16:creationId xmlns:a16="http://schemas.microsoft.com/office/drawing/2014/main" id="{559E9966-EFEE-495C-A80A-5EE64AE39FAE}"/>
              </a:ext>
            </a:extLst>
          </p:cNvPr>
          <p:cNvSpPr>
            <a:spLocks noGrp="1"/>
          </p:cNvSpPr>
          <p:nvPr>
            <p:ph type="dt" sz="half" idx="10"/>
          </p:nvPr>
        </p:nvSpPr>
        <p:spPr/>
        <p:txBody>
          <a:bodyPr/>
          <a:lstStyle/>
          <a:p>
            <a:pPr>
              <a:defRPr/>
            </a:pPr>
            <a:fld id="{CA0A70F5-A72C-42B3-BF3D-BA83A380785E}" type="datetime5">
              <a:rPr lang="en-US" smtClean="0"/>
              <a:t>25-Jun-24</a:t>
            </a:fld>
            <a:endParaRPr lang="en-US" dirty="0"/>
          </a:p>
        </p:txBody>
      </p:sp>
      <p:sp>
        <p:nvSpPr>
          <p:cNvPr id="4" name="Footer Placeholder 3">
            <a:extLst>
              <a:ext uri="{FF2B5EF4-FFF2-40B4-BE49-F238E27FC236}">
                <a16:creationId xmlns:a16="http://schemas.microsoft.com/office/drawing/2014/main" id="{B55D363E-64F7-6E6B-5391-3E8495CCE0E7}"/>
              </a:ext>
            </a:extLst>
          </p:cNvPr>
          <p:cNvSpPr>
            <a:spLocks noGrp="1"/>
          </p:cNvSpPr>
          <p:nvPr>
            <p:ph type="ftr" sz="quarter" idx="11"/>
          </p:nvPr>
        </p:nvSpPr>
        <p:spPr/>
        <p:txBody>
          <a:bodyPr/>
          <a:lstStyle/>
          <a:p>
            <a:pPr>
              <a:defRPr/>
            </a:pPr>
            <a:r>
              <a:rPr lang="en-GB"/>
              <a:t>15th ICCCNT 2024 – Paper ID:3501</a:t>
            </a:r>
            <a:endParaRPr lang="en-US" dirty="0"/>
          </a:p>
        </p:txBody>
      </p:sp>
      <p:pic>
        <p:nvPicPr>
          <p:cNvPr id="3" name="Picture 2">
            <a:extLst>
              <a:ext uri="{FF2B5EF4-FFF2-40B4-BE49-F238E27FC236}">
                <a16:creationId xmlns:a16="http://schemas.microsoft.com/office/drawing/2014/main" id="{93B65DFA-E152-CD44-F25C-7912E2FEF72E}"/>
              </a:ext>
            </a:extLst>
          </p:cNvPr>
          <p:cNvPicPr>
            <a:picLocks noChangeAspect="1"/>
          </p:cNvPicPr>
          <p:nvPr/>
        </p:nvPicPr>
        <p:blipFill rotWithShape="1">
          <a:blip r:embed="rId2"/>
          <a:srcRect t="49203"/>
          <a:stretch/>
        </p:blipFill>
        <p:spPr>
          <a:xfrm>
            <a:off x="1371600" y="4595526"/>
            <a:ext cx="6840071" cy="528084"/>
          </a:xfrm>
          <a:prstGeom prst="rect">
            <a:avLst/>
          </a:prstGeom>
        </p:spPr>
      </p:pic>
      <p:sp>
        <p:nvSpPr>
          <p:cNvPr id="7" name="TextBox 6">
            <a:extLst>
              <a:ext uri="{FF2B5EF4-FFF2-40B4-BE49-F238E27FC236}">
                <a16:creationId xmlns:a16="http://schemas.microsoft.com/office/drawing/2014/main" id="{5FE69B1B-266C-D83F-0BF8-2C11D64679E6}"/>
              </a:ext>
            </a:extLst>
          </p:cNvPr>
          <p:cNvSpPr txBox="1"/>
          <p:nvPr/>
        </p:nvSpPr>
        <p:spPr>
          <a:xfrm>
            <a:off x="3178286" y="650456"/>
            <a:ext cx="2133600" cy="369332"/>
          </a:xfrm>
          <a:prstGeom prst="rect">
            <a:avLst/>
          </a:prstGeom>
          <a:noFill/>
        </p:spPr>
        <p:txBody>
          <a:bodyPr wrap="square">
            <a:spAutoFit/>
          </a:bodyPr>
          <a:lstStyle/>
          <a:p>
            <a:r>
              <a:rPr lang="en-IN" b="1" dirty="0">
                <a:solidFill>
                  <a:srgbClr val="002060"/>
                </a:solidFill>
              </a:rPr>
              <a:t>Confusion</a:t>
            </a:r>
            <a:r>
              <a:rPr lang="en-IN" dirty="0">
                <a:solidFill>
                  <a:srgbClr val="C00000"/>
                </a:solidFill>
              </a:rPr>
              <a:t> </a:t>
            </a:r>
            <a:r>
              <a:rPr lang="en-IN" b="1" dirty="0">
                <a:solidFill>
                  <a:srgbClr val="002060"/>
                </a:solidFill>
              </a:rPr>
              <a:t>Matrix</a:t>
            </a:r>
            <a:r>
              <a:rPr lang="en-IN" cap="none" dirty="0">
                <a:solidFill>
                  <a:srgbClr val="C00000"/>
                </a:solidFill>
              </a:rPr>
              <a:t> </a:t>
            </a:r>
            <a:endParaRPr lang="en-IN" dirty="0">
              <a:solidFill>
                <a:srgbClr val="C00000"/>
              </a:solidFill>
            </a:endParaRPr>
          </a:p>
        </p:txBody>
      </p:sp>
      <p:sp>
        <p:nvSpPr>
          <p:cNvPr id="18" name="TextBox 17">
            <a:extLst>
              <a:ext uri="{FF2B5EF4-FFF2-40B4-BE49-F238E27FC236}">
                <a16:creationId xmlns:a16="http://schemas.microsoft.com/office/drawing/2014/main" id="{50B2F10F-A2B8-1B32-8628-F610A7E006D4}"/>
              </a:ext>
            </a:extLst>
          </p:cNvPr>
          <p:cNvSpPr txBox="1"/>
          <p:nvPr/>
        </p:nvSpPr>
        <p:spPr>
          <a:xfrm>
            <a:off x="2666476" y="4072537"/>
            <a:ext cx="3734323" cy="246221"/>
          </a:xfrm>
          <a:prstGeom prst="rect">
            <a:avLst/>
          </a:prstGeom>
          <a:noFill/>
        </p:spPr>
        <p:txBody>
          <a:bodyPr wrap="square" rtlCol="0">
            <a:spAutoFit/>
          </a:bodyPr>
          <a:lstStyle/>
          <a:p>
            <a:r>
              <a:rPr lang="en-GB" sz="1000" dirty="0"/>
              <a:t>Fig. 4.  Confusion Matrix of proposed work</a:t>
            </a:r>
            <a:endParaRPr lang="en-IN" sz="1000" dirty="0"/>
          </a:p>
        </p:txBody>
      </p:sp>
      <p:pic>
        <p:nvPicPr>
          <p:cNvPr id="11" name="Picture 10">
            <a:extLst>
              <a:ext uri="{FF2B5EF4-FFF2-40B4-BE49-F238E27FC236}">
                <a16:creationId xmlns:a16="http://schemas.microsoft.com/office/drawing/2014/main" id="{2AC98BC2-1738-4A05-5747-B237702681EB}"/>
              </a:ext>
            </a:extLst>
          </p:cNvPr>
          <p:cNvPicPr>
            <a:picLocks noChangeAspect="1"/>
          </p:cNvPicPr>
          <p:nvPr/>
        </p:nvPicPr>
        <p:blipFill>
          <a:blip r:embed="rId3"/>
          <a:stretch>
            <a:fillRect/>
          </a:stretch>
        </p:blipFill>
        <p:spPr>
          <a:xfrm>
            <a:off x="1828800" y="1053492"/>
            <a:ext cx="5257800" cy="2865120"/>
          </a:xfrm>
          <a:prstGeom prst="rect">
            <a:avLst/>
          </a:prstGeom>
        </p:spPr>
      </p:pic>
    </p:spTree>
    <p:extLst>
      <p:ext uri="{BB962C8B-B14F-4D97-AF65-F5344CB8AC3E}">
        <p14:creationId xmlns:p14="http://schemas.microsoft.com/office/powerpoint/2010/main" val="1958561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E4C91B39-5A38-4818-B591-077D0944D92A}"/>
              </a:ext>
            </a:extLst>
          </p:cNvPr>
          <p:cNvSpPr>
            <a:spLocks noGrp="1"/>
          </p:cNvSpPr>
          <p:nvPr>
            <p:ph type="title"/>
          </p:nvPr>
        </p:nvSpPr>
        <p:spPr>
          <a:xfrm>
            <a:off x="457200" y="206375"/>
            <a:ext cx="8229600" cy="694262"/>
          </a:xfrm>
        </p:spPr>
        <p:txBody>
          <a:bodyPr/>
          <a:lstStyle/>
          <a:p>
            <a:pPr eaLnBrk="1" hangingPunct="1"/>
            <a:r>
              <a:rPr lang="en-US" altLang="en-US" sz="2800" b="1" dirty="0">
                <a:solidFill>
                  <a:srgbClr val="0070C0"/>
                </a:solidFill>
                <a:latin typeface="Times New Roman" panose="02020603050405020304" pitchFamily="18" charset="0"/>
                <a:cs typeface="Times New Roman" panose="02020603050405020304" pitchFamily="18" charset="0"/>
              </a:rPr>
              <a:t>Results and Discussion</a:t>
            </a:r>
          </a:p>
        </p:txBody>
      </p:sp>
      <p:sp>
        <p:nvSpPr>
          <p:cNvPr id="13317" name="Slide Number Placeholder 3">
            <a:extLst>
              <a:ext uri="{FF2B5EF4-FFF2-40B4-BE49-F238E27FC236}">
                <a16:creationId xmlns:a16="http://schemas.microsoft.com/office/drawing/2014/main" id="{CA56119F-8B19-40A1-9EBF-BAE7AC81649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30C5648-BE1C-4582-8688-A19F32ACBD8F}" type="slidenum">
              <a:rPr lang="en-US" altLang="en-US" sz="1200" smtClean="0">
                <a:solidFill>
                  <a:srgbClr val="898989"/>
                </a:solidFill>
                <a:latin typeface="Arial" panose="020B0604020202020204" pitchFamily="34" charset="0"/>
              </a:rPr>
              <a:pPr>
                <a:spcBef>
                  <a:spcPct val="0"/>
                </a:spcBef>
                <a:buFontTx/>
                <a:buNone/>
              </a:pPr>
              <a:t>14</a:t>
            </a:fld>
            <a:endParaRPr lang="en-US" altLang="en-US" sz="1200">
              <a:solidFill>
                <a:srgbClr val="898989"/>
              </a:solidFill>
              <a:latin typeface="Arial" panose="020B0604020202020204" pitchFamily="34" charset="0"/>
            </a:endParaRPr>
          </a:p>
        </p:txBody>
      </p:sp>
      <p:sp>
        <p:nvSpPr>
          <p:cNvPr id="2" name="Date Placeholder 1">
            <a:extLst>
              <a:ext uri="{FF2B5EF4-FFF2-40B4-BE49-F238E27FC236}">
                <a16:creationId xmlns:a16="http://schemas.microsoft.com/office/drawing/2014/main" id="{559E9966-EFEE-495C-A80A-5EE64AE39FAE}"/>
              </a:ext>
            </a:extLst>
          </p:cNvPr>
          <p:cNvSpPr>
            <a:spLocks noGrp="1"/>
          </p:cNvSpPr>
          <p:nvPr>
            <p:ph type="dt" sz="half" idx="10"/>
          </p:nvPr>
        </p:nvSpPr>
        <p:spPr/>
        <p:txBody>
          <a:bodyPr/>
          <a:lstStyle/>
          <a:p>
            <a:pPr>
              <a:defRPr/>
            </a:pPr>
            <a:fld id="{CA0A70F5-A72C-42B3-BF3D-BA83A380785E}" type="datetime5">
              <a:rPr lang="en-US" smtClean="0"/>
              <a:t>25-Jun-24</a:t>
            </a:fld>
            <a:endParaRPr lang="en-US" dirty="0"/>
          </a:p>
        </p:txBody>
      </p:sp>
      <p:sp>
        <p:nvSpPr>
          <p:cNvPr id="4" name="Footer Placeholder 3">
            <a:extLst>
              <a:ext uri="{FF2B5EF4-FFF2-40B4-BE49-F238E27FC236}">
                <a16:creationId xmlns:a16="http://schemas.microsoft.com/office/drawing/2014/main" id="{B55D363E-64F7-6E6B-5391-3E8495CCE0E7}"/>
              </a:ext>
            </a:extLst>
          </p:cNvPr>
          <p:cNvSpPr>
            <a:spLocks noGrp="1"/>
          </p:cNvSpPr>
          <p:nvPr>
            <p:ph type="ftr" sz="quarter" idx="11"/>
          </p:nvPr>
        </p:nvSpPr>
        <p:spPr/>
        <p:txBody>
          <a:bodyPr/>
          <a:lstStyle/>
          <a:p>
            <a:pPr>
              <a:defRPr/>
            </a:pPr>
            <a:r>
              <a:rPr lang="en-GB"/>
              <a:t>15th ICCCNT 2024 – Paper ID:3501</a:t>
            </a:r>
            <a:endParaRPr lang="en-US" dirty="0"/>
          </a:p>
        </p:txBody>
      </p:sp>
      <p:pic>
        <p:nvPicPr>
          <p:cNvPr id="3" name="Picture 2">
            <a:extLst>
              <a:ext uri="{FF2B5EF4-FFF2-40B4-BE49-F238E27FC236}">
                <a16:creationId xmlns:a16="http://schemas.microsoft.com/office/drawing/2014/main" id="{93B65DFA-E152-CD44-F25C-7912E2FEF72E}"/>
              </a:ext>
            </a:extLst>
          </p:cNvPr>
          <p:cNvPicPr>
            <a:picLocks noChangeAspect="1"/>
          </p:cNvPicPr>
          <p:nvPr/>
        </p:nvPicPr>
        <p:blipFill rotWithShape="1">
          <a:blip r:embed="rId2"/>
          <a:srcRect t="49203"/>
          <a:stretch/>
        </p:blipFill>
        <p:spPr>
          <a:xfrm>
            <a:off x="1371600" y="4595526"/>
            <a:ext cx="6840071" cy="528084"/>
          </a:xfrm>
          <a:prstGeom prst="rect">
            <a:avLst/>
          </a:prstGeom>
        </p:spPr>
      </p:pic>
      <p:sp>
        <p:nvSpPr>
          <p:cNvPr id="12" name="TextBox 11">
            <a:extLst>
              <a:ext uri="{FF2B5EF4-FFF2-40B4-BE49-F238E27FC236}">
                <a16:creationId xmlns:a16="http://schemas.microsoft.com/office/drawing/2014/main" id="{14C28271-F42E-2CBB-F9D4-C044A2F1632E}"/>
              </a:ext>
            </a:extLst>
          </p:cNvPr>
          <p:cNvSpPr txBox="1"/>
          <p:nvPr/>
        </p:nvSpPr>
        <p:spPr>
          <a:xfrm>
            <a:off x="914399" y="900637"/>
            <a:ext cx="7315199" cy="881780"/>
          </a:xfrm>
          <a:prstGeom prst="rect">
            <a:avLst/>
          </a:prstGeom>
          <a:noFill/>
        </p:spPr>
        <p:txBody>
          <a:bodyPr wrap="square">
            <a:spAutoFit/>
          </a:bodyPr>
          <a:lstStyle/>
          <a:p>
            <a:pPr marL="285750" indent="-285750" algn="just">
              <a:lnSpc>
                <a:spcPct val="95000"/>
              </a:lnSpc>
              <a:spcAft>
                <a:spcPts val="600"/>
              </a:spcAft>
              <a:buFont typeface="Arial" panose="020B0604020202020204" pitchFamily="34" charset="0"/>
              <a:buChar char="•"/>
              <a:tabLst>
                <a:tab pos="182880" algn="l"/>
              </a:tabLst>
            </a:pPr>
            <a:r>
              <a:rPr lang="x-none" sz="1800" spc="-5" dirty="0">
                <a:solidFill>
                  <a:srgbClr val="002060"/>
                </a:solidFill>
                <a:effectLst/>
                <a:latin typeface="Times New Roman" panose="02020603050405020304" pitchFamily="18" charset="0"/>
                <a:ea typeface="SimSun" panose="02010600030101010101" pitchFamily="2" charset="-122"/>
              </a:rPr>
              <a:t>From TABLE I., the model overall accuracy of 95% further validates the robustness of the model in discriminating between tumor and non-tumor cases.</a:t>
            </a:r>
            <a:endParaRPr lang="en-IN" sz="1800" spc="-5" dirty="0">
              <a:solidFill>
                <a:srgbClr val="002060"/>
              </a:solidFill>
              <a:effectLst/>
              <a:latin typeface="Times New Roman" panose="02020603050405020304" pitchFamily="18" charset="0"/>
              <a:ea typeface="SimSun" panose="02010600030101010101" pitchFamily="2" charset="-122"/>
            </a:endParaRPr>
          </a:p>
        </p:txBody>
      </p:sp>
      <p:sp>
        <p:nvSpPr>
          <p:cNvPr id="14" name="TextBox 13">
            <a:extLst>
              <a:ext uri="{FF2B5EF4-FFF2-40B4-BE49-F238E27FC236}">
                <a16:creationId xmlns:a16="http://schemas.microsoft.com/office/drawing/2014/main" id="{F96882EB-9CAA-51E0-0938-6E1DFDDC0B8A}"/>
              </a:ext>
            </a:extLst>
          </p:cNvPr>
          <p:cNvSpPr txBox="1"/>
          <p:nvPr/>
        </p:nvSpPr>
        <p:spPr>
          <a:xfrm>
            <a:off x="914400" y="1885950"/>
            <a:ext cx="7315200" cy="2274469"/>
          </a:xfrm>
          <a:prstGeom prst="rect">
            <a:avLst/>
          </a:prstGeom>
          <a:noFill/>
        </p:spPr>
        <p:txBody>
          <a:bodyPr wrap="square">
            <a:spAutoFit/>
          </a:bodyPr>
          <a:lstStyle/>
          <a:p>
            <a:pPr marL="285750" indent="-285750" algn="just">
              <a:lnSpc>
                <a:spcPct val="95000"/>
              </a:lnSpc>
              <a:spcAft>
                <a:spcPts val="600"/>
              </a:spcAft>
              <a:buFont typeface="Arial" panose="020B0604020202020204" pitchFamily="34" charset="0"/>
              <a:buChar char="•"/>
              <a:tabLst>
                <a:tab pos="182880" algn="l"/>
              </a:tabLst>
            </a:pPr>
            <a:r>
              <a:rPr lang="x-none" sz="1800" spc="-5" dirty="0">
                <a:solidFill>
                  <a:srgbClr val="A50021"/>
                </a:solidFill>
                <a:effectLst/>
                <a:latin typeface="Times New Roman" panose="02020603050405020304" pitchFamily="18" charset="0"/>
                <a:ea typeface="SimSun" panose="02010600030101010101" pitchFamily="2" charset="-122"/>
              </a:rPr>
              <a:t>These results demonstrate that the CNN model achieves high accuracy and good performance across different tumor types. However, further analysis of the confusion matrix a shown in Fig. </a:t>
            </a:r>
            <a:r>
              <a:rPr lang="en-GB" sz="1800" spc="-5" dirty="0">
                <a:solidFill>
                  <a:srgbClr val="A50021"/>
                </a:solidFill>
                <a:effectLst/>
                <a:latin typeface="Times New Roman" panose="02020603050405020304" pitchFamily="18" charset="0"/>
                <a:ea typeface="SimSun" panose="02010600030101010101" pitchFamily="2" charset="-122"/>
              </a:rPr>
              <a:t>4</a:t>
            </a:r>
            <a:r>
              <a:rPr lang="x-none" sz="1800" spc="-5" dirty="0">
                <a:solidFill>
                  <a:srgbClr val="A50021"/>
                </a:solidFill>
                <a:effectLst/>
                <a:latin typeface="Times New Roman" panose="02020603050405020304" pitchFamily="18" charset="0"/>
                <a:ea typeface="SimSun" panose="02010600030101010101" pitchFamily="2" charset="-122"/>
              </a:rPr>
              <a:t>., might reveal areas where the model can be improved, such as reducing misclassifications between certain tumor types</a:t>
            </a:r>
            <a:endParaRPr lang="en-IN" sz="1800" spc="-5" dirty="0">
              <a:solidFill>
                <a:srgbClr val="A50021"/>
              </a:solidFill>
              <a:effectLst/>
              <a:latin typeface="Times New Roman" panose="02020603050405020304" pitchFamily="18" charset="0"/>
              <a:ea typeface="SimSun" panose="02010600030101010101" pitchFamily="2" charset="-122"/>
            </a:endParaRPr>
          </a:p>
          <a:p>
            <a:pPr marL="285750" indent="-285750" algn="just">
              <a:lnSpc>
                <a:spcPct val="95000"/>
              </a:lnSpc>
              <a:spcAft>
                <a:spcPts val="600"/>
              </a:spcAft>
              <a:buFont typeface="Arial" panose="020B0604020202020204" pitchFamily="34" charset="0"/>
              <a:buChar char="•"/>
              <a:tabLst>
                <a:tab pos="182880" algn="l"/>
              </a:tabLst>
            </a:pPr>
            <a:r>
              <a:rPr lang="x-none" sz="1800" spc="-5" dirty="0">
                <a:solidFill>
                  <a:srgbClr val="002060"/>
                </a:solidFill>
                <a:effectLst/>
                <a:latin typeface="Times New Roman" panose="02020603050405020304" pitchFamily="18" charset="0"/>
                <a:ea typeface="SimSun" panose="02010600030101010101" pitchFamily="2" charset="-122"/>
              </a:rPr>
              <a:t>From Fig. </a:t>
            </a:r>
            <a:r>
              <a:rPr lang="en-GB" sz="1800" spc="-5" dirty="0">
                <a:solidFill>
                  <a:srgbClr val="002060"/>
                </a:solidFill>
                <a:effectLst/>
                <a:latin typeface="Times New Roman" panose="02020603050405020304" pitchFamily="18" charset="0"/>
                <a:ea typeface="SimSun" panose="02010600030101010101" pitchFamily="2" charset="-122"/>
              </a:rPr>
              <a:t>3</a:t>
            </a:r>
            <a:r>
              <a:rPr lang="x-none" sz="1800" spc="-5" dirty="0">
                <a:solidFill>
                  <a:srgbClr val="002060"/>
                </a:solidFill>
                <a:effectLst/>
                <a:latin typeface="Times New Roman" panose="02020603050405020304" pitchFamily="18" charset="0"/>
                <a:ea typeface="SimSun" panose="02010600030101010101" pitchFamily="2" charset="-122"/>
              </a:rPr>
              <a:t>,  it is evident that the model accuracy increases and loss decreases as epoch increases and given the best epoch which increases efficiency of the model.</a:t>
            </a:r>
            <a:endParaRPr lang="en-IN" sz="1800" spc="-5" dirty="0">
              <a:solidFill>
                <a:srgbClr val="002060"/>
              </a:solidFill>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760743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E4C91B39-5A38-4818-B591-077D0944D92A}"/>
              </a:ext>
            </a:extLst>
          </p:cNvPr>
          <p:cNvSpPr>
            <a:spLocks noGrp="1"/>
          </p:cNvSpPr>
          <p:nvPr>
            <p:ph type="title"/>
          </p:nvPr>
        </p:nvSpPr>
        <p:spPr>
          <a:xfrm>
            <a:off x="457200" y="206375"/>
            <a:ext cx="8229600" cy="694262"/>
          </a:xfrm>
        </p:spPr>
        <p:txBody>
          <a:bodyPr/>
          <a:lstStyle/>
          <a:p>
            <a:pPr lvl="0" eaLnBrk="1" hangingPunct="1">
              <a:buSzPts val="1000"/>
              <a:tabLst>
                <a:tab pos="137160" algn="l"/>
                <a:tab pos="365760" algn="l"/>
              </a:tabLst>
            </a:pPr>
            <a:r>
              <a:rPr lang="en-US" sz="2800" b="1" dirty="0">
                <a:solidFill>
                  <a:srgbClr val="0070C0"/>
                </a:solidFill>
                <a:latin typeface="Times New Roman" panose="02020603050405020304" pitchFamily="18" charset="0"/>
                <a:cs typeface="Times New Roman" panose="02020603050405020304" pitchFamily="18" charset="0"/>
              </a:rPr>
              <a:t>CONCLUSION AND FUTURE WORK</a:t>
            </a:r>
            <a:endParaRPr lang="en-IN" sz="2800" b="1" dirty="0">
              <a:solidFill>
                <a:srgbClr val="0070C0"/>
              </a:solidFill>
              <a:latin typeface="Times New Roman" panose="02020603050405020304" pitchFamily="18" charset="0"/>
              <a:cs typeface="Times New Roman" panose="02020603050405020304" pitchFamily="18" charset="0"/>
            </a:endParaRPr>
          </a:p>
        </p:txBody>
      </p:sp>
      <p:sp>
        <p:nvSpPr>
          <p:cNvPr id="13317" name="Slide Number Placeholder 3">
            <a:extLst>
              <a:ext uri="{FF2B5EF4-FFF2-40B4-BE49-F238E27FC236}">
                <a16:creationId xmlns:a16="http://schemas.microsoft.com/office/drawing/2014/main" id="{CA56119F-8B19-40A1-9EBF-BAE7AC81649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30C5648-BE1C-4582-8688-A19F32ACBD8F}" type="slidenum">
              <a:rPr lang="en-US" altLang="en-US" sz="1200" smtClean="0">
                <a:solidFill>
                  <a:srgbClr val="898989"/>
                </a:solidFill>
                <a:latin typeface="Arial" panose="020B0604020202020204" pitchFamily="34" charset="0"/>
              </a:rPr>
              <a:pPr>
                <a:spcBef>
                  <a:spcPct val="0"/>
                </a:spcBef>
                <a:buFontTx/>
                <a:buNone/>
              </a:pPr>
              <a:t>15</a:t>
            </a:fld>
            <a:endParaRPr lang="en-US" altLang="en-US" sz="1200">
              <a:solidFill>
                <a:srgbClr val="898989"/>
              </a:solidFill>
              <a:latin typeface="Arial" panose="020B0604020202020204" pitchFamily="34" charset="0"/>
            </a:endParaRPr>
          </a:p>
        </p:txBody>
      </p:sp>
      <p:sp>
        <p:nvSpPr>
          <p:cNvPr id="2" name="Date Placeholder 1">
            <a:extLst>
              <a:ext uri="{FF2B5EF4-FFF2-40B4-BE49-F238E27FC236}">
                <a16:creationId xmlns:a16="http://schemas.microsoft.com/office/drawing/2014/main" id="{559E9966-EFEE-495C-A80A-5EE64AE39FAE}"/>
              </a:ext>
            </a:extLst>
          </p:cNvPr>
          <p:cNvSpPr>
            <a:spLocks noGrp="1"/>
          </p:cNvSpPr>
          <p:nvPr>
            <p:ph type="dt" sz="half" idx="10"/>
          </p:nvPr>
        </p:nvSpPr>
        <p:spPr/>
        <p:txBody>
          <a:bodyPr/>
          <a:lstStyle/>
          <a:p>
            <a:pPr>
              <a:defRPr/>
            </a:pPr>
            <a:fld id="{CA0A70F5-A72C-42B3-BF3D-BA83A380785E}" type="datetime5">
              <a:rPr lang="en-US" smtClean="0"/>
              <a:t>25-Jun-24</a:t>
            </a:fld>
            <a:endParaRPr lang="en-US" dirty="0"/>
          </a:p>
        </p:txBody>
      </p:sp>
      <p:sp>
        <p:nvSpPr>
          <p:cNvPr id="4" name="Footer Placeholder 3">
            <a:extLst>
              <a:ext uri="{FF2B5EF4-FFF2-40B4-BE49-F238E27FC236}">
                <a16:creationId xmlns:a16="http://schemas.microsoft.com/office/drawing/2014/main" id="{B55D363E-64F7-6E6B-5391-3E8495CCE0E7}"/>
              </a:ext>
            </a:extLst>
          </p:cNvPr>
          <p:cNvSpPr>
            <a:spLocks noGrp="1"/>
          </p:cNvSpPr>
          <p:nvPr>
            <p:ph type="ftr" sz="quarter" idx="11"/>
          </p:nvPr>
        </p:nvSpPr>
        <p:spPr/>
        <p:txBody>
          <a:bodyPr/>
          <a:lstStyle/>
          <a:p>
            <a:pPr>
              <a:defRPr/>
            </a:pPr>
            <a:r>
              <a:rPr lang="en-GB"/>
              <a:t>15th ICCCNT 2024 – Paper ID:3501</a:t>
            </a:r>
            <a:endParaRPr lang="en-US" dirty="0"/>
          </a:p>
        </p:txBody>
      </p:sp>
      <p:pic>
        <p:nvPicPr>
          <p:cNvPr id="3" name="Picture 2">
            <a:extLst>
              <a:ext uri="{FF2B5EF4-FFF2-40B4-BE49-F238E27FC236}">
                <a16:creationId xmlns:a16="http://schemas.microsoft.com/office/drawing/2014/main" id="{93B65DFA-E152-CD44-F25C-7912E2FEF72E}"/>
              </a:ext>
            </a:extLst>
          </p:cNvPr>
          <p:cNvPicPr>
            <a:picLocks noChangeAspect="1"/>
          </p:cNvPicPr>
          <p:nvPr/>
        </p:nvPicPr>
        <p:blipFill rotWithShape="1">
          <a:blip r:embed="rId2"/>
          <a:srcRect t="49203"/>
          <a:stretch/>
        </p:blipFill>
        <p:spPr>
          <a:xfrm>
            <a:off x="1371600" y="4595526"/>
            <a:ext cx="6840071" cy="528084"/>
          </a:xfrm>
          <a:prstGeom prst="rect">
            <a:avLst/>
          </a:prstGeom>
        </p:spPr>
      </p:pic>
      <p:sp>
        <p:nvSpPr>
          <p:cNvPr id="6" name="TextBox 5">
            <a:extLst>
              <a:ext uri="{FF2B5EF4-FFF2-40B4-BE49-F238E27FC236}">
                <a16:creationId xmlns:a16="http://schemas.microsoft.com/office/drawing/2014/main" id="{803C2EAC-A617-1FDC-8C32-FC4D6DD59FA0}"/>
              </a:ext>
            </a:extLst>
          </p:cNvPr>
          <p:cNvSpPr txBox="1"/>
          <p:nvPr/>
        </p:nvSpPr>
        <p:spPr>
          <a:xfrm>
            <a:off x="981635" y="1231052"/>
            <a:ext cx="7620000" cy="2862322"/>
          </a:xfrm>
          <a:prstGeom prst="rect">
            <a:avLst/>
          </a:prstGeom>
          <a:noFill/>
        </p:spPr>
        <p:txBody>
          <a:bodyPr wrap="square">
            <a:spAutoFit/>
          </a:bodyPr>
          <a:lstStyle/>
          <a:p>
            <a:pPr marL="285750" indent="-285750" algn="just">
              <a:buFont typeface="Arial" panose="020B0604020202020204" pitchFamily="34" charset="0"/>
              <a:buChar char="•"/>
            </a:pPr>
            <a:r>
              <a:rPr lang="en-GB" sz="1800" dirty="0">
                <a:solidFill>
                  <a:srgbClr val="002060"/>
                </a:solidFill>
                <a:effectLst/>
                <a:latin typeface="Times New Roman" panose="02020603050405020304" pitchFamily="18" charset="0"/>
                <a:ea typeface="Times New Roman" panose="02020603050405020304" pitchFamily="18" charset="0"/>
              </a:rPr>
              <a:t>In this research paper, we examine the use of deep learning techniques brain tumor classification model using pre-trained deep learning techniques have yielded promising results indicative of its potential in clinical practice. Through the utilization of CNNs, the model demonstrates high precision, recall, and F1-score values across diverse tumor types, including glioma, meningioma, pituitary tumors, and cases without tumors.</a:t>
            </a:r>
          </a:p>
          <a:p>
            <a:pPr marL="285750" indent="-285750" algn="just">
              <a:buFont typeface="Arial" panose="020B0604020202020204" pitchFamily="34" charset="0"/>
              <a:buChar char="•"/>
            </a:pPr>
            <a:endParaRPr lang="en-GB" sz="1800" dirty="0">
              <a:solidFill>
                <a:srgbClr val="002060"/>
              </a:solidFill>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GB" dirty="0">
                <a:solidFill>
                  <a:srgbClr val="A50021"/>
                </a:solidFill>
                <a:effectLst/>
                <a:latin typeface="Times New Roman" panose="02020603050405020304" pitchFamily="18" charset="0"/>
                <a:ea typeface="Times New Roman" panose="02020603050405020304" pitchFamily="18" charset="0"/>
              </a:rPr>
              <a:t>Further optimization of model architectures, incorporation of multi-modal imaging data, and exploration of novel deep learning techniques can further enhance the accuracy and robustness of brain tumor classification models.</a:t>
            </a:r>
            <a:endParaRPr lang="en-IN" dirty="0">
              <a:solidFill>
                <a:srgbClr val="A5002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03113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50EAC60C-4B51-4B05-BEE2-451C130B8939}"/>
              </a:ext>
            </a:extLst>
          </p:cNvPr>
          <p:cNvSpPr>
            <a:spLocks noGrp="1"/>
          </p:cNvSpPr>
          <p:nvPr>
            <p:ph type="title"/>
          </p:nvPr>
        </p:nvSpPr>
        <p:spPr>
          <a:xfrm>
            <a:off x="470646" y="25239"/>
            <a:ext cx="8229600" cy="857250"/>
          </a:xfrm>
        </p:spPr>
        <p:txBody>
          <a:bodyPr/>
          <a:lstStyle/>
          <a:p>
            <a:pPr eaLnBrk="1" hangingPunct="1"/>
            <a:r>
              <a:rPr lang="en-US" altLang="en-US" sz="2800" b="1" dirty="0">
                <a:solidFill>
                  <a:srgbClr val="0070C0"/>
                </a:solidFill>
                <a:latin typeface="Times New Roman" panose="02020603050405020304" pitchFamily="18" charset="0"/>
                <a:cs typeface="Times New Roman" panose="02020603050405020304" pitchFamily="18" charset="0"/>
              </a:rPr>
              <a:t>References </a:t>
            </a:r>
            <a:endParaRPr lang="en-US" altLang="en-US" sz="1600" b="1" dirty="0">
              <a:solidFill>
                <a:srgbClr val="0070C0"/>
              </a:solidFill>
              <a:latin typeface="Times New Roman" panose="02020603050405020304" pitchFamily="18" charset="0"/>
              <a:cs typeface="Times New Roman" panose="02020603050405020304" pitchFamily="18" charset="0"/>
            </a:endParaRPr>
          </a:p>
        </p:txBody>
      </p:sp>
      <p:sp>
        <p:nvSpPr>
          <p:cNvPr id="13315" name="Rectangle 3">
            <a:extLst>
              <a:ext uri="{FF2B5EF4-FFF2-40B4-BE49-F238E27FC236}">
                <a16:creationId xmlns:a16="http://schemas.microsoft.com/office/drawing/2014/main" id="{90F5C4AA-9BBD-4FED-8810-BA19D8702CF8}"/>
              </a:ext>
            </a:extLst>
          </p:cNvPr>
          <p:cNvSpPr>
            <a:spLocks noGrp="1"/>
          </p:cNvSpPr>
          <p:nvPr>
            <p:ph idx="1"/>
          </p:nvPr>
        </p:nvSpPr>
        <p:spPr>
          <a:xfrm>
            <a:off x="471889" y="666749"/>
            <a:ext cx="8444753" cy="3939427"/>
          </a:xfrm>
        </p:spPr>
        <p:txBody>
          <a:bodyPr/>
          <a:lstStyle/>
          <a:p>
            <a:pPr marL="0" lvl="0" indent="0" algn="just">
              <a:lnSpc>
                <a:spcPts val="900"/>
              </a:lnSpc>
              <a:spcAft>
                <a:spcPts val="250"/>
              </a:spcAft>
              <a:buSzPts val="800"/>
              <a:buNone/>
              <a:tabLst>
                <a:tab pos="228600" algn="l"/>
              </a:tabLst>
            </a:pPr>
            <a:r>
              <a:rPr lang="en-US" sz="800" dirty="0">
                <a:effectLst/>
                <a:latin typeface="Times New Roman" panose="02020603050405020304" pitchFamily="18" charset="0"/>
                <a:ea typeface="MS Mincho" panose="02020609040205080304" pitchFamily="49" charset="-128"/>
              </a:rPr>
              <a:t>[1]	LeCun, Y., Bengio, Y., &amp; Hinton, G. (2015). Deep learning. Nature, 521(7553), 436–444.</a:t>
            </a:r>
          </a:p>
          <a:p>
            <a:pPr marL="0" lvl="0" indent="0" algn="just">
              <a:lnSpc>
                <a:spcPts val="900"/>
              </a:lnSpc>
              <a:spcAft>
                <a:spcPts val="250"/>
              </a:spcAft>
              <a:buSzPts val="800"/>
              <a:buNone/>
              <a:tabLst>
                <a:tab pos="228600" algn="l"/>
              </a:tabLst>
            </a:pPr>
            <a:r>
              <a:rPr lang="en-US" sz="800" dirty="0">
                <a:effectLst/>
                <a:latin typeface="Times New Roman" panose="02020603050405020304" pitchFamily="18" charset="0"/>
                <a:ea typeface="MS Mincho" panose="02020609040205080304" pitchFamily="49" charset="-128"/>
              </a:rPr>
              <a:t>[2]	</a:t>
            </a:r>
            <a:r>
              <a:rPr lang="en-US" sz="800" dirty="0" err="1">
                <a:effectLst/>
                <a:latin typeface="Times New Roman" panose="02020603050405020304" pitchFamily="18" charset="0"/>
                <a:ea typeface="MS Mincho" panose="02020609040205080304" pitchFamily="49" charset="-128"/>
              </a:rPr>
              <a:t>Havaei</a:t>
            </a:r>
            <a:r>
              <a:rPr lang="en-US" sz="800" dirty="0">
                <a:effectLst/>
                <a:latin typeface="Times New Roman" panose="02020603050405020304" pitchFamily="18" charset="0"/>
                <a:ea typeface="MS Mincho" panose="02020609040205080304" pitchFamily="49" charset="-128"/>
              </a:rPr>
              <a:t>, M., Davy, A., </a:t>
            </a:r>
            <a:r>
              <a:rPr lang="en-US" sz="800" dirty="0" err="1">
                <a:effectLst/>
                <a:latin typeface="Times New Roman" panose="02020603050405020304" pitchFamily="18" charset="0"/>
                <a:ea typeface="MS Mincho" panose="02020609040205080304" pitchFamily="49" charset="-128"/>
              </a:rPr>
              <a:t>Warde</a:t>
            </a:r>
            <a:r>
              <a:rPr lang="en-US" sz="800" dirty="0">
                <a:effectLst/>
                <a:latin typeface="Times New Roman" panose="02020603050405020304" pitchFamily="18" charset="0"/>
                <a:ea typeface="MS Mincho" panose="02020609040205080304" pitchFamily="49" charset="-128"/>
              </a:rPr>
              <a:t>-Farley, D., </a:t>
            </a:r>
            <a:r>
              <a:rPr lang="en-US" sz="800" dirty="0" err="1">
                <a:effectLst/>
                <a:latin typeface="Times New Roman" panose="02020603050405020304" pitchFamily="18" charset="0"/>
                <a:ea typeface="MS Mincho" panose="02020609040205080304" pitchFamily="49" charset="-128"/>
              </a:rPr>
              <a:t>Biard</a:t>
            </a:r>
            <a:r>
              <a:rPr lang="en-US" sz="800" dirty="0">
                <a:effectLst/>
                <a:latin typeface="Times New Roman" panose="02020603050405020304" pitchFamily="18" charset="0"/>
                <a:ea typeface="MS Mincho" panose="02020609040205080304" pitchFamily="49" charset="-128"/>
              </a:rPr>
              <a:t>, A., Courville, A., Bengio, Y., Pal, C., </a:t>
            </a:r>
            <a:r>
              <a:rPr lang="en-US" sz="800" dirty="0" err="1">
                <a:effectLst/>
                <a:latin typeface="Times New Roman" panose="02020603050405020304" pitchFamily="18" charset="0"/>
                <a:ea typeface="MS Mincho" panose="02020609040205080304" pitchFamily="49" charset="-128"/>
              </a:rPr>
              <a:t>Jodoin</a:t>
            </a:r>
            <a:r>
              <a:rPr lang="en-US" sz="800" dirty="0">
                <a:effectLst/>
                <a:latin typeface="Times New Roman" panose="02020603050405020304" pitchFamily="18" charset="0"/>
                <a:ea typeface="MS Mincho" panose="02020609040205080304" pitchFamily="49" charset="-128"/>
              </a:rPr>
              <a:t>, P. M., &amp; Larochelle, H. (2017). Brain tumor segmentation with deep neural networks. Medical Image Analysis, 35, 18–31.</a:t>
            </a:r>
          </a:p>
          <a:p>
            <a:pPr marL="0" lvl="0" indent="0" algn="just">
              <a:lnSpc>
                <a:spcPts val="900"/>
              </a:lnSpc>
              <a:spcAft>
                <a:spcPts val="250"/>
              </a:spcAft>
              <a:buSzPts val="800"/>
              <a:buNone/>
              <a:tabLst>
                <a:tab pos="228600" algn="l"/>
              </a:tabLst>
            </a:pPr>
            <a:r>
              <a:rPr lang="en-US" sz="800" dirty="0">
                <a:effectLst/>
                <a:latin typeface="Times New Roman" panose="02020603050405020304" pitchFamily="18" charset="0"/>
                <a:ea typeface="MS Mincho" panose="02020609040205080304" pitchFamily="49" charset="-128"/>
              </a:rPr>
              <a:t>[3]	</a:t>
            </a:r>
            <a:r>
              <a:rPr lang="en-US" sz="800" dirty="0" err="1">
                <a:effectLst/>
                <a:latin typeface="Times New Roman" panose="02020603050405020304" pitchFamily="18" charset="0"/>
                <a:ea typeface="MS Mincho" panose="02020609040205080304" pitchFamily="49" charset="-128"/>
              </a:rPr>
              <a:t>Bakas</a:t>
            </a:r>
            <a:r>
              <a:rPr lang="en-US" sz="800" dirty="0">
                <a:effectLst/>
                <a:latin typeface="Times New Roman" panose="02020603050405020304" pitchFamily="18" charset="0"/>
                <a:ea typeface="MS Mincho" panose="02020609040205080304" pitchFamily="49" charset="-128"/>
              </a:rPr>
              <a:t>, S., Akbari, H., </a:t>
            </a:r>
            <a:r>
              <a:rPr lang="en-US" sz="800" dirty="0" err="1">
                <a:effectLst/>
                <a:latin typeface="Times New Roman" panose="02020603050405020304" pitchFamily="18" charset="0"/>
                <a:ea typeface="MS Mincho" panose="02020609040205080304" pitchFamily="49" charset="-128"/>
              </a:rPr>
              <a:t>Sotiras</a:t>
            </a:r>
            <a:r>
              <a:rPr lang="en-US" sz="800" dirty="0">
                <a:effectLst/>
                <a:latin typeface="Times New Roman" panose="02020603050405020304" pitchFamily="18" charset="0"/>
                <a:ea typeface="MS Mincho" panose="02020609040205080304" pitchFamily="49" charset="-128"/>
              </a:rPr>
              <a:t>, A., </a:t>
            </a:r>
            <a:r>
              <a:rPr lang="en-US" sz="800" dirty="0" err="1">
                <a:effectLst/>
                <a:latin typeface="Times New Roman" panose="02020603050405020304" pitchFamily="18" charset="0"/>
                <a:ea typeface="MS Mincho" panose="02020609040205080304" pitchFamily="49" charset="-128"/>
              </a:rPr>
              <a:t>Bilello</a:t>
            </a:r>
            <a:r>
              <a:rPr lang="en-US" sz="800" dirty="0">
                <a:effectLst/>
                <a:latin typeface="Times New Roman" panose="02020603050405020304" pitchFamily="18" charset="0"/>
                <a:ea typeface="MS Mincho" panose="02020609040205080304" pitchFamily="49" charset="-128"/>
              </a:rPr>
              <a:t>, M., </a:t>
            </a:r>
            <a:r>
              <a:rPr lang="en-US" sz="800" dirty="0" err="1">
                <a:effectLst/>
                <a:latin typeface="Times New Roman" panose="02020603050405020304" pitchFamily="18" charset="0"/>
                <a:ea typeface="MS Mincho" panose="02020609040205080304" pitchFamily="49" charset="-128"/>
              </a:rPr>
              <a:t>Rozycki</a:t>
            </a:r>
            <a:r>
              <a:rPr lang="en-US" sz="800" dirty="0">
                <a:effectLst/>
                <a:latin typeface="Times New Roman" panose="02020603050405020304" pitchFamily="18" charset="0"/>
                <a:ea typeface="MS Mincho" panose="02020609040205080304" pitchFamily="49" charset="-128"/>
              </a:rPr>
              <a:t>, M., Kirby, J. S., </a:t>
            </a:r>
            <a:r>
              <a:rPr lang="en-US" sz="800" dirty="0" err="1">
                <a:effectLst/>
                <a:latin typeface="Times New Roman" panose="02020603050405020304" pitchFamily="18" charset="0"/>
                <a:ea typeface="MS Mincho" panose="02020609040205080304" pitchFamily="49" charset="-128"/>
              </a:rPr>
              <a:t>Freymann</a:t>
            </a:r>
            <a:r>
              <a:rPr lang="en-US" sz="800" dirty="0">
                <a:effectLst/>
                <a:latin typeface="Times New Roman" panose="02020603050405020304" pitchFamily="18" charset="0"/>
                <a:ea typeface="MS Mincho" panose="02020609040205080304" pitchFamily="49" charset="-128"/>
              </a:rPr>
              <a:t>, J. B., Farahani, K., &amp; </a:t>
            </a:r>
            <a:r>
              <a:rPr lang="en-US" sz="800" dirty="0" err="1">
                <a:effectLst/>
                <a:latin typeface="Times New Roman" panose="02020603050405020304" pitchFamily="18" charset="0"/>
                <a:ea typeface="MS Mincho" panose="02020609040205080304" pitchFamily="49" charset="-128"/>
              </a:rPr>
              <a:t>Davatzikos</a:t>
            </a:r>
            <a:r>
              <a:rPr lang="en-US" sz="800" dirty="0">
                <a:effectLst/>
                <a:latin typeface="Times New Roman" panose="02020603050405020304" pitchFamily="18" charset="0"/>
                <a:ea typeface="MS Mincho" panose="02020609040205080304" pitchFamily="49" charset="-128"/>
              </a:rPr>
              <a:t>, C. (2018). Advancing the Cancer Genome Atlas glioma MRI collections with expert segmentation labels and radiomic features. Scientific Data, 4, 170117.</a:t>
            </a:r>
          </a:p>
          <a:p>
            <a:pPr marL="0" lvl="0" indent="0" algn="just">
              <a:lnSpc>
                <a:spcPts val="900"/>
              </a:lnSpc>
              <a:spcAft>
                <a:spcPts val="250"/>
              </a:spcAft>
              <a:buSzPts val="800"/>
              <a:buNone/>
              <a:tabLst>
                <a:tab pos="228600" algn="l"/>
              </a:tabLst>
            </a:pPr>
            <a:r>
              <a:rPr lang="en-US" sz="800" dirty="0">
                <a:effectLst/>
                <a:latin typeface="Times New Roman" panose="02020603050405020304" pitchFamily="18" charset="0"/>
                <a:ea typeface="MS Mincho" panose="02020609040205080304" pitchFamily="49" charset="-128"/>
              </a:rPr>
              <a:t>[4]	Litjens, G., </a:t>
            </a:r>
            <a:r>
              <a:rPr lang="en-US" sz="800" dirty="0" err="1">
                <a:effectLst/>
                <a:latin typeface="Times New Roman" panose="02020603050405020304" pitchFamily="18" charset="0"/>
                <a:ea typeface="MS Mincho" panose="02020609040205080304" pitchFamily="49" charset="-128"/>
              </a:rPr>
              <a:t>Kooi</a:t>
            </a:r>
            <a:r>
              <a:rPr lang="en-US" sz="800" dirty="0">
                <a:effectLst/>
                <a:latin typeface="Times New Roman" panose="02020603050405020304" pitchFamily="18" charset="0"/>
                <a:ea typeface="MS Mincho" panose="02020609040205080304" pitchFamily="49" charset="-128"/>
              </a:rPr>
              <a:t>, T., </a:t>
            </a:r>
            <a:r>
              <a:rPr lang="en-US" sz="800" dirty="0" err="1">
                <a:effectLst/>
                <a:latin typeface="Times New Roman" panose="02020603050405020304" pitchFamily="18" charset="0"/>
                <a:ea typeface="MS Mincho" panose="02020609040205080304" pitchFamily="49" charset="-128"/>
              </a:rPr>
              <a:t>Bejnordi</a:t>
            </a:r>
            <a:r>
              <a:rPr lang="en-US" sz="800" dirty="0">
                <a:effectLst/>
                <a:latin typeface="Times New Roman" panose="02020603050405020304" pitchFamily="18" charset="0"/>
                <a:ea typeface="MS Mincho" panose="02020609040205080304" pitchFamily="49" charset="-128"/>
              </a:rPr>
              <a:t>, B. E., </a:t>
            </a:r>
            <a:r>
              <a:rPr lang="en-US" sz="800" dirty="0" err="1">
                <a:effectLst/>
                <a:latin typeface="Times New Roman" panose="02020603050405020304" pitchFamily="18" charset="0"/>
                <a:ea typeface="MS Mincho" panose="02020609040205080304" pitchFamily="49" charset="-128"/>
              </a:rPr>
              <a:t>Setio</a:t>
            </a:r>
            <a:r>
              <a:rPr lang="en-US" sz="800" dirty="0">
                <a:effectLst/>
                <a:latin typeface="Times New Roman" panose="02020603050405020304" pitchFamily="18" charset="0"/>
                <a:ea typeface="MS Mincho" panose="02020609040205080304" pitchFamily="49" charset="-128"/>
              </a:rPr>
              <a:t>, A. A. A., </a:t>
            </a:r>
            <a:r>
              <a:rPr lang="en-US" sz="800" dirty="0" err="1">
                <a:effectLst/>
                <a:latin typeface="Times New Roman" panose="02020603050405020304" pitchFamily="18" charset="0"/>
                <a:ea typeface="MS Mincho" panose="02020609040205080304" pitchFamily="49" charset="-128"/>
              </a:rPr>
              <a:t>Ciompi</a:t>
            </a:r>
            <a:r>
              <a:rPr lang="en-US" sz="800" dirty="0">
                <a:effectLst/>
                <a:latin typeface="Times New Roman" panose="02020603050405020304" pitchFamily="18" charset="0"/>
                <a:ea typeface="MS Mincho" panose="02020609040205080304" pitchFamily="49" charset="-128"/>
              </a:rPr>
              <a:t>, F., </a:t>
            </a:r>
            <a:r>
              <a:rPr lang="en-US" sz="800" dirty="0" err="1">
                <a:effectLst/>
                <a:latin typeface="Times New Roman" panose="02020603050405020304" pitchFamily="18" charset="0"/>
                <a:ea typeface="MS Mincho" panose="02020609040205080304" pitchFamily="49" charset="-128"/>
              </a:rPr>
              <a:t>Ghafoorian</a:t>
            </a:r>
            <a:r>
              <a:rPr lang="en-US" sz="800" dirty="0">
                <a:effectLst/>
                <a:latin typeface="Times New Roman" panose="02020603050405020304" pitchFamily="18" charset="0"/>
                <a:ea typeface="MS Mincho" panose="02020609040205080304" pitchFamily="49" charset="-128"/>
              </a:rPr>
              <a:t>, M., ... &amp; Sánchez, C. I. (2017). A survey on deep learning in medical image analysis. Medical image analysis, 42, 60-88.</a:t>
            </a:r>
          </a:p>
          <a:p>
            <a:pPr marL="0" lvl="0" indent="0" algn="just">
              <a:lnSpc>
                <a:spcPts val="900"/>
              </a:lnSpc>
              <a:spcAft>
                <a:spcPts val="250"/>
              </a:spcAft>
              <a:buSzPts val="800"/>
              <a:buNone/>
              <a:tabLst>
                <a:tab pos="228600" algn="l"/>
              </a:tabLst>
            </a:pPr>
            <a:r>
              <a:rPr lang="en-US" sz="800" dirty="0">
                <a:effectLst/>
                <a:latin typeface="Times New Roman" panose="02020603050405020304" pitchFamily="18" charset="0"/>
                <a:ea typeface="MS Mincho" panose="02020609040205080304" pitchFamily="49" charset="-128"/>
              </a:rPr>
              <a:t>[5]	</a:t>
            </a:r>
            <a:r>
              <a:rPr lang="en-US" sz="800" dirty="0" err="1">
                <a:effectLst/>
                <a:latin typeface="Times New Roman" panose="02020603050405020304" pitchFamily="18" charset="0"/>
                <a:ea typeface="MS Mincho" panose="02020609040205080304" pitchFamily="49" charset="-128"/>
              </a:rPr>
              <a:t>Havaei</a:t>
            </a:r>
            <a:r>
              <a:rPr lang="en-US" sz="800" dirty="0">
                <a:effectLst/>
                <a:latin typeface="Times New Roman" panose="02020603050405020304" pitchFamily="18" charset="0"/>
                <a:ea typeface="MS Mincho" panose="02020609040205080304" pitchFamily="49" charset="-128"/>
              </a:rPr>
              <a:t>, M., Davy, A., </a:t>
            </a:r>
            <a:r>
              <a:rPr lang="en-US" sz="800" dirty="0" err="1">
                <a:effectLst/>
                <a:latin typeface="Times New Roman" panose="02020603050405020304" pitchFamily="18" charset="0"/>
                <a:ea typeface="MS Mincho" panose="02020609040205080304" pitchFamily="49" charset="-128"/>
              </a:rPr>
              <a:t>Warde</a:t>
            </a:r>
            <a:r>
              <a:rPr lang="en-US" sz="800" dirty="0">
                <a:effectLst/>
                <a:latin typeface="Times New Roman" panose="02020603050405020304" pitchFamily="18" charset="0"/>
                <a:ea typeface="MS Mincho" panose="02020609040205080304" pitchFamily="49" charset="-128"/>
              </a:rPr>
              <a:t>-Farley, D., </a:t>
            </a:r>
            <a:r>
              <a:rPr lang="en-US" sz="800" dirty="0" err="1">
                <a:effectLst/>
                <a:latin typeface="Times New Roman" panose="02020603050405020304" pitchFamily="18" charset="0"/>
                <a:ea typeface="MS Mincho" panose="02020609040205080304" pitchFamily="49" charset="-128"/>
              </a:rPr>
              <a:t>Biard</a:t>
            </a:r>
            <a:r>
              <a:rPr lang="en-US" sz="800" dirty="0">
                <a:effectLst/>
                <a:latin typeface="Times New Roman" panose="02020603050405020304" pitchFamily="18" charset="0"/>
                <a:ea typeface="MS Mincho" panose="02020609040205080304" pitchFamily="49" charset="-128"/>
              </a:rPr>
              <a:t>, A., Courville, A., Bengio, Y., ... &amp; Pal, C. (2017). Brain tumor segmentation with deep neural networks. Medical image analysis, 35, 18-31.</a:t>
            </a:r>
          </a:p>
          <a:p>
            <a:pPr marL="0" lvl="0" indent="0" algn="just">
              <a:lnSpc>
                <a:spcPts val="900"/>
              </a:lnSpc>
              <a:spcAft>
                <a:spcPts val="250"/>
              </a:spcAft>
              <a:buSzPts val="800"/>
              <a:buNone/>
              <a:tabLst>
                <a:tab pos="228600" algn="l"/>
              </a:tabLst>
            </a:pPr>
            <a:r>
              <a:rPr lang="en-US" sz="800" dirty="0">
                <a:effectLst/>
                <a:latin typeface="Times New Roman" panose="02020603050405020304" pitchFamily="18" charset="0"/>
                <a:ea typeface="MS Mincho" panose="02020609040205080304" pitchFamily="49" charset="-128"/>
              </a:rPr>
              <a:t>[6]	</a:t>
            </a:r>
            <a:r>
              <a:rPr lang="en-US" sz="800" dirty="0" err="1">
                <a:effectLst/>
                <a:latin typeface="Times New Roman" panose="02020603050405020304" pitchFamily="18" charset="0"/>
                <a:ea typeface="MS Mincho" panose="02020609040205080304" pitchFamily="49" charset="-128"/>
              </a:rPr>
              <a:t>Zacharaki</a:t>
            </a:r>
            <a:r>
              <a:rPr lang="en-US" sz="800" dirty="0">
                <a:effectLst/>
                <a:latin typeface="Times New Roman" panose="02020603050405020304" pitchFamily="18" charset="0"/>
                <a:ea typeface="MS Mincho" panose="02020609040205080304" pitchFamily="49" charset="-128"/>
              </a:rPr>
              <a:t>, E. I., Wang, S., Chawla, S., Soo Yoo, D., Wolf, R., Melhem, E. R., &amp; </a:t>
            </a:r>
            <a:r>
              <a:rPr lang="en-US" sz="800" dirty="0" err="1">
                <a:effectLst/>
                <a:latin typeface="Times New Roman" panose="02020603050405020304" pitchFamily="18" charset="0"/>
                <a:ea typeface="MS Mincho" panose="02020609040205080304" pitchFamily="49" charset="-128"/>
              </a:rPr>
              <a:t>Davatzikos</a:t>
            </a:r>
            <a:r>
              <a:rPr lang="en-US" sz="800" dirty="0">
                <a:effectLst/>
                <a:latin typeface="Times New Roman" panose="02020603050405020304" pitchFamily="18" charset="0"/>
                <a:ea typeface="MS Mincho" panose="02020609040205080304" pitchFamily="49" charset="-128"/>
              </a:rPr>
              <a:t>, C. (2009). Classification of brain tumor type and grade using MRI texture and shape in a machine learning scheme. Magnetic resonance in medicine, 62(6), 1609-1618.</a:t>
            </a:r>
          </a:p>
          <a:p>
            <a:pPr marL="0" lvl="0" indent="0" algn="just">
              <a:lnSpc>
                <a:spcPts val="900"/>
              </a:lnSpc>
              <a:spcAft>
                <a:spcPts val="250"/>
              </a:spcAft>
              <a:buSzPts val="800"/>
              <a:buNone/>
              <a:tabLst>
                <a:tab pos="228600" algn="l"/>
              </a:tabLst>
            </a:pPr>
            <a:r>
              <a:rPr lang="en-US" sz="800" dirty="0">
                <a:effectLst/>
                <a:latin typeface="Times New Roman" panose="02020603050405020304" pitchFamily="18" charset="0"/>
                <a:ea typeface="MS Mincho" panose="02020609040205080304" pitchFamily="49" charset="-128"/>
              </a:rPr>
              <a:t>[7]	Pereira, S., Pinto, A., Alves, V., &amp; Silva, C. A. (2016). Brain tumor segmentation using convolutional neural networks in MRI images. IEEE transactions on medical imaging, 35(5), 1240-1251.</a:t>
            </a:r>
          </a:p>
          <a:p>
            <a:pPr marL="0" lvl="0" indent="0" algn="just">
              <a:lnSpc>
                <a:spcPts val="900"/>
              </a:lnSpc>
              <a:spcAft>
                <a:spcPts val="250"/>
              </a:spcAft>
              <a:buSzPts val="800"/>
              <a:buNone/>
              <a:tabLst>
                <a:tab pos="228600" algn="l"/>
              </a:tabLst>
            </a:pPr>
            <a:r>
              <a:rPr lang="en-US" sz="800" dirty="0">
                <a:effectLst/>
                <a:latin typeface="Times New Roman" panose="02020603050405020304" pitchFamily="18" charset="0"/>
                <a:ea typeface="MS Mincho" panose="02020609040205080304" pitchFamily="49" charset="-128"/>
              </a:rPr>
              <a:t>[8]	Zhou, Z., &amp; Rahman </a:t>
            </a:r>
            <a:r>
              <a:rPr lang="en-US" sz="800" dirty="0" err="1">
                <a:effectLst/>
                <a:latin typeface="Times New Roman" panose="02020603050405020304" pitchFamily="18" charset="0"/>
                <a:ea typeface="MS Mincho" panose="02020609040205080304" pitchFamily="49" charset="-128"/>
              </a:rPr>
              <a:t>Siddiquee</a:t>
            </a:r>
            <a:r>
              <a:rPr lang="en-US" sz="800" dirty="0">
                <a:effectLst/>
                <a:latin typeface="Times New Roman" panose="02020603050405020304" pitchFamily="18" charset="0"/>
                <a:ea typeface="MS Mincho" panose="02020609040205080304" pitchFamily="49" charset="-128"/>
              </a:rPr>
              <a:t>, M. M. (2018). A review on deep learning techniques for the diagnosis of brain tumor. Neurocomputing, 286, 340-348.</a:t>
            </a:r>
          </a:p>
          <a:p>
            <a:pPr marL="0" lvl="0" indent="0" algn="just">
              <a:lnSpc>
                <a:spcPts val="900"/>
              </a:lnSpc>
              <a:spcAft>
                <a:spcPts val="250"/>
              </a:spcAft>
              <a:buSzPts val="800"/>
              <a:buNone/>
              <a:tabLst>
                <a:tab pos="228600" algn="l"/>
              </a:tabLst>
            </a:pPr>
            <a:r>
              <a:rPr lang="en-US" sz="800" dirty="0">
                <a:effectLst/>
                <a:latin typeface="Times New Roman" panose="02020603050405020304" pitchFamily="18" charset="0"/>
                <a:ea typeface="MS Mincho" panose="02020609040205080304" pitchFamily="49" charset="-128"/>
              </a:rPr>
              <a:t>[9]	</a:t>
            </a:r>
            <a:r>
              <a:rPr lang="en-US" sz="800" dirty="0" err="1">
                <a:effectLst/>
                <a:latin typeface="Times New Roman" panose="02020603050405020304" pitchFamily="18" charset="0"/>
                <a:ea typeface="MS Mincho" panose="02020609040205080304" pitchFamily="49" charset="-128"/>
              </a:rPr>
              <a:t>Mobadersany</a:t>
            </a:r>
            <a:r>
              <a:rPr lang="en-US" sz="800" dirty="0">
                <a:effectLst/>
                <a:latin typeface="Times New Roman" panose="02020603050405020304" pitchFamily="18" charset="0"/>
                <a:ea typeface="MS Mincho" panose="02020609040205080304" pitchFamily="49" charset="-128"/>
              </a:rPr>
              <a:t>, P., </a:t>
            </a:r>
            <a:r>
              <a:rPr lang="en-US" sz="800" dirty="0" err="1">
                <a:effectLst/>
                <a:latin typeface="Times New Roman" panose="02020603050405020304" pitchFamily="18" charset="0"/>
                <a:ea typeface="MS Mincho" panose="02020609040205080304" pitchFamily="49" charset="-128"/>
              </a:rPr>
              <a:t>Yousefi</a:t>
            </a:r>
            <a:r>
              <a:rPr lang="en-US" sz="800" dirty="0">
                <a:effectLst/>
                <a:latin typeface="Times New Roman" panose="02020603050405020304" pitchFamily="18" charset="0"/>
                <a:ea typeface="MS Mincho" panose="02020609040205080304" pitchFamily="49" charset="-128"/>
              </a:rPr>
              <a:t>, S., </a:t>
            </a:r>
            <a:r>
              <a:rPr lang="en-US" sz="800" dirty="0" err="1">
                <a:effectLst/>
                <a:latin typeface="Times New Roman" panose="02020603050405020304" pitchFamily="18" charset="0"/>
                <a:ea typeface="MS Mincho" panose="02020609040205080304" pitchFamily="49" charset="-128"/>
              </a:rPr>
              <a:t>Amgad</a:t>
            </a:r>
            <a:r>
              <a:rPr lang="en-US" sz="800" dirty="0">
                <a:effectLst/>
                <a:latin typeface="Times New Roman" panose="02020603050405020304" pitchFamily="18" charset="0"/>
                <a:ea typeface="MS Mincho" panose="02020609040205080304" pitchFamily="49" charset="-128"/>
              </a:rPr>
              <a:t>, M., Gutman, D. A., </a:t>
            </a:r>
            <a:r>
              <a:rPr lang="en-US" sz="800" dirty="0" err="1">
                <a:effectLst/>
                <a:latin typeface="Times New Roman" panose="02020603050405020304" pitchFamily="18" charset="0"/>
                <a:ea typeface="MS Mincho" panose="02020609040205080304" pitchFamily="49" charset="-128"/>
              </a:rPr>
              <a:t>Barnholtz</a:t>
            </a:r>
            <a:r>
              <a:rPr lang="en-US" sz="800" dirty="0">
                <a:effectLst/>
                <a:latin typeface="Times New Roman" panose="02020603050405020304" pitchFamily="18" charset="0"/>
                <a:ea typeface="MS Mincho" panose="02020609040205080304" pitchFamily="49" charset="-128"/>
              </a:rPr>
              <a:t>-Sloan, J. S., Velázquez Vega, J. E., ... &amp; Brat, D. J. (2018). Predicting cancer outcomes from histology and genomics using convolutional networks. Proceedings of the National Academy of Sciences, 115(13), E2970-E2979.</a:t>
            </a:r>
          </a:p>
          <a:p>
            <a:pPr marL="0" lvl="0" indent="0" algn="just">
              <a:lnSpc>
                <a:spcPts val="900"/>
              </a:lnSpc>
              <a:spcAft>
                <a:spcPts val="250"/>
              </a:spcAft>
              <a:buSzPts val="800"/>
              <a:buNone/>
              <a:tabLst>
                <a:tab pos="228600" algn="l"/>
              </a:tabLst>
            </a:pPr>
            <a:r>
              <a:rPr lang="en-US" sz="800" dirty="0">
                <a:effectLst/>
                <a:latin typeface="Times New Roman" panose="02020603050405020304" pitchFamily="18" charset="0"/>
                <a:ea typeface="MS Mincho" panose="02020609040205080304" pitchFamily="49" charset="-128"/>
              </a:rPr>
              <a:t>[10]	Chang, P., </a:t>
            </a:r>
            <a:r>
              <a:rPr lang="en-US" sz="800" dirty="0" err="1">
                <a:effectLst/>
                <a:latin typeface="Times New Roman" panose="02020603050405020304" pitchFamily="18" charset="0"/>
                <a:ea typeface="MS Mincho" panose="02020609040205080304" pitchFamily="49" charset="-128"/>
              </a:rPr>
              <a:t>Grinband</a:t>
            </a:r>
            <a:r>
              <a:rPr lang="en-US" sz="800" dirty="0">
                <a:effectLst/>
                <a:latin typeface="Times New Roman" panose="02020603050405020304" pitchFamily="18" charset="0"/>
                <a:ea typeface="MS Mincho" panose="02020609040205080304" pitchFamily="49" charset="-128"/>
              </a:rPr>
              <a:t>, J., Weinberg, B. D., </a:t>
            </a:r>
            <a:r>
              <a:rPr lang="en-US" sz="800" dirty="0" err="1">
                <a:effectLst/>
                <a:latin typeface="Times New Roman" panose="02020603050405020304" pitchFamily="18" charset="0"/>
                <a:ea typeface="MS Mincho" panose="02020609040205080304" pitchFamily="49" charset="-128"/>
              </a:rPr>
              <a:t>Bardis</a:t>
            </a:r>
            <a:r>
              <a:rPr lang="en-US" sz="800" dirty="0">
                <a:effectLst/>
                <a:latin typeface="Times New Roman" panose="02020603050405020304" pitchFamily="18" charset="0"/>
                <a:ea typeface="MS Mincho" panose="02020609040205080304" pitchFamily="49" charset="-128"/>
              </a:rPr>
              <a:t>, M., </a:t>
            </a:r>
            <a:r>
              <a:rPr lang="en-US" sz="800" dirty="0" err="1">
                <a:effectLst/>
                <a:latin typeface="Times New Roman" panose="02020603050405020304" pitchFamily="18" charset="0"/>
                <a:ea typeface="MS Mincho" panose="02020609040205080304" pitchFamily="49" charset="-128"/>
              </a:rPr>
              <a:t>Khy</a:t>
            </a:r>
            <a:r>
              <a:rPr lang="en-US" sz="800" dirty="0">
                <a:effectLst/>
                <a:latin typeface="Times New Roman" panose="02020603050405020304" pitchFamily="18" charset="0"/>
                <a:ea typeface="MS Mincho" panose="02020609040205080304" pitchFamily="49" charset="-128"/>
              </a:rPr>
              <a:t>, M., Cadena, G., ... &amp; </a:t>
            </a:r>
            <a:r>
              <a:rPr lang="en-US" sz="800" dirty="0" err="1">
                <a:effectLst/>
                <a:latin typeface="Times New Roman" panose="02020603050405020304" pitchFamily="18" charset="0"/>
                <a:ea typeface="MS Mincho" panose="02020609040205080304" pitchFamily="49" charset="-128"/>
              </a:rPr>
              <a:t>Filippi</a:t>
            </a:r>
            <a:r>
              <a:rPr lang="en-US" sz="800" dirty="0">
                <a:effectLst/>
                <a:latin typeface="Times New Roman" panose="02020603050405020304" pitchFamily="18" charset="0"/>
                <a:ea typeface="MS Mincho" panose="02020609040205080304" pitchFamily="49" charset="-128"/>
              </a:rPr>
              <a:t>, C. G. (2018). Deep-learning convolutional neural networks accurately classify genetic mutations in gliomas. American Journal of Neuroradiology, 39(7), 1201-1207.</a:t>
            </a:r>
          </a:p>
          <a:p>
            <a:pPr marL="0" lvl="0" indent="0" algn="just">
              <a:lnSpc>
                <a:spcPts val="900"/>
              </a:lnSpc>
              <a:spcAft>
                <a:spcPts val="250"/>
              </a:spcAft>
              <a:buSzPts val="800"/>
              <a:buNone/>
              <a:tabLst>
                <a:tab pos="228600" algn="l"/>
              </a:tabLst>
            </a:pPr>
            <a:r>
              <a:rPr lang="en-US" sz="800" dirty="0">
                <a:effectLst/>
                <a:latin typeface="Times New Roman" panose="02020603050405020304" pitchFamily="18" charset="0"/>
                <a:ea typeface="MS Mincho" panose="02020609040205080304" pitchFamily="49" charset="-128"/>
              </a:rPr>
              <a:t>[11]	</a:t>
            </a:r>
            <a:r>
              <a:rPr lang="en-US" sz="800" dirty="0" err="1">
                <a:effectLst/>
                <a:latin typeface="Times New Roman" panose="02020603050405020304" pitchFamily="18" charset="0"/>
                <a:ea typeface="MS Mincho" panose="02020609040205080304" pitchFamily="49" charset="-128"/>
              </a:rPr>
              <a:t>Isensee</a:t>
            </a:r>
            <a:r>
              <a:rPr lang="en-US" sz="800" dirty="0">
                <a:effectLst/>
                <a:latin typeface="Times New Roman" panose="02020603050405020304" pitchFamily="18" charset="0"/>
                <a:ea typeface="MS Mincho" panose="02020609040205080304" pitchFamily="49" charset="-128"/>
              </a:rPr>
              <a:t>, F., </a:t>
            </a:r>
            <a:r>
              <a:rPr lang="en-US" sz="800" dirty="0" err="1">
                <a:effectLst/>
                <a:latin typeface="Times New Roman" panose="02020603050405020304" pitchFamily="18" charset="0"/>
                <a:ea typeface="MS Mincho" panose="02020609040205080304" pitchFamily="49" charset="-128"/>
              </a:rPr>
              <a:t>Kickingereder</a:t>
            </a:r>
            <a:r>
              <a:rPr lang="en-US" sz="800" dirty="0">
                <a:effectLst/>
                <a:latin typeface="Times New Roman" panose="02020603050405020304" pitchFamily="18" charset="0"/>
                <a:ea typeface="MS Mincho" panose="02020609040205080304" pitchFamily="49" charset="-128"/>
              </a:rPr>
              <a:t>, P., Wick, W., </a:t>
            </a:r>
            <a:r>
              <a:rPr lang="en-US" sz="800" dirty="0" err="1">
                <a:effectLst/>
                <a:latin typeface="Times New Roman" panose="02020603050405020304" pitchFamily="18" charset="0"/>
                <a:ea typeface="MS Mincho" panose="02020609040205080304" pitchFamily="49" charset="-128"/>
              </a:rPr>
              <a:t>Bendszus</a:t>
            </a:r>
            <a:r>
              <a:rPr lang="en-US" sz="800" dirty="0">
                <a:effectLst/>
                <a:latin typeface="Times New Roman" panose="02020603050405020304" pitchFamily="18" charset="0"/>
                <a:ea typeface="MS Mincho" panose="02020609040205080304" pitchFamily="49" charset="-128"/>
              </a:rPr>
              <a:t>, M., &amp; Maier-Hein, K. H. (2018). Brain tumor segmentation and radiomics survival prediction: Contribution to the BRATS 2017 challenge. In International MICCAI </a:t>
            </a:r>
            <a:r>
              <a:rPr lang="en-US" sz="800" dirty="0" err="1">
                <a:effectLst/>
                <a:latin typeface="Times New Roman" panose="02020603050405020304" pitchFamily="18" charset="0"/>
                <a:ea typeface="MS Mincho" panose="02020609040205080304" pitchFamily="49" charset="-128"/>
              </a:rPr>
              <a:t>Brainlesion</a:t>
            </a:r>
            <a:r>
              <a:rPr lang="en-US" sz="800" dirty="0">
                <a:effectLst/>
                <a:latin typeface="Times New Roman" panose="02020603050405020304" pitchFamily="18" charset="0"/>
                <a:ea typeface="MS Mincho" panose="02020609040205080304" pitchFamily="49" charset="-128"/>
              </a:rPr>
              <a:t> Workshop (pp. 287-297). Springer, Cham.</a:t>
            </a:r>
          </a:p>
          <a:p>
            <a:pPr marL="0" lvl="0" indent="0" algn="just">
              <a:lnSpc>
                <a:spcPts val="900"/>
              </a:lnSpc>
              <a:spcAft>
                <a:spcPts val="250"/>
              </a:spcAft>
              <a:buSzPts val="800"/>
              <a:buNone/>
              <a:tabLst>
                <a:tab pos="228600" algn="l"/>
              </a:tabLst>
            </a:pPr>
            <a:r>
              <a:rPr lang="en-US" sz="800" dirty="0">
                <a:effectLst/>
                <a:latin typeface="Times New Roman" panose="02020603050405020304" pitchFamily="18" charset="0"/>
                <a:ea typeface="MS Mincho" panose="02020609040205080304" pitchFamily="49" charset="-128"/>
              </a:rPr>
              <a:t>[12]	Ravi, D., Wong, C., </a:t>
            </a:r>
            <a:r>
              <a:rPr lang="en-US" sz="800" dirty="0" err="1">
                <a:effectLst/>
                <a:latin typeface="Times New Roman" panose="02020603050405020304" pitchFamily="18" charset="0"/>
                <a:ea typeface="MS Mincho" panose="02020609040205080304" pitchFamily="49" charset="-128"/>
              </a:rPr>
              <a:t>Deligianni</a:t>
            </a:r>
            <a:r>
              <a:rPr lang="en-US" sz="800" dirty="0">
                <a:effectLst/>
                <a:latin typeface="Times New Roman" panose="02020603050405020304" pitchFamily="18" charset="0"/>
                <a:ea typeface="MS Mincho" panose="02020609040205080304" pitchFamily="49" charset="-128"/>
              </a:rPr>
              <a:t>, F., Berthelot, M., Andreu-Perez, J., Lo, B., &amp; Yang, G. Z. (2017). Deep learning for health informatics. IEEE journal of biomedical and health informatics, 21(1), 4-21.</a:t>
            </a:r>
          </a:p>
          <a:p>
            <a:pPr marL="0" lvl="0" indent="0" algn="just">
              <a:lnSpc>
                <a:spcPts val="900"/>
              </a:lnSpc>
              <a:spcAft>
                <a:spcPts val="250"/>
              </a:spcAft>
              <a:buSzPts val="800"/>
              <a:buNone/>
              <a:tabLst>
                <a:tab pos="228600" algn="l"/>
              </a:tabLst>
            </a:pPr>
            <a:r>
              <a:rPr lang="en-US" sz="800" dirty="0">
                <a:effectLst/>
                <a:latin typeface="Times New Roman" panose="02020603050405020304" pitchFamily="18" charset="0"/>
                <a:ea typeface="MS Mincho" panose="02020609040205080304" pitchFamily="49" charset="-128"/>
              </a:rPr>
              <a:t>[13]	Paul, R., Banerjee, S., &amp; </a:t>
            </a:r>
            <a:r>
              <a:rPr lang="en-US" sz="800" dirty="0" err="1">
                <a:effectLst/>
                <a:latin typeface="Times New Roman" panose="02020603050405020304" pitchFamily="18" charset="0"/>
                <a:ea typeface="MS Mincho" panose="02020609040205080304" pitchFamily="49" charset="-128"/>
              </a:rPr>
              <a:t>Konar</a:t>
            </a:r>
            <a:r>
              <a:rPr lang="en-US" sz="800" dirty="0">
                <a:effectLst/>
                <a:latin typeface="Times New Roman" panose="02020603050405020304" pitchFamily="18" charset="0"/>
                <a:ea typeface="MS Mincho" panose="02020609040205080304" pitchFamily="49" charset="-128"/>
              </a:rPr>
              <a:t>, A. (2019). An efficient brain tumor detection model using deep convolutional neural network. Journal of Ambient Intelligence and Humanized Computing, 10(2), 595-605.</a:t>
            </a:r>
          </a:p>
          <a:p>
            <a:pPr marL="0" lvl="0" indent="0" algn="just">
              <a:lnSpc>
                <a:spcPts val="900"/>
              </a:lnSpc>
              <a:spcAft>
                <a:spcPts val="250"/>
              </a:spcAft>
              <a:buSzPts val="800"/>
              <a:buNone/>
              <a:tabLst>
                <a:tab pos="228600" algn="l"/>
              </a:tabLst>
            </a:pPr>
            <a:r>
              <a:rPr lang="en-US" sz="800" dirty="0">
                <a:effectLst/>
                <a:latin typeface="Times New Roman" panose="02020603050405020304" pitchFamily="18" charset="0"/>
                <a:ea typeface="MS Mincho" panose="02020609040205080304" pitchFamily="49" charset="-128"/>
              </a:rPr>
              <a:t>[14]	Bhatia, S., </a:t>
            </a:r>
            <a:r>
              <a:rPr lang="en-US" sz="800" dirty="0" err="1">
                <a:effectLst/>
                <a:latin typeface="Times New Roman" panose="02020603050405020304" pitchFamily="18" charset="0"/>
                <a:ea typeface="MS Mincho" panose="02020609040205080304" pitchFamily="49" charset="-128"/>
              </a:rPr>
              <a:t>Abrol</a:t>
            </a:r>
            <a:r>
              <a:rPr lang="en-US" sz="800" dirty="0">
                <a:effectLst/>
                <a:latin typeface="Times New Roman" panose="02020603050405020304" pitchFamily="18" charset="0"/>
                <a:ea typeface="MS Mincho" panose="02020609040205080304" pitchFamily="49" charset="-128"/>
              </a:rPr>
              <a:t>, A., &amp; Kumar, V. (2019). Review of brain tumor detection and classification using deep learning convolutional neural network. Multimedia Tools and Applications, 78(20), 29589-29605.</a:t>
            </a:r>
          </a:p>
          <a:p>
            <a:pPr marL="0" lvl="0" indent="0" algn="just">
              <a:lnSpc>
                <a:spcPts val="900"/>
              </a:lnSpc>
              <a:spcAft>
                <a:spcPts val="250"/>
              </a:spcAft>
              <a:buSzPts val="800"/>
              <a:buNone/>
              <a:tabLst>
                <a:tab pos="228600" algn="l"/>
              </a:tabLst>
            </a:pPr>
            <a:r>
              <a:rPr lang="en-US" sz="800" dirty="0">
                <a:effectLst/>
                <a:latin typeface="Times New Roman" panose="02020603050405020304" pitchFamily="18" charset="0"/>
                <a:ea typeface="MS Mincho" panose="02020609040205080304" pitchFamily="49" charset="-128"/>
              </a:rPr>
              <a:t>[15]	Chang, K., </a:t>
            </a:r>
            <a:r>
              <a:rPr lang="en-US" sz="800" dirty="0" err="1">
                <a:effectLst/>
                <a:latin typeface="Times New Roman" panose="02020603050405020304" pitchFamily="18" charset="0"/>
                <a:ea typeface="MS Mincho" panose="02020609040205080304" pitchFamily="49" charset="-128"/>
              </a:rPr>
              <a:t>Balachandar</a:t>
            </a:r>
            <a:r>
              <a:rPr lang="en-US" sz="800" dirty="0">
                <a:effectLst/>
                <a:latin typeface="Times New Roman" panose="02020603050405020304" pitchFamily="18" charset="0"/>
                <a:ea typeface="MS Mincho" panose="02020609040205080304" pitchFamily="49" charset="-128"/>
              </a:rPr>
              <a:t>, N., Lam, C., Yi, D., Brown, J., Beers, A., ... &amp; Rubin, D. (2018). Distributed deep learning networks among institutions for medical imaging. Journal of the American Medical Informatics Association, 25(8), 945-954.</a:t>
            </a:r>
          </a:p>
          <a:p>
            <a:pPr marL="0" indent="0" eaLnBrk="1" hangingPunct="1">
              <a:spcBef>
                <a:spcPct val="30000"/>
              </a:spcBef>
              <a:spcAft>
                <a:spcPct val="30000"/>
              </a:spcAft>
              <a:buFont typeface="Arial" panose="020B0604020202020204" pitchFamily="34" charset="0"/>
              <a:buNone/>
              <a:defRPr/>
            </a:pPr>
            <a:endParaRPr lang="en-US" altLang="en-US" sz="800" dirty="0">
              <a:solidFill>
                <a:srgbClr val="0000FF"/>
              </a:solidFill>
            </a:endParaRPr>
          </a:p>
        </p:txBody>
      </p:sp>
      <p:sp>
        <p:nvSpPr>
          <p:cNvPr id="17412" name="Footer Placeholder 2">
            <a:extLst>
              <a:ext uri="{FF2B5EF4-FFF2-40B4-BE49-F238E27FC236}">
                <a16:creationId xmlns:a16="http://schemas.microsoft.com/office/drawing/2014/main" id="{AF8E0ADD-3168-4350-8050-F535DB0DE851}"/>
              </a:ext>
            </a:extLst>
          </p:cNvPr>
          <p:cNvSpPr>
            <a:spLocks noGrp="1"/>
          </p:cNvSpPr>
          <p:nvPr>
            <p:ph type="ftr" sz="quarter" idx="11"/>
          </p:nvPr>
        </p:nvSpPr>
        <p:spPr bwMode="auto">
          <a:xfrm>
            <a:off x="1828800" y="4781550"/>
            <a:ext cx="5486400" cy="166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GB" altLang="en-US" sz="1200">
                <a:latin typeface="Times New Roman" panose="02020603050405020304" pitchFamily="18" charset="0"/>
                <a:cs typeface="Times New Roman" panose="02020603050405020304" pitchFamily="18" charset="0"/>
              </a:rPr>
              <a:t>15th ICCCNT 2024 – Paper ID:3501</a:t>
            </a:r>
            <a:endParaRPr lang="en-US" altLang="en-US" sz="1200" dirty="0">
              <a:latin typeface="Times New Roman" panose="02020603050405020304" pitchFamily="18" charset="0"/>
              <a:cs typeface="Times New Roman" panose="02020603050405020304" pitchFamily="18" charset="0"/>
            </a:endParaRPr>
          </a:p>
        </p:txBody>
      </p:sp>
      <p:sp>
        <p:nvSpPr>
          <p:cNvPr id="17413" name="Slide Number Placeholder 3">
            <a:extLst>
              <a:ext uri="{FF2B5EF4-FFF2-40B4-BE49-F238E27FC236}">
                <a16:creationId xmlns:a16="http://schemas.microsoft.com/office/drawing/2014/main" id="{85040E2A-058F-445A-8E70-7CFF89A5D0C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D7134DE-CCA4-4DAE-A58D-38366133D67A}" type="slidenum">
              <a:rPr lang="en-US" altLang="en-US" sz="1200" smtClean="0">
                <a:solidFill>
                  <a:srgbClr val="898989"/>
                </a:solidFill>
                <a:latin typeface="Arial" panose="020B0604020202020204" pitchFamily="34" charset="0"/>
              </a:rPr>
              <a:pPr>
                <a:spcBef>
                  <a:spcPct val="0"/>
                </a:spcBef>
                <a:buFontTx/>
                <a:buNone/>
              </a:pPr>
              <a:t>16</a:t>
            </a:fld>
            <a:endParaRPr lang="en-US" altLang="en-US" sz="1200">
              <a:solidFill>
                <a:srgbClr val="898989"/>
              </a:solidFill>
              <a:latin typeface="Arial" panose="020B0604020202020204" pitchFamily="34" charset="0"/>
            </a:endParaRPr>
          </a:p>
        </p:txBody>
      </p:sp>
      <p:sp>
        <p:nvSpPr>
          <p:cNvPr id="2" name="Date Placeholder 1">
            <a:extLst>
              <a:ext uri="{FF2B5EF4-FFF2-40B4-BE49-F238E27FC236}">
                <a16:creationId xmlns:a16="http://schemas.microsoft.com/office/drawing/2014/main" id="{E22A09AC-0DAF-44EB-9A35-FFD23BA8F06B}"/>
              </a:ext>
            </a:extLst>
          </p:cNvPr>
          <p:cNvSpPr>
            <a:spLocks noGrp="1"/>
          </p:cNvSpPr>
          <p:nvPr>
            <p:ph type="dt" sz="half" idx="10"/>
          </p:nvPr>
        </p:nvSpPr>
        <p:spPr/>
        <p:txBody>
          <a:bodyPr/>
          <a:lstStyle/>
          <a:p>
            <a:pPr>
              <a:defRPr/>
            </a:pPr>
            <a:fld id="{5A72E7C9-A918-425C-8825-137C71F6CC07}" type="datetime5">
              <a:rPr lang="en-US" smtClean="0"/>
              <a:t>25-Jun-24</a:t>
            </a:fld>
            <a:endParaRPr lang="en-US" dirty="0"/>
          </a:p>
        </p:txBody>
      </p:sp>
      <p:pic>
        <p:nvPicPr>
          <p:cNvPr id="3" name="Picture 2">
            <a:extLst>
              <a:ext uri="{FF2B5EF4-FFF2-40B4-BE49-F238E27FC236}">
                <a16:creationId xmlns:a16="http://schemas.microsoft.com/office/drawing/2014/main" id="{9EE329C3-C126-C9BC-B5FF-7E965E2DE415}"/>
              </a:ext>
            </a:extLst>
          </p:cNvPr>
          <p:cNvPicPr>
            <a:picLocks noChangeAspect="1"/>
          </p:cNvPicPr>
          <p:nvPr/>
        </p:nvPicPr>
        <p:blipFill rotWithShape="1">
          <a:blip r:embed="rId2"/>
          <a:srcRect t="49203"/>
          <a:stretch/>
        </p:blipFill>
        <p:spPr>
          <a:xfrm>
            <a:off x="1371600" y="4595526"/>
            <a:ext cx="6840071" cy="52808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50EAC60C-4B51-4B05-BEE2-451C130B8939}"/>
              </a:ext>
            </a:extLst>
          </p:cNvPr>
          <p:cNvSpPr>
            <a:spLocks noGrp="1"/>
          </p:cNvSpPr>
          <p:nvPr>
            <p:ph type="title"/>
          </p:nvPr>
        </p:nvSpPr>
        <p:spPr>
          <a:xfrm>
            <a:off x="457200" y="206375"/>
            <a:ext cx="8229600" cy="341598"/>
          </a:xfrm>
        </p:spPr>
        <p:txBody>
          <a:bodyPr/>
          <a:lstStyle/>
          <a:p>
            <a:pPr eaLnBrk="1" hangingPunct="1"/>
            <a:r>
              <a:rPr lang="en-US" altLang="en-US" sz="2800" b="1" dirty="0">
                <a:solidFill>
                  <a:srgbClr val="0070C0"/>
                </a:solidFill>
                <a:latin typeface="Times New Roman" panose="02020603050405020304" pitchFamily="18" charset="0"/>
                <a:cs typeface="Times New Roman" panose="02020603050405020304" pitchFamily="18" charset="0"/>
              </a:rPr>
              <a:t>References </a:t>
            </a:r>
            <a:endParaRPr lang="en-US" altLang="en-US" sz="1600" b="1" dirty="0">
              <a:solidFill>
                <a:srgbClr val="0070C0"/>
              </a:solidFill>
              <a:latin typeface="Times New Roman" panose="02020603050405020304" pitchFamily="18" charset="0"/>
              <a:cs typeface="Times New Roman" panose="02020603050405020304" pitchFamily="18" charset="0"/>
            </a:endParaRPr>
          </a:p>
        </p:txBody>
      </p:sp>
      <p:sp>
        <p:nvSpPr>
          <p:cNvPr id="13315" name="Rectangle 3">
            <a:extLst>
              <a:ext uri="{FF2B5EF4-FFF2-40B4-BE49-F238E27FC236}">
                <a16:creationId xmlns:a16="http://schemas.microsoft.com/office/drawing/2014/main" id="{90F5C4AA-9BBD-4FED-8810-BA19D8702CF8}"/>
              </a:ext>
            </a:extLst>
          </p:cNvPr>
          <p:cNvSpPr>
            <a:spLocks noGrp="1"/>
          </p:cNvSpPr>
          <p:nvPr>
            <p:ph idx="1"/>
          </p:nvPr>
        </p:nvSpPr>
        <p:spPr>
          <a:xfrm>
            <a:off x="457200" y="600075"/>
            <a:ext cx="8229600" cy="3343275"/>
          </a:xfrm>
        </p:spPr>
        <p:txBody>
          <a:bodyPr/>
          <a:lstStyle/>
          <a:p>
            <a:pPr marL="0" lvl="0" indent="0" algn="just">
              <a:lnSpc>
                <a:spcPts val="900"/>
              </a:lnSpc>
              <a:spcAft>
                <a:spcPts val="250"/>
              </a:spcAft>
              <a:buSzPts val="800"/>
              <a:buNone/>
              <a:tabLst>
                <a:tab pos="228600" algn="l"/>
              </a:tabLst>
            </a:pPr>
            <a:r>
              <a:rPr lang="en-US" sz="800" dirty="0">
                <a:effectLst/>
                <a:latin typeface="Times New Roman" panose="02020603050405020304" pitchFamily="18" charset="0"/>
                <a:ea typeface="MS Mincho" panose="02020609040205080304" pitchFamily="49" charset="-128"/>
              </a:rPr>
              <a:t>[16]	Asri, H., </a:t>
            </a:r>
            <a:r>
              <a:rPr lang="en-US" sz="800" dirty="0" err="1">
                <a:effectLst/>
                <a:latin typeface="Times New Roman" panose="02020603050405020304" pitchFamily="18" charset="0"/>
                <a:ea typeface="MS Mincho" panose="02020609040205080304" pitchFamily="49" charset="-128"/>
              </a:rPr>
              <a:t>Mousannif</a:t>
            </a:r>
            <a:r>
              <a:rPr lang="en-US" sz="800" dirty="0">
                <a:effectLst/>
                <a:latin typeface="Times New Roman" panose="02020603050405020304" pitchFamily="18" charset="0"/>
                <a:ea typeface="MS Mincho" panose="02020609040205080304" pitchFamily="49" charset="-128"/>
              </a:rPr>
              <a:t>, H., </a:t>
            </a:r>
            <a:r>
              <a:rPr lang="en-US" sz="800" dirty="0" err="1">
                <a:effectLst/>
                <a:latin typeface="Times New Roman" panose="02020603050405020304" pitchFamily="18" charset="0"/>
                <a:ea typeface="MS Mincho" panose="02020609040205080304" pitchFamily="49" charset="-128"/>
              </a:rPr>
              <a:t>Moatassime</a:t>
            </a:r>
            <a:r>
              <a:rPr lang="en-US" sz="800" dirty="0">
                <a:effectLst/>
                <a:latin typeface="Times New Roman" panose="02020603050405020304" pitchFamily="18" charset="0"/>
                <a:ea typeface="MS Mincho" panose="02020609040205080304" pitchFamily="49" charset="-128"/>
              </a:rPr>
              <a:t>, H. A., Noel, T., &amp; Haddadi, E. (2016). Using machine learning algorithms for breast cancer risk prediction and diagnosis. Procedia Computer Science, 83, 1064-1069.</a:t>
            </a:r>
          </a:p>
          <a:p>
            <a:pPr marL="0" lvl="0" indent="0" algn="just">
              <a:lnSpc>
                <a:spcPts val="900"/>
              </a:lnSpc>
              <a:spcAft>
                <a:spcPts val="250"/>
              </a:spcAft>
              <a:buSzPts val="800"/>
              <a:buNone/>
              <a:tabLst>
                <a:tab pos="228600" algn="l"/>
              </a:tabLst>
            </a:pPr>
            <a:r>
              <a:rPr lang="en-US" sz="800" dirty="0">
                <a:effectLst/>
                <a:latin typeface="Times New Roman" panose="02020603050405020304" pitchFamily="18" charset="0"/>
                <a:ea typeface="MS Mincho" panose="02020609040205080304" pitchFamily="49" charset="-128"/>
              </a:rPr>
              <a:t>[17]	Choi, Y. S., Park, S. K., Jang, J. Y., Kim, H. W., Kim, S. H., &amp; Park, S. H. (2018). Prediction of high-grade prostate cancer using DCE-MRI radiomics features. Physics in Medicine &amp; Biology, 63(5), 05LT01.</a:t>
            </a:r>
          </a:p>
          <a:p>
            <a:pPr marL="0" lvl="0" indent="0" algn="just">
              <a:lnSpc>
                <a:spcPts val="900"/>
              </a:lnSpc>
              <a:spcAft>
                <a:spcPts val="250"/>
              </a:spcAft>
              <a:buSzPts val="800"/>
              <a:buNone/>
              <a:tabLst>
                <a:tab pos="228600" algn="l"/>
              </a:tabLst>
            </a:pPr>
            <a:r>
              <a:rPr lang="en-US" sz="800" dirty="0">
                <a:effectLst/>
                <a:latin typeface="Times New Roman" panose="02020603050405020304" pitchFamily="18" charset="0"/>
                <a:ea typeface="MS Mincho" panose="02020609040205080304" pitchFamily="49" charset="-128"/>
              </a:rPr>
              <a:t>[18]	Li, Z., Wang, Y., Yu, J., Guo, Y., Cao, W., Huang, Y., ... &amp; Ye, Q. (2018). Deep learning based radiomics (DLR) and its usage in noninvasive IDH1 prediction for low grade glioma. Scientific reports, 8(1), 1-11.</a:t>
            </a:r>
          </a:p>
          <a:p>
            <a:pPr marL="0" lvl="0" indent="0" algn="just">
              <a:lnSpc>
                <a:spcPts val="900"/>
              </a:lnSpc>
              <a:spcAft>
                <a:spcPts val="250"/>
              </a:spcAft>
              <a:buSzPts val="800"/>
              <a:buNone/>
              <a:tabLst>
                <a:tab pos="228600" algn="l"/>
              </a:tabLst>
            </a:pPr>
            <a:r>
              <a:rPr lang="en-US" sz="800" dirty="0">
                <a:effectLst/>
                <a:latin typeface="Times New Roman" panose="02020603050405020304" pitchFamily="18" charset="0"/>
                <a:ea typeface="MS Mincho" panose="02020609040205080304" pitchFamily="49" charset="-128"/>
              </a:rPr>
              <a:t>[19]	He, K., Zhang, X., Ren, S., &amp; Sun, J. (2016). Deep residual learning for image recognition. In Proceedings of the IEEE conference on computer vision and pattern recognition (pp. 770-778).</a:t>
            </a:r>
          </a:p>
          <a:p>
            <a:pPr marL="0" lvl="0" indent="0" algn="just">
              <a:lnSpc>
                <a:spcPts val="900"/>
              </a:lnSpc>
              <a:spcAft>
                <a:spcPts val="250"/>
              </a:spcAft>
              <a:buSzPts val="800"/>
              <a:buNone/>
              <a:tabLst>
                <a:tab pos="228600" algn="l"/>
              </a:tabLst>
            </a:pPr>
            <a:r>
              <a:rPr lang="en-US" sz="800" dirty="0">
                <a:effectLst/>
                <a:latin typeface="Times New Roman" panose="02020603050405020304" pitchFamily="18" charset="0"/>
                <a:ea typeface="MS Mincho" panose="02020609040205080304" pitchFamily="49" charset="-128"/>
              </a:rPr>
              <a:t>[20]	Chowdhury, M. E. H., Rahman, M. M., </a:t>
            </a:r>
            <a:r>
              <a:rPr lang="en-US" sz="800" dirty="0" err="1">
                <a:effectLst/>
                <a:latin typeface="Times New Roman" panose="02020603050405020304" pitchFamily="18" charset="0"/>
                <a:ea typeface="MS Mincho" panose="02020609040205080304" pitchFamily="49" charset="-128"/>
              </a:rPr>
              <a:t>Khandakar</a:t>
            </a:r>
            <a:r>
              <a:rPr lang="en-US" sz="800" dirty="0">
                <a:effectLst/>
                <a:latin typeface="Times New Roman" panose="02020603050405020304" pitchFamily="18" charset="0"/>
                <a:ea typeface="MS Mincho" panose="02020609040205080304" pitchFamily="49" charset="-128"/>
              </a:rPr>
              <a:t>, A., Islam, K. R., Khan, M. A. A., &amp; Al-Emadi, N. (2018). Can AI help in screening viral and COVID-19 pneumonia?. IEEE Access, 8, 132665-132676.</a:t>
            </a:r>
          </a:p>
          <a:p>
            <a:pPr marL="0" lvl="0" indent="0" algn="just">
              <a:lnSpc>
                <a:spcPts val="900"/>
              </a:lnSpc>
              <a:spcAft>
                <a:spcPts val="250"/>
              </a:spcAft>
              <a:buSzPts val="800"/>
              <a:buNone/>
              <a:tabLst>
                <a:tab pos="228600" algn="l"/>
              </a:tabLst>
            </a:pPr>
            <a:r>
              <a:rPr lang="en-US" sz="800" dirty="0">
                <a:effectLst/>
                <a:latin typeface="Times New Roman" panose="02020603050405020304" pitchFamily="18" charset="0"/>
                <a:ea typeface="MS Mincho" panose="02020609040205080304" pitchFamily="49" charset="-128"/>
              </a:rPr>
              <a:t>[21]	Kumar, N., Verma, R., Sharma, S., Bhargava, S., </a:t>
            </a:r>
            <a:r>
              <a:rPr lang="en-US" sz="800" dirty="0" err="1">
                <a:effectLst/>
                <a:latin typeface="Times New Roman" panose="02020603050405020304" pitchFamily="18" charset="0"/>
                <a:ea typeface="MS Mincho" panose="02020609040205080304" pitchFamily="49" charset="-128"/>
              </a:rPr>
              <a:t>Vahadane</a:t>
            </a:r>
            <a:r>
              <a:rPr lang="en-US" sz="800" dirty="0">
                <a:effectLst/>
                <a:latin typeface="Times New Roman" panose="02020603050405020304" pitchFamily="18" charset="0"/>
                <a:ea typeface="MS Mincho" panose="02020609040205080304" pitchFamily="49" charset="-128"/>
              </a:rPr>
              <a:t>, A., &amp; Sethi, A. (2017). A dataset and a technique for generalized nuclear segmentation for computational pathology. IEEE transactions on medical imaging, 36(7), 1550-1560.</a:t>
            </a:r>
          </a:p>
          <a:p>
            <a:pPr marL="0" lvl="0" indent="0" algn="just">
              <a:lnSpc>
                <a:spcPts val="900"/>
              </a:lnSpc>
              <a:spcAft>
                <a:spcPts val="250"/>
              </a:spcAft>
              <a:buSzPts val="800"/>
              <a:buNone/>
              <a:tabLst>
                <a:tab pos="228600" algn="l"/>
              </a:tabLst>
            </a:pPr>
            <a:r>
              <a:rPr lang="en-US" sz="800" dirty="0">
                <a:effectLst/>
                <a:latin typeface="Times New Roman" panose="02020603050405020304" pitchFamily="18" charset="0"/>
                <a:ea typeface="MS Mincho" panose="02020609040205080304" pitchFamily="49" charset="-128"/>
              </a:rPr>
              <a:t>[22]	</a:t>
            </a:r>
            <a:r>
              <a:rPr lang="en-US" sz="800" dirty="0" err="1">
                <a:effectLst/>
                <a:latin typeface="Times New Roman" panose="02020603050405020304" pitchFamily="18" charset="0"/>
                <a:ea typeface="MS Mincho" panose="02020609040205080304" pitchFamily="49" charset="-128"/>
              </a:rPr>
              <a:t>Lundervold</a:t>
            </a:r>
            <a:r>
              <a:rPr lang="en-US" sz="800" dirty="0">
                <a:effectLst/>
                <a:latin typeface="Times New Roman" panose="02020603050405020304" pitchFamily="18" charset="0"/>
                <a:ea typeface="MS Mincho" panose="02020609040205080304" pitchFamily="49" charset="-128"/>
              </a:rPr>
              <a:t>, A. S., &amp; </a:t>
            </a:r>
            <a:r>
              <a:rPr lang="en-US" sz="800" dirty="0" err="1">
                <a:effectLst/>
                <a:latin typeface="Times New Roman" panose="02020603050405020304" pitchFamily="18" charset="0"/>
                <a:ea typeface="MS Mincho" panose="02020609040205080304" pitchFamily="49" charset="-128"/>
              </a:rPr>
              <a:t>Lundervold</a:t>
            </a:r>
            <a:r>
              <a:rPr lang="en-US" sz="800" dirty="0">
                <a:effectLst/>
                <a:latin typeface="Times New Roman" panose="02020603050405020304" pitchFamily="18" charset="0"/>
                <a:ea typeface="MS Mincho" panose="02020609040205080304" pitchFamily="49" charset="-128"/>
              </a:rPr>
              <a:t>, A. (2019). An overview of deep learning in medical imaging focusing on MRI. </a:t>
            </a:r>
            <a:r>
              <a:rPr lang="en-US" sz="800" dirty="0" err="1">
                <a:effectLst/>
                <a:latin typeface="Times New Roman" panose="02020603050405020304" pitchFamily="18" charset="0"/>
                <a:ea typeface="MS Mincho" panose="02020609040205080304" pitchFamily="49" charset="-128"/>
              </a:rPr>
              <a:t>Zeitschrift</a:t>
            </a:r>
            <a:r>
              <a:rPr lang="en-US" sz="800" dirty="0">
                <a:effectLst/>
                <a:latin typeface="Times New Roman" panose="02020603050405020304" pitchFamily="18" charset="0"/>
                <a:ea typeface="MS Mincho" panose="02020609040205080304" pitchFamily="49" charset="-128"/>
              </a:rPr>
              <a:t> für </a:t>
            </a:r>
            <a:r>
              <a:rPr lang="en-US" sz="800" dirty="0" err="1">
                <a:effectLst/>
                <a:latin typeface="Times New Roman" panose="02020603050405020304" pitchFamily="18" charset="0"/>
                <a:ea typeface="MS Mincho" panose="02020609040205080304" pitchFamily="49" charset="-128"/>
              </a:rPr>
              <a:t>Medizinische</a:t>
            </a:r>
            <a:r>
              <a:rPr lang="en-US" sz="800" dirty="0">
                <a:effectLst/>
                <a:latin typeface="Times New Roman" panose="02020603050405020304" pitchFamily="18" charset="0"/>
                <a:ea typeface="MS Mincho" panose="02020609040205080304" pitchFamily="49" charset="-128"/>
              </a:rPr>
              <a:t> </a:t>
            </a:r>
            <a:r>
              <a:rPr lang="en-US" sz="800" dirty="0" err="1">
                <a:effectLst/>
                <a:latin typeface="Times New Roman" panose="02020603050405020304" pitchFamily="18" charset="0"/>
                <a:ea typeface="MS Mincho" panose="02020609040205080304" pitchFamily="49" charset="-128"/>
              </a:rPr>
              <a:t>Physik</a:t>
            </a:r>
            <a:r>
              <a:rPr lang="en-US" sz="800" dirty="0">
                <a:effectLst/>
                <a:latin typeface="Times New Roman" panose="02020603050405020304" pitchFamily="18" charset="0"/>
                <a:ea typeface="MS Mincho" panose="02020609040205080304" pitchFamily="49" charset="-128"/>
              </a:rPr>
              <a:t>, 29(2), 102-127.</a:t>
            </a:r>
          </a:p>
          <a:p>
            <a:pPr marL="0" lvl="0" indent="0" algn="just">
              <a:lnSpc>
                <a:spcPts val="900"/>
              </a:lnSpc>
              <a:spcAft>
                <a:spcPts val="250"/>
              </a:spcAft>
              <a:buSzPts val="800"/>
              <a:buNone/>
              <a:tabLst>
                <a:tab pos="228600" algn="l"/>
              </a:tabLst>
            </a:pPr>
            <a:r>
              <a:rPr lang="en-US" sz="800" dirty="0">
                <a:effectLst/>
                <a:latin typeface="Times New Roman" panose="02020603050405020304" pitchFamily="18" charset="0"/>
                <a:ea typeface="MS Mincho" panose="02020609040205080304" pitchFamily="49" charset="-128"/>
              </a:rPr>
              <a:t>[23]	Hosny, A., Parmar, C., Quackenbush, J., Schwartz, L. H., &amp; </a:t>
            </a:r>
            <a:r>
              <a:rPr lang="en-US" sz="800" dirty="0" err="1">
                <a:effectLst/>
                <a:latin typeface="Times New Roman" panose="02020603050405020304" pitchFamily="18" charset="0"/>
                <a:ea typeface="MS Mincho" panose="02020609040205080304" pitchFamily="49" charset="-128"/>
              </a:rPr>
              <a:t>Aerts</a:t>
            </a:r>
            <a:r>
              <a:rPr lang="en-US" sz="800" dirty="0">
                <a:effectLst/>
                <a:latin typeface="Times New Roman" panose="02020603050405020304" pitchFamily="18" charset="0"/>
                <a:ea typeface="MS Mincho" panose="02020609040205080304" pitchFamily="49" charset="-128"/>
              </a:rPr>
              <a:t>, H. J. (2018). Artificial intelligence in radiology. Nature Reviews Cancer, 18(8), 500-510.</a:t>
            </a:r>
          </a:p>
          <a:p>
            <a:pPr marL="0" lvl="0" indent="0" algn="just">
              <a:lnSpc>
                <a:spcPts val="900"/>
              </a:lnSpc>
              <a:spcAft>
                <a:spcPts val="250"/>
              </a:spcAft>
              <a:buSzPts val="800"/>
              <a:buNone/>
              <a:tabLst>
                <a:tab pos="228600" algn="l"/>
              </a:tabLst>
            </a:pPr>
            <a:r>
              <a:rPr lang="en-US" sz="800" dirty="0">
                <a:effectLst/>
                <a:latin typeface="Times New Roman" panose="02020603050405020304" pitchFamily="18" charset="0"/>
                <a:ea typeface="MS Mincho" panose="02020609040205080304" pitchFamily="49" charset="-128"/>
              </a:rPr>
              <a:t>[24]	</a:t>
            </a:r>
            <a:r>
              <a:rPr lang="en-US" sz="800" dirty="0" err="1">
                <a:effectLst/>
                <a:latin typeface="Times New Roman" panose="02020603050405020304" pitchFamily="18" charset="0"/>
                <a:ea typeface="MS Mincho" panose="02020609040205080304" pitchFamily="49" charset="-128"/>
              </a:rPr>
              <a:t>Koohbanani</a:t>
            </a:r>
            <a:r>
              <a:rPr lang="en-US" sz="800" dirty="0">
                <a:effectLst/>
                <a:latin typeface="Times New Roman" panose="02020603050405020304" pitchFamily="18" charset="0"/>
                <a:ea typeface="MS Mincho" panose="02020609040205080304" pitchFamily="49" charset="-128"/>
              </a:rPr>
              <a:t>, N. A., &amp; D. O. </a:t>
            </a:r>
            <a:r>
              <a:rPr lang="en-US" sz="800" dirty="0" err="1">
                <a:effectLst/>
                <a:latin typeface="Times New Roman" panose="02020603050405020304" pitchFamily="18" charset="0"/>
                <a:ea typeface="MS Mincho" panose="02020609040205080304" pitchFamily="49" charset="-128"/>
              </a:rPr>
              <a:t>Glocker</a:t>
            </a:r>
            <a:r>
              <a:rPr lang="en-US" sz="800" dirty="0">
                <a:effectLst/>
                <a:latin typeface="Times New Roman" panose="02020603050405020304" pitchFamily="18" charset="0"/>
                <a:ea typeface="MS Mincho" panose="02020609040205080304" pitchFamily="49" charset="-128"/>
              </a:rPr>
              <a:t>, B. (2019). Deep learning in mammography and breast histology, a review. In ECR (Vol. 2019).</a:t>
            </a:r>
          </a:p>
          <a:p>
            <a:pPr marL="0" lvl="0" indent="0" algn="just">
              <a:lnSpc>
                <a:spcPts val="900"/>
              </a:lnSpc>
              <a:spcAft>
                <a:spcPts val="250"/>
              </a:spcAft>
              <a:buSzPts val="800"/>
              <a:buNone/>
              <a:tabLst>
                <a:tab pos="228600" algn="l"/>
              </a:tabLst>
            </a:pPr>
            <a:r>
              <a:rPr lang="en-US" sz="800" dirty="0">
                <a:effectLst/>
                <a:latin typeface="Times New Roman" panose="02020603050405020304" pitchFamily="18" charset="0"/>
                <a:ea typeface="MS Mincho" panose="02020609040205080304" pitchFamily="49" charset="-128"/>
              </a:rPr>
              <a:t>[25]	</a:t>
            </a:r>
            <a:r>
              <a:rPr lang="en-US" sz="800" dirty="0" err="1">
                <a:effectLst/>
                <a:latin typeface="Times New Roman" panose="02020603050405020304" pitchFamily="18" charset="0"/>
                <a:ea typeface="MS Mincho" panose="02020609040205080304" pitchFamily="49" charset="-128"/>
              </a:rPr>
              <a:t>Thévenaz</a:t>
            </a:r>
            <a:r>
              <a:rPr lang="en-US" sz="800" dirty="0">
                <a:effectLst/>
                <a:latin typeface="Times New Roman" panose="02020603050405020304" pitchFamily="18" charset="0"/>
                <a:ea typeface="MS Mincho" panose="02020609040205080304" pitchFamily="49" charset="-128"/>
              </a:rPr>
              <a:t>, P., </a:t>
            </a:r>
            <a:r>
              <a:rPr lang="en-US" sz="800" dirty="0" err="1">
                <a:effectLst/>
                <a:latin typeface="Times New Roman" panose="02020603050405020304" pitchFamily="18" charset="0"/>
                <a:ea typeface="MS Mincho" panose="02020609040205080304" pitchFamily="49" charset="-128"/>
              </a:rPr>
              <a:t>Ruttimann</a:t>
            </a:r>
            <a:r>
              <a:rPr lang="en-US" sz="800" dirty="0">
                <a:effectLst/>
                <a:latin typeface="Times New Roman" panose="02020603050405020304" pitchFamily="18" charset="0"/>
                <a:ea typeface="MS Mincho" panose="02020609040205080304" pitchFamily="49" charset="-128"/>
              </a:rPr>
              <a:t>, U. E., &amp; Unser, M. (1998). A pyramid approach to subpixel registration based on intensity. IEEE Transactions on Image Processing, 7(1), 27-41.</a:t>
            </a:r>
          </a:p>
          <a:p>
            <a:pPr marL="0" lvl="0" indent="0" algn="just">
              <a:lnSpc>
                <a:spcPts val="900"/>
              </a:lnSpc>
              <a:spcAft>
                <a:spcPts val="250"/>
              </a:spcAft>
              <a:buSzPts val="800"/>
              <a:buNone/>
              <a:tabLst>
                <a:tab pos="228600" algn="l"/>
              </a:tabLst>
            </a:pPr>
            <a:r>
              <a:rPr lang="en-US" sz="800" dirty="0">
                <a:effectLst/>
                <a:latin typeface="Times New Roman" panose="02020603050405020304" pitchFamily="18" charset="0"/>
                <a:ea typeface="MS Mincho" panose="02020609040205080304" pitchFamily="49" charset="-128"/>
              </a:rPr>
              <a:t>[26]	</a:t>
            </a:r>
            <a:r>
              <a:rPr lang="en-US" sz="800" dirty="0" err="1">
                <a:effectLst/>
                <a:latin typeface="Times New Roman" panose="02020603050405020304" pitchFamily="18" charset="0"/>
                <a:ea typeface="MS Mincho" panose="02020609040205080304" pitchFamily="49" charset="-128"/>
              </a:rPr>
              <a:t>Lecun</a:t>
            </a:r>
            <a:r>
              <a:rPr lang="en-US" sz="800" dirty="0">
                <a:effectLst/>
                <a:latin typeface="Times New Roman" panose="02020603050405020304" pitchFamily="18" charset="0"/>
                <a:ea typeface="MS Mincho" panose="02020609040205080304" pitchFamily="49" charset="-128"/>
              </a:rPr>
              <a:t>, Y., </a:t>
            </a:r>
            <a:r>
              <a:rPr lang="en-US" sz="800" dirty="0" err="1">
                <a:effectLst/>
                <a:latin typeface="Times New Roman" panose="02020603050405020304" pitchFamily="18" charset="0"/>
                <a:ea typeface="MS Mincho" panose="02020609040205080304" pitchFamily="49" charset="-128"/>
              </a:rPr>
              <a:t>Bottou</a:t>
            </a:r>
            <a:r>
              <a:rPr lang="en-US" sz="800" dirty="0">
                <a:effectLst/>
                <a:latin typeface="Times New Roman" panose="02020603050405020304" pitchFamily="18" charset="0"/>
                <a:ea typeface="MS Mincho" panose="02020609040205080304" pitchFamily="49" charset="-128"/>
              </a:rPr>
              <a:t>, L., Bengio, Y., &amp; Haffner, P. (1998). Gradient-based learning applied to document recognition. Proceedings of the IEEE, 86(11), 2278-2324.</a:t>
            </a:r>
          </a:p>
          <a:p>
            <a:pPr marL="0" lvl="0" indent="0" algn="just">
              <a:lnSpc>
                <a:spcPts val="900"/>
              </a:lnSpc>
              <a:spcAft>
                <a:spcPts val="250"/>
              </a:spcAft>
              <a:buSzPts val="800"/>
              <a:buNone/>
              <a:tabLst>
                <a:tab pos="228600" algn="l"/>
              </a:tabLst>
            </a:pPr>
            <a:r>
              <a:rPr lang="en-US" sz="800" dirty="0">
                <a:effectLst/>
                <a:latin typeface="Times New Roman" panose="02020603050405020304" pitchFamily="18" charset="0"/>
                <a:ea typeface="MS Mincho" panose="02020609040205080304" pitchFamily="49" charset="-128"/>
              </a:rPr>
              <a:t>[27]	</a:t>
            </a:r>
            <a:r>
              <a:rPr lang="en-US" sz="800" dirty="0" err="1">
                <a:effectLst/>
                <a:latin typeface="Times New Roman" panose="02020603050405020304" pitchFamily="18" charset="0"/>
                <a:ea typeface="MS Mincho" panose="02020609040205080304" pitchFamily="49" charset="-128"/>
              </a:rPr>
              <a:t>Szegedy</a:t>
            </a:r>
            <a:r>
              <a:rPr lang="en-US" sz="800" dirty="0">
                <a:effectLst/>
                <a:latin typeface="Times New Roman" panose="02020603050405020304" pitchFamily="18" charset="0"/>
                <a:ea typeface="MS Mincho" panose="02020609040205080304" pitchFamily="49" charset="-128"/>
              </a:rPr>
              <a:t>, C., Liu, W., Jia, Y., </a:t>
            </a:r>
            <a:r>
              <a:rPr lang="en-US" sz="800" dirty="0" err="1">
                <a:effectLst/>
                <a:latin typeface="Times New Roman" panose="02020603050405020304" pitchFamily="18" charset="0"/>
                <a:ea typeface="MS Mincho" panose="02020609040205080304" pitchFamily="49" charset="-128"/>
              </a:rPr>
              <a:t>Sermanet</a:t>
            </a:r>
            <a:r>
              <a:rPr lang="en-US" sz="800" dirty="0">
                <a:effectLst/>
                <a:latin typeface="Times New Roman" panose="02020603050405020304" pitchFamily="18" charset="0"/>
                <a:ea typeface="MS Mincho" panose="02020609040205080304" pitchFamily="49" charset="-128"/>
              </a:rPr>
              <a:t>, P., Reed, S., </a:t>
            </a:r>
            <a:r>
              <a:rPr lang="en-US" sz="800" dirty="0" err="1">
                <a:effectLst/>
                <a:latin typeface="Times New Roman" panose="02020603050405020304" pitchFamily="18" charset="0"/>
                <a:ea typeface="MS Mincho" panose="02020609040205080304" pitchFamily="49" charset="-128"/>
              </a:rPr>
              <a:t>Anguelov</a:t>
            </a:r>
            <a:r>
              <a:rPr lang="en-US" sz="800" dirty="0">
                <a:effectLst/>
                <a:latin typeface="Times New Roman" panose="02020603050405020304" pitchFamily="18" charset="0"/>
                <a:ea typeface="MS Mincho" panose="02020609040205080304" pitchFamily="49" charset="-128"/>
              </a:rPr>
              <a:t>, D., ... &amp; </a:t>
            </a:r>
            <a:r>
              <a:rPr lang="en-US" sz="800" dirty="0" err="1">
                <a:effectLst/>
                <a:latin typeface="Times New Roman" panose="02020603050405020304" pitchFamily="18" charset="0"/>
                <a:ea typeface="MS Mincho" panose="02020609040205080304" pitchFamily="49" charset="-128"/>
              </a:rPr>
              <a:t>Rabinovich</a:t>
            </a:r>
            <a:r>
              <a:rPr lang="en-US" sz="800" dirty="0">
                <a:effectLst/>
                <a:latin typeface="Times New Roman" panose="02020603050405020304" pitchFamily="18" charset="0"/>
                <a:ea typeface="MS Mincho" panose="02020609040205080304" pitchFamily="49" charset="-128"/>
              </a:rPr>
              <a:t>, A. (2015). Going deeper with convolutions. In Proceedings of the IEEE conference on computer vision and pattern recognition (pp. 1-9).</a:t>
            </a:r>
          </a:p>
          <a:p>
            <a:pPr marL="0" lvl="0" indent="0" algn="just">
              <a:lnSpc>
                <a:spcPts val="900"/>
              </a:lnSpc>
              <a:spcAft>
                <a:spcPts val="250"/>
              </a:spcAft>
              <a:buSzPts val="800"/>
              <a:buNone/>
              <a:tabLst>
                <a:tab pos="228600" algn="l"/>
              </a:tabLst>
            </a:pPr>
            <a:r>
              <a:rPr lang="en-US" sz="800" dirty="0">
                <a:effectLst/>
                <a:latin typeface="Times New Roman" panose="02020603050405020304" pitchFamily="18" charset="0"/>
                <a:ea typeface="MS Mincho" panose="02020609040205080304" pitchFamily="49" charset="-128"/>
              </a:rPr>
              <a:t>[28]	</a:t>
            </a:r>
            <a:r>
              <a:rPr lang="en-US" sz="800" dirty="0" err="1">
                <a:effectLst/>
                <a:latin typeface="Times New Roman" panose="02020603050405020304" pitchFamily="18" charset="0"/>
                <a:ea typeface="MS Mincho" panose="02020609040205080304" pitchFamily="49" charset="-128"/>
              </a:rPr>
              <a:t>Krizhevsky</a:t>
            </a:r>
            <a:r>
              <a:rPr lang="en-US" sz="800" dirty="0">
                <a:effectLst/>
                <a:latin typeface="Times New Roman" panose="02020603050405020304" pitchFamily="18" charset="0"/>
                <a:ea typeface="MS Mincho" panose="02020609040205080304" pitchFamily="49" charset="-128"/>
              </a:rPr>
              <a:t>, A., </a:t>
            </a:r>
            <a:r>
              <a:rPr lang="en-US" sz="800" dirty="0" err="1">
                <a:effectLst/>
                <a:latin typeface="Times New Roman" panose="02020603050405020304" pitchFamily="18" charset="0"/>
                <a:ea typeface="MS Mincho" panose="02020609040205080304" pitchFamily="49" charset="-128"/>
              </a:rPr>
              <a:t>Sutskever</a:t>
            </a:r>
            <a:r>
              <a:rPr lang="en-US" sz="800" dirty="0">
                <a:effectLst/>
                <a:latin typeface="Times New Roman" panose="02020603050405020304" pitchFamily="18" charset="0"/>
                <a:ea typeface="MS Mincho" panose="02020609040205080304" pitchFamily="49" charset="-128"/>
              </a:rPr>
              <a:t>, I., &amp; Hinton, G. E. (2012). ImageNet classification with deep convolutional neural networks. In Advances in neural information processing systems (pp. 1097-1105).</a:t>
            </a:r>
          </a:p>
          <a:p>
            <a:pPr marL="0" indent="0" eaLnBrk="1" hangingPunct="1">
              <a:spcBef>
                <a:spcPct val="30000"/>
              </a:spcBef>
              <a:spcAft>
                <a:spcPct val="30000"/>
              </a:spcAft>
              <a:buFont typeface="Arial" panose="020B0604020202020204" pitchFamily="34" charset="0"/>
              <a:buNone/>
              <a:defRPr/>
            </a:pPr>
            <a:endParaRPr lang="en-US" altLang="en-US" sz="800" dirty="0">
              <a:solidFill>
                <a:srgbClr val="0000FF"/>
              </a:solidFill>
            </a:endParaRPr>
          </a:p>
        </p:txBody>
      </p:sp>
      <p:sp>
        <p:nvSpPr>
          <p:cNvPr id="17412" name="Footer Placeholder 2">
            <a:extLst>
              <a:ext uri="{FF2B5EF4-FFF2-40B4-BE49-F238E27FC236}">
                <a16:creationId xmlns:a16="http://schemas.microsoft.com/office/drawing/2014/main" id="{AF8E0ADD-3168-4350-8050-F535DB0DE851}"/>
              </a:ext>
            </a:extLst>
          </p:cNvPr>
          <p:cNvSpPr>
            <a:spLocks noGrp="1"/>
          </p:cNvSpPr>
          <p:nvPr>
            <p:ph type="ftr" sz="quarter" idx="11"/>
          </p:nvPr>
        </p:nvSpPr>
        <p:spPr bwMode="auto">
          <a:xfrm>
            <a:off x="1828800" y="4781550"/>
            <a:ext cx="5486400" cy="166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GB" altLang="en-US" sz="1200">
                <a:latin typeface="Times New Roman" panose="02020603050405020304" pitchFamily="18" charset="0"/>
                <a:cs typeface="Times New Roman" panose="02020603050405020304" pitchFamily="18" charset="0"/>
              </a:rPr>
              <a:t>15th ICCCNT 2024 – Paper ID:3501</a:t>
            </a:r>
            <a:endParaRPr lang="en-US" altLang="en-US" sz="1200" dirty="0">
              <a:latin typeface="Times New Roman" panose="02020603050405020304" pitchFamily="18" charset="0"/>
              <a:cs typeface="Times New Roman" panose="02020603050405020304" pitchFamily="18" charset="0"/>
            </a:endParaRPr>
          </a:p>
        </p:txBody>
      </p:sp>
      <p:sp>
        <p:nvSpPr>
          <p:cNvPr id="17413" name="Slide Number Placeholder 3">
            <a:extLst>
              <a:ext uri="{FF2B5EF4-FFF2-40B4-BE49-F238E27FC236}">
                <a16:creationId xmlns:a16="http://schemas.microsoft.com/office/drawing/2014/main" id="{85040E2A-058F-445A-8E70-7CFF89A5D0C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D7134DE-CCA4-4DAE-A58D-38366133D67A}" type="slidenum">
              <a:rPr lang="en-US" altLang="en-US" sz="1200" smtClean="0">
                <a:solidFill>
                  <a:srgbClr val="898989"/>
                </a:solidFill>
                <a:latin typeface="Arial" panose="020B0604020202020204" pitchFamily="34" charset="0"/>
              </a:rPr>
              <a:pPr>
                <a:spcBef>
                  <a:spcPct val="0"/>
                </a:spcBef>
                <a:buFontTx/>
                <a:buNone/>
              </a:pPr>
              <a:t>17</a:t>
            </a:fld>
            <a:endParaRPr lang="en-US" altLang="en-US" sz="1200">
              <a:solidFill>
                <a:srgbClr val="898989"/>
              </a:solidFill>
              <a:latin typeface="Arial" panose="020B0604020202020204" pitchFamily="34" charset="0"/>
            </a:endParaRPr>
          </a:p>
        </p:txBody>
      </p:sp>
      <p:sp>
        <p:nvSpPr>
          <p:cNvPr id="2" name="Date Placeholder 1">
            <a:extLst>
              <a:ext uri="{FF2B5EF4-FFF2-40B4-BE49-F238E27FC236}">
                <a16:creationId xmlns:a16="http://schemas.microsoft.com/office/drawing/2014/main" id="{E22A09AC-0DAF-44EB-9A35-FFD23BA8F06B}"/>
              </a:ext>
            </a:extLst>
          </p:cNvPr>
          <p:cNvSpPr>
            <a:spLocks noGrp="1"/>
          </p:cNvSpPr>
          <p:nvPr>
            <p:ph type="dt" sz="half" idx="10"/>
          </p:nvPr>
        </p:nvSpPr>
        <p:spPr/>
        <p:txBody>
          <a:bodyPr/>
          <a:lstStyle/>
          <a:p>
            <a:pPr>
              <a:defRPr/>
            </a:pPr>
            <a:fld id="{5A72E7C9-A918-425C-8825-137C71F6CC07}" type="datetime5">
              <a:rPr lang="en-US" smtClean="0"/>
              <a:t>25-Jun-24</a:t>
            </a:fld>
            <a:endParaRPr lang="en-US" dirty="0"/>
          </a:p>
        </p:txBody>
      </p:sp>
      <p:pic>
        <p:nvPicPr>
          <p:cNvPr id="4" name="Picture 3">
            <a:extLst>
              <a:ext uri="{FF2B5EF4-FFF2-40B4-BE49-F238E27FC236}">
                <a16:creationId xmlns:a16="http://schemas.microsoft.com/office/drawing/2014/main" id="{00252875-A024-7501-56B4-6CF0CCCB6BCB}"/>
              </a:ext>
            </a:extLst>
          </p:cNvPr>
          <p:cNvPicPr>
            <a:picLocks noChangeAspect="1"/>
          </p:cNvPicPr>
          <p:nvPr/>
        </p:nvPicPr>
        <p:blipFill rotWithShape="1">
          <a:blip r:embed="rId2"/>
          <a:srcRect t="49203"/>
          <a:stretch/>
        </p:blipFill>
        <p:spPr>
          <a:xfrm>
            <a:off x="1371600" y="4595526"/>
            <a:ext cx="6840071" cy="528084"/>
          </a:xfrm>
          <a:prstGeom prst="rect">
            <a:avLst/>
          </a:prstGeom>
        </p:spPr>
      </p:pic>
    </p:spTree>
    <p:extLst>
      <p:ext uri="{BB962C8B-B14F-4D97-AF65-F5344CB8AC3E}">
        <p14:creationId xmlns:p14="http://schemas.microsoft.com/office/powerpoint/2010/main" val="1630299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228A31-3E49-4B6C-9099-8B8E397CADF8}"/>
              </a:ext>
            </a:extLst>
          </p:cNvPr>
          <p:cNvSpPr>
            <a:spLocks noGrp="1"/>
          </p:cNvSpPr>
          <p:nvPr>
            <p:ph idx="1"/>
          </p:nvPr>
        </p:nvSpPr>
        <p:spPr/>
        <p:txBody>
          <a:bodyPr/>
          <a:lstStyle/>
          <a:p>
            <a:pPr marL="0" indent="0" algn="ctr">
              <a:buNone/>
            </a:pPr>
            <a:endParaRPr lang="en-IN" sz="4800" b="1" dirty="0">
              <a:solidFill>
                <a:srgbClr val="FF0066"/>
              </a:solidFill>
              <a:latin typeface="Times New Roman" panose="02020603050405020304" pitchFamily="18" charset="0"/>
              <a:cs typeface="Times New Roman" panose="02020603050405020304" pitchFamily="18" charset="0"/>
            </a:endParaRPr>
          </a:p>
          <a:p>
            <a:pPr marL="0" indent="0" algn="ctr">
              <a:buNone/>
            </a:pPr>
            <a:r>
              <a:rPr lang="en-IN" sz="4800" b="1" dirty="0">
                <a:solidFill>
                  <a:srgbClr val="FF0066"/>
                </a:solidFill>
                <a:latin typeface="Times New Roman" panose="02020603050405020304" pitchFamily="18" charset="0"/>
                <a:cs typeface="Times New Roman" panose="02020603050405020304" pitchFamily="18" charset="0"/>
              </a:rPr>
              <a:t>Thank you</a:t>
            </a:r>
          </a:p>
        </p:txBody>
      </p:sp>
      <p:sp>
        <p:nvSpPr>
          <p:cNvPr id="4" name="Date Placeholder 3">
            <a:extLst>
              <a:ext uri="{FF2B5EF4-FFF2-40B4-BE49-F238E27FC236}">
                <a16:creationId xmlns:a16="http://schemas.microsoft.com/office/drawing/2014/main" id="{A8B49896-49A7-481B-B206-0F8E6C48A59A}"/>
              </a:ext>
            </a:extLst>
          </p:cNvPr>
          <p:cNvSpPr>
            <a:spLocks noGrp="1"/>
          </p:cNvSpPr>
          <p:nvPr>
            <p:ph type="dt" sz="half" idx="10"/>
          </p:nvPr>
        </p:nvSpPr>
        <p:spPr/>
        <p:txBody>
          <a:bodyPr/>
          <a:lstStyle/>
          <a:p>
            <a:pPr>
              <a:defRPr/>
            </a:pPr>
            <a:fld id="{1EB0C5A5-9AE7-4666-9920-CF9930F5F980}" type="datetime5">
              <a:rPr lang="en-US" smtClean="0"/>
              <a:t>25-Jun-24</a:t>
            </a:fld>
            <a:endParaRPr lang="en-US" dirty="0"/>
          </a:p>
        </p:txBody>
      </p:sp>
      <p:sp>
        <p:nvSpPr>
          <p:cNvPr id="5" name="Footer Placeholder 4">
            <a:extLst>
              <a:ext uri="{FF2B5EF4-FFF2-40B4-BE49-F238E27FC236}">
                <a16:creationId xmlns:a16="http://schemas.microsoft.com/office/drawing/2014/main" id="{A16F863E-F4EA-4AFE-AB34-894F955A708B}"/>
              </a:ext>
            </a:extLst>
          </p:cNvPr>
          <p:cNvSpPr>
            <a:spLocks noGrp="1"/>
          </p:cNvSpPr>
          <p:nvPr>
            <p:ph type="ftr" sz="quarter" idx="11"/>
          </p:nvPr>
        </p:nvSpPr>
        <p:spPr>
          <a:xfrm>
            <a:off x="3124200" y="4767263"/>
            <a:ext cx="3048000" cy="274637"/>
          </a:xfrm>
        </p:spPr>
        <p:txBody>
          <a:bodyPr/>
          <a:lstStyle/>
          <a:p>
            <a:pPr>
              <a:defRPr/>
            </a:pPr>
            <a:r>
              <a:rPr lang="en-GB"/>
              <a:t>15th ICCCNT 2024 – Paper ID:3501</a:t>
            </a:r>
            <a:endParaRPr lang="en-US" dirty="0"/>
          </a:p>
        </p:txBody>
      </p:sp>
      <p:sp>
        <p:nvSpPr>
          <p:cNvPr id="6" name="Slide Number Placeholder 5">
            <a:extLst>
              <a:ext uri="{FF2B5EF4-FFF2-40B4-BE49-F238E27FC236}">
                <a16:creationId xmlns:a16="http://schemas.microsoft.com/office/drawing/2014/main" id="{3E67CC5B-6206-4473-BA1E-0920D5D676CC}"/>
              </a:ext>
            </a:extLst>
          </p:cNvPr>
          <p:cNvSpPr>
            <a:spLocks noGrp="1"/>
          </p:cNvSpPr>
          <p:nvPr>
            <p:ph type="sldNum" sz="quarter" idx="12"/>
          </p:nvPr>
        </p:nvSpPr>
        <p:spPr/>
        <p:txBody>
          <a:bodyPr/>
          <a:lstStyle/>
          <a:p>
            <a:pPr>
              <a:defRPr/>
            </a:pPr>
            <a:fld id="{75A7A95F-791B-4316-AA5D-84E098C2DB07}" type="slidenum">
              <a:rPr lang="en-US" altLang="en-US" smtClean="0"/>
              <a:pPr>
                <a:defRPr/>
              </a:pPr>
              <a:t>18</a:t>
            </a:fld>
            <a:endParaRPr lang="en-US" altLang="en-US"/>
          </a:p>
        </p:txBody>
      </p:sp>
      <p:pic>
        <p:nvPicPr>
          <p:cNvPr id="2" name="Picture 1">
            <a:extLst>
              <a:ext uri="{FF2B5EF4-FFF2-40B4-BE49-F238E27FC236}">
                <a16:creationId xmlns:a16="http://schemas.microsoft.com/office/drawing/2014/main" id="{74C6C0B8-E412-365E-3F43-0EA15D0D81A6}"/>
              </a:ext>
            </a:extLst>
          </p:cNvPr>
          <p:cNvPicPr>
            <a:picLocks noChangeAspect="1"/>
          </p:cNvPicPr>
          <p:nvPr/>
        </p:nvPicPr>
        <p:blipFill rotWithShape="1">
          <a:blip r:embed="rId2"/>
          <a:srcRect t="49203"/>
          <a:stretch/>
        </p:blipFill>
        <p:spPr>
          <a:xfrm>
            <a:off x="1371600" y="4595526"/>
            <a:ext cx="6840071" cy="528084"/>
          </a:xfrm>
          <a:prstGeom prst="rect">
            <a:avLst/>
          </a:prstGeom>
        </p:spPr>
      </p:pic>
    </p:spTree>
    <p:extLst>
      <p:ext uri="{BB962C8B-B14F-4D97-AF65-F5344CB8AC3E}">
        <p14:creationId xmlns:p14="http://schemas.microsoft.com/office/powerpoint/2010/main" val="270409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42A94CA-E9D8-47C6-927E-675FE77CA716}"/>
              </a:ext>
            </a:extLst>
          </p:cNvPr>
          <p:cNvSpPr>
            <a:spLocks noGrp="1"/>
          </p:cNvSpPr>
          <p:nvPr>
            <p:ph type="sldNum" sz="quarter" idx="12"/>
          </p:nvPr>
        </p:nvSpPr>
        <p:spPr/>
        <p:txBody>
          <a:bodyPr/>
          <a:lstStyle/>
          <a:p>
            <a:pPr>
              <a:defRPr/>
            </a:pPr>
            <a:fld id="{75A7A95F-791B-4316-AA5D-84E098C2DB07}" type="slidenum">
              <a:rPr lang="en-US" altLang="en-US" smtClean="0"/>
              <a:pPr>
                <a:defRPr/>
              </a:pPr>
              <a:t>2</a:t>
            </a:fld>
            <a:endParaRPr lang="en-US" altLang="en-US" dirty="0"/>
          </a:p>
        </p:txBody>
      </p:sp>
      <p:sp>
        <p:nvSpPr>
          <p:cNvPr id="6" name="Date Placeholder 5">
            <a:extLst>
              <a:ext uri="{FF2B5EF4-FFF2-40B4-BE49-F238E27FC236}">
                <a16:creationId xmlns:a16="http://schemas.microsoft.com/office/drawing/2014/main" id="{87F78C5E-F341-417A-B192-4EA143D37D36}"/>
              </a:ext>
            </a:extLst>
          </p:cNvPr>
          <p:cNvSpPr>
            <a:spLocks noGrp="1"/>
          </p:cNvSpPr>
          <p:nvPr>
            <p:ph type="dt" sz="half" idx="10"/>
          </p:nvPr>
        </p:nvSpPr>
        <p:spPr/>
        <p:txBody>
          <a:bodyPr/>
          <a:lstStyle/>
          <a:p>
            <a:pPr>
              <a:defRPr/>
            </a:pPr>
            <a:fld id="{4C885ED2-2F86-4DE9-A46E-9487A6B8CD36}" type="datetime5">
              <a:rPr lang="en-US" smtClean="0"/>
              <a:t>25-Jun-24</a:t>
            </a:fld>
            <a:endParaRPr lang="en-US" dirty="0"/>
          </a:p>
        </p:txBody>
      </p:sp>
      <p:pic>
        <p:nvPicPr>
          <p:cNvPr id="7" name="Picture 3" descr="Logo VTU">
            <a:extLst>
              <a:ext uri="{FF2B5EF4-FFF2-40B4-BE49-F238E27FC236}">
                <a16:creationId xmlns:a16="http://schemas.microsoft.com/office/drawing/2014/main" id="{CBC35C09-A548-4B8C-8F8D-28F54BE618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209550"/>
            <a:ext cx="1600195" cy="380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212A8CF5-14B4-43A0-A75E-EE65A5D8D888}"/>
              </a:ext>
            </a:extLst>
          </p:cNvPr>
          <p:cNvSpPr txBox="1"/>
          <p:nvPr/>
        </p:nvSpPr>
        <p:spPr>
          <a:xfrm>
            <a:off x="3164541" y="456021"/>
            <a:ext cx="2971800" cy="461665"/>
          </a:xfrm>
          <a:prstGeom prst="rect">
            <a:avLst/>
          </a:prstGeom>
          <a:noFill/>
        </p:spPr>
        <p:txBody>
          <a:bodyPr wrap="square" rtlCol="0">
            <a:spAutoFit/>
          </a:bodyPr>
          <a:lstStyle/>
          <a:p>
            <a:pPr algn="ctr"/>
            <a:r>
              <a:rPr lang="en-US" sz="2400" b="1" dirty="0">
                <a:solidFill>
                  <a:srgbClr val="A50021"/>
                </a:solidFill>
                <a:latin typeface="Times New Roman" panose="02020603050405020304" pitchFamily="18" charset="0"/>
                <a:cs typeface="Times New Roman" panose="02020603050405020304" pitchFamily="18" charset="0"/>
              </a:rPr>
              <a:t>OUTLINE</a:t>
            </a:r>
            <a:endParaRPr lang="en-IN" sz="2400" b="1" dirty="0">
              <a:solidFill>
                <a:srgbClr val="A5002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AD78A93-6264-4A5F-A539-3C024C7C27CB}"/>
              </a:ext>
            </a:extLst>
          </p:cNvPr>
          <p:cNvSpPr txBox="1"/>
          <p:nvPr/>
        </p:nvSpPr>
        <p:spPr>
          <a:xfrm>
            <a:off x="762000" y="1045602"/>
            <a:ext cx="4572000" cy="3366563"/>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SG" sz="1800" dirty="0">
                <a:solidFill>
                  <a:schemeClr val="accent1"/>
                </a:solidFill>
                <a:latin typeface="Times New Roman" panose="02020603050405020304" pitchFamily="18" charset="0"/>
                <a:cs typeface="Times New Roman" panose="02020603050405020304" pitchFamily="18" charset="0"/>
              </a:rPr>
              <a:t>Introduction</a:t>
            </a:r>
          </a:p>
          <a:p>
            <a:pPr marL="285750" indent="-285750">
              <a:lnSpc>
                <a:spcPct val="150000"/>
              </a:lnSpc>
              <a:buFont typeface="Wingdings" panose="05000000000000000000" pitchFamily="2" charset="2"/>
              <a:buChar char="Ø"/>
            </a:pPr>
            <a:r>
              <a:rPr lang="en-SG" sz="1800" dirty="0">
                <a:solidFill>
                  <a:schemeClr val="accent1"/>
                </a:solidFill>
                <a:latin typeface="Times New Roman" panose="02020603050405020304" pitchFamily="18" charset="0"/>
                <a:cs typeface="Times New Roman" panose="02020603050405020304" pitchFamily="18" charset="0"/>
              </a:rPr>
              <a:t>Literature Review</a:t>
            </a:r>
          </a:p>
          <a:p>
            <a:pPr marL="285750" indent="-285750">
              <a:lnSpc>
                <a:spcPct val="150000"/>
              </a:lnSpc>
              <a:buFont typeface="Wingdings" panose="05000000000000000000" pitchFamily="2" charset="2"/>
              <a:buChar char="Ø"/>
            </a:pPr>
            <a:r>
              <a:rPr lang="en-SG" dirty="0">
                <a:solidFill>
                  <a:schemeClr val="accent1"/>
                </a:solidFill>
                <a:latin typeface="Times New Roman" panose="02020603050405020304" pitchFamily="18" charset="0"/>
                <a:cs typeface="Times New Roman" panose="02020603050405020304" pitchFamily="18" charset="0"/>
              </a:rPr>
              <a:t>Abstract</a:t>
            </a:r>
            <a:endParaRPr lang="en-SG" sz="1800" dirty="0">
              <a:solidFill>
                <a:schemeClr val="accent1"/>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SG" sz="1800" dirty="0">
                <a:solidFill>
                  <a:schemeClr val="accent1"/>
                </a:solidFill>
                <a:latin typeface="Times New Roman" panose="02020603050405020304" pitchFamily="18" charset="0"/>
                <a:cs typeface="Times New Roman" panose="02020603050405020304" pitchFamily="18" charset="0"/>
              </a:rPr>
              <a:t>Objectives of the </a:t>
            </a:r>
            <a:r>
              <a:rPr lang="en-SG" dirty="0">
                <a:solidFill>
                  <a:schemeClr val="accent1"/>
                </a:solidFill>
                <a:latin typeface="Times New Roman" panose="02020603050405020304" pitchFamily="18" charset="0"/>
                <a:cs typeface="Times New Roman" panose="02020603050405020304" pitchFamily="18" charset="0"/>
              </a:rPr>
              <a:t>Proposed work</a:t>
            </a:r>
            <a:endParaRPr lang="en-SG" sz="1800" dirty="0">
              <a:solidFill>
                <a:schemeClr val="accent1"/>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SG" sz="1800" dirty="0">
                <a:solidFill>
                  <a:schemeClr val="accent1"/>
                </a:solidFill>
                <a:latin typeface="Times New Roman" panose="02020603050405020304" pitchFamily="18" charset="0"/>
                <a:cs typeface="Times New Roman" panose="02020603050405020304" pitchFamily="18" charset="0"/>
              </a:rPr>
              <a:t>Implementation methodology</a:t>
            </a:r>
          </a:p>
          <a:p>
            <a:pPr marL="285750" indent="-285750">
              <a:lnSpc>
                <a:spcPct val="150000"/>
              </a:lnSpc>
              <a:buFont typeface="Wingdings" panose="05000000000000000000" pitchFamily="2" charset="2"/>
              <a:buChar char="Ø"/>
            </a:pPr>
            <a:r>
              <a:rPr lang="en-SG" dirty="0">
                <a:solidFill>
                  <a:schemeClr val="accent1"/>
                </a:solidFill>
                <a:latin typeface="Times New Roman" panose="02020603050405020304" pitchFamily="18" charset="0"/>
                <a:cs typeface="Times New Roman" panose="02020603050405020304" pitchFamily="18" charset="0"/>
              </a:rPr>
              <a:t>Results and Discussion</a:t>
            </a:r>
          </a:p>
          <a:p>
            <a:pPr marL="285750" indent="-285750">
              <a:lnSpc>
                <a:spcPct val="150000"/>
              </a:lnSpc>
              <a:buFont typeface="Wingdings" panose="05000000000000000000" pitchFamily="2" charset="2"/>
              <a:buChar char="Ø"/>
            </a:pPr>
            <a:r>
              <a:rPr lang="en-SG" sz="1800" dirty="0">
                <a:solidFill>
                  <a:schemeClr val="accent1"/>
                </a:solidFill>
                <a:latin typeface="Times New Roman" panose="02020603050405020304" pitchFamily="18" charset="0"/>
                <a:cs typeface="Times New Roman" panose="02020603050405020304" pitchFamily="18" charset="0"/>
              </a:rPr>
              <a:t>Conclusion and Future work</a:t>
            </a:r>
          </a:p>
          <a:p>
            <a:pPr marL="285750" indent="-285750">
              <a:lnSpc>
                <a:spcPct val="150000"/>
              </a:lnSpc>
              <a:buFont typeface="Wingdings" panose="05000000000000000000" pitchFamily="2" charset="2"/>
              <a:buChar char="Ø"/>
            </a:pPr>
            <a:r>
              <a:rPr lang="en-SG" dirty="0">
                <a:solidFill>
                  <a:schemeClr val="accent1"/>
                </a:solidFill>
                <a:latin typeface="Times New Roman" panose="02020603050405020304" pitchFamily="18" charset="0"/>
                <a:cs typeface="Times New Roman" panose="02020603050405020304" pitchFamily="18" charset="0"/>
              </a:rPr>
              <a:t>References</a:t>
            </a:r>
            <a:endParaRPr lang="en-SG" sz="1800" dirty="0">
              <a:solidFill>
                <a:schemeClr val="accent1"/>
              </a:solidFill>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640159CA-3816-9CE9-F195-CB500385F050}"/>
              </a:ext>
            </a:extLst>
          </p:cNvPr>
          <p:cNvPicPr>
            <a:picLocks noChangeAspect="1"/>
          </p:cNvPicPr>
          <p:nvPr/>
        </p:nvPicPr>
        <p:blipFill rotWithShape="1">
          <a:blip r:embed="rId3"/>
          <a:srcRect t="49203"/>
          <a:stretch/>
        </p:blipFill>
        <p:spPr>
          <a:xfrm>
            <a:off x="1371600" y="4640539"/>
            <a:ext cx="6840071" cy="528084"/>
          </a:xfrm>
          <a:prstGeom prst="rect">
            <a:avLst/>
          </a:prstGeom>
        </p:spPr>
      </p:pic>
    </p:spTree>
    <p:extLst>
      <p:ext uri="{BB962C8B-B14F-4D97-AF65-F5344CB8AC3E}">
        <p14:creationId xmlns:p14="http://schemas.microsoft.com/office/powerpoint/2010/main" val="3556153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D6B6BB25-3972-4955-A114-C8EE91840380}"/>
              </a:ext>
            </a:extLst>
          </p:cNvPr>
          <p:cNvSpPr>
            <a:spLocks noGrp="1"/>
          </p:cNvSpPr>
          <p:nvPr>
            <p:ph type="title"/>
          </p:nvPr>
        </p:nvSpPr>
        <p:spPr/>
        <p:txBody>
          <a:bodyPr/>
          <a:lstStyle/>
          <a:p>
            <a:pPr eaLnBrk="1" hangingPunct="1"/>
            <a:r>
              <a:rPr lang="en-US" altLang="en-US" sz="2800" b="1">
                <a:solidFill>
                  <a:srgbClr val="0070C0"/>
                </a:solidFill>
                <a:latin typeface="Times New Roman" panose="02020603050405020304" pitchFamily="18" charset="0"/>
                <a:cs typeface="Times New Roman" panose="02020603050405020304" pitchFamily="18" charset="0"/>
              </a:rPr>
              <a:t>Introduction</a:t>
            </a:r>
            <a:r>
              <a:rPr lang="en-US" altLang="en-US">
                <a:solidFill>
                  <a:srgbClr val="0070C0"/>
                </a:solidFill>
                <a:latin typeface="Times New Roman" panose="02020603050405020304" pitchFamily="18" charset="0"/>
                <a:cs typeface="Times New Roman" panose="02020603050405020304" pitchFamily="18" charset="0"/>
              </a:rPr>
              <a:t> </a:t>
            </a:r>
          </a:p>
        </p:txBody>
      </p:sp>
      <p:sp>
        <p:nvSpPr>
          <p:cNvPr id="8195" name="Rectangle 3">
            <a:extLst>
              <a:ext uri="{FF2B5EF4-FFF2-40B4-BE49-F238E27FC236}">
                <a16:creationId xmlns:a16="http://schemas.microsoft.com/office/drawing/2014/main" id="{E21A6D65-9A95-4B19-A01B-20CEEB57E533}"/>
              </a:ext>
            </a:extLst>
          </p:cNvPr>
          <p:cNvSpPr>
            <a:spLocks noGrp="1"/>
          </p:cNvSpPr>
          <p:nvPr>
            <p:ph idx="1"/>
          </p:nvPr>
        </p:nvSpPr>
        <p:spPr>
          <a:xfrm>
            <a:off x="450476" y="1063625"/>
            <a:ext cx="8229600" cy="3336925"/>
          </a:xfrm>
        </p:spPr>
        <p:txBody>
          <a:bodyPr/>
          <a:lstStyle/>
          <a:p>
            <a:pPr algn="just" eaLnBrk="1" hangingPunct="1">
              <a:spcBef>
                <a:spcPct val="30000"/>
              </a:spcBef>
              <a:spcAft>
                <a:spcPct val="30000"/>
              </a:spcAft>
            </a:pPr>
            <a:r>
              <a:rPr lang="en-GB" altLang="en-US" sz="1500" b="1" dirty="0">
                <a:solidFill>
                  <a:srgbClr val="0000FF"/>
                </a:solidFill>
              </a:rPr>
              <a:t>A Convolutional Neural Network (CNN) is a type of Deep Learning neural network architecture commonly used in Computer Vision. Computer vision is a field of Artificial Intelligence that enables a computer to understand and interpret the image or visual data.</a:t>
            </a:r>
          </a:p>
          <a:p>
            <a:pPr algn="just" eaLnBrk="1" hangingPunct="1">
              <a:spcBef>
                <a:spcPct val="30000"/>
              </a:spcBef>
              <a:spcAft>
                <a:spcPct val="30000"/>
              </a:spcAft>
            </a:pPr>
            <a:r>
              <a:rPr lang="en-GB" altLang="en-US" sz="1500" b="1" dirty="0">
                <a:solidFill>
                  <a:srgbClr val="0000FF"/>
                </a:solidFill>
              </a:rPr>
              <a:t> The development of brain tumors due to irregular cell growth, emphasizing the critical need for early identification to prevent adverse outcomes. Diverse tumor types, such as sarcomas, gliomas, and thyroid tumors, present varying challenges. </a:t>
            </a:r>
          </a:p>
          <a:p>
            <a:pPr algn="just" eaLnBrk="1" hangingPunct="1">
              <a:spcBef>
                <a:spcPct val="30000"/>
              </a:spcBef>
              <a:spcAft>
                <a:spcPct val="30000"/>
              </a:spcAft>
            </a:pPr>
            <a:r>
              <a:rPr lang="en-GB" altLang="en-US" sz="1500" b="1" dirty="0">
                <a:solidFill>
                  <a:srgbClr val="0000FF"/>
                </a:solidFill>
              </a:rPr>
              <a:t>Meningiomas , predominant in epithelial cells of the brain and spinal cord, are mostly benign . Gliomas, located in the brain's substance, pose a threat to life expectancy, particularly with larger tumor sizes. </a:t>
            </a:r>
          </a:p>
          <a:p>
            <a:pPr algn="just" eaLnBrk="1" hangingPunct="1">
              <a:spcBef>
                <a:spcPct val="30000"/>
              </a:spcBef>
              <a:spcAft>
                <a:spcPct val="30000"/>
              </a:spcAft>
            </a:pPr>
            <a:r>
              <a:rPr lang="en-GB" altLang="en-US" sz="1500" b="1" dirty="0">
                <a:solidFill>
                  <a:srgbClr val="0000FF"/>
                </a:solidFill>
              </a:rPr>
              <a:t>Pituitary tumors, originating in the anterior pituitary, can lead to abnormal hormone production, manifesting in different shapes and sizes . Magnetic Resonance Imaging (MRI) is a widely employed diagnostic tool, utilizing sagittal, axial, and crustal views.</a:t>
            </a:r>
          </a:p>
        </p:txBody>
      </p:sp>
      <p:sp>
        <p:nvSpPr>
          <p:cNvPr id="8196" name="Footer Placeholder 2">
            <a:extLst>
              <a:ext uri="{FF2B5EF4-FFF2-40B4-BE49-F238E27FC236}">
                <a16:creationId xmlns:a16="http://schemas.microsoft.com/office/drawing/2014/main" id="{70675934-1629-4C0A-B18F-48A9CC41C972}"/>
              </a:ext>
            </a:extLst>
          </p:cNvPr>
          <p:cNvSpPr>
            <a:spLocks noGrp="1"/>
          </p:cNvSpPr>
          <p:nvPr>
            <p:ph type="ftr" sz="quarter" idx="11"/>
          </p:nvPr>
        </p:nvSpPr>
        <p:spPr bwMode="auto">
          <a:xfrm>
            <a:off x="1219200" y="4767263"/>
            <a:ext cx="5943600" cy="242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GB" altLang="en-US" sz="1200">
                <a:latin typeface="Times New Roman" panose="02020603050405020304" pitchFamily="18" charset="0"/>
                <a:cs typeface="Times New Roman" panose="02020603050405020304" pitchFamily="18" charset="0"/>
              </a:rPr>
              <a:t>15th ICCCNT 2024 – Paper ID:3501</a:t>
            </a:r>
            <a:endParaRPr lang="en-US" altLang="en-US" sz="1200" dirty="0">
              <a:latin typeface="Times New Roman" panose="02020603050405020304" pitchFamily="18" charset="0"/>
              <a:cs typeface="Times New Roman" panose="02020603050405020304" pitchFamily="18" charset="0"/>
            </a:endParaRPr>
          </a:p>
        </p:txBody>
      </p:sp>
      <p:sp>
        <p:nvSpPr>
          <p:cNvPr id="8197" name="Slide Number Placeholder 3">
            <a:extLst>
              <a:ext uri="{FF2B5EF4-FFF2-40B4-BE49-F238E27FC236}">
                <a16:creationId xmlns:a16="http://schemas.microsoft.com/office/drawing/2014/main" id="{A9C346BE-8120-406C-AC59-21FA2D10E7F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E837B50-68C5-4627-9475-0FA341A9BAB4}" type="slidenum">
              <a:rPr lang="en-US" altLang="en-US" sz="1200" smtClean="0">
                <a:solidFill>
                  <a:srgbClr val="898989"/>
                </a:solidFill>
                <a:latin typeface="Arial" panose="020B0604020202020204" pitchFamily="34" charset="0"/>
              </a:rPr>
              <a:pPr>
                <a:spcBef>
                  <a:spcPct val="0"/>
                </a:spcBef>
                <a:buFontTx/>
                <a:buNone/>
              </a:pPr>
              <a:t>3</a:t>
            </a:fld>
            <a:endParaRPr lang="en-US" altLang="en-US" sz="1200">
              <a:solidFill>
                <a:srgbClr val="898989"/>
              </a:solidFill>
              <a:latin typeface="Arial" panose="020B0604020202020204" pitchFamily="34" charset="0"/>
            </a:endParaRPr>
          </a:p>
        </p:txBody>
      </p:sp>
      <p:sp>
        <p:nvSpPr>
          <p:cNvPr id="2" name="Date Placeholder 1">
            <a:extLst>
              <a:ext uri="{FF2B5EF4-FFF2-40B4-BE49-F238E27FC236}">
                <a16:creationId xmlns:a16="http://schemas.microsoft.com/office/drawing/2014/main" id="{0D58C26A-C68F-41E5-81FC-66E719BBDFC5}"/>
              </a:ext>
            </a:extLst>
          </p:cNvPr>
          <p:cNvSpPr>
            <a:spLocks noGrp="1"/>
          </p:cNvSpPr>
          <p:nvPr>
            <p:ph type="dt" sz="half" idx="10"/>
          </p:nvPr>
        </p:nvSpPr>
        <p:spPr/>
        <p:txBody>
          <a:bodyPr/>
          <a:lstStyle/>
          <a:p>
            <a:pPr>
              <a:defRPr/>
            </a:pPr>
            <a:fld id="{F8A31B08-9CC5-4B7C-8EAA-48AE57FAA4DC}" type="datetime5">
              <a:rPr lang="en-US" smtClean="0"/>
              <a:t>25-Jun-24</a:t>
            </a:fld>
            <a:endParaRPr lang="en-US" dirty="0"/>
          </a:p>
        </p:txBody>
      </p:sp>
      <p:pic>
        <p:nvPicPr>
          <p:cNvPr id="3" name="Picture 2">
            <a:extLst>
              <a:ext uri="{FF2B5EF4-FFF2-40B4-BE49-F238E27FC236}">
                <a16:creationId xmlns:a16="http://schemas.microsoft.com/office/drawing/2014/main" id="{0BF72828-0699-0065-CEA7-1CECA6F98F0C}"/>
              </a:ext>
            </a:extLst>
          </p:cNvPr>
          <p:cNvPicPr>
            <a:picLocks noChangeAspect="1"/>
          </p:cNvPicPr>
          <p:nvPr/>
        </p:nvPicPr>
        <p:blipFill rotWithShape="1">
          <a:blip r:embed="rId2"/>
          <a:srcRect t="49203"/>
          <a:stretch/>
        </p:blipFill>
        <p:spPr>
          <a:xfrm>
            <a:off x="1371600" y="4595526"/>
            <a:ext cx="6840071" cy="52808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50526234-E2C7-4E80-86C2-113EB970E5E3}"/>
              </a:ext>
            </a:extLst>
          </p:cNvPr>
          <p:cNvSpPr>
            <a:spLocks noGrp="1"/>
          </p:cNvSpPr>
          <p:nvPr>
            <p:ph type="title"/>
          </p:nvPr>
        </p:nvSpPr>
        <p:spPr>
          <a:xfrm>
            <a:off x="0" y="0"/>
            <a:ext cx="9144000" cy="471488"/>
          </a:xfrm>
        </p:spPr>
        <p:txBody>
          <a:bodyPr/>
          <a:lstStyle/>
          <a:p>
            <a:pPr eaLnBrk="1" hangingPunct="1"/>
            <a:r>
              <a:rPr lang="en-IN" altLang="en-US" sz="2700" dirty="0"/>
              <a:t> </a:t>
            </a:r>
            <a:r>
              <a:rPr lang="en-IN" altLang="en-US" sz="2400" b="1" dirty="0">
                <a:solidFill>
                  <a:srgbClr val="0000CC"/>
                </a:solidFill>
                <a:latin typeface="Times New Roman" panose="02020603050405020304" pitchFamily="18" charset="0"/>
                <a:cs typeface="Times New Roman" panose="02020603050405020304" pitchFamily="18" charset="0"/>
              </a:rPr>
              <a:t>Literature Review</a:t>
            </a:r>
            <a:r>
              <a:rPr lang="en-IN" altLang="en-US" sz="2800" b="1" dirty="0">
                <a:solidFill>
                  <a:srgbClr val="0000CC"/>
                </a:solidFill>
                <a:latin typeface="Times New Roman" panose="02020603050405020304" pitchFamily="18" charset="0"/>
                <a:cs typeface="Times New Roman" panose="02020603050405020304" pitchFamily="18" charset="0"/>
              </a:rPr>
              <a:t> </a:t>
            </a:r>
            <a:endParaRPr lang="en-IN" altLang="en-US" sz="2700" b="1" dirty="0">
              <a:solidFill>
                <a:srgbClr val="0000CC"/>
              </a:solidFill>
              <a:latin typeface="Times New Roman" panose="02020603050405020304" pitchFamily="18" charset="0"/>
              <a:cs typeface="Times New Roman" panose="02020603050405020304" pitchFamily="18" charset="0"/>
            </a:endParaRPr>
          </a:p>
        </p:txBody>
      </p:sp>
      <p:sp>
        <p:nvSpPr>
          <p:cNvPr id="9249" name="Slide Number Placeholder 2">
            <a:extLst>
              <a:ext uri="{FF2B5EF4-FFF2-40B4-BE49-F238E27FC236}">
                <a16:creationId xmlns:a16="http://schemas.microsoft.com/office/drawing/2014/main" id="{828807CD-0E18-465B-9DA8-51BBA8A10B1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D2264FA-4703-4D3E-B0E0-1CA930C43505}" type="slidenum">
              <a:rPr lang="en-US" altLang="en-US" sz="1200" smtClean="0">
                <a:solidFill>
                  <a:srgbClr val="898989"/>
                </a:solidFill>
                <a:latin typeface="Arial" panose="020B0604020202020204" pitchFamily="34" charset="0"/>
              </a:rPr>
              <a:pPr>
                <a:spcBef>
                  <a:spcPct val="0"/>
                </a:spcBef>
                <a:buFontTx/>
                <a:buNone/>
              </a:pPr>
              <a:t>4</a:t>
            </a:fld>
            <a:endParaRPr lang="en-US" altLang="en-US" sz="1200">
              <a:solidFill>
                <a:srgbClr val="898989"/>
              </a:solidFill>
              <a:latin typeface="Arial" panose="020B0604020202020204" pitchFamily="34" charset="0"/>
            </a:endParaRPr>
          </a:p>
        </p:txBody>
      </p:sp>
      <p:sp>
        <p:nvSpPr>
          <p:cNvPr id="9250" name="Footer Placeholder 2">
            <a:extLst>
              <a:ext uri="{FF2B5EF4-FFF2-40B4-BE49-F238E27FC236}">
                <a16:creationId xmlns:a16="http://schemas.microsoft.com/office/drawing/2014/main" id="{6E040955-F623-407A-8BF4-7AC09C9CDBF9}"/>
              </a:ext>
            </a:extLst>
          </p:cNvPr>
          <p:cNvSpPr>
            <a:spLocks noGrp="1"/>
          </p:cNvSpPr>
          <p:nvPr>
            <p:ph type="ftr" sz="quarter" idx="11"/>
          </p:nvPr>
        </p:nvSpPr>
        <p:spPr bwMode="auto">
          <a:xfrm>
            <a:off x="1828800" y="4822156"/>
            <a:ext cx="5410200" cy="2428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GB" altLang="en-US" sz="1200">
                <a:latin typeface="Times New Roman" panose="02020603050405020304" pitchFamily="18" charset="0"/>
                <a:cs typeface="Times New Roman" panose="02020603050405020304" pitchFamily="18" charset="0"/>
              </a:rPr>
              <a:t>15th ICCCNT 2024 – Paper ID:3501</a:t>
            </a:r>
            <a:endParaRPr lang="en-US" altLang="en-US" sz="12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A5E27CC1-1601-41D9-8B73-D839B16D73DC}"/>
              </a:ext>
            </a:extLst>
          </p:cNvPr>
          <p:cNvSpPr>
            <a:spLocks noGrp="1"/>
          </p:cNvSpPr>
          <p:nvPr>
            <p:ph type="dt" sz="half" idx="10"/>
          </p:nvPr>
        </p:nvSpPr>
        <p:spPr/>
        <p:txBody>
          <a:bodyPr/>
          <a:lstStyle/>
          <a:p>
            <a:pPr>
              <a:defRPr/>
            </a:pPr>
            <a:fld id="{702E8149-2620-4FED-BA5B-8D410EA4E143}" type="datetime5">
              <a:rPr lang="en-US" smtClean="0"/>
              <a:t>25-Jun-24</a:t>
            </a:fld>
            <a:endParaRPr lang="en-US" dirty="0"/>
          </a:p>
        </p:txBody>
      </p:sp>
      <p:pic>
        <p:nvPicPr>
          <p:cNvPr id="3" name="Picture 2">
            <a:extLst>
              <a:ext uri="{FF2B5EF4-FFF2-40B4-BE49-F238E27FC236}">
                <a16:creationId xmlns:a16="http://schemas.microsoft.com/office/drawing/2014/main" id="{41655A7F-7F4D-056B-E4ED-DB2651D7E33A}"/>
              </a:ext>
            </a:extLst>
          </p:cNvPr>
          <p:cNvPicPr>
            <a:picLocks noChangeAspect="1"/>
          </p:cNvPicPr>
          <p:nvPr/>
        </p:nvPicPr>
        <p:blipFill rotWithShape="1">
          <a:blip r:embed="rId2"/>
          <a:srcRect t="49203"/>
          <a:stretch/>
        </p:blipFill>
        <p:spPr>
          <a:xfrm>
            <a:off x="1371600" y="4595526"/>
            <a:ext cx="6840071" cy="528084"/>
          </a:xfrm>
          <a:prstGeom prst="rect">
            <a:avLst/>
          </a:prstGeom>
        </p:spPr>
      </p:pic>
      <p:sp>
        <p:nvSpPr>
          <p:cNvPr id="6" name="Content Placeholder 5">
            <a:extLst>
              <a:ext uri="{FF2B5EF4-FFF2-40B4-BE49-F238E27FC236}">
                <a16:creationId xmlns:a16="http://schemas.microsoft.com/office/drawing/2014/main" id="{276308DA-6FAE-16EF-7362-417252645B18}"/>
              </a:ext>
            </a:extLst>
          </p:cNvPr>
          <p:cNvSpPr>
            <a:spLocks noGrp="1"/>
          </p:cNvSpPr>
          <p:nvPr>
            <p:ph idx="1"/>
          </p:nvPr>
        </p:nvSpPr>
        <p:spPr/>
        <p:txBody>
          <a:bodyPr/>
          <a:lstStyle/>
          <a:p>
            <a:endParaRPr lang="en-IN" dirty="0"/>
          </a:p>
        </p:txBody>
      </p:sp>
      <p:graphicFrame>
        <p:nvGraphicFramePr>
          <p:cNvPr id="7" name="Table 6">
            <a:extLst>
              <a:ext uri="{FF2B5EF4-FFF2-40B4-BE49-F238E27FC236}">
                <a16:creationId xmlns:a16="http://schemas.microsoft.com/office/drawing/2014/main" id="{138B14C0-A4CE-2C50-3C09-7D3D3457F61C}"/>
              </a:ext>
            </a:extLst>
          </p:cNvPr>
          <p:cNvGraphicFramePr>
            <a:graphicFrameLocks noGrp="1"/>
          </p:cNvGraphicFramePr>
          <p:nvPr>
            <p:extLst>
              <p:ext uri="{D42A27DB-BD31-4B8C-83A1-F6EECF244321}">
                <p14:modId xmlns:p14="http://schemas.microsoft.com/office/powerpoint/2010/main" val="2896716104"/>
              </p:ext>
            </p:extLst>
          </p:nvPr>
        </p:nvGraphicFramePr>
        <p:xfrm>
          <a:off x="457200" y="925604"/>
          <a:ext cx="8229600" cy="3590870"/>
        </p:xfrm>
        <a:graphic>
          <a:graphicData uri="http://schemas.openxmlformats.org/drawingml/2006/table">
            <a:tbl>
              <a:tblPr firstRow="1" bandRow="1">
                <a:tableStyleId>{5C22544A-7EE6-4342-B048-85BDC9FD1C3A}</a:tableStyleId>
              </a:tblPr>
              <a:tblGrid>
                <a:gridCol w="820179">
                  <a:extLst>
                    <a:ext uri="{9D8B030D-6E8A-4147-A177-3AD203B41FA5}">
                      <a16:colId xmlns:a16="http://schemas.microsoft.com/office/drawing/2014/main" val="3118696800"/>
                    </a:ext>
                  </a:extLst>
                </a:gridCol>
                <a:gridCol w="2471661">
                  <a:extLst>
                    <a:ext uri="{9D8B030D-6E8A-4147-A177-3AD203B41FA5}">
                      <a16:colId xmlns:a16="http://schemas.microsoft.com/office/drawing/2014/main" val="2487692824"/>
                    </a:ext>
                  </a:extLst>
                </a:gridCol>
                <a:gridCol w="1673722">
                  <a:extLst>
                    <a:ext uri="{9D8B030D-6E8A-4147-A177-3AD203B41FA5}">
                      <a16:colId xmlns:a16="http://schemas.microsoft.com/office/drawing/2014/main" val="3066326426"/>
                    </a:ext>
                  </a:extLst>
                </a:gridCol>
                <a:gridCol w="1668163">
                  <a:extLst>
                    <a:ext uri="{9D8B030D-6E8A-4147-A177-3AD203B41FA5}">
                      <a16:colId xmlns:a16="http://schemas.microsoft.com/office/drawing/2014/main" val="1803649589"/>
                    </a:ext>
                  </a:extLst>
                </a:gridCol>
                <a:gridCol w="1595875">
                  <a:extLst>
                    <a:ext uri="{9D8B030D-6E8A-4147-A177-3AD203B41FA5}">
                      <a16:colId xmlns:a16="http://schemas.microsoft.com/office/drawing/2014/main" val="1686848526"/>
                    </a:ext>
                  </a:extLst>
                </a:gridCol>
              </a:tblGrid>
              <a:tr h="928807">
                <a:tc>
                  <a:txBody>
                    <a:bodyPr/>
                    <a:lstStyle/>
                    <a:p>
                      <a:r>
                        <a:rPr lang="en-IN" sz="1200" dirty="0">
                          <a:latin typeface="Times New Roman" panose="02020603050405020304" pitchFamily="18" charset="0"/>
                          <a:cs typeface="Times New Roman" panose="02020603050405020304" pitchFamily="18" charset="0"/>
                        </a:rPr>
                        <a:t>S . No</a:t>
                      </a:r>
                    </a:p>
                  </a:txBody>
                  <a:tcPr/>
                </a:tc>
                <a:tc>
                  <a:txBody>
                    <a:bodyPr/>
                    <a:lstStyle/>
                    <a:p>
                      <a:r>
                        <a:rPr lang="en-US" sz="1200" dirty="0">
                          <a:latin typeface="Times New Roman" panose="02020603050405020304" pitchFamily="18" charset="0"/>
                          <a:cs typeface="Times New Roman" panose="02020603050405020304" pitchFamily="18" charset="0"/>
                        </a:rPr>
                        <a:t>             TITLE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PUBLISHER </a:t>
                      </a:r>
                    </a:p>
                    <a:p>
                      <a:r>
                        <a:rPr lang="en-US" sz="1200" dirty="0">
                          <a:latin typeface="Times New Roman" panose="02020603050405020304" pitchFamily="18" charset="0"/>
                          <a:cs typeface="Times New Roman" panose="02020603050405020304" pitchFamily="18" charset="0"/>
                        </a:rPr>
                        <a:t>          &amp;</a:t>
                      </a:r>
                    </a:p>
                    <a:p>
                      <a:r>
                        <a:rPr lang="en-US" sz="1200" dirty="0">
                          <a:latin typeface="Times New Roman" panose="02020603050405020304" pitchFamily="18" charset="0"/>
                          <a:cs typeface="Times New Roman" panose="02020603050405020304" pitchFamily="18" charset="0"/>
                        </a:rPr>
                        <a:t>      YEAR</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METHOD</a:t>
                      </a:r>
                    </a:p>
                  </a:txBody>
                  <a:tcPr/>
                </a:tc>
                <a:tc>
                  <a:txBody>
                    <a:bodyPr/>
                    <a:lstStyle/>
                    <a:p>
                      <a:r>
                        <a:rPr lang="en-US" sz="1200" dirty="0">
                          <a:latin typeface="Times New Roman" panose="02020603050405020304" pitchFamily="18" charset="0"/>
                          <a:cs typeface="Times New Roman" panose="02020603050405020304" pitchFamily="18" charset="0"/>
                        </a:rPr>
                        <a:t>ADVANTAGE</a:t>
                      </a:r>
                    </a:p>
                    <a:p>
                      <a:r>
                        <a:rPr lang="en-US" sz="1200" dirty="0">
                          <a:latin typeface="Times New Roman" panose="02020603050405020304" pitchFamily="18" charset="0"/>
                          <a:cs typeface="Times New Roman" panose="02020603050405020304" pitchFamily="18" charset="0"/>
                        </a:rPr>
                        <a:t>           &amp;</a:t>
                      </a:r>
                    </a:p>
                    <a:p>
                      <a:r>
                        <a:rPr lang="en-US" sz="1200" dirty="0">
                          <a:latin typeface="Times New Roman" panose="02020603050405020304" pitchFamily="18" charset="0"/>
                          <a:cs typeface="Times New Roman" panose="02020603050405020304" pitchFamily="18" charset="0"/>
                        </a:rPr>
                        <a:t>DISADVANTAGES </a:t>
                      </a:r>
                      <a:endParaRPr lang="en-IN" sz="1200" dirty="0">
                        <a:latin typeface="Times New Roman" panose="02020603050405020304" pitchFamily="18" charset="0"/>
                        <a:cs typeface="Times New Roman" panose="02020603050405020304" pitchFamily="18" charset="0"/>
                      </a:endParaRPr>
                    </a:p>
                    <a:p>
                      <a:endParaRPr lang="en-IN" sz="1200" dirty="0"/>
                    </a:p>
                  </a:txBody>
                  <a:tcPr/>
                </a:tc>
                <a:extLst>
                  <a:ext uri="{0D108BD9-81ED-4DB2-BD59-A6C34878D82A}">
                    <a16:rowId xmlns:a16="http://schemas.microsoft.com/office/drawing/2014/main" val="4244809016"/>
                  </a:ext>
                </a:extLst>
              </a:tr>
              <a:tr h="1118516">
                <a:tc>
                  <a:txBody>
                    <a:bodyPr/>
                    <a:lstStyle/>
                    <a:p>
                      <a:pPr algn="ctr"/>
                      <a:r>
                        <a:rPr lang="en-IN" sz="1600" dirty="0">
                          <a:latin typeface="Times New Roman" panose="02020603050405020304" pitchFamily="18" charset="0"/>
                          <a:cs typeface="Times New Roman" panose="02020603050405020304" pitchFamily="18" charset="0"/>
                        </a:rPr>
                        <a:t>1</a:t>
                      </a:r>
                    </a:p>
                  </a:txBody>
                  <a:tcPr anchor="ctr"/>
                </a:tc>
                <a:tc>
                  <a:txBody>
                    <a:bodyPr/>
                    <a:lstStyle/>
                    <a:p>
                      <a:pPr algn="l"/>
                      <a:r>
                        <a:rPr lang="en-US" sz="1600" dirty="0">
                          <a:latin typeface="Times New Roman" panose="02020603050405020304" pitchFamily="18" charset="0"/>
                          <a:cs typeface="Times New Roman" panose="02020603050405020304" pitchFamily="18" charset="0"/>
                        </a:rPr>
                        <a:t>Advancements in Brain Tumor Classification with  Pretrained Convolutional Neural Networks</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latin typeface="Times New Roman" panose="02020603050405020304" pitchFamily="18" charset="0"/>
                          <a:cs typeface="Times New Roman" panose="02020603050405020304" pitchFamily="18" charset="0"/>
                        </a:rPr>
                        <a:t>Publisher: IEEE Xplore Year: 2021</a:t>
                      </a:r>
                    </a:p>
                    <a:p>
                      <a:pPr algn="l"/>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l"/>
                      <a:r>
                        <a:rPr lang="en-US" sz="1400" dirty="0">
                          <a:latin typeface="Times New Roman" panose="02020603050405020304" pitchFamily="18" charset="0"/>
                          <a:cs typeface="Times New Roman" panose="02020603050405020304" pitchFamily="18" charset="0"/>
                        </a:rPr>
                        <a:t>Transfer learning for Brain tumor classification using pretrained CNNs</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l"/>
                      <a:r>
                        <a:rPr lang="en-US" sz="1400" dirty="0">
                          <a:latin typeface="Times New Roman" panose="02020603050405020304" pitchFamily="18" charset="0"/>
                          <a:cs typeface="Times New Roman" panose="02020603050405020304" pitchFamily="18" charset="0"/>
                        </a:rPr>
                        <a:t>Unlocking Precision: Benefits of Pre-trained CNNs in Medical Imaging</a:t>
                      </a:r>
                      <a:endParaRPr lang="en-IN"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57200382"/>
                  </a:ext>
                </a:extLst>
              </a:tr>
              <a:tr h="1503823">
                <a:tc>
                  <a:txBody>
                    <a:bodyPr/>
                    <a:lstStyle/>
                    <a:p>
                      <a:pPr algn="ctr"/>
                      <a:r>
                        <a:rPr lang="en-IN" sz="1600" dirty="0">
                          <a:latin typeface="Times New Roman" panose="02020603050405020304" pitchFamily="18" charset="0"/>
                          <a:cs typeface="Times New Roman" panose="02020603050405020304" pitchFamily="18" charset="0"/>
                        </a:rPr>
                        <a:t>2</a:t>
                      </a:r>
                    </a:p>
                  </a:txBody>
                  <a:tcPr anchor="ctr"/>
                </a:tc>
                <a:tc>
                  <a:txBody>
                    <a:bodyPr/>
                    <a:lstStyle/>
                    <a:p>
                      <a:r>
                        <a:rPr lang="en-US" sz="1600" dirty="0">
                          <a:latin typeface="Times New Roman" panose="02020603050405020304" pitchFamily="18" charset="0"/>
                          <a:cs typeface="Times New Roman" panose="02020603050405020304" pitchFamily="18" charset="0"/>
                        </a:rPr>
                        <a:t>Emerging Trends in Brain Tumor Classification with Pretrained CNNs</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latin typeface="Times New Roman" panose="02020603050405020304" pitchFamily="18" charset="0"/>
                          <a:cs typeface="Times New Roman" panose="02020603050405020304" pitchFamily="18" charset="0"/>
                        </a:rPr>
                        <a:t>Publisher: Springer Year: 2020</a:t>
                      </a:r>
                    </a:p>
                    <a:p>
                      <a:pPr algn="l"/>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l"/>
                      <a:r>
                        <a:rPr lang="en-US" sz="1400" dirty="0">
                          <a:latin typeface="Times New Roman" panose="02020603050405020304" pitchFamily="18" charset="0"/>
                          <a:cs typeface="Times New Roman" panose="02020603050405020304" pitchFamily="18" charset="0"/>
                        </a:rPr>
                        <a:t> A Comparative Study of Pretrained CNNs in Brain Tumor Classification</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l"/>
                      <a:r>
                        <a:rPr lang="en-US" sz="1400" dirty="0">
                          <a:latin typeface="Times New Roman" panose="02020603050405020304" pitchFamily="18" charset="0"/>
                          <a:cs typeface="Times New Roman" panose="02020603050405020304" pitchFamily="18" charset="0"/>
                        </a:rPr>
                        <a:t>Harnessing the Power of Transfer Learning</a:t>
                      </a:r>
                      <a:endParaRPr lang="en-IN"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20081337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50526234-E2C7-4E80-86C2-113EB970E5E3}"/>
              </a:ext>
            </a:extLst>
          </p:cNvPr>
          <p:cNvSpPr>
            <a:spLocks noGrp="1"/>
          </p:cNvSpPr>
          <p:nvPr>
            <p:ph type="title"/>
          </p:nvPr>
        </p:nvSpPr>
        <p:spPr>
          <a:xfrm>
            <a:off x="0" y="0"/>
            <a:ext cx="9144000" cy="471488"/>
          </a:xfrm>
        </p:spPr>
        <p:txBody>
          <a:bodyPr/>
          <a:lstStyle/>
          <a:p>
            <a:pPr eaLnBrk="1" hangingPunct="1"/>
            <a:r>
              <a:rPr lang="en-IN" altLang="en-US" sz="2700" dirty="0"/>
              <a:t> </a:t>
            </a:r>
            <a:r>
              <a:rPr lang="en-IN" altLang="en-US" sz="2400" b="1" dirty="0">
                <a:solidFill>
                  <a:srgbClr val="0000CC"/>
                </a:solidFill>
                <a:latin typeface="Times New Roman" panose="02020603050405020304" pitchFamily="18" charset="0"/>
                <a:cs typeface="Times New Roman" panose="02020603050405020304" pitchFamily="18" charset="0"/>
              </a:rPr>
              <a:t>Literature Review (Contd.,)</a:t>
            </a:r>
            <a:endParaRPr lang="en-IN" altLang="en-US" sz="2700" b="1" dirty="0">
              <a:solidFill>
                <a:srgbClr val="0000CC"/>
              </a:solidFill>
              <a:latin typeface="Times New Roman" panose="02020603050405020304" pitchFamily="18" charset="0"/>
              <a:cs typeface="Times New Roman" panose="02020603050405020304" pitchFamily="18" charset="0"/>
            </a:endParaRPr>
          </a:p>
        </p:txBody>
      </p:sp>
      <p:sp>
        <p:nvSpPr>
          <p:cNvPr id="9249" name="Slide Number Placeholder 2">
            <a:extLst>
              <a:ext uri="{FF2B5EF4-FFF2-40B4-BE49-F238E27FC236}">
                <a16:creationId xmlns:a16="http://schemas.microsoft.com/office/drawing/2014/main" id="{828807CD-0E18-465B-9DA8-51BBA8A10B1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D2264FA-4703-4D3E-B0E0-1CA930C43505}" type="slidenum">
              <a:rPr lang="en-US" altLang="en-US" sz="1200" smtClean="0">
                <a:solidFill>
                  <a:srgbClr val="898989"/>
                </a:solidFill>
                <a:latin typeface="Arial" panose="020B0604020202020204" pitchFamily="34" charset="0"/>
              </a:rPr>
              <a:pPr>
                <a:spcBef>
                  <a:spcPct val="0"/>
                </a:spcBef>
                <a:buFontTx/>
                <a:buNone/>
              </a:pPr>
              <a:t>5</a:t>
            </a:fld>
            <a:endParaRPr lang="en-US" altLang="en-US" sz="1200">
              <a:solidFill>
                <a:srgbClr val="898989"/>
              </a:solidFill>
              <a:latin typeface="Arial" panose="020B0604020202020204" pitchFamily="34" charset="0"/>
            </a:endParaRPr>
          </a:p>
        </p:txBody>
      </p:sp>
      <p:sp>
        <p:nvSpPr>
          <p:cNvPr id="9250" name="Footer Placeholder 2">
            <a:extLst>
              <a:ext uri="{FF2B5EF4-FFF2-40B4-BE49-F238E27FC236}">
                <a16:creationId xmlns:a16="http://schemas.microsoft.com/office/drawing/2014/main" id="{6E040955-F623-407A-8BF4-7AC09C9CDBF9}"/>
              </a:ext>
            </a:extLst>
          </p:cNvPr>
          <p:cNvSpPr>
            <a:spLocks noGrp="1"/>
          </p:cNvSpPr>
          <p:nvPr>
            <p:ph type="ftr" sz="quarter" idx="11"/>
          </p:nvPr>
        </p:nvSpPr>
        <p:spPr bwMode="auto">
          <a:xfrm>
            <a:off x="1752600" y="4767263"/>
            <a:ext cx="5410200" cy="2428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GB" altLang="en-US" sz="1200">
                <a:latin typeface="Times New Roman" panose="02020603050405020304" pitchFamily="18" charset="0"/>
                <a:cs typeface="Times New Roman" panose="02020603050405020304" pitchFamily="18" charset="0"/>
              </a:rPr>
              <a:t>15th ICCCNT 2024 – Paper ID:3501</a:t>
            </a:r>
            <a:endParaRPr lang="en-US" altLang="en-US" sz="120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A5E27CC1-1601-41D9-8B73-D839B16D73DC}"/>
              </a:ext>
            </a:extLst>
          </p:cNvPr>
          <p:cNvSpPr>
            <a:spLocks noGrp="1"/>
          </p:cNvSpPr>
          <p:nvPr>
            <p:ph type="dt" sz="half" idx="10"/>
          </p:nvPr>
        </p:nvSpPr>
        <p:spPr/>
        <p:txBody>
          <a:bodyPr/>
          <a:lstStyle/>
          <a:p>
            <a:pPr>
              <a:defRPr/>
            </a:pPr>
            <a:fld id="{26529081-FFCF-4590-B67A-71BB59C86F39}" type="datetime5">
              <a:rPr lang="en-US" smtClean="0"/>
              <a:t>25-Jun-24</a:t>
            </a:fld>
            <a:endParaRPr lang="en-US" dirty="0"/>
          </a:p>
        </p:txBody>
      </p:sp>
      <p:pic>
        <p:nvPicPr>
          <p:cNvPr id="3" name="Picture 2">
            <a:extLst>
              <a:ext uri="{FF2B5EF4-FFF2-40B4-BE49-F238E27FC236}">
                <a16:creationId xmlns:a16="http://schemas.microsoft.com/office/drawing/2014/main" id="{0F010C50-978E-8AA9-AF64-A713EBC919A9}"/>
              </a:ext>
            </a:extLst>
          </p:cNvPr>
          <p:cNvPicPr>
            <a:picLocks noChangeAspect="1"/>
          </p:cNvPicPr>
          <p:nvPr/>
        </p:nvPicPr>
        <p:blipFill rotWithShape="1">
          <a:blip r:embed="rId2"/>
          <a:srcRect t="49203"/>
          <a:stretch/>
        </p:blipFill>
        <p:spPr>
          <a:xfrm>
            <a:off x="1371600" y="4595526"/>
            <a:ext cx="6840071" cy="528084"/>
          </a:xfrm>
          <a:prstGeom prst="rect">
            <a:avLst/>
          </a:prstGeom>
        </p:spPr>
      </p:pic>
      <p:sp>
        <p:nvSpPr>
          <p:cNvPr id="6" name="Content Placeholder 5">
            <a:extLst>
              <a:ext uri="{FF2B5EF4-FFF2-40B4-BE49-F238E27FC236}">
                <a16:creationId xmlns:a16="http://schemas.microsoft.com/office/drawing/2014/main" id="{4C0104DD-7ED5-064B-B417-BC00A9C7D12F}"/>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C45CDDC5-EE5E-C910-3A28-B62F21447203}"/>
              </a:ext>
            </a:extLst>
          </p:cNvPr>
          <p:cNvPicPr>
            <a:picLocks noChangeAspect="1"/>
          </p:cNvPicPr>
          <p:nvPr/>
        </p:nvPicPr>
        <p:blipFill>
          <a:blip r:embed="rId3"/>
          <a:stretch>
            <a:fillRect/>
          </a:stretch>
        </p:blipFill>
        <p:spPr>
          <a:xfrm>
            <a:off x="457200" y="794172"/>
            <a:ext cx="8229600" cy="3859631"/>
          </a:xfrm>
          <a:prstGeom prst="rect">
            <a:avLst/>
          </a:prstGeom>
        </p:spPr>
      </p:pic>
    </p:spTree>
    <p:extLst>
      <p:ext uri="{BB962C8B-B14F-4D97-AF65-F5344CB8AC3E}">
        <p14:creationId xmlns:p14="http://schemas.microsoft.com/office/powerpoint/2010/main" val="3212208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D59DDA5C-112E-4847-8DD6-C740DBA7DAC2}"/>
              </a:ext>
            </a:extLst>
          </p:cNvPr>
          <p:cNvSpPr>
            <a:spLocks noGrp="1"/>
          </p:cNvSpPr>
          <p:nvPr>
            <p:ph type="title"/>
          </p:nvPr>
        </p:nvSpPr>
        <p:spPr/>
        <p:txBody>
          <a:bodyPr/>
          <a:lstStyle/>
          <a:p>
            <a:pPr eaLnBrk="1" hangingPunct="1"/>
            <a:r>
              <a:rPr lang="en-US" altLang="en-US" sz="2800" b="1" dirty="0">
                <a:solidFill>
                  <a:srgbClr val="0070C0"/>
                </a:solidFill>
                <a:latin typeface="Times New Roman" panose="02020603050405020304" pitchFamily="18" charset="0"/>
                <a:cs typeface="Times New Roman" panose="02020603050405020304" pitchFamily="18" charset="0"/>
              </a:rPr>
              <a:t>Objectives </a:t>
            </a:r>
          </a:p>
        </p:txBody>
      </p:sp>
      <p:sp>
        <p:nvSpPr>
          <p:cNvPr id="5123" name="Rectangle 3">
            <a:extLst>
              <a:ext uri="{FF2B5EF4-FFF2-40B4-BE49-F238E27FC236}">
                <a16:creationId xmlns:a16="http://schemas.microsoft.com/office/drawing/2014/main" id="{DCF1D9A5-1212-4B60-93DF-8626AA675C46}"/>
              </a:ext>
            </a:extLst>
          </p:cNvPr>
          <p:cNvSpPr>
            <a:spLocks noGrp="1"/>
          </p:cNvSpPr>
          <p:nvPr>
            <p:ph idx="1"/>
          </p:nvPr>
        </p:nvSpPr>
        <p:spPr/>
        <p:txBody>
          <a:bodyPr/>
          <a:lstStyle/>
          <a:p>
            <a:pPr algn="just"/>
            <a:r>
              <a:rPr lang="en-GB" sz="1600" dirty="0">
                <a:solidFill>
                  <a:srgbClr val="0000CC"/>
                </a:solidFill>
              </a:rPr>
              <a:t>Early Identification and Classification: Develop automated segmentation mechanisms to enable early and accurate identification of various brain tumor types, including sarcomas, gliomas, and pituitary tumors</a:t>
            </a:r>
          </a:p>
          <a:p>
            <a:pPr algn="just"/>
            <a:r>
              <a:rPr lang="en-GB" sz="1600" dirty="0">
                <a:solidFill>
                  <a:srgbClr val="0000CC"/>
                </a:solidFill>
              </a:rPr>
              <a:t>Enhanced Diagnostic Precision: Utilize machine learning algorithms to enhance the precision of brain tumor diagnosis, addressing the diverse nature of tumors in terms of sizes, shapes, and contrasts.</a:t>
            </a:r>
          </a:p>
          <a:p>
            <a:pPr algn="just"/>
            <a:r>
              <a:rPr lang="en-GB" sz="1600" dirty="0">
                <a:solidFill>
                  <a:srgbClr val="0000CC"/>
                </a:solidFill>
              </a:rPr>
              <a:t>Efficient Imaging and Segmentation: Explore the three distinct directions of MRI (sagittal, axial, and crustal views) to optimize imaging for efficient segmentation, ensuring comprehensive coverage of the brain.</a:t>
            </a:r>
          </a:p>
          <a:p>
            <a:pPr algn="just"/>
            <a:r>
              <a:rPr lang="en-GB" sz="1600" dirty="0">
                <a:solidFill>
                  <a:srgbClr val="0000CC"/>
                </a:solidFill>
              </a:rPr>
              <a:t>Streamlined Clinical Processes: Implement automated segmentation to streamline clinical processes, reducing the time and effort required for the manual location and classification of brain tumors in extensive medical image databases.</a:t>
            </a:r>
          </a:p>
          <a:p>
            <a:pPr marL="0" indent="0" eaLnBrk="1" hangingPunct="1">
              <a:spcBef>
                <a:spcPct val="30000"/>
              </a:spcBef>
              <a:spcAft>
                <a:spcPct val="30000"/>
              </a:spcAft>
              <a:buNone/>
            </a:pPr>
            <a:endParaRPr lang="en-US" altLang="en-US" sz="2400" dirty="0">
              <a:solidFill>
                <a:srgbClr val="0000FF"/>
              </a:solidFill>
            </a:endParaRPr>
          </a:p>
          <a:p>
            <a:pPr eaLnBrk="1" hangingPunct="1">
              <a:spcBef>
                <a:spcPct val="30000"/>
              </a:spcBef>
              <a:spcAft>
                <a:spcPct val="30000"/>
              </a:spcAft>
            </a:pPr>
            <a:endParaRPr lang="en-US" altLang="en-US" sz="2400" dirty="0">
              <a:solidFill>
                <a:srgbClr val="0000FF"/>
              </a:solidFill>
            </a:endParaRPr>
          </a:p>
          <a:p>
            <a:pPr eaLnBrk="1" hangingPunct="1">
              <a:spcBef>
                <a:spcPct val="30000"/>
              </a:spcBef>
              <a:spcAft>
                <a:spcPct val="30000"/>
              </a:spcAft>
            </a:pPr>
            <a:endParaRPr lang="en-US" altLang="en-US" sz="2400" dirty="0">
              <a:solidFill>
                <a:srgbClr val="0000FF"/>
              </a:solidFill>
            </a:endParaRPr>
          </a:p>
        </p:txBody>
      </p:sp>
      <p:sp>
        <p:nvSpPr>
          <p:cNvPr id="5124" name="Footer Placeholder 2">
            <a:extLst>
              <a:ext uri="{FF2B5EF4-FFF2-40B4-BE49-F238E27FC236}">
                <a16:creationId xmlns:a16="http://schemas.microsoft.com/office/drawing/2014/main" id="{FEEC75A9-FA55-4496-8CF3-F6D0D14A920B}"/>
              </a:ext>
            </a:extLst>
          </p:cNvPr>
          <p:cNvSpPr>
            <a:spLocks noGrp="1"/>
          </p:cNvSpPr>
          <p:nvPr>
            <p:ph type="ftr" sz="quarter" idx="11"/>
          </p:nvPr>
        </p:nvSpPr>
        <p:spPr bwMode="auto">
          <a:xfrm>
            <a:off x="1219200" y="4767263"/>
            <a:ext cx="5943600" cy="242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GB" altLang="en-US" sz="1200">
                <a:latin typeface="Times New Roman" panose="02020603050405020304" pitchFamily="18" charset="0"/>
                <a:cs typeface="Times New Roman" panose="02020603050405020304" pitchFamily="18" charset="0"/>
              </a:rPr>
              <a:t>15th ICCCNT 2024 – Paper ID:3501</a:t>
            </a:r>
            <a:endParaRPr lang="en-US" altLang="en-US" sz="1200" dirty="0">
              <a:latin typeface="Times New Roman" panose="02020603050405020304" pitchFamily="18" charset="0"/>
              <a:cs typeface="Times New Roman" panose="02020603050405020304" pitchFamily="18" charset="0"/>
            </a:endParaRPr>
          </a:p>
        </p:txBody>
      </p:sp>
      <p:sp>
        <p:nvSpPr>
          <p:cNvPr id="5125" name="Slide Number Placeholder 3">
            <a:extLst>
              <a:ext uri="{FF2B5EF4-FFF2-40B4-BE49-F238E27FC236}">
                <a16:creationId xmlns:a16="http://schemas.microsoft.com/office/drawing/2014/main" id="{C44B1CD3-3673-4C25-8C7C-62973153807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D3F64FD-A592-4B49-8F64-1AA33F8CFED2}" type="slidenum">
              <a:rPr lang="en-US" altLang="en-US" sz="1200" smtClean="0">
                <a:solidFill>
                  <a:srgbClr val="898989"/>
                </a:solidFill>
                <a:latin typeface="Arial" panose="020B0604020202020204" pitchFamily="34" charset="0"/>
              </a:rPr>
              <a:pPr>
                <a:spcBef>
                  <a:spcPct val="0"/>
                </a:spcBef>
                <a:buFontTx/>
                <a:buNone/>
              </a:pPr>
              <a:t>6</a:t>
            </a:fld>
            <a:endParaRPr lang="en-US" altLang="en-US" sz="1200">
              <a:solidFill>
                <a:srgbClr val="898989"/>
              </a:solidFill>
              <a:latin typeface="Arial" panose="020B0604020202020204" pitchFamily="34" charset="0"/>
            </a:endParaRPr>
          </a:p>
        </p:txBody>
      </p:sp>
      <p:sp>
        <p:nvSpPr>
          <p:cNvPr id="2" name="Date Placeholder 1">
            <a:extLst>
              <a:ext uri="{FF2B5EF4-FFF2-40B4-BE49-F238E27FC236}">
                <a16:creationId xmlns:a16="http://schemas.microsoft.com/office/drawing/2014/main" id="{2FFE61A4-0D7E-44FE-91BE-CD9816105F5E}"/>
              </a:ext>
            </a:extLst>
          </p:cNvPr>
          <p:cNvSpPr>
            <a:spLocks noGrp="1"/>
          </p:cNvSpPr>
          <p:nvPr>
            <p:ph type="dt" sz="half" idx="10"/>
          </p:nvPr>
        </p:nvSpPr>
        <p:spPr/>
        <p:txBody>
          <a:bodyPr/>
          <a:lstStyle/>
          <a:p>
            <a:pPr>
              <a:defRPr/>
            </a:pPr>
            <a:fld id="{04BF9B48-A153-4B74-84CA-17EC5A3DE0C3}" type="datetime5">
              <a:rPr lang="en-US" smtClean="0"/>
              <a:t>25-Jun-24</a:t>
            </a:fld>
            <a:endParaRPr lang="en-US" dirty="0"/>
          </a:p>
        </p:txBody>
      </p:sp>
      <p:pic>
        <p:nvPicPr>
          <p:cNvPr id="3" name="Picture 2">
            <a:extLst>
              <a:ext uri="{FF2B5EF4-FFF2-40B4-BE49-F238E27FC236}">
                <a16:creationId xmlns:a16="http://schemas.microsoft.com/office/drawing/2014/main" id="{AA3A5AC0-8C3C-9327-5FE2-6D6102812A09}"/>
              </a:ext>
            </a:extLst>
          </p:cNvPr>
          <p:cNvPicPr>
            <a:picLocks noChangeAspect="1"/>
          </p:cNvPicPr>
          <p:nvPr/>
        </p:nvPicPr>
        <p:blipFill rotWithShape="1">
          <a:blip r:embed="rId2"/>
          <a:srcRect t="49203"/>
          <a:stretch/>
        </p:blipFill>
        <p:spPr>
          <a:xfrm>
            <a:off x="1371600" y="4595526"/>
            <a:ext cx="6840071" cy="52808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E4C91B39-5A38-4818-B591-077D0944D92A}"/>
              </a:ext>
            </a:extLst>
          </p:cNvPr>
          <p:cNvSpPr>
            <a:spLocks noGrp="1"/>
          </p:cNvSpPr>
          <p:nvPr>
            <p:ph type="title"/>
          </p:nvPr>
        </p:nvSpPr>
        <p:spPr/>
        <p:txBody>
          <a:bodyPr/>
          <a:lstStyle/>
          <a:p>
            <a:pPr eaLnBrk="1" hangingPunct="1"/>
            <a:r>
              <a:rPr lang="en-US" altLang="en-US" sz="2800" b="1" dirty="0">
                <a:solidFill>
                  <a:srgbClr val="0070C0"/>
                </a:solidFill>
                <a:latin typeface="Times New Roman" panose="02020603050405020304" pitchFamily="18" charset="0"/>
                <a:cs typeface="Times New Roman" panose="02020603050405020304" pitchFamily="18" charset="0"/>
              </a:rPr>
              <a:t>Implementation Methodology</a:t>
            </a:r>
          </a:p>
        </p:txBody>
      </p:sp>
      <p:sp>
        <p:nvSpPr>
          <p:cNvPr id="13315" name="Rectangle 3">
            <a:extLst>
              <a:ext uri="{FF2B5EF4-FFF2-40B4-BE49-F238E27FC236}">
                <a16:creationId xmlns:a16="http://schemas.microsoft.com/office/drawing/2014/main" id="{A21EC919-DB5D-4BF1-8FF6-68BC0819B51B}"/>
              </a:ext>
            </a:extLst>
          </p:cNvPr>
          <p:cNvSpPr>
            <a:spLocks noGrp="1"/>
          </p:cNvSpPr>
          <p:nvPr>
            <p:ph idx="1"/>
          </p:nvPr>
        </p:nvSpPr>
        <p:spPr/>
        <p:txBody>
          <a:bodyPr/>
          <a:lstStyle/>
          <a:p>
            <a:pPr eaLnBrk="1" hangingPunct="1">
              <a:spcBef>
                <a:spcPct val="30000"/>
              </a:spcBef>
              <a:spcAft>
                <a:spcPct val="30000"/>
              </a:spcAft>
            </a:pPr>
            <a:r>
              <a:rPr lang="en-US" altLang="en-US" sz="2200" dirty="0">
                <a:solidFill>
                  <a:srgbClr val="0000FF"/>
                </a:solidFill>
              </a:rPr>
              <a:t>An automated computer aided classification technique to substantiate the status of brain disorders.</a:t>
            </a:r>
          </a:p>
          <a:p>
            <a:pPr eaLnBrk="1" hangingPunct="1">
              <a:spcBef>
                <a:spcPct val="30000"/>
              </a:spcBef>
              <a:spcAft>
                <a:spcPct val="30000"/>
              </a:spcAft>
            </a:pPr>
            <a:endParaRPr lang="en-US" altLang="en-US" sz="2400" dirty="0">
              <a:solidFill>
                <a:srgbClr val="0000FF"/>
              </a:solidFill>
            </a:endParaRPr>
          </a:p>
          <a:p>
            <a:pPr eaLnBrk="1" hangingPunct="1">
              <a:spcBef>
                <a:spcPct val="30000"/>
              </a:spcBef>
              <a:spcAft>
                <a:spcPct val="30000"/>
              </a:spcAft>
            </a:pPr>
            <a:endParaRPr lang="en-US" altLang="en-US" sz="2400" dirty="0">
              <a:solidFill>
                <a:srgbClr val="0000FF"/>
              </a:solidFill>
            </a:endParaRPr>
          </a:p>
          <a:p>
            <a:pPr marL="0" indent="0" eaLnBrk="1" hangingPunct="1">
              <a:spcBef>
                <a:spcPct val="30000"/>
              </a:spcBef>
              <a:spcAft>
                <a:spcPct val="30000"/>
              </a:spcAft>
              <a:buNone/>
            </a:pPr>
            <a:endParaRPr lang="en-US" altLang="en-US" sz="2400" dirty="0">
              <a:solidFill>
                <a:srgbClr val="0000FF"/>
              </a:solidFill>
            </a:endParaRPr>
          </a:p>
          <a:p>
            <a:pPr eaLnBrk="1" hangingPunct="1">
              <a:spcBef>
                <a:spcPct val="30000"/>
              </a:spcBef>
              <a:spcAft>
                <a:spcPct val="30000"/>
              </a:spcAft>
            </a:pPr>
            <a:endParaRPr lang="en-US" altLang="en-US" sz="2400" dirty="0">
              <a:solidFill>
                <a:srgbClr val="0000FF"/>
              </a:solidFill>
            </a:endParaRPr>
          </a:p>
        </p:txBody>
      </p:sp>
      <p:sp>
        <p:nvSpPr>
          <p:cNvPr id="13317" name="Slide Number Placeholder 3">
            <a:extLst>
              <a:ext uri="{FF2B5EF4-FFF2-40B4-BE49-F238E27FC236}">
                <a16:creationId xmlns:a16="http://schemas.microsoft.com/office/drawing/2014/main" id="{CA56119F-8B19-40A1-9EBF-BAE7AC81649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30C5648-BE1C-4582-8688-A19F32ACBD8F}" type="slidenum">
              <a:rPr lang="en-US" altLang="en-US" sz="1200" smtClean="0">
                <a:solidFill>
                  <a:srgbClr val="898989"/>
                </a:solidFill>
                <a:latin typeface="Arial" panose="020B0604020202020204" pitchFamily="34" charset="0"/>
              </a:rPr>
              <a:pPr>
                <a:spcBef>
                  <a:spcPct val="0"/>
                </a:spcBef>
                <a:buFontTx/>
                <a:buNone/>
              </a:pPr>
              <a:t>7</a:t>
            </a:fld>
            <a:endParaRPr lang="en-US" altLang="en-US" sz="1200">
              <a:solidFill>
                <a:srgbClr val="898989"/>
              </a:solidFill>
              <a:latin typeface="Arial" panose="020B0604020202020204" pitchFamily="34" charset="0"/>
            </a:endParaRPr>
          </a:p>
        </p:txBody>
      </p:sp>
      <p:graphicFrame>
        <p:nvGraphicFramePr>
          <p:cNvPr id="6" name="Content Placeholder 3">
            <a:extLst>
              <a:ext uri="{FF2B5EF4-FFF2-40B4-BE49-F238E27FC236}">
                <a16:creationId xmlns:a16="http://schemas.microsoft.com/office/drawing/2014/main" id="{B8F4CE62-ABF3-4430-B6A8-98F75380DD57}"/>
              </a:ext>
            </a:extLst>
          </p:cNvPr>
          <p:cNvGraphicFramePr>
            <a:graphicFrameLocks/>
          </p:cNvGraphicFramePr>
          <p:nvPr>
            <p:extLst>
              <p:ext uri="{D42A27DB-BD31-4B8C-83A1-F6EECF244321}">
                <p14:modId xmlns:p14="http://schemas.microsoft.com/office/powerpoint/2010/main" val="3217337612"/>
              </p:ext>
            </p:extLst>
          </p:nvPr>
        </p:nvGraphicFramePr>
        <p:xfrm>
          <a:off x="990600" y="1962150"/>
          <a:ext cx="6629400" cy="14874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Date Placeholder 1">
            <a:extLst>
              <a:ext uri="{FF2B5EF4-FFF2-40B4-BE49-F238E27FC236}">
                <a16:creationId xmlns:a16="http://schemas.microsoft.com/office/drawing/2014/main" id="{559E9966-EFEE-495C-A80A-5EE64AE39FAE}"/>
              </a:ext>
            </a:extLst>
          </p:cNvPr>
          <p:cNvSpPr>
            <a:spLocks noGrp="1"/>
          </p:cNvSpPr>
          <p:nvPr>
            <p:ph type="dt" sz="half" idx="10"/>
          </p:nvPr>
        </p:nvSpPr>
        <p:spPr/>
        <p:txBody>
          <a:bodyPr/>
          <a:lstStyle/>
          <a:p>
            <a:pPr>
              <a:defRPr/>
            </a:pPr>
            <a:fld id="{CA0A70F5-A72C-42B3-BF3D-BA83A380785E}" type="datetime5">
              <a:rPr lang="en-US" smtClean="0"/>
              <a:t>25-Jun-24</a:t>
            </a:fld>
            <a:endParaRPr lang="en-US" dirty="0"/>
          </a:p>
        </p:txBody>
      </p:sp>
      <p:sp>
        <p:nvSpPr>
          <p:cNvPr id="4" name="Footer Placeholder 3">
            <a:extLst>
              <a:ext uri="{FF2B5EF4-FFF2-40B4-BE49-F238E27FC236}">
                <a16:creationId xmlns:a16="http://schemas.microsoft.com/office/drawing/2014/main" id="{B55D363E-64F7-6E6B-5391-3E8495CCE0E7}"/>
              </a:ext>
            </a:extLst>
          </p:cNvPr>
          <p:cNvSpPr>
            <a:spLocks noGrp="1"/>
          </p:cNvSpPr>
          <p:nvPr>
            <p:ph type="ftr" sz="quarter" idx="11"/>
          </p:nvPr>
        </p:nvSpPr>
        <p:spPr/>
        <p:txBody>
          <a:bodyPr/>
          <a:lstStyle/>
          <a:p>
            <a:pPr>
              <a:defRPr/>
            </a:pPr>
            <a:r>
              <a:rPr lang="en-GB"/>
              <a:t>15th ICCCNT 2024 – Paper ID:3501</a:t>
            </a:r>
            <a:endParaRPr lang="en-US" dirty="0"/>
          </a:p>
        </p:txBody>
      </p:sp>
      <p:pic>
        <p:nvPicPr>
          <p:cNvPr id="3" name="Picture 2">
            <a:extLst>
              <a:ext uri="{FF2B5EF4-FFF2-40B4-BE49-F238E27FC236}">
                <a16:creationId xmlns:a16="http://schemas.microsoft.com/office/drawing/2014/main" id="{93B65DFA-E152-CD44-F25C-7912E2FEF72E}"/>
              </a:ext>
            </a:extLst>
          </p:cNvPr>
          <p:cNvPicPr>
            <a:picLocks noChangeAspect="1"/>
          </p:cNvPicPr>
          <p:nvPr/>
        </p:nvPicPr>
        <p:blipFill rotWithShape="1">
          <a:blip r:embed="rId7"/>
          <a:srcRect t="49203"/>
          <a:stretch/>
        </p:blipFill>
        <p:spPr>
          <a:xfrm>
            <a:off x="1371600" y="4595526"/>
            <a:ext cx="6840071" cy="528084"/>
          </a:xfrm>
          <a:prstGeom prst="rect">
            <a:avLst/>
          </a:prstGeom>
        </p:spPr>
      </p:pic>
      <p:sp>
        <p:nvSpPr>
          <p:cNvPr id="5" name="TextBox 4">
            <a:extLst>
              <a:ext uri="{FF2B5EF4-FFF2-40B4-BE49-F238E27FC236}">
                <a16:creationId xmlns:a16="http://schemas.microsoft.com/office/drawing/2014/main" id="{C7366236-A721-2CF4-22CC-FD3A8947853F}"/>
              </a:ext>
            </a:extLst>
          </p:cNvPr>
          <p:cNvSpPr txBox="1"/>
          <p:nvPr/>
        </p:nvSpPr>
        <p:spPr>
          <a:xfrm>
            <a:off x="3128682" y="3326526"/>
            <a:ext cx="2509020" cy="246221"/>
          </a:xfrm>
          <a:prstGeom prst="rect">
            <a:avLst/>
          </a:prstGeom>
          <a:noFill/>
        </p:spPr>
        <p:txBody>
          <a:bodyPr wrap="none" rtlCol="0">
            <a:spAutoFit/>
          </a:bodyPr>
          <a:lstStyle/>
          <a:p>
            <a:r>
              <a:rPr lang="en-GB" sz="1000" dirty="0"/>
              <a:t>Fig. 1. Block diagram of proposed model </a:t>
            </a:r>
            <a:endParaRPr lang="en-IN" sz="1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E4C91B39-5A38-4818-B591-077D0944D92A}"/>
              </a:ext>
            </a:extLst>
          </p:cNvPr>
          <p:cNvSpPr>
            <a:spLocks noGrp="1"/>
          </p:cNvSpPr>
          <p:nvPr>
            <p:ph type="title"/>
          </p:nvPr>
        </p:nvSpPr>
        <p:spPr/>
        <p:txBody>
          <a:bodyPr/>
          <a:lstStyle/>
          <a:p>
            <a:pPr eaLnBrk="1" hangingPunct="1"/>
            <a:r>
              <a:rPr lang="en-US" altLang="en-US" sz="2800" b="1" dirty="0">
                <a:solidFill>
                  <a:srgbClr val="0070C0"/>
                </a:solidFill>
                <a:latin typeface="Times New Roman" panose="02020603050405020304" pitchFamily="18" charset="0"/>
                <a:cs typeface="Times New Roman" panose="02020603050405020304" pitchFamily="18" charset="0"/>
              </a:rPr>
              <a:t>Implementation Methodology</a:t>
            </a:r>
          </a:p>
        </p:txBody>
      </p:sp>
      <p:sp>
        <p:nvSpPr>
          <p:cNvPr id="13315" name="Rectangle 3">
            <a:extLst>
              <a:ext uri="{FF2B5EF4-FFF2-40B4-BE49-F238E27FC236}">
                <a16:creationId xmlns:a16="http://schemas.microsoft.com/office/drawing/2014/main" id="{A21EC919-DB5D-4BF1-8FF6-68BC0819B51B}"/>
              </a:ext>
            </a:extLst>
          </p:cNvPr>
          <p:cNvSpPr>
            <a:spLocks noGrp="1"/>
          </p:cNvSpPr>
          <p:nvPr>
            <p:ph idx="1"/>
          </p:nvPr>
        </p:nvSpPr>
        <p:spPr/>
        <p:txBody>
          <a:bodyPr/>
          <a:lstStyle/>
          <a:p>
            <a:pPr eaLnBrk="1" hangingPunct="1">
              <a:spcBef>
                <a:spcPct val="30000"/>
              </a:spcBef>
              <a:spcAft>
                <a:spcPct val="30000"/>
              </a:spcAft>
            </a:pPr>
            <a:r>
              <a:rPr lang="en-GB" altLang="en-US" sz="1600" b="1" dirty="0">
                <a:solidFill>
                  <a:srgbClr val="663300"/>
                </a:solidFill>
              </a:rPr>
              <a:t>Data Collection:</a:t>
            </a:r>
            <a:r>
              <a:rPr lang="en-GB" altLang="en-US" sz="1600" dirty="0">
                <a:solidFill>
                  <a:srgbClr val="0000FF"/>
                </a:solidFill>
              </a:rPr>
              <a:t> Started by sourcing MRI data from public repositories like The Cancer Genome Atlas (TCGA) or the Brain Tumor Segmentation (</a:t>
            </a:r>
            <a:r>
              <a:rPr lang="en-GB" altLang="en-US" sz="1600" dirty="0" err="1">
                <a:solidFill>
                  <a:srgbClr val="0000FF"/>
                </a:solidFill>
              </a:rPr>
              <a:t>BraTS</a:t>
            </a:r>
            <a:r>
              <a:rPr lang="en-GB" altLang="en-US" sz="1600" dirty="0">
                <a:solidFill>
                  <a:srgbClr val="0000FF"/>
                </a:solidFill>
              </a:rPr>
              <a:t>) dataset. </a:t>
            </a:r>
          </a:p>
          <a:p>
            <a:pPr algn="just" eaLnBrk="1" hangingPunct="1">
              <a:spcBef>
                <a:spcPct val="30000"/>
              </a:spcBef>
              <a:spcAft>
                <a:spcPct val="30000"/>
              </a:spcAft>
            </a:pPr>
            <a:r>
              <a:rPr lang="en-GB" altLang="en-US" sz="1600" b="1" dirty="0">
                <a:solidFill>
                  <a:srgbClr val="663300"/>
                </a:solidFill>
              </a:rPr>
              <a:t>Preprocessing: </a:t>
            </a:r>
            <a:r>
              <a:rPr lang="en-GB" altLang="en-US" sz="1600" dirty="0">
                <a:solidFill>
                  <a:srgbClr val="0000FF"/>
                </a:solidFill>
              </a:rPr>
              <a:t>The image data is normalized by altering image intensities to a common scale, often between 0 and 1 or -1 and 1, to ensure consistent input for deep learning models. Applied bias field correction techniques to remove intensity inhomogeneities in MRI scans. Resized images to a standard size, typically 224x224 or 256x256, to match pretrained model requirements. Images are cropped to focus on regions of interest, such as the brain area, to minimize irrelevant background data. Applied various transformations to augment the dataset involves rotating images at different angles to simulate varied orientations , horizontally or vertically flipping images to increase diversity, scaling images to simulate different distances from the scanner, adding 11 random noise to simulate variations in image quality. The dataset is spitted into training, validation, and test sets. </a:t>
            </a:r>
          </a:p>
          <a:p>
            <a:pPr eaLnBrk="1" hangingPunct="1">
              <a:spcBef>
                <a:spcPct val="30000"/>
              </a:spcBef>
              <a:spcAft>
                <a:spcPct val="30000"/>
              </a:spcAft>
            </a:pPr>
            <a:endParaRPr lang="en-US" altLang="en-US" sz="1600" dirty="0">
              <a:solidFill>
                <a:srgbClr val="0000FF"/>
              </a:solidFill>
            </a:endParaRPr>
          </a:p>
        </p:txBody>
      </p:sp>
      <p:sp>
        <p:nvSpPr>
          <p:cNvPr id="13317" name="Slide Number Placeholder 3">
            <a:extLst>
              <a:ext uri="{FF2B5EF4-FFF2-40B4-BE49-F238E27FC236}">
                <a16:creationId xmlns:a16="http://schemas.microsoft.com/office/drawing/2014/main" id="{CA56119F-8B19-40A1-9EBF-BAE7AC81649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30C5648-BE1C-4582-8688-A19F32ACBD8F}" type="slidenum">
              <a:rPr lang="en-US" altLang="en-US" sz="1200" smtClean="0">
                <a:solidFill>
                  <a:srgbClr val="898989"/>
                </a:solidFill>
                <a:latin typeface="Arial" panose="020B0604020202020204" pitchFamily="34" charset="0"/>
              </a:rPr>
              <a:pPr>
                <a:spcBef>
                  <a:spcPct val="0"/>
                </a:spcBef>
                <a:buFontTx/>
                <a:buNone/>
              </a:pPr>
              <a:t>8</a:t>
            </a:fld>
            <a:endParaRPr lang="en-US" altLang="en-US" sz="1200">
              <a:solidFill>
                <a:srgbClr val="898989"/>
              </a:solidFill>
              <a:latin typeface="Arial" panose="020B0604020202020204" pitchFamily="34" charset="0"/>
            </a:endParaRPr>
          </a:p>
        </p:txBody>
      </p:sp>
      <p:sp>
        <p:nvSpPr>
          <p:cNvPr id="2" name="Date Placeholder 1">
            <a:extLst>
              <a:ext uri="{FF2B5EF4-FFF2-40B4-BE49-F238E27FC236}">
                <a16:creationId xmlns:a16="http://schemas.microsoft.com/office/drawing/2014/main" id="{559E9966-EFEE-495C-A80A-5EE64AE39FAE}"/>
              </a:ext>
            </a:extLst>
          </p:cNvPr>
          <p:cNvSpPr>
            <a:spLocks noGrp="1"/>
          </p:cNvSpPr>
          <p:nvPr>
            <p:ph type="dt" sz="half" idx="10"/>
          </p:nvPr>
        </p:nvSpPr>
        <p:spPr/>
        <p:txBody>
          <a:bodyPr/>
          <a:lstStyle/>
          <a:p>
            <a:pPr>
              <a:defRPr/>
            </a:pPr>
            <a:fld id="{CA0A70F5-A72C-42B3-BF3D-BA83A380785E}" type="datetime5">
              <a:rPr lang="en-US" smtClean="0"/>
              <a:t>25-Jun-24</a:t>
            </a:fld>
            <a:endParaRPr lang="en-US" dirty="0"/>
          </a:p>
        </p:txBody>
      </p:sp>
      <p:sp>
        <p:nvSpPr>
          <p:cNvPr id="4" name="Footer Placeholder 3">
            <a:extLst>
              <a:ext uri="{FF2B5EF4-FFF2-40B4-BE49-F238E27FC236}">
                <a16:creationId xmlns:a16="http://schemas.microsoft.com/office/drawing/2014/main" id="{B55D363E-64F7-6E6B-5391-3E8495CCE0E7}"/>
              </a:ext>
            </a:extLst>
          </p:cNvPr>
          <p:cNvSpPr>
            <a:spLocks noGrp="1"/>
          </p:cNvSpPr>
          <p:nvPr>
            <p:ph type="ftr" sz="quarter" idx="11"/>
          </p:nvPr>
        </p:nvSpPr>
        <p:spPr/>
        <p:txBody>
          <a:bodyPr/>
          <a:lstStyle/>
          <a:p>
            <a:pPr>
              <a:defRPr/>
            </a:pPr>
            <a:r>
              <a:rPr lang="en-GB"/>
              <a:t>15th ICCCNT 2024 – Paper ID:3501</a:t>
            </a:r>
            <a:endParaRPr lang="en-US" dirty="0"/>
          </a:p>
        </p:txBody>
      </p:sp>
      <p:pic>
        <p:nvPicPr>
          <p:cNvPr id="3" name="Picture 2">
            <a:extLst>
              <a:ext uri="{FF2B5EF4-FFF2-40B4-BE49-F238E27FC236}">
                <a16:creationId xmlns:a16="http://schemas.microsoft.com/office/drawing/2014/main" id="{93B65DFA-E152-CD44-F25C-7912E2FEF72E}"/>
              </a:ext>
            </a:extLst>
          </p:cNvPr>
          <p:cNvPicPr>
            <a:picLocks noChangeAspect="1"/>
          </p:cNvPicPr>
          <p:nvPr/>
        </p:nvPicPr>
        <p:blipFill rotWithShape="1">
          <a:blip r:embed="rId2"/>
          <a:srcRect t="49203"/>
          <a:stretch/>
        </p:blipFill>
        <p:spPr>
          <a:xfrm>
            <a:off x="1371600" y="4595526"/>
            <a:ext cx="6840071" cy="528084"/>
          </a:xfrm>
          <a:prstGeom prst="rect">
            <a:avLst/>
          </a:prstGeom>
        </p:spPr>
      </p:pic>
    </p:spTree>
    <p:extLst>
      <p:ext uri="{BB962C8B-B14F-4D97-AF65-F5344CB8AC3E}">
        <p14:creationId xmlns:p14="http://schemas.microsoft.com/office/powerpoint/2010/main" val="2046533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E4C91B39-5A38-4818-B591-077D0944D92A}"/>
              </a:ext>
            </a:extLst>
          </p:cNvPr>
          <p:cNvSpPr>
            <a:spLocks noGrp="1"/>
          </p:cNvSpPr>
          <p:nvPr>
            <p:ph type="title"/>
          </p:nvPr>
        </p:nvSpPr>
        <p:spPr/>
        <p:txBody>
          <a:bodyPr/>
          <a:lstStyle/>
          <a:p>
            <a:pPr eaLnBrk="1" hangingPunct="1"/>
            <a:r>
              <a:rPr lang="en-US" altLang="en-US" sz="2800" b="1" dirty="0">
                <a:solidFill>
                  <a:srgbClr val="0070C0"/>
                </a:solidFill>
                <a:latin typeface="Times New Roman" panose="02020603050405020304" pitchFamily="18" charset="0"/>
                <a:cs typeface="Times New Roman" panose="02020603050405020304" pitchFamily="18" charset="0"/>
              </a:rPr>
              <a:t>Implementation Methodology-Model selection</a:t>
            </a:r>
          </a:p>
        </p:txBody>
      </p:sp>
      <p:pic>
        <p:nvPicPr>
          <p:cNvPr id="5" name="Content Placeholder 4">
            <a:extLst>
              <a:ext uri="{FF2B5EF4-FFF2-40B4-BE49-F238E27FC236}">
                <a16:creationId xmlns:a16="http://schemas.microsoft.com/office/drawing/2014/main" id="{CBE24DBE-F431-AF6B-C9A8-72996C018247}"/>
              </a:ext>
            </a:extLst>
          </p:cNvPr>
          <p:cNvPicPr>
            <a:picLocks noGrp="1" noChangeAspect="1"/>
          </p:cNvPicPr>
          <p:nvPr>
            <p:ph idx="1"/>
          </p:nvPr>
        </p:nvPicPr>
        <p:blipFill rotWithShape="1">
          <a:blip r:embed="rId2"/>
          <a:srcRect r="51322" b="52141"/>
          <a:stretch/>
        </p:blipFill>
        <p:spPr>
          <a:xfrm>
            <a:off x="914400" y="1175989"/>
            <a:ext cx="2971801" cy="3224561"/>
          </a:xfrm>
          <a:prstGeom prst="rect">
            <a:avLst/>
          </a:prstGeom>
        </p:spPr>
      </p:pic>
      <p:sp>
        <p:nvSpPr>
          <p:cNvPr id="13317" name="Slide Number Placeholder 3">
            <a:extLst>
              <a:ext uri="{FF2B5EF4-FFF2-40B4-BE49-F238E27FC236}">
                <a16:creationId xmlns:a16="http://schemas.microsoft.com/office/drawing/2014/main" id="{CA56119F-8B19-40A1-9EBF-BAE7AC81649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30C5648-BE1C-4582-8688-A19F32ACBD8F}" type="slidenum">
              <a:rPr lang="en-US" altLang="en-US" sz="1200" smtClean="0">
                <a:solidFill>
                  <a:srgbClr val="898989"/>
                </a:solidFill>
                <a:latin typeface="Arial" panose="020B0604020202020204" pitchFamily="34" charset="0"/>
              </a:rPr>
              <a:pPr>
                <a:spcBef>
                  <a:spcPct val="0"/>
                </a:spcBef>
                <a:buFontTx/>
                <a:buNone/>
              </a:pPr>
              <a:t>9</a:t>
            </a:fld>
            <a:endParaRPr lang="en-US" altLang="en-US" sz="1200">
              <a:solidFill>
                <a:srgbClr val="898989"/>
              </a:solidFill>
              <a:latin typeface="Arial" panose="020B0604020202020204" pitchFamily="34" charset="0"/>
            </a:endParaRPr>
          </a:p>
        </p:txBody>
      </p:sp>
      <p:sp>
        <p:nvSpPr>
          <p:cNvPr id="2" name="Date Placeholder 1">
            <a:extLst>
              <a:ext uri="{FF2B5EF4-FFF2-40B4-BE49-F238E27FC236}">
                <a16:creationId xmlns:a16="http://schemas.microsoft.com/office/drawing/2014/main" id="{559E9966-EFEE-495C-A80A-5EE64AE39FAE}"/>
              </a:ext>
            </a:extLst>
          </p:cNvPr>
          <p:cNvSpPr>
            <a:spLocks noGrp="1"/>
          </p:cNvSpPr>
          <p:nvPr>
            <p:ph type="dt" sz="half" idx="10"/>
          </p:nvPr>
        </p:nvSpPr>
        <p:spPr/>
        <p:txBody>
          <a:bodyPr/>
          <a:lstStyle/>
          <a:p>
            <a:pPr>
              <a:defRPr/>
            </a:pPr>
            <a:fld id="{CA0A70F5-A72C-42B3-BF3D-BA83A380785E}" type="datetime5">
              <a:rPr lang="en-US" smtClean="0"/>
              <a:t>25-Jun-24</a:t>
            </a:fld>
            <a:endParaRPr lang="en-US" dirty="0"/>
          </a:p>
        </p:txBody>
      </p:sp>
      <p:sp>
        <p:nvSpPr>
          <p:cNvPr id="4" name="Footer Placeholder 3">
            <a:extLst>
              <a:ext uri="{FF2B5EF4-FFF2-40B4-BE49-F238E27FC236}">
                <a16:creationId xmlns:a16="http://schemas.microsoft.com/office/drawing/2014/main" id="{B55D363E-64F7-6E6B-5391-3E8495CCE0E7}"/>
              </a:ext>
            </a:extLst>
          </p:cNvPr>
          <p:cNvSpPr>
            <a:spLocks noGrp="1"/>
          </p:cNvSpPr>
          <p:nvPr>
            <p:ph type="ftr" sz="quarter" idx="11"/>
          </p:nvPr>
        </p:nvSpPr>
        <p:spPr/>
        <p:txBody>
          <a:bodyPr/>
          <a:lstStyle/>
          <a:p>
            <a:pPr>
              <a:defRPr/>
            </a:pPr>
            <a:r>
              <a:rPr lang="en-GB"/>
              <a:t>15th ICCCNT 2024 – Paper ID:3501</a:t>
            </a:r>
            <a:endParaRPr lang="en-US" dirty="0"/>
          </a:p>
        </p:txBody>
      </p:sp>
      <p:pic>
        <p:nvPicPr>
          <p:cNvPr id="3" name="Picture 2">
            <a:extLst>
              <a:ext uri="{FF2B5EF4-FFF2-40B4-BE49-F238E27FC236}">
                <a16:creationId xmlns:a16="http://schemas.microsoft.com/office/drawing/2014/main" id="{93B65DFA-E152-CD44-F25C-7912E2FEF72E}"/>
              </a:ext>
            </a:extLst>
          </p:cNvPr>
          <p:cNvPicPr>
            <a:picLocks noChangeAspect="1"/>
          </p:cNvPicPr>
          <p:nvPr/>
        </p:nvPicPr>
        <p:blipFill rotWithShape="1">
          <a:blip r:embed="rId3"/>
          <a:srcRect t="49203"/>
          <a:stretch/>
        </p:blipFill>
        <p:spPr>
          <a:xfrm>
            <a:off x="1371600" y="4595526"/>
            <a:ext cx="6840071" cy="528084"/>
          </a:xfrm>
          <a:prstGeom prst="rect">
            <a:avLst/>
          </a:prstGeom>
        </p:spPr>
      </p:pic>
      <p:pic>
        <p:nvPicPr>
          <p:cNvPr id="6" name="Content Placeholder 4">
            <a:extLst>
              <a:ext uri="{FF2B5EF4-FFF2-40B4-BE49-F238E27FC236}">
                <a16:creationId xmlns:a16="http://schemas.microsoft.com/office/drawing/2014/main" id="{24C9B2C8-AB1B-9424-7FEE-8E74E7A7BE2B}"/>
              </a:ext>
            </a:extLst>
          </p:cNvPr>
          <p:cNvPicPr>
            <a:picLocks noChangeAspect="1"/>
          </p:cNvPicPr>
          <p:nvPr/>
        </p:nvPicPr>
        <p:blipFill rotWithShape="1">
          <a:blip r:embed="rId2"/>
          <a:srcRect t="45985" r="51322"/>
          <a:stretch/>
        </p:blipFill>
        <p:spPr bwMode="auto">
          <a:xfrm>
            <a:off x="4495800" y="1175988"/>
            <a:ext cx="2971800" cy="3224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49780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2722</Words>
  <Application>Microsoft Office PowerPoint</Application>
  <PresentationFormat>On-screen Show (16:9)</PresentationFormat>
  <Paragraphs>215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Times New Roman</vt:lpstr>
      <vt:lpstr>Wingdings</vt:lpstr>
      <vt:lpstr>Office Theme</vt:lpstr>
      <vt:lpstr> </vt:lpstr>
      <vt:lpstr>PowerPoint Presentation</vt:lpstr>
      <vt:lpstr>Introduction </vt:lpstr>
      <vt:lpstr> Literature Review </vt:lpstr>
      <vt:lpstr> Literature Review (Contd.,)</vt:lpstr>
      <vt:lpstr>Objectives </vt:lpstr>
      <vt:lpstr>Implementation Methodology</vt:lpstr>
      <vt:lpstr>Implementation Methodology</vt:lpstr>
      <vt:lpstr>Implementation Methodology-Model selection</vt:lpstr>
      <vt:lpstr>Implementation Methodology</vt:lpstr>
      <vt:lpstr>Results and Discussion</vt:lpstr>
      <vt:lpstr>Results and Discussion</vt:lpstr>
      <vt:lpstr>Results and Discussion</vt:lpstr>
      <vt:lpstr>Results and Discussion</vt:lpstr>
      <vt:lpstr>CONCLUSION AND FUTURE WORK</vt:lpstr>
      <vt:lpstr>References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2024-06-25T06:45:42Z</dcterms:modified>
</cp:coreProperties>
</file>