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294" r:id="rId4"/>
    <p:sldId id="295" r:id="rId5"/>
    <p:sldId id="303" r:id="rId6"/>
    <p:sldId id="300" r:id="rId7"/>
    <p:sldId id="302" r:id="rId8"/>
    <p:sldId id="304" r:id="rId9"/>
    <p:sldId id="305" r:id="rId10"/>
    <p:sldId id="306" r:id="rId11"/>
    <p:sldId id="307" r:id="rId12"/>
    <p:sldId id="298" r:id="rId13"/>
    <p:sldId id="263" r:id="rId14"/>
  </p:sldIdLst>
  <p:sldSz cx="11430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434" autoAdjust="0"/>
  </p:normalViewPr>
  <p:slideViewPr>
    <p:cSldViewPr showGuides="1">
      <p:cViewPr varScale="1">
        <p:scale>
          <a:sx n="84" d="100"/>
          <a:sy n="84" d="100"/>
        </p:scale>
        <p:origin x="840" y="67"/>
      </p:cViewPr>
      <p:guideLst>
        <p:guide orient="horz" pos="2160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AF30C-D940-43ED-BE12-A15817012E61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9A9E-EC48-4627-85A4-3C056E30574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9A9E-EC48-4627-85A4-3C056E305745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7"/>
            <a:ext cx="97155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" y="6356352"/>
            <a:ext cx="2047156" cy="365125"/>
          </a:xfrm>
        </p:spPr>
        <p:txBody>
          <a:bodyPr/>
          <a:lstStyle/>
          <a:p>
            <a:fld id="{FC6D9666-8002-4DDF-9DBF-E589180B0866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3" y="6482294"/>
            <a:ext cx="11415960" cy="365125"/>
          </a:xfrm>
        </p:spPr>
        <p:txBody>
          <a:bodyPr/>
          <a:lstStyle>
            <a:lvl1pPr>
              <a:defRPr sz="1200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95520" y="6492875"/>
            <a:ext cx="1020440" cy="365125"/>
          </a:xfrm>
        </p:spPr>
        <p:txBody>
          <a:bodyPr/>
          <a:lstStyle>
            <a:lvl1pPr algn="ctr">
              <a:defRPr/>
            </a:lvl1pPr>
          </a:lstStyle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6408" cy="47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759-3C3C-4F16-AC5A-592055CD8449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4640"/>
            <a:ext cx="2571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74640"/>
            <a:ext cx="75247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5C8-5BDD-4591-97DF-4AD51350787B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6A8A-28AC-48A9-A783-D80394C0CD89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59716"/>
            <a:ext cx="11430000" cy="365125"/>
          </a:xfrm>
        </p:spPr>
        <p:txBody>
          <a:bodyPr/>
          <a:lstStyle>
            <a:lvl1pPr>
              <a:defRPr lang="en-US" sz="1200" i="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92" y="4406902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892" y="2906713"/>
            <a:ext cx="97155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7C0-6D0B-407E-ACC2-69EF0901DC8B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600202"/>
            <a:ext cx="50482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250" y="1600202"/>
            <a:ext cx="50482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D92-93DD-4273-8376-C5FDA847435E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5023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502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6282" y="1535113"/>
            <a:ext cx="50522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282" y="2174875"/>
            <a:ext cx="505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1635-ACB1-4001-B587-045CE44306E6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745A-FC71-49E4-9C4B-F8D7A6CA9DC0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0564-5044-4128-99C1-58DB656CE858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73050"/>
            <a:ext cx="376039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2"/>
            <a:ext cx="63896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1435102"/>
            <a:ext cx="376039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A1D4-1132-46BA-B8E7-618A6E44E328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0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0" y="612775"/>
            <a:ext cx="685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0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AEE7-9B98-4E63-87ED-B9B8EC48A022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600202"/>
            <a:ext cx="1028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356352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21EA-C301-46D7-BFCF-D45852A093F6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5250" y="6356352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356352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880" y="155246"/>
            <a:ext cx="11056275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Final Review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Minor Project-2 Summer Semester-2024-25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Department of Electronics and Communication Engineering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758F6-9361-D9C2-6110-61A655A1A2E9}"/>
              </a:ext>
            </a:extLst>
          </p:cNvPr>
          <p:cNvSpPr txBox="1"/>
          <p:nvPr/>
        </p:nvSpPr>
        <p:spPr>
          <a:xfrm>
            <a:off x="2402632" y="1610943"/>
            <a:ext cx="944934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Title: </a:t>
            </a:r>
            <a:r>
              <a:rPr lang="en-US" sz="2000" b="1" dirty="0">
                <a:solidFill>
                  <a:srgbClr val="00B0F0"/>
                </a:solidFill>
              </a:rPr>
              <a:t>Segmentation &amp; Classification Of Oral Cancer</a:t>
            </a:r>
            <a:endParaRPr lang="en-IN" sz="2000" b="1" dirty="0">
              <a:solidFill>
                <a:srgbClr val="00B0F0"/>
              </a:solidFill>
              <a:latin typeface="Aptos" panose="020B0004020202020204" pitchFamily="34" charset="0"/>
              <a:ea typeface="Times New Roman" panose="02020603050405020304" pitchFamily="18" charset="0"/>
              <a:cs typeface="Aldhabi" panose="020F0502020204030204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4FB5A-E8BE-1C17-4800-965F1739F9DF}"/>
              </a:ext>
            </a:extLst>
          </p:cNvPr>
          <p:cNvSpPr txBox="1"/>
          <p:nvPr/>
        </p:nvSpPr>
        <p:spPr>
          <a:xfrm>
            <a:off x="3194720" y="2663797"/>
            <a:ext cx="3240361" cy="49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Date: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876FD-3632-54A7-590E-CC8A422B2AFE}"/>
              </a:ext>
            </a:extLst>
          </p:cNvPr>
          <p:cNvSpPr txBox="1"/>
          <p:nvPr/>
        </p:nvSpPr>
        <p:spPr>
          <a:xfrm>
            <a:off x="746448" y="4082832"/>
            <a:ext cx="518457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Project Team Members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VTU 20901(</a:t>
            </a:r>
            <a:r>
              <a:rPr lang="en-US" sz="2000" b="1" spc="-5" dirty="0" err="1">
                <a:cs typeface="Times New Roman" panose="02020603050405020304" pitchFamily="18" charset="0"/>
              </a:rPr>
              <a:t>Manideep.N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VTU 19432(</a:t>
            </a:r>
            <a:r>
              <a:rPr lang="en-US" sz="2000" b="1" spc="-5" dirty="0">
                <a:cs typeface="Times New Roman" panose="02020603050405020304" pitchFamily="18" charset="0"/>
              </a:rPr>
              <a:t>Rajesh </a:t>
            </a:r>
            <a:r>
              <a:rPr lang="en-US" sz="2000" b="1" spc="-5" dirty="0" err="1">
                <a:cs typeface="Times New Roman" panose="02020603050405020304" pitchFamily="18" charset="0"/>
              </a:rPr>
              <a:t>kumar</a:t>
            </a:r>
            <a:r>
              <a:rPr lang="en-US" sz="2000" b="1" spc="-5" dirty="0">
                <a:cs typeface="Times New Roman" panose="02020603050405020304" pitchFamily="18" charset="0"/>
              </a:rPr>
              <a:t> </a:t>
            </a:r>
            <a:r>
              <a:rPr lang="en-US" sz="2000" b="1" spc="-5" dirty="0" err="1">
                <a:cs typeface="Times New Roman" panose="02020603050405020304" pitchFamily="18" charset="0"/>
              </a:rPr>
              <a:t>Reddy.K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VTU 20948(</a:t>
            </a:r>
            <a:r>
              <a:rPr lang="en-US" sz="2000" b="1" spc="-5" dirty="0" err="1">
                <a:cs typeface="Times New Roman" panose="02020603050405020304" pitchFamily="18" charset="0"/>
              </a:rPr>
              <a:t>Hayshitha.S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A3A3E-8139-6098-6536-54DB54C12933}"/>
              </a:ext>
            </a:extLst>
          </p:cNvPr>
          <p:cNvSpPr txBox="1"/>
          <p:nvPr/>
        </p:nvSpPr>
        <p:spPr>
          <a:xfrm>
            <a:off x="6795120" y="4607849"/>
            <a:ext cx="3384376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Supervisor: </a:t>
            </a:r>
            <a:r>
              <a:rPr lang="en-IN" sz="2000" b="1" spc="-25" dirty="0" err="1">
                <a:cs typeface="Times New Roman" panose="02020603050405020304" pitchFamily="18" charset="0"/>
              </a:rPr>
              <a:t>Dr.</a:t>
            </a:r>
            <a:r>
              <a:rPr lang="en-IN" sz="2000" b="1" spc="-25" dirty="0">
                <a:cs typeface="Times New Roman" panose="02020603050405020304" pitchFamily="18" charset="0"/>
              </a:rPr>
              <a:t> A Ashwini</a:t>
            </a:r>
          </a:p>
          <a:p>
            <a:pPr algn="ctr">
              <a:lnSpc>
                <a:spcPct val="150000"/>
              </a:lnSpc>
            </a:pPr>
            <a:r>
              <a:rPr lang="it-IT" sz="2000" b="1" spc="-25" dirty="0">
                <a:cs typeface="Times New Roman" panose="02020603050405020304"/>
              </a:rPr>
              <a:t>Assistant Professor / ECE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7B5480-9DD3-0EC2-E4E2-A75BA3B1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6" y="131996"/>
            <a:ext cx="1500958" cy="1500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28C55-85CF-94E8-E8F8-4E6C8444CE3F}"/>
              </a:ext>
            </a:extLst>
          </p:cNvPr>
          <p:cNvSpPr txBox="1"/>
          <p:nvPr/>
        </p:nvSpPr>
        <p:spPr>
          <a:xfrm>
            <a:off x="1610544" y="2216029"/>
            <a:ext cx="8640960" cy="956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Domain: </a:t>
            </a:r>
            <a:r>
              <a:rPr lang="it-IT" sz="2000" b="1" spc="-25" dirty="0">
                <a:cs typeface="Times New Roman" panose="02020603050405020304"/>
              </a:rPr>
              <a:t>Signal Processing </a:t>
            </a:r>
            <a:endParaRPr lang="en-US" sz="2000" b="1" spc="-25" dirty="0">
              <a:cs typeface="Times New Roman" panose="02020603050405020304"/>
            </a:endParaRPr>
          </a:p>
          <a:p>
            <a:pPr algn="ctr">
              <a:lnSpc>
                <a:spcPct val="150000"/>
              </a:lnSpc>
            </a:pPr>
            <a:r>
              <a:rPr lang="en-US" sz="2000" b="1" spc="-25" dirty="0">
                <a:solidFill>
                  <a:srgbClr val="C00000"/>
                </a:solidFill>
                <a:cs typeface="Times New Roman" panose="02020603050405020304"/>
              </a:rPr>
              <a:t>30/10/2024</a:t>
            </a:r>
            <a:endParaRPr lang="it-IT" sz="2000" dirty="0"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FD84-C4E5-9E0B-2A0E-27557C19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638"/>
            <a:ext cx="4783460" cy="11430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Confusion Matrix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F876E-401A-EC0F-268D-EAA8F80A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D5AE6-4978-722A-F847-DCC90F8E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EE1AB-70E1-143A-EAAA-0F8E728E2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" y="1628800"/>
            <a:ext cx="5111506" cy="4160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3013F-9F1E-2A22-8E1D-AE2B34E965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56" y="1562516"/>
            <a:ext cx="4938038" cy="4293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53A7B-10CC-CDBC-C5DE-9718F0B751CE}"/>
              </a:ext>
            </a:extLst>
          </p:cNvPr>
          <p:cNvSpPr txBox="1"/>
          <p:nvPr/>
        </p:nvSpPr>
        <p:spPr>
          <a:xfrm>
            <a:off x="5974591" y="461417"/>
            <a:ext cx="5426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+mj-lt"/>
              </a:rPr>
              <a:t>Visual </a:t>
            </a:r>
            <a:r>
              <a:rPr lang="en-US" sz="4400" dirty="0" err="1">
                <a:solidFill>
                  <a:schemeClr val="accent6"/>
                </a:solidFill>
                <a:latin typeface="+mj-lt"/>
              </a:rPr>
              <a:t>keras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65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328E-C8F9-F769-D78E-114FD7B7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Work to Carried 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A55FC-4F84-6FD2-840E-D6A05461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3BA42-86C7-3C38-8FA2-F05E0DF5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6B911-67FC-6AA3-9E81-A22C4A47C919}"/>
              </a:ext>
            </a:extLst>
          </p:cNvPr>
          <p:cNvSpPr txBox="1"/>
          <p:nvPr/>
        </p:nvSpPr>
        <p:spPr>
          <a:xfrm>
            <a:off x="717944" y="1587827"/>
            <a:ext cx="963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C8ABF-84E6-C4C4-9009-9BF9B41A01B8}"/>
              </a:ext>
            </a:extLst>
          </p:cNvPr>
          <p:cNvSpPr txBox="1"/>
          <p:nvPr/>
        </p:nvSpPr>
        <p:spPr>
          <a:xfrm>
            <a:off x="674440" y="2420888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studies could explore the integration of multi-modal data (e.g., clinical history, imaging data) to enhance the model's predictive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experimentation with various architectures and hyperparameters will help refine the model and increase its robustness.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557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A083-6F38-2DCF-2DF8-0378C069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A7D7-9B63-BA9F-963E-3DB8FECC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96" y="1196752"/>
            <a:ext cx="10873208" cy="399520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Hussain, N., &amp; Subramani, S. (2020). "Oral cancer segmentation and classification using deep learning techniques: A review." Oral Oncology, 104, 104653.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Acharya, A., &amp; Ghosh, M. (2019). "Automated segmentation and classification of oral lesions using machine learning." Journal of Biomedical Informatics, 94, 103182.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Patil, K., &amp; Nagaraj, T. (2021). "Deep learning approaches for oral cancer detection and classification: A comprehensive review." Computers in Biology and Medicine, 133, 104389.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Singh, D., &amp; Mehra, R. (2022). "Multi-modal data fusion for oral cancer detection using machine learning." IEEE Access, 10, 5408-5421.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Gupta, S., &amp; Sharma, A. (2018). "Segmentation and classification of oral cancer using hybrid algorithms." Journal of Medical Systems, 42(10), 183.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Chaudhary, K., &amp; Srivastava, A. (2020). "Artificial intelligence in oral cancer diagnosis: Trends and future perspectives." Oral Diseases, 26(5), 1273-1285.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EA6AD-DDA0-073F-8B2F-9532E436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Vel Tech Rangarajan Dr. </a:t>
            </a:r>
            <a:r>
              <a:rPr lang="en-US" dirty="0" err="1"/>
              <a:t>Sagunthala</a:t>
            </a:r>
            <a:r>
              <a:rPr lang="en-US" dirty="0"/>
              <a:t> R&amp;D Institute of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6F9CD-EE90-41CD-81F7-DE1D833B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pic>
        <p:nvPicPr>
          <p:cNvPr id="1026" name="Picture 2" descr="Happy National Thank You Day! - Invention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4" y="2564904"/>
            <a:ext cx="5171728" cy="226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29E3-8A09-15CF-AA7F-509CC312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72" y="178677"/>
            <a:ext cx="2952328" cy="1106316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2A46-BA70-4586-5587-138276CB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Objective</a:t>
            </a:r>
          </a:p>
          <a:p>
            <a:r>
              <a:rPr lang="en-IN" sz="2800" dirty="0"/>
              <a:t>Proposed Methodology/Algorithm/Model</a:t>
            </a:r>
          </a:p>
          <a:p>
            <a:r>
              <a:rPr lang="en-US" sz="2800" dirty="0"/>
              <a:t>Literature survey </a:t>
            </a:r>
            <a:endParaRPr lang="en-IN" sz="2800" dirty="0"/>
          </a:p>
          <a:p>
            <a:r>
              <a:rPr lang="en-IN" sz="2800" dirty="0"/>
              <a:t>Results and Discussion</a:t>
            </a:r>
          </a:p>
          <a:p>
            <a:r>
              <a:rPr lang="en-IN" sz="2800" dirty="0"/>
              <a:t>Work to be Carried-out </a:t>
            </a:r>
          </a:p>
          <a:p>
            <a:r>
              <a:rPr lang="en-IN" sz="2800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395E7-42E8-C3A4-8BDB-9D62080F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9F571-CC7D-FEE7-D006-BE5970F4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647A-4541-546A-263D-CB537A44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638"/>
            <a:ext cx="10688116" cy="11430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IN" sz="3200" dirty="0">
                <a:solidFill>
                  <a:schemeClr val="accent6"/>
                </a:solidFill>
              </a:rPr>
              <a:t> and Introduction/Justification of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9D6E-7D0B-6DDA-F912-70E821E0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46" y="1340768"/>
            <a:ext cx="10204598" cy="452596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oral cancer refers to malignant tumors of the mouth such as lips, tongue, cheeks, floor of mouth, hard and soft palate, sinuses and throat. Because it has a high morbidity and mortality rate, it is a major health issue.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Oral Cancer Segmentation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Segmenting the image into regions or segments is called segmentation, which aims to separate regions of interest, such as lesion areas from normal tissues. Precise splitting is essential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Planning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Tumor boundaries are established for accurate surgical removal.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pathologists in detecting and assessing how widespread the condition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Follow up on tumor growth over time or response to treatment.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41A87-BBEF-7BB6-C4AD-53452B01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41EE8-48B2-33D2-43AF-6A065094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F186-DFEF-2A9E-5298-7A68CA03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chemeClr val="accent6"/>
                </a:solidFill>
              </a:rPr>
              <a:t>Objective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5484D-3AA0-0C90-A30C-11FCEDEF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E0909-18D7-D6DD-A5B7-E750024B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E9BBAF4-F268-A300-490F-3B6A864DF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2392" y="1268761"/>
            <a:ext cx="1084227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 an Algorithm for Automated Segmentation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Make a program that can accurately divide oral cancer lesions from medical images by developing the algorithm using advanced methods like deep learning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Classification 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model that can recognize between malignant and benign oral lesions, compare traditional machine learning techniques with deep learning approaches.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Algorithm Performance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Evaluation of segmentations and classifications will be based on metrics such as accuracy, precision, recall, F1-score, and Dice coefficient.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User-Friendly Interface for Clinical Use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Multi-Modal Data for Improved Accuracy</a:t>
            </a:r>
          </a:p>
        </p:txBody>
      </p:sp>
    </p:spTree>
    <p:extLst>
      <p:ext uri="{BB962C8B-B14F-4D97-AF65-F5344CB8AC3E}">
        <p14:creationId xmlns:p14="http://schemas.microsoft.com/office/powerpoint/2010/main" val="395343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21B2A-5CF6-1FB1-2176-97AF2662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Vel Tech Rangarajan Dr. </a:t>
            </a:r>
            <a:r>
              <a:rPr lang="en-US" dirty="0" err="1"/>
              <a:t>Sagunthala</a:t>
            </a:r>
            <a:r>
              <a:rPr lang="en-US" dirty="0"/>
              <a:t> R&amp;D Institute of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6D1AC-2493-CF08-FCE9-59A59802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E663B-9522-B184-C134-0662DBAAEC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10287000" cy="60642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/>
                </a:solidFill>
              </a:rPr>
              <a:t>Methodology/Technique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0294AD-37C0-648B-AA29-5C8C356D81F3}"/>
              </a:ext>
            </a:extLst>
          </p:cNvPr>
          <p:cNvSpPr/>
          <p:nvPr/>
        </p:nvSpPr>
        <p:spPr>
          <a:xfrm>
            <a:off x="4107003" y="911618"/>
            <a:ext cx="3319975" cy="556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Oral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BB2C9-B6C9-9C07-B0E5-D34DE6240E4C}"/>
              </a:ext>
            </a:extLst>
          </p:cNvPr>
          <p:cNvSpPr/>
          <p:nvPr/>
        </p:nvSpPr>
        <p:spPr>
          <a:xfrm>
            <a:off x="4122244" y="1830488"/>
            <a:ext cx="3276950" cy="739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 Preprocessing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&amp;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 Augmentation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DF052-D40B-B685-B4A1-FBDD386E69D1}"/>
              </a:ext>
            </a:extLst>
          </p:cNvPr>
          <p:cNvSpPr/>
          <p:nvPr/>
        </p:nvSpPr>
        <p:spPr>
          <a:xfrm>
            <a:off x="4122244" y="2805853"/>
            <a:ext cx="3276949" cy="626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(Custom CNN &amp; VGG16)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81DA2-3CC0-0C7A-51C3-38F0EE024C85}"/>
              </a:ext>
            </a:extLst>
          </p:cNvPr>
          <p:cNvSpPr/>
          <p:nvPr/>
        </p:nvSpPr>
        <p:spPr>
          <a:xfrm>
            <a:off x="2971837" y="3728708"/>
            <a:ext cx="5532045" cy="856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Design (CONV2D,Maxpooling2D,Dense,Dropout,VGG16)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175362-29A7-C2B6-EAA7-D3FA9851EE2B}"/>
              </a:ext>
            </a:extLst>
          </p:cNvPr>
          <p:cNvSpPr/>
          <p:nvPr/>
        </p:nvSpPr>
        <p:spPr>
          <a:xfrm>
            <a:off x="4107003" y="4852147"/>
            <a:ext cx="3276949" cy="52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Result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(Oral Cancer ,Non-Oral Cancer)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0344E92-8103-2022-6DDE-D2F3A37AD878}"/>
              </a:ext>
            </a:extLst>
          </p:cNvPr>
          <p:cNvSpPr/>
          <p:nvPr/>
        </p:nvSpPr>
        <p:spPr>
          <a:xfrm>
            <a:off x="5715000" y="1517733"/>
            <a:ext cx="45719" cy="3218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56772D7-95E8-2720-1C52-0F872622A884}"/>
              </a:ext>
            </a:extLst>
          </p:cNvPr>
          <p:cNvSpPr/>
          <p:nvPr/>
        </p:nvSpPr>
        <p:spPr>
          <a:xfrm>
            <a:off x="5699759" y="2595316"/>
            <a:ext cx="60960" cy="1968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187AABE-43A9-DA18-64F9-C6F39ED4541E}"/>
              </a:ext>
            </a:extLst>
          </p:cNvPr>
          <p:cNvSpPr/>
          <p:nvPr/>
        </p:nvSpPr>
        <p:spPr>
          <a:xfrm>
            <a:off x="5691185" y="3442416"/>
            <a:ext cx="45719" cy="2610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7DCD82-F8D7-CB2C-8A0E-EA1F231F0841}"/>
              </a:ext>
            </a:extLst>
          </p:cNvPr>
          <p:cNvSpPr/>
          <p:nvPr/>
        </p:nvSpPr>
        <p:spPr>
          <a:xfrm>
            <a:off x="5685469" y="4585047"/>
            <a:ext cx="45719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D3E5011-C19C-C62A-E7EE-0E991555923D}"/>
              </a:ext>
            </a:extLst>
          </p:cNvPr>
          <p:cNvSpPr/>
          <p:nvPr/>
        </p:nvSpPr>
        <p:spPr>
          <a:xfrm>
            <a:off x="5639750" y="5441386"/>
            <a:ext cx="45719" cy="3218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EBBB2-3538-B84A-59E5-794A3AFE7EBC}"/>
              </a:ext>
            </a:extLst>
          </p:cNvPr>
          <p:cNvSpPr/>
          <p:nvPr/>
        </p:nvSpPr>
        <p:spPr>
          <a:xfrm>
            <a:off x="4107002" y="5819609"/>
            <a:ext cx="3276949" cy="52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Model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Accuracy,Metrics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033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B599D-DB82-2E02-F44F-3FD2CBED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0" y="334644"/>
            <a:ext cx="9852660" cy="1076914"/>
          </a:xfrm>
        </p:spPr>
        <p:txBody>
          <a:bodyPr anchor="ctr">
            <a:normAutofit/>
          </a:bodyPr>
          <a:lstStyle/>
          <a:p>
            <a:r>
              <a:rPr lang="en-US" sz="3800" kern="120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Literature Survey</a:t>
            </a:r>
            <a:endParaRPr lang="en-IN" sz="3800">
              <a:solidFill>
                <a:schemeClr val="accent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98" y="0"/>
            <a:ext cx="9849803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670" y="1512994"/>
            <a:ext cx="984980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A7849-F6A2-5191-AEB7-D1098BD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187" y="6356350"/>
            <a:ext cx="38576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Vel Tech Rangarajan Dr. Sagunthala R&amp;D Institute of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11CF-B36D-DDFA-F245-E11B828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356350"/>
            <a:ext cx="24688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4F4909-AB91-4702-BFA2-E3C21A7DF79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D2C2A1-BD35-90CF-1027-C6A81AD34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235988"/>
              </p:ext>
            </p:extLst>
          </p:nvPr>
        </p:nvGraphicFramePr>
        <p:xfrm>
          <a:off x="242392" y="1522138"/>
          <a:ext cx="10945216" cy="5024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47967843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825835523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102159798"/>
                    </a:ext>
                  </a:extLst>
                </a:gridCol>
              </a:tblGrid>
              <a:tr h="386101">
                <a:tc>
                  <a:txBody>
                    <a:bodyPr/>
                    <a:lstStyle/>
                    <a:p>
                      <a:pPr algn="ctr"/>
                      <a:r>
                        <a:rPr lang="en-IN" sz="1800" b="0" cap="none" spc="0" baseline="0">
                          <a:solidFill>
                            <a:schemeClr val="bg1"/>
                          </a:solidFill>
                          <a:effectLst/>
                          <a:latin typeface="Pretendard JP Variable"/>
                        </a:rPr>
                        <a:t>S.No.</a:t>
                      </a:r>
                    </a:p>
                  </a:txBody>
                  <a:tcPr marL="93392" marR="28909" marT="71840" marB="718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baseline="0">
                          <a:solidFill>
                            <a:schemeClr val="bg1"/>
                          </a:solidFill>
                          <a:effectLst/>
                          <a:latin typeface="Pretendard JP Variable"/>
                        </a:rPr>
                        <a:t>Title and Year of Publication</a:t>
                      </a:r>
                    </a:p>
                  </a:txBody>
                  <a:tcPr marL="93392" marR="28909" marT="71840" marB="718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cap="none" spc="0" baseline="0" dirty="0">
                          <a:solidFill>
                            <a:schemeClr val="bg1"/>
                          </a:solidFill>
                          <a:effectLst/>
                          <a:latin typeface="Pretendard JP Variable"/>
                        </a:rPr>
                        <a:t>Methodology and Challenges Used</a:t>
                      </a:r>
                    </a:p>
                  </a:txBody>
                  <a:tcPr marL="93392" marR="28909" marT="71840" marB="718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23203"/>
                  </a:ext>
                </a:extLst>
              </a:tr>
              <a:tr h="1287027">
                <a:tc>
                  <a:txBody>
                    <a:bodyPr/>
                    <a:lstStyle/>
                    <a:p>
                      <a:r>
                        <a:rPr lang="en-IN" sz="1800" cap="none" spc="0" baseline="0">
                          <a:solidFill>
                            <a:schemeClr val="tx1"/>
                          </a:solidFill>
                          <a:effectLst/>
                          <a:latin typeface="Pretendard JP Variable"/>
                        </a:rPr>
                        <a:t>1</a:t>
                      </a:r>
                    </a:p>
                  </a:txBody>
                  <a:tcPr marL="93392" marR="28909" marT="71840" marB="718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baseline="0" dirty="0">
                          <a:solidFill>
                            <a:schemeClr val="tx1"/>
                          </a:solidFill>
                          <a:effectLst/>
                          <a:latin typeface="Pretendard JP Variable"/>
                        </a:rPr>
                        <a:t>Hussain, N., &amp; Subramani, S. (2020). "Oral cancer segmentation and classification using deep learning </a:t>
                      </a: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cap="none" spc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"Automated segmentation and classification of oral lesions using machine learning." Journal of Biomedical Informatics, 94, 103182.Patil, K., &amp; Nagaraj, T. (2021). "Deep learning approaches for oral cancer detection and classification: A comprehensive review." Computers in Biology and Medicine, 133, 104389</a:t>
                      </a:r>
                      <a:r>
                        <a:rPr lang="en-US" sz="1800" cap="none" spc="0" baseline="0" dirty="0">
                          <a:solidFill>
                            <a:schemeClr val="tx1"/>
                          </a:solidFill>
                          <a:effectLst/>
                          <a:latin typeface="Pretendard JP Variable"/>
                        </a:rPr>
                        <a:t>.</a:t>
                      </a: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6378"/>
                  </a:ext>
                </a:extLst>
              </a:tr>
              <a:tr h="1484104">
                <a:tc>
                  <a:txBody>
                    <a:bodyPr/>
                    <a:lstStyle/>
                    <a:p>
                      <a:r>
                        <a:rPr lang="en-IN" sz="1800" cap="none" spc="0" baseline="0">
                          <a:solidFill>
                            <a:schemeClr val="tx1"/>
                          </a:solidFill>
                          <a:effectLst/>
                          <a:latin typeface="Pretendard JP Variable"/>
                        </a:rPr>
                        <a:t>2</a:t>
                      </a: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Ariji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al. (2020) proposed a deep learning-based approach for segmentation of oral squamous cell carcinoma using CT images</a:t>
                      </a:r>
                      <a:endParaRPr lang="en-US" sz="16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They used a U-Net architecture with a batch size of 16 and trained the model for 50 epochs. They achieved a Dice coefficient of 0.85 and a Jaccard coefficient of 0.76 .</a:t>
                      </a:r>
                    </a:p>
                    <a:p>
                      <a:pPr algn="jus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Methodology: U-Net architecture, batch size of 16, 50 epochs</a:t>
                      </a:r>
                    </a:p>
                    <a:p>
                      <a:pPr algn="jus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Challenges: Limited dataset, class imbalance</a:t>
                      </a:r>
                    </a:p>
                    <a:p>
                      <a:endParaRPr lang="en-US" sz="16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93593"/>
                  </a:ext>
                </a:extLst>
              </a:tr>
              <a:tr h="1484104">
                <a:tc>
                  <a:txBody>
                    <a:bodyPr/>
                    <a:lstStyle/>
                    <a:p>
                      <a:r>
                        <a:rPr lang="en-IN" sz="1800" cap="none" spc="0" baseline="0">
                          <a:solidFill>
                            <a:schemeClr val="tx1"/>
                          </a:solidFill>
                          <a:effectLst/>
                          <a:latin typeface="Pretendard JP Variable"/>
                        </a:rPr>
                        <a:t>3</a:t>
                      </a:r>
                    </a:p>
                  </a:txBody>
                  <a:tcPr marL="93392" marR="28909" marT="71840" marB="718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Panigrahi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al. (2019) developed a convolutional neural network (CNN) for segmentation of oral cancer images.</a:t>
                      </a:r>
                      <a:endParaRPr lang="en-US" sz="16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They used a dataset of 100 images and trained the model for 100 epochs. They reported an accuracy of 93.75% and a Dice coefficient of 0.83.</a:t>
                      </a:r>
                    </a:p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Methodology: CNN architecture, dataset of 100 images, 100 epochs</a:t>
                      </a:r>
                    </a:p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Challenges: Limited dataset, overfitting</a:t>
                      </a:r>
                    </a:p>
                    <a:p>
                      <a:endParaRPr lang="en-US" sz="16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1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65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B599D-DB82-2E02-F44F-3FD2CBED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0" y="334644"/>
            <a:ext cx="9852660" cy="1076914"/>
          </a:xfrm>
        </p:spPr>
        <p:txBody>
          <a:bodyPr anchor="ctr">
            <a:normAutofit/>
          </a:bodyPr>
          <a:lstStyle/>
          <a:p>
            <a:r>
              <a:rPr lang="en-US" sz="3800" kern="120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Literature Survey</a:t>
            </a:r>
            <a:endParaRPr lang="en-IN" sz="3800">
              <a:solidFill>
                <a:schemeClr val="accent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98" y="0"/>
            <a:ext cx="9849803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670" y="1512994"/>
            <a:ext cx="984980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A7849-F6A2-5191-AEB7-D1098BD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6187" y="6356350"/>
            <a:ext cx="38576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</a:rPr>
              <a:t>Vel Tech Rangarajan Dr. Sagunthala R&amp;D Institute of Science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11CF-B36D-DDFA-F245-E11B828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50" y="6356350"/>
            <a:ext cx="24688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4F4909-AB91-4702-BFA2-E3C21A7DF79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D2C2A1-BD35-90CF-1027-C6A81AD34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369221"/>
              </p:ext>
            </p:extLst>
          </p:nvPr>
        </p:nvGraphicFramePr>
        <p:xfrm>
          <a:off x="242392" y="1522138"/>
          <a:ext cx="10945218" cy="41496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47967843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825835523"/>
                    </a:ext>
                  </a:extLst>
                </a:gridCol>
                <a:gridCol w="5688634">
                  <a:extLst>
                    <a:ext uri="{9D8B030D-6E8A-4147-A177-3AD203B41FA5}">
                      <a16:colId xmlns:a16="http://schemas.microsoft.com/office/drawing/2014/main" val="2102159798"/>
                    </a:ext>
                  </a:extLst>
                </a:gridCol>
              </a:tblGrid>
              <a:tr h="384552">
                <a:tc>
                  <a:txBody>
                    <a:bodyPr/>
                    <a:lstStyle/>
                    <a:p>
                      <a:r>
                        <a:rPr lang="en-IN" sz="1800" b="0" cap="none" spc="0" baseline="0">
                          <a:solidFill>
                            <a:schemeClr val="bg1"/>
                          </a:solidFill>
                          <a:effectLst/>
                          <a:latin typeface="Pretendard JP Variable"/>
                        </a:rPr>
                        <a:t>S.No.</a:t>
                      </a:r>
                    </a:p>
                  </a:txBody>
                  <a:tcPr marL="93392" marR="28909" marT="71840" marB="718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 baseline="0">
                          <a:solidFill>
                            <a:schemeClr val="bg1"/>
                          </a:solidFill>
                          <a:effectLst/>
                          <a:latin typeface="Pretendard JP Variable"/>
                        </a:rPr>
                        <a:t>Title and Year of Publication</a:t>
                      </a:r>
                    </a:p>
                  </a:txBody>
                  <a:tcPr marL="93392" marR="28909" marT="71840" marB="718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cap="none" spc="0" baseline="0">
                          <a:solidFill>
                            <a:schemeClr val="bg1"/>
                          </a:solidFill>
                          <a:effectLst/>
                          <a:latin typeface="Pretendard JP Variable"/>
                        </a:rPr>
                        <a:t>Methodology and Challenges Used</a:t>
                      </a:r>
                    </a:p>
                  </a:txBody>
                  <a:tcPr marL="93392" marR="28909" marT="71840" marB="718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23203"/>
                  </a:ext>
                </a:extLst>
              </a:tr>
              <a:tr h="1394030">
                <a:tc>
                  <a:txBody>
                    <a:bodyPr/>
                    <a:lstStyle/>
                    <a:p>
                      <a:r>
                        <a:rPr lang="en-IN" sz="1800" cap="none" spc="0" baseline="0">
                          <a:solidFill>
                            <a:schemeClr val="tx1"/>
                          </a:solidFill>
                          <a:effectLst/>
                          <a:latin typeface="Pretendard JP Variable"/>
                        </a:rPr>
                        <a:t>4</a:t>
                      </a: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Ramalingam et al. (2020) used a pre-trained CNN for segmentation of oral squamous cell carcinoma images. </a:t>
                      </a:r>
                      <a:endParaRPr lang="en-US" sz="16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They fine-tuned the model on a dataset of 50 images and trained it for 20 epochs. They achieved an accuracy of 95.45% and a Dice coefficient of 0.87 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Methodology: Pre-trained CNN, fine-tuning, dataset of 50 images, 20 epochs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Challenges: Limited dataset, transfer learning</a:t>
                      </a:r>
                    </a:p>
                    <a:p>
                      <a:endParaRPr lang="en-US" sz="1800" cap="none" spc="0" baseline="0" dirty="0">
                        <a:solidFill>
                          <a:schemeClr val="tx1"/>
                        </a:solidFill>
                        <a:effectLst/>
                        <a:latin typeface="Pretendard JP Variable"/>
                      </a:endParaRP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93593"/>
                  </a:ext>
                </a:extLst>
              </a:tr>
              <a:tr h="1394030">
                <a:tc>
                  <a:txBody>
                    <a:bodyPr/>
                    <a:lstStyle/>
                    <a:p>
                      <a:r>
                        <a:rPr lang="en-IN" sz="1800" cap="none" spc="0" baseline="0" dirty="0">
                          <a:solidFill>
                            <a:schemeClr val="tx1"/>
                          </a:solidFill>
                          <a:effectLst/>
                          <a:latin typeface="Pretendard JP Variable"/>
                        </a:rPr>
                        <a:t>5</a:t>
                      </a:r>
                    </a:p>
                  </a:txBody>
                  <a:tcPr marL="93392" marR="28909" marT="71840" marB="7184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Kiruthika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al. (2020) developed a CNN for classification of oral cancer images</a:t>
                      </a:r>
                      <a:endParaRPr lang="en-US" sz="16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They used a dataset of 150 images and trained the model for 100 epochs. They reported an accuracy of 95.12% and a sensitivity of 96.15% .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Methodology: CNN architecture, dataset of 150 images, 100 epochs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Challenges: Limited dataset, overfitting</a:t>
                      </a:r>
                    </a:p>
                    <a:p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cap="none" spc="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3392" marR="28909" marT="71840" marB="7184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1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85F0F-34FD-53DB-C744-99D89EAC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0823B-2D1A-7B00-1101-EA1931C7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7AEA4-F21E-95EE-43AB-763B0766AE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405680" y="654078"/>
            <a:ext cx="6326560" cy="11430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cancer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5D71698-6D42-776F-7B44-8161262A8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2" y="1640463"/>
            <a:ext cx="4536504" cy="46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534174-5A6C-E15B-E591-E7FBBBEBACF9}"/>
              </a:ext>
            </a:extLst>
          </p:cNvPr>
          <p:cNvSpPr txBox="1"/>
          <p:nvPr/>
        </p:nvSpPr>
        <p:spPr>
          <a:xfrm>
            <a:off x="1754560" y="125318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Century Gothic (Headings)"/>
              </a:rPr>
              <a:t>Result And Discussion </a:t>
            </a:r>
            <a:endParaRPr lang="en-IN" sz="4400" dirty="0">
              <a:solidFill>
                <a:schemeClr val="accent6"/>
              </a:solidFill>
              <a:latin typeface="Century Gothic (Headings)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CE24D3-03B5-396A-1E0E-76307116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56" y="1736702"/>
            <a:ext cx="4392488" cy="44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AC1A52-2DE5-4842-D755-E9657400561A}"/>
              </a:ext>
            </a:extLst>
          </p:cNvPr>
          <p:cNvSpPr txBox="1"/>
          <p:nvPr/>
        </p:nvSpPr>
        <p:spPr>
          <a:xfrm>
            <a:off x="6967364" y="94910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Non-Cancer</a:t>
            </a:r>
          </a:p>
        </p:txBody>
      </p:sp>
    </p:spTree>
    <p:extLst>
      <p:ext uri="{BB962C8B-B14F-4D97-AF65-F5344CB8AC3E}">
        <p14:creationId xmlns:p14="http://schemas.microsoft.com/office/powerpoint/2010/main" val="24822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E26EE5-BB05-006C-C6B3-0547559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T</a:t>
            </a:r>
            <a:r>
              <a:rPr lang="en-IN" sz="4000" dirty="0">
                <a:solidFill>
                  <a:schemeClr val="accent6"/>
                </a:solidFill>
              </a:rPr>
              <a:t>raining And </a:t>
            </a:r>
            <a:r>
              <a:rPr lang="en-US" sz="4000" dirty="0">
                <a:solidFill>
                  <a:schemeClr val="accent6"/>
                </a:solidFill>
              </a:rPr>
              <a:t>Validation </a:t>
            </a:r>
            <a:endParaRPr lang="en-IN" sz="4000" dirty="0">
              <a:solidFill>
                <a:schemeClr val="accent6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38E745-8BF2-103C-3FB1-EE279FC3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ED06D-9275-9267-45C4-22C1F894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E6B3D-3FA5-8FEA-C858-7F30529E5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47" y="1243579"/>
            <a:ext cx="8933706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2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1219</Words>
  <Application>Microsoft Office PowerPoint</Application>
  <PresentationFormat>Custom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Century Gothic</vt:lpstr>
      <vt:lpstr>Century Gothic (Headings)</vt:lpstr>
      <vt:lpstr>Pretendard JP Variable</vt:lpstr>
      <vt:lpstr>Times New Roman</vt:lpstr>
      <vt:lpstr>Office Theme</vt:lpstr>
      <vt:lpstr>PowerPoint Presentation</vt:lpstr>
      <vt:lpstr>Content</vt:lpstr>
      <vt:lpstr>Motivation and Introduction/Justification of Title</vt:lpstr>
      <vt:lpstr>Objective</vt:lpstr>
      <vt:lpstr>Methodology/Technique</vt:lpstr>
      <vt:lpstr>Literature Survey</vt:lpstr>
      <vt:lpstr>Literature Survey</vt:lpstr>
      <vt:lpstr>Oral cancer </vt:lpstr>
      <vt:lpstr>Training And Validation </vt:lpstr>
      <vt:lpstr>Confusion Matrix</vt:lpstr>
      <vt:lpstr>Work to Carried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vc7775b7iqac</dc:creator>
  <cp:lastModifiedBy>Manideep Nellipalli</cp:lastModifiedBy>
  <cp:revision>266</cp:revision>
  <dcterms:created xsi:type="dcterms:W3CDTF">2021-07-29T08:50:00Z</dcterms:created>
  <dcterms:modified xsi:type="dcterms:W3CDTF">2024-10-27T06:33:12Z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8A335ABE561F470BB54E8703EAAB4432_12</vt:lpwstr>
  </property>
  <property fmtid="{D5CDD505-2E9C-101B-9397-08002B2CF9AE}" pid="3" name="KSOProductBuildVer">
    <vt:lpwstr>1033-12.2.0.16909</vt:lpwstr>
  </property>
</Properties>
</file>